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11" r:id="rId3"/>
    <p:sldId id="275" r:id="rId4"/>
    <p:sldId id="298" r:id="rId5"/>
    <p:sldId id="299" r:id="rId6"/>
    <p:sldId id="300" r:id="rId7"/>
    <p:sldId id="297" r:id="rId8"/>
    <p:sldId id="301" r:id="rId9"/>
    <p:sldId id="302" r:id="rId10"/>
    <p:sldId id="303" r:id="rId11"/>
    <p:sldId id="304" r:id="rId12"/>
    <p:sldId id="307" r:id="rId13"/>
    <p:sldId id="295" r:id="rId14"/>
    <p:sldId id="308" r:id="rId15"/>
    <p:sldId id="305" r:id="rId16"/>
    <p:sldId id="306" r:id="rId17"/>
    <p:sldId id="309" r:id="rId18"/>
    <p:sldId id="310" r:id="rId19"/>
    <p:sldId id="312" r:id="rId20"/>
    <p:sldId id="313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8" autoAdjust="0"/>
    <p:restoredTop sz="94551"/>
  </p:normalViewPr>
  <p:slideViewPr>
    <p:cSldViewPr snapToGrid="0" snapToObjects="1" showGuides="1">
      <p:cViewPr>
        <p:scale>
          <a:sx n="114" d="100"/>
          <a:sy n="114" d="100"/>
        </p:scale>
        <p:origin x="896" y="-3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Tom Junk</a:t>
            </a:r>
            <a:r>
              <a:rPr lang="en-US" dirty="0"/>
              <a:t>	</a:t>
            </a:r>
          </a:p>
          <a:p>
            <a:r>
              <a:rPr lang="en-US" i="1" dirty="0" smtClean="0"/>
              <a:t>art</a:t>
            </a:r>
            <a:r>
              <a:rPr lang="en-US" dirty="0" smtClean="0"/>
              <a:t> Users' Meeting</a:t>
            </a:r>
            <a:endParaRPr lang="en-US" i="1" dirty="0"/>
          </a:p>
          <a:p>
            <a:r>
              <a:rPr lang="en-US" dirty="0" smtClean="0"/>
              <a:t>17 June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Redefining Events in </a:t>
            </a:r>
            <a:r>
              <a:rPr lang="en-US" i="1" dirty="0" smtClean="0"/>
              <a:t>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Earlier example:  </a:t>
            </a:r>
            <a:r>
              <a:rPr lang="en-US" dirty="0" err="1" smtClean="0"/>
              <a:t>LongBo</a:t>
            </a:r>
            <a:r>
              <a:rPr lang="en-US" dirty="0" smtClean="0"/>
              <a:t> input Source (M. </a:t>
            </a:r>
            <a:r>
              <a:rPr lang="en-US" dirty="0" err="1" smtClean="0"/>
              <a:t>Stancari</a:t>
            </a:r>
            <a:r>
              <a:rPr lang="en-US" dirty="0" smtClean="0"/>
              <a:t>) read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in a custom-formatted input file and handed data to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i="1" dirty="0" smtClean="0"/>
              <a:t>art</a:t>
            </a:r>
            <a:r>
              <a:rPr lang="en-US" dirty="0" smtClean="0"/>
              <a:t> to package in events.  Lots of flexibility in reading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 flat file.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35-ton used </a:t>
            </a:r>
            <a:r>
              <a:rPr lang="en-US" dirty="0" err="1" smtClean="0"/>
              <a:t>artdaq</a:t>
            </a:r>
            <a:r>
              <a:rPr lang="en-US" dirty="0" smtClean="0"/>
              <a:t> – events are defined by the DAQ.</a:t>
            </a:r>
          </a:p>
          <a:p>
            <a:pPr lvl="1"/>
            <a:r>
              <a:rPr lang="en-US" dirty="0" smtClean="0"/>
              <a:t>More information tied to events in an </a:t>
            </a:r>
            <a:r>
              <a:rPr lang="en-US" i="1" dirty="0" smtClean="0"/>
              <a:t>art</a:t>
            </a:r>
            <a:r>
              <a:rPr lang="en-US" dirty="0" smtClean="0"/>
              <a:t>-formatted file than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just a flat file.</a:t>
            </a:r>
          </a:p>
          <a:p>
            <a:pPr lvl="2"/>
            <a:r>
              <a:rPr lang="en-US" dirty="0" smtClean="0"/>
              <a:t>event counts</a:t>
            </a:r>
          </a:p>
          <a:p>
            <a:pPr lvl="2"/>
            <a:r>
              <a:rPr lang="en-US" dirty="0" smtClean="0"/>
              <a:t>event indexes</a:t>
            </a:r>
          </a:p>
          <a:p>
            <a:pPr lvl="2"/>
            <a:r>
              <a:rPr lang="en-US" dirty="0" err="1" smtClean="0"/>
              <a:t>TBranch</a:t>
            </a:r>
            <a:r>
              <a:rPr lang="en-US" dirty="0" smtClean="0"/>
              <a:t> indexes and members.</a:t>
            </a:r>
          </a:p>
          <a:p>
            <a:pPr lvl="1"/>
            <a:r>
              <a:rPr lang="en-US" dirty="0" smtClean="0"/>
              <a:t>More difficult to rearrange information than if the data were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recorded in a flatter format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artdaq</a:t>
            </a:r>
            <a:r>
              <a:rPr lang="en-US" dirty="0" smtClean="0"/>
              <a:t> and Events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751" y="871189"/>
            <a:ext cx="8672513" cy="5059363"/>
          </a:xfr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A replacement for the </a:t>
            </a:r>
            <a:r>
              <a:rPr lang="en-US" sz="2000" dirty="0" err="1" smtClean="0"/>
              <a:t>RootInput</a:t>
            </a:r>
            <a:r>
              <a:rPr lang="en-US" sz="2000" dirty="0" smtClean="0"/>
              <a:t> Source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Opens and closes files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Reads data from appropriate branches (Data and MC are</a:t>
            </a:r>
          </a:p>
          <a:p>
            <a:pPr marL="457200" lvl="1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different!)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Reformats data from DAQ to offline format (Data only)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/>
              <a:t>artdaq</a:t>
            </a:r>
            <a:r>
              <a:rPr lang="en-US" sz="1800" dirty="0" smtClean="0"/>
              <a:t>::Fragments to raw::</a:t>
            </a:r>
            <a:r>
              <a:rPr lang="en-US" sz="1800" dirty="0" err="1" smtClean="0"/>
              <a:t>RawDigit</a:t>
            </a:r>
            <a:r>
              <a:rPr lang="en-US" sz="1800" dirty="0" smtClean="0"/>
              <a:t> </a:t>
            </a:r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/>
              <a:t>artdaq</a:t>
            </a:r>
            <a:r>
              <a:rPr lang="en-US" sz="1800" dirty="0" smtClean="0"/>
              <a:t>::Fragments to raw::</a:t>
            </a:r>
            <a:r>
              <a:rPr lang="en-US" sz="1800" dirty="0" err="1" smtClean="0"/>
              <a:t>OpDetWaveform</a:t>
            </a:r>
            <a:endParaRPr lang="en-US" sz="1800" dirty="0" smtClean="0"/>
          </a:p>
          <a:p>
            <a:pPr lvl="2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/>
              <a:t>artdaq</a:t>
            </a:r>
            <a:r>
              <a:rPr lang="en-US" sz="1800" dirty="0" smtClean="0"/>
              <a:t>::Fragments to raw::</a:t>
            </a:r>
            <a:r>
              <a:rPr lang="en-US" sz="1800" dirty="0" err="1" smtClean="0"/>
              <a:t>ExternalTrigger</a:t>
            </a:r>
            <a:endParaRPr lang="en-US" sz="1800" dirty="0" smtClean="0"/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Check data integrity – all pieces of the detector reporting?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Runs a trigger algorithm on the reformatted data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Compares timestamps and shifts data into appropriate</a:t>
            </a:r>
          </a:p>
          <a:p>
            <a:pPr marL="457200" lvl="1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</a:t>
            </a:r>
            <a:r>
              <a:rPr lang="en-US" sz="2000" dirty="0" smtClean="0"/>
              <a:t>   containers and fills in the </a:t>
            </a:r>
            <a:r>
              <a:rPr lang="en-US" sz="2000" dirty="0" err="1" smtClean="0"/>
              <a:t>EventPrincipal</a:t>
            </a:r>
            <a:endParaRPr lang="en-US" sz="2000" dirty="0" smtClean="0"/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Different subdetector components have different formats for their timestamps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Number of ticks for output event is configurable</a:t>
            </a:r>
          </a:p>
          <a:p>
            <a:pPr lvl="1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Assigns a new event number (worry if &gt; 2^32)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/>
              <a:t>dunetpc</a:t>
            </a:r>
            <a:r>
              <a:rPr lang="en-US" sz="2000" dirty="0" smtClean="0"/>
              <a:t>/dune/daqinput35t/</a:t>
            </a:r>
            <a:r>
              <a:rPr lang="en-US" sz="2000" dirty="0" err="1" smtClean="0"/>
              <a:t>SplitterInput_source.cc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Needed for the Splitter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Green observed that if we wanted to be able to divide events into smaller ones, there would be nothing preventing us from stitching events together.</a:t>
            </a:r>
          </a:p>
          <a:p>
            <a:endParaRPr lang="en-US" dirty="0"/>
          </a:p>
          <a:p>
            <a:r>
              <a:rPr lang="en-US" dirty="0" smtClean="0"/>
              <a:t>Previous discussions in LBNE S&amp;C focused on the need for this.</a:t>
            </a:r>
          </a:p>
          <a:p>
            <a:pPr lvl="1"/>
            <a:r>
              <a:rPr lang="en-US" dirty="0" smtClean="0"/>
              <a:t>Interactions of interest could cross a record boundary</a:t>
            </a:r>
          </a:p>
          <a:p>
            <a:pPr lvl="1"/>
            <a:r>
              <a:rPr lang="en-US" dirty="0" smtClean="0"/>
              <a:t>Even if not, we would like time before and after the interaction</a:t>
            </a:r>
            <a:r>
              <a:rPr lang="en-US" dirty="0"/>
              <a:t> </a:t>
            </a:r>
            <a:r>
              <a:rPr lang="en-US" dirty="0" smtClean="0"/>
              <a:t>of interest in order to reconstruct and filter cosmic overlays.</a:t>
            </a:r>
          </a:p>
          <a:p>
            <a:pPr lvl="1"/>
            <a:r>
              <a:rPr lang="en-US" dirty="0" smtClean="0"/>
              <a:t>An idea that didn't get much traction – duplicate data near record boundaries so each record has extra non-fiducial data on the ends.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Stitching Events Too!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5507" y="474776"/>
            <a:ext cx="8686800" cy="427877"/>
          </a:xfrm>
        </p:spPr>
        <p:txBody>
          <a:bodyPr/>
          <a:lstStyle/>
          <a:p>
            <a:r>
              <a:rPr lang="en-US" smtClean="0"/>
              <a:t>35-ton DAQ Format Forces Stitching, Even for Single Events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0449"/>
            <a:ext cx="9144000" cy="4795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4798">
            <a:off x="5765182" y="925550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Matt Graham, SLAC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844" y="815433"/>
            <a:ext cx="8672513" cy="5059363"/>
          </a:xfrm>
        </p:spPr>
        <p:txBody>
          <a:bodyPr/>
          <a:lstStyle/>
          <a:p>
            <a:r>
              <a:rPr lang="en-US" dirty="0" smtClean="0"/>
              <a:t>When combining data from different DAQ events to make an offline event:</a:t>
            </a:r>
          </a:p>
          <a:p>
            <a:pPr lvl="1"/>
            <a:r>
              <a:rPr lang="en-US" dirty="0" smtClean="0"/>
              <a:t>Timestamps must match what is expected so that data can be laid end to end.  No missing ticks.</a:t>
            </a:r>
          </a:p>
          <a:p>
            <a:pPr lvl="1"/>
            <a:r>
              <a:rPr lang="en-US" dirty="0" smtClean="0"/>
              <a:t>The same portions of the detector must contribute data to all input events, for all ticks.</a:t>
            </a:r>
          </a:p>
          <a:p>
            <a:pPr lvl="2"/>
            <a:r>
              <a:rPr lang="en-US" dirty="0" smtClean="0"/>
              <a:t>In 35t, some RCE's were flaky</a:t>
            </a:r>
          </a:p>
          <a:p>
            <a:pPr lvl="2"/>
            <a:r>
              <a:rPr lang="en-US" dirty="0" smtClean="0"/>
              <a:t>For much of the run, one of the APA's was not read out at all.</a:t>
            </a:r>
          </a:p>
          <a:p>
            <a:pPr lvl="2"/>
            <a:r>
              <a:rPr lang="en-US" dirty="0" err="1" smtClean="0"/>
              <a:t>LArIAT</a:t>
            </a:r>
            <a:r>
              <a:rPr lang="en-US" dirty="0" smtClean="0"/>
              <a:t> – different subdetectors may contribute for different amounts of time.</a:t>
            </a:r>
          </a:p>
          <a:p>
            <a:pPr lvl="1"/>
            <a:r>
              <a:rPr lang="en-US" dirty="0" smtClean="0"/>
              <a:t>No attempt to stitch events in different files.</a:t>
            </a:r>
          </a:p>
          <a:p>
            <a:pPr lvl="1"/>
            <a:r>
              <a:rPr lang="en-US" dirty="0" smtClean="0"/>
              <a:t>Input source needs to be able to open and close files, and flush its buffers when moving to a new file.</a:t>
            </a:r>
          </a:p>
          <a:p>
            <a:r>
              <a:rPr lang="en-US" dirty="0" smtClean="0"/>
              <a:t>Events are sorted using art's index branch – tree indexes can give events out of order.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Raised by Stitching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online channels to offline channels has to be done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somewhere</a:t>
            </a:r>
          </a:p>
          <a:p>
            <a:r>
              <a:rPr lang="en-US" dirty="0" smtClean="0"/>
              <a:t>Initial attempts had wrong channel assignments</a:t>
            </a:r>
          </a:p>
          <a:p>
            <a:pPr lvl="1"/>
            <a:r>
              <a:rPr lang="en-US" dirty="0" smtClean="0"/>
              <a:t>Checked with data – tracks zig-zagging around in ways easily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explained by wrong channel ID's</a:t>
            </a:r>
          </a:p>
          <a:p>
            <a:r>
              <a:rPr lang="en-US" dirty="0" smtClean="0"/>
              <a:t>Geometry services and helpers:  </a:t>
            </a:r>
            <a:r>
              <a:rPr lang="en-US" dirty="0" err="1" smtClean="0"/>
              <a:t>ChannelMapAPAAlg</a:t>
            </a:r>
            <a:r>
              <a:rPr lang="en-US" dirty="0" smtClean="0"/>
              <a:t> for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DUNE encodes the offline channel sorter.  Could have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encoded it there.</a:t>
            </a:r>
          </a:p>
          <a:p>
            <a:r>
              <a:rPr lang="en-US" dirty="0" smtClean="0"/>
              <a:t>Wanted an upstream map fixer so that all plots, even of just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charge vs. channel, could be made without looking it up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at each step.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Channel Map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995" y="759677"/>
            <a:ext cx="8672513" cy="5059363"/>
          </a:xfrm>
        </p:spPr>
        <p:txBody>
          <a:bodyPr/>
          <a:lstStyle/>
          <a:p>
            <a:r>
              <a:rPr lang="en-US" sz="1600" dirty="0" smtClean="0"/>
              <a:t>Reformatting raw data is slow (possibly some low-hanging fruit here)</a:t>
            </a:r>
          </a:p>
          <a:p>
            <a:endParaRPr lang="en-US" sz="1600" dirty="0" smtClean="0"/>
          </a:p>
          <a:p>
            <a:r>
              <a:rPr lang="en-US" sz="1600" dirty="0" smtClean="0"/>
              <a:t>Need to reformat the data on </a:t>
            </a:r>
            <a:r>
              <a:rPr lang="en-US" sz="1600" dirty="0" err="1" smtClean="0"/>
              <a:t>readin</a:t>
            </a:r>
            <a:r>
              <a:rPr lang="en-US" sz="1600" dirty="0" smtClean="0"/>
              <a:t> so the same trigger algorithms and split/stitch algorithms can be applied in data and MC.</a:t>
            </a:r>
          </a:p>
          <a:p>
            <a:endParaRPr lang="en-US" sz="1600" dirty="0" smtClean="0"/>
          </a:p>
          <a:p>
            <a:r>
              <a:rPr lang="en-US" sz="1600" dirty="0" smtClean="0"/>
              <a:t>We didn't have time or inclination to devise many trigger algorithms.</a:t>
            </a:r>
          </a:p>
          <a:p>
            <a:pPr lvl="1"/>
            <a:r>
              <a:rPr lang="en-US" sz="1600" dirty="0" smtClean="0"/>
              <a:t>Settled on external counters.</a:t>
            </a:r>
          </a:p>
          <a:p>
            <a:pPr lvl="1"/>
            <a:r>
              <a:rPr lang="en-US" sz="1600" dirty="0" smtClean="0"/>
              <a:t>Code is flexible to allow other algorithms (photon detectors, things that depend on TPC data, or just chop events into uniform pieces)</a:t>
            </a:r>
          </a:p>
          <a:p>
            <a:pPr lvl="1"/>
            <a:r>
              <a:rPr lang="en-US" sz="1600" dirty="0" smtClean="0"/>
              <a:t>Re-slicing with a different trigger means run and event numbers aren't constant for the same data.</a:t>
            </a:r>
          </a:p>
          <a:p>
            <a:pPr lvl="1"/>
            <a:endParaRPr lang="en-US" sz="1600" dirty="0" smtClean="0"/>
          </a:p>
          <a:p>
            <a:r>
              <a:rPr lang="en-US" sz="1600" dirty="0" smtClean="0"/>
              <a:t>Pre-split data samples created and registered in SAM as a separate data tier:  "sliced".</a:t>
            </a:r>
          </a:p>
          <a:p>
            <a:endParaRPr lang="en-US" sz="1600" dirty="0" smtClean="0"/>
          </a:p>
          <a:p>
            <a:r>
              <a:rPr lang="en-US" sz="1600" dirty="0" smtClean="0"/>
              <a:t>Need to re-split data when channel map is updated.  Or other</a:t>
            </a:r>
            <a:r>
              <a:rPr lang="en-US" sz="1600" dirty="0"/>
              <a:t> </a:t>
            </a:r>
            <a:r>
              <a:rPr lang="en-US" sz="1600" dirty="0" smtClean="0"/>
              <a:t>problems found.</a:t>
            </a:r>
          </a:p>
          <a:p>
            <a:endParaRPr lang="en-US" sz="1600" dirty="0" smtClean="0"/>
          </a:p>
          <a:p>
            <a:r>
              <a:rPr lang="en-US" sz="1600" dirty="0" smtClean="0"/>
              <a:t>Helps reproducibility to store sliced data.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 Data for Analysis 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Talk of skipping the </a:t>
            </a:r>
            <a:r>
              <a:rPr lang="en-US" dirty="0" err="1" smtClean="0"/>
              <a:t>artdaq</a:t>
            </a:r>
            <a:r>
              <a:rPr lang="en-US" dirty="0" smtClean="0"/>
              <a:t> event builder step in order to increase readout speed.  </a:t>
            </a:r>
            <a:r>
              <a:rPr lang="en-US" dirty="0" err="1" smtClean="0"/>
              <a:t>BoardReaders</a:t>
            </a:r>
            <a:r>
              <a:rPr lang="en-US" dirty="0" smtClean="0"/>
              <a:t> write disk directly.</a:t>
            </a:r>
          </a:p>
          <a:p>
            <a:r>
              <a:rPr lang="en-US" dirty="0" smtClean="0"/>
              <a:t>Multiple streams easily defined if data are not funneled through an event builder.</a:t>
            </a:r>
          </a:p>
          <a:p>
            <a:r>
              <a:rPr lang="en-US" dirty="0" smtClean="0"/>
              <a:t>Offline input source can build events.  </a:t>
            </a:r>
          </a:p>
          <a:p>
            <a:r>
              <a:rPr lang="en-US" dirty="0" smtClean="0"/>
              <a:t>Ugh – difficult to do DQM or tell online if data are corrupt.</a:t>
            </a:r>
          </a:p>
          <a:p>
            <a:endParaRPr lang="en-US" dirty="0"/>
          </a:p>
          <a:p>
            <a:r>
              <a:rPr lang="en-US" dirty="0" smtClean="0"/>
              <a:t>Similarly – sequential events in data may not be in the same file, due to parallel writes.</a:t>
            </a:r>
          </a:p>
          <a:p>
            <a:r>
              <a:rPr lang="en-US" dirty="0" smtClean="0"/>
              <a:t>This is okay, as long as we don't have to stitch offline.  Otherwise, we may need an event sorting step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Pushing DAQ work offline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are already in the right format.</a:t>
            </a:r>
          </a:p>
          <a:p>
            <a:r>
              <a:rPr lang="en-US" dirty="0" smtClean="0"/>
              <a:t>MC events are independent – same initial timestamp so you cannot stitch them.</a:t>
            </a:r>
          </a:p>
          <a:p>
            <a:r>
              <a:rPr lang="en-US" dirty="0" smtClean="0"/>
              <a:t>35-ton MC events simulate long DAQ events</a:t>
            </a:r>
          </a:p>
          <a:p>
            <a:r>
              <a:rPr lang="en-US" dirty="0" smtClean="0"/>
              <a:t>Need to split MC truth information too.</a:t>
            </a:r>
          </a:p>
          <a:p>
            <a:pPr lvl="1"/>
            <a:r>
              <a:rPr lang="en-US" dirty="0" err="1" smtClean="0"/>
              <a:t>MCParticles</a:t>
            </a:r>
            <a:endParaRPr lang="en-US" dirty="0" smtClean="0"/>
          </a:p>
          <a:p>
            <a:pPr lvl="1"/>
            <a:r>
              <a:rPr lang="en-US" dirty="0" err="1" smtClean="0"/>
              <a:t>MCTruth</a:t>
            </a:r>
            <a:endParaRPr lang="en-US" dirty="0" smtClean="0"/>
          </a:p>
          <a:p>
            <a:pPr lvl="1"/>
            <a:r>
              <a:rPr lang="en-US" dirty="0" smtClean="0"/>
              <a:t>sim::</a:t>
            </a:r>
            <a:r>
              <a:rPr lang="en-US" dirty="0" err="1" smtClean="0"/>
              <a:t>SimChannel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MC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LArIAT</a:t>
            </a:r>
            <a:r>
              <a:rPr lang="en-US" dirty="0" smtClean="0"/>
              <a:t> front-end units send data packets on each trigger</a:t>
            </a:r>
          </a:p>
          <a:p>
            <a:r>
              <a:rPr lang="en-US" dirty="0" smtClean="0"/>
              <a:t>Except for the wire chamber (momentum measurement of beam particles) – saves up all triggered packets and sends it all at the end of a spill</a:t>
            </a:r>
          </a:p>
          <a:p>
            <a:r>
              <a:rPr lang="en-US" dirty="0" err="1" smtClean="0"/>
              <a:t>artdaq</a:t>
            </a:r>
            <a:r>
              <a:rPr lang="en-US" dirty="0" smtClean="0"/>
              <a:t> wraps all data from a spill (plus a bit of pre and post-spill cosmic data) into four </a:t>
            </a:r>
            <a:r>
              <a:rPr lang="en-US" dirty="0" err="1" smtClean="0"/>
              <a:t>LariatFragments</a:t>
            </a:r>
            <a:r>
              <a:rPr lang="en-US" dirty="0" smtClean="0"/>
              <a:t>, each of which gets its own art::Event</a:t>
            </a:r>
          </a:p>
          <a:p>
            <a:r>
              <a:rPr lang="en-US" dirty="0" smtClean="0"/>
              <a:t>All four of these input fragments must be read in before offline event assembly can proceed, similar to 35t's offline event building.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Many thanks to Jason St. John, Johnny Ho, Kyle </a:t>
            </a:r>
            <a:r>
              <a:rPr lang="en-US" dirty="0" err="1" smtClean="0"/>
              <a:t>Knoepfel</a:t>
            </a:r>
            <a:r>
              <a:rPr lang="en-US" dirty="0" smtClean="0"/>
              <a:t>, and others.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LArIAT's</a:t>
            </a:r>
            <a:r>
              <a:rPr lang="en-US" dirty="0" smtClean="0"/>
              <a:t> Slicer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8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thanks to the team who put it all together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I'm 35-ton centric, but have a bit on </a:t>
            </a:r>
            <a:r>
              <a:rPr lang="en-US" dirty="0" err="1" smtClean="0"/>
              <a:t>LArIAT's</a:t>
            </a:r>
            <a:r>
              <a:rPr lang="en-US" dirty="0" smtClean="0"/>
              <a:t> slicer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i="1" dirty="0" smtClean="0"/>
              <a:t>artist</a:t>
            </a:r>
            <a:r>
              <a:rPr lang="en-US" dirty="0" smtClean="0"/>
              <a:t> help: initial version.  Marc </a:t>
            </a:r>
            <a:r>
              <a:rPr lang="en-US" dirty="0" err="1" smtClean="0"/>
              <a:t>Paterno</a:t>
            </a:r>
            <a:r>
              <a:rPr lang="en-US" dirty="0" smtClean="0"/>
              <a:t>, Chris Green, Kyle </a:t>
            </a:r>
            <a:r>
              <a:rPr lang="en-US" dirty="0" err="1" smtClean="0"/>
              <a:t>Knoepfel</a:t>
            </a:r>
            <a:endParaRPr lang="en-US" i="1" dirty="0" smtClean="0"/>
          </a:p>
          <a:p>
            <a:pPr lvl="1"/>
            <a:r>
              <a:rPr lang="en-US" dirty="0" smtClean="0"/>
              <a:t>DUNE team:  Karl Warburton.  Advice, channel maps </a:t>
            </a:r>
            <a:r>
              <a:rPr lang="en-US" dirty="0" err="1" smtClean="0"/>
              <a:t>etc</a:t>
            </a:r>
            <a:r>
              <a:rPr lang="en-US" dirty="0" smtClean="0"/>
              <a:t>:  Tom Junk, Michelle </a:t>
            </a:r>
            <a:r>
              <a:rPr lang="en-US" dirty="0" err="1" smtClean="0"/>
              <a:t>Stancari</a:t>
            </a:r>
            <a:r>
              <a:rPr lang="en-US" dirty="0" smtClean="0"/>
              <a:t>, </a:t>
            </a:r>
            <a:r>
              <a:rPr lang="en-US" dirty="0" err="1" smtClean="0"/>
              <a:t>Tingjun</a:t>
            </a:r>
            <a:r>
              <a:rPr lang="en-US" dirty="0" smtClean="0"/>
              <a:t> Yang, Mike </a:t>
            </a:r>
            <a:r>
              <a:rPr lang="en-US" dirty="0" err="1" smtClean="0"/>
              <a:t>Wallbank</a:t>
            </a:r>
            <a:endParaRPr lang="en-US" dirty="0" smtClean="0"/>
          </a:p>
          <a:p>
            <a:pPr lvl="1"/>
            <a:r>
              <a:rPr lang="en-US" dirty="0" smtClean="0"/>
              <a:t>LBNE discussions about reformatting data:  Jonathan Davies, Jeff </a:t>
            </a:r>
            <a:r>
              <a:rPr lang="en-US" dirty="0" err="1" smtClean="0"/>
              <a:t>Hartnell</a:t>
            </a:r>
            <a:r>
              <a:rPr lang="en-US" dirty="0" smtClean="0"/>
              <a:t>, Alec </a:t>
            </a:r>
            <a:r>
              <a:rPr lang="en-US" dirty="0" err="1" smtClean="0"/>
              <a:t>Habig</a:t>
            </a:r>
            <a:r>
              <a:rPr lang="en-US" dirty="0" smtClean="0"/>
              <a:t>, Brett </a:t>
            </a:r>
            <a:r>
              <a:rPr lang="en-US" dirty="0" err="1" smtClean="0"/>
              <a:t>Viren</a:t>
            </a:r>
            <a:r>
              <a:rPr lang="en-US" dirty="0" smtClean="0"/>
              <a:t>, Maxim </a:t>
            </a:r>
            <a:r>
              <a:rPr lang="en-US" dirty="0" err="1" smtClean="0"/>
              <a:t>Potekhin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LArIAT's</a:t>
            </a:r>
            <a:r>
              <a:rPr lang="en-US" dirty="0" smtClean="0"/>
              <a:t> event slicer:  Johnny Ho, Jason St. John, Kyle </a:t>
            </a:r>
            <a:r>
              <a:rPr lang="en-US" dirty="0" err="1" smtClean="0"/>
              <a:t>Knoepfel</a:t>
            </a:r>
            <a:r>
              <a:rPr lang="en-US" dirty="0" smtClean="0"/>
              <a:t>, among others.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Thanks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5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 </a:t>
            </a:r>
            <a:r>
              <a:rPr lang="en-US" dirty="0" smtClean="0"/>
              <a:t>redefinition is something experiments need to do.</a:t>
            </a:r>
          </a:p>
          <a:p>
            <a:r>
              <a:rPr lang="en-US" dirty="0" smtClean="0"/>
              <a:t>There is no completely general procedure of what it means to redefine events – </a:t>
            </a:r>
            <a:r>
              <a:rPr lang="en-US" dirty="0" err="1" smtClean="0"/>
              <a:t>intimiately</a:t>
            </a:r>
            <a:r>
              <a:rPr lang="en-US" dirty="0" smtClean="0"/>
              <a:t> tied to the online and offline data products</a:t>
            </a:r>
          </a:p>
          <a:p>
            <a:r>
              <a:rPr lang="en-US" dirty="0" smtClean="0"/>
              <a:t>art's flexibility of using alternate input sources is very welcome by the experiments.</a:t>
            </a:r>
          </a:p>
          <a:p>
            <a:r>
              <a:rPr lang="en-US" dirty="0" smtClean="0"/>
              <a:t>Examples are very useful.  We are grateful fo</a:t>
            </a:r>
            <a:r>
              <a:rPr lang="en-US" dirty="0" smtClean="0"/>
              <a:t>r the help of the artists in getting started, and customization </a:t>
            </a:r>
            <a:r>
              <a:rPr lang="en-US" smtClean="0"/>
              <a:t>was straightforward.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7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"Event" is a highly overloaded word</a:t>
            </a:r>
          </a:p>
          <a:p>
            <a:r>
              <a:rPr lang="en-US" sz="2000" dirty="0" smtClean="0"/>
              <a:t>Not really a source of confusion but it does require extra words to explain what we are talking about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Physics:   A point in (</a:t>
            </a:r>
            <a:r>
              <a:rPr lang="en-US" sz="2000" dirty="0" err="1" smtClean="0"/>
              <a:t>x,y,z,t</a:t>
            </a:r>
            <a:r>
              <a:rPr lang="en-US" sz="2000" dirty="0" smtClean="0"/>
              <a:t>) space, whether or not anything happened there.</a:t>
            </a:r>
          </a:p>
          <a:p>
            <a:r>
              <a:rPr lang="en-US" sz="2000" dirty="0" smtClean="0"/>
              <a:t>Physics:   An interaction such as a collision or a particle traversing a detector</a:t>
            </a:r>
          </a:p>
          <a:p>
            <a:r>
              <a:rPr lang="en-US" sz="2000" dirty="0" smtClean="0"/>
              <a:t>Experimental HEP:   A triggered readout of a detector.  Defined by the trigger and DAQ.  May contain data from multiple interactions (pileup "vertices" just to avoid re-use of "event")</a:t>
            </a:r>
          </a:p>
          <a:p>
            <a:r>
              <a:rPr lang="en-US" sz="2000" dirty="0" smtClean="0"/>
              <a:t>From the </a:t>
            </a:r>
            <a:r>
              <a:rPr lang="en-US" sz="2000" i="1" dirty="0" smtClean="0"/>
              <a:t>art</a:t>
            </a:r>
            <a:r>
              <a:rPr lang="en-US" sz="2000" dirty="0" smtClean="0"/>
              <a:t> workbook:  art::Event is the smallest unit of information that </a:t>
            </a:r>
            <a:r>
              <a:rPr lang="en-US" sz="2000" i="1" dirty="0" smtClean="0"/>
              <a:t>art</a:t>
            </a:r>
            <a:r>
              <a:rPr lang="en-US" sz="2000" dirty="0" smtClean="0"/>
              <a:t> can process.</a:t>
            </a:r>
          </a:p>
          <a:p>
            <a:r>
              <a:rPr lang="en-US" sz="2000" dirty="0" smtClean="0"/>
              <a:t>Statistics:  A set of experimental outcomes to which a probability is assigned.  Your entire experimental data set is an "event".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Definitions of "Event"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28" name="Group 19"/>
          <p:cNvGrpSpPr/>
          <p:nvPr/>
        </p:nvGrpSpPr>
        <p:grpSpPr>
          <a:xfrm>
            <a:off x="-1" y="176190"/>
            <a:ext cx="7414539" cy="6237549"/>
            <a:chOff x="37781" y="17477"/>
            <a:chExt cx="7414539" cy="6237549"/>
          </a:xfrm>
        </p:grpSpPr>
        <p:pic>
          <p:nvPicPr>
            <p:cNvPr id="29" name="Picture 28" descr="C:\Documents and Settings\flanni\Desktop\TPC.gif"/>
            <p:cNvPicPr>
              <a:picLocks noChangeAspect="1" noChangeArrowheads="1" noCrop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7781" y="17477"/>
              <a:ext cx="7414539" cy="6237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 bwMode="auto">
            <a:xfrm>
              <a:off x="6113505" y="5511623"/>
              <a:ext cx="1086787" cy="5096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i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4283968" y="5427677"/>
              <a:ext cx="599607" cy="1588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4377072" y="5482855"/>
              <a:ext cx="31579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time</a:t>
              </a:r>
            </a:p>
          </p:txBody>
        </p:sp>
      </p:grp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Single-Phase </a:t>
            </a:r>
            <a:r>
              <a:rPr lang="en-US" dirty="0" err="1" smtClean="0"/>
              <a:t>LArTPC</a:t>
            </a:r>
            <a:r>
              <a:rPr lang="en-US" dirty="0" smtClean="0"/>
              <a:t> Charge Deposition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389340" y="1087394"/>
            <a:ext cx="184659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charged</a:t>
            </a:r>
          </a:p>
          <a:p>
            <a:r>
              <a:rPr lang="en-US" dirty="0" smtClean="0"/>
              <a:t>particle</a:t>
            </a:r>
          </a:p>
          <a:p>
            <a:r>
              <a:rPr lang="en-US" dirty="0" smtClean="0"/>
              <a:t>tracks and</a:t>
            </a:r>
          </a:p>
          <a:p>
            <a:r>
              <a:rPr lang="en-US" dirty="0" smtClean="0"/>
              <a:t>showers</a:t>
            </a:r>
          </a:p>
          <a:p>
            <a:r>
              <a:rPr lang="en-US" dirty="0" smtClean="0"/>
              <a:t>projected</a:t>
            </a:r>
          </a:p>
          <a:p>
            <a:r>
              <a:rPr lang="en-US" dirty="0" smtClean="0"/>
              <a:t>onto 2D</a:t>
            </a:r>
          </a:p>
          <a:p>
            <a:r>
              <a:rPr lang="en-US" dirty="0"/>
              <a:t>t</a:t>
            </a:r>
            <a:r>
              <a:rPr lang="en-US" dirty="0" smtClean="0"/>
              <a:t>ime vs. wire </a:t>
            </a:r>
          </a:p>
          <a:p>
            <a:r>
              <a:rPr lang="en-US" dirty="0" smtClean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7153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Unusual </a:t>
            </a:r>
            <a:r>
              <a:rPr lang="en-US" dirty="0" err="1" smtClean="0"/>
              <a:t>LArTPC</a:t>
            </a:r>
            <a:r>
              <a:rPr lang="en-US" dirty="0" smtClean="0"/>
              <a:t> – DUNE 35-ton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46927" y="1019201"/>
            <a:ext cx="5387445" cy="4876580"/>
            <a:chOff x="3646927" y="1019201"/>
            <a:chExt cx="5387445" cy="4876580"/>
          </a:xfrm>
        </p:grpSpPr>
        <p:pic>
          <p:nvPicPr>
            <p:cNvPr id="9" name="Picture 19" descr="TPC view in 35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46927" y="1019201"/>
              <a:ext cx="5140689" cy="4876580"/>
            </a:xfrm>
            <a:prstGeom prst="rect">
              <a:avLst/>
            </a:prstGeom>
            <a:noFill/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rot="756378" flipV="1">
              <a:off x="5289477" y="3143785"/>
              <a:ext cx="993302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 rot="743082">
              <a:off x="5348364" y="3148170"/>
              <a:ext cx="1076790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2.2 m </a:t>
              </a:r>
              <a:r>
                <a:rPr lang="en-US" sz="1400" dirty="0">
                  <a:solidFill>
                    <a:schemeClr val="bg1"/>
                  </a:solidFill>
                </a:rPr>
                <a:t>drift region</a:t>
              </a:r>
              <a:endParaRPr lang="en-US" dirty="0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797178" y="1750764"/>
              <a:ext cx="1484067" cy="274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20 cm short drift region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545685" y="1959789"/>
              <a:ext cx="425644" cy="76690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5148256" y="4168865"/>
              <a:ext cx="1119228" cy="47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Photon Detectors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(</a:t>
              </a:r>
              <a:r>
                <a:rPr lang="en-US" sz="1400" dirty="0">
                  <a:solidFill>
                    <a:schemeClr val="bg1"/>
                  </a:solidFill>
                </a:rPr>
                <a:t>8 total) </a:t>
              </a:r>
              <a:r>
                <a:rPr lang="en-US" sz="1400" dirty="0" smtClean="0">
                  <a:solidFill>
                    <a:schemeClr val="bg1"/>
                  </a:solidFill>
                </a:rPr>
                <a:t>in 4 </a:t>
              </a:r>
              <a:r>
                <a:rPr lang="en-US" sz="1400" dirty="0" err="1">
                  <a:solidFill>
                    <a:schemeClr val="bg1"/>
                  </a:solidFill>
                </a:rPr>
                <a:t>APAs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H="1" flipV="1">
              <a:off x="5186698" y="3708824"/>
              <a:ext cx="273040" cy="54546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8210544" y="5398675"/>
              <a:ext cx="823828" cy="330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J. Fowler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9752" y="1019201"/>
              <a:ext cx="2106214" cy="333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Cosmic Ray Counters  (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CRCs</a:t>
              </a:r>
              <a:r>
                <a:rPr lang="en-US" sz="1800" dirty="0" smtClean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5971609" y="1314103"/>
              <a:ext cx="663067" cy="37540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4280882" y="5139545"/>
              <a:ext cx="1289502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Field Cage not shown</a:t>
              </a:r>
              <a:endParaRPr lang="en-US" sz="1400" dirty="0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6088597" y="4704312"/>
              <a:ext cx="920553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Cathode Plane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6653508" y="4291989"/>
              <a:ext cx="112982" cy="4123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224391" y="4498150"/>
              <a:ext cx="920553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Cathode Plane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619829" y="3902573"/>
              <a:ext cx="219687" cy="66429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rot="756378" flipV="1">
              <a:off x="4904432" y="2723677"/>
              <a:ext cx="137503" cy="1073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7607580" y="3627691"/>
              <a:ext cx="401997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CRCs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3841508" y="3062656"/>
              <a:ext cx="401997" cy="27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CRCs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2995" y="1260389"/>
            <a:ext cx="324524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Two-sided anode planes</a:t>
            </a:r>
          </a:p>
          <a:p>
            <a:r>
              <a:rPr lang="en-US" dirty="0" smtClean="0"/>
              <a:t>U, V, Collection</a:t>
            </a:r>
          </a:p>
          <a:p>
            <a:endParaRPr lang="en-US" dirty="0"/>
          </a:p>
          <a:p>
            <a:r>
              <a:rPr lang="en-US" dirty="0" smtClean="0"/>
              <a:t>Long and short drift</a:t>
            </a:r>
          </a:p>
          <a:p>
            <a:r>
              <a:rPr lang="en-US" dirty="0" smtClean="0"/>
              <a:t>volumes</a:t>
            </a:r>
          </a:p>
          <a:p>
            <a:endParaRPr lang="en-US" dirty="0"/>
          </a:p>
          <a:p>
            <a:r>
              <a:rPr lang="en-US" dirty="0" smtClean="0"/>
              <a:t>No beam – just cosmic</a:t>
            </a:r>
          </a:p>
          <a:p>
            <a:r>
              <a:rPr lang="en-US" dirty="0" smtClean="0"/>
              <a:t>rays.  Approx. 1 per 3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long drift time.</a:t>
            </a:r>
          </a:p>
          <a:p>
            <a:endParaRPr lang="en-US" dirty="0"/>
          </a:p>
          <a:p>
            <a:r>
              <a:rPr lang="en-US" dirty="0" smtClean="0"/>
              <a:t>External scintillator</a:t>
            </a:r>
          </a:p>
          <a:p>
            <a:r>
              <a:rPr lang="en-US" dirty="0" smtClean="0"/>
              <a:t>counters for triggering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81816" y="5906530"/>
            <a:ext cx="2398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Annotated picture from M. </a:t>
            </a:r>
            <a:r>
              <a:rPr lang="en-US" sz="1200" dirty="0" err="1" smtClean="0"/>
              <a:t>Stancari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98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Larger Detector – WA105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4" y="736995"/>
            <a:ext cx="5601537" cy="5429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9654" y="951470"/>
            <a:ext cx="2207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event</a:t>
            </a:r>
          </a:p>
          <a:p>
            <a:r>
              <a:rPr lang="en-US" dirty="0" smtClean="0"/>
              <a:t>from </a:t>
            </a:r>
            <a:r>
              <a:rPr lang="en-US" dirty="0" err="1" smtClean="0"/>
              <a:t>Elisabetta</a:t>
            </a:r>
            <a:endParaRPr lang="en-US" dirty="0" smtClean="0"/>
          </a:p>
          <a:p>
            <a:r>
              <a:rPr lang="en-US" dirty="0" err="1" smtClean="0"/>
              <a:t>Pennacchio</a:t>
            </a:r>
            <a:r>
              <a:rPr lang="en-US" dirty="0" smtClean="0"/>
              <a:t>, </a:t>
            </a:r>
          </a:p>
          <a:p>
            <a:r>
              <a:rPr lang="en-US" dirty="0" smtClean="0"/>
              <a:t>Dec.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49080" y="2965622"/>
            <a:ext cx="212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rolls by on</a:t>
            </a:r>
          </a:p>
          <a:p>
            <a:r>
              <a:rPr lang="en-US" dirty="0" smtClean="0"/>
              <a:t>a conveyor belt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Online Event Display from 35t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9" b="3063"/>
          <a:stretch/>
        </p:blipFill>
        <p:spPr>
          <a:xfrm>
            <a:off x="1040713" y="875009"/>
            <a:ext cx="5446584" cy="532808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462583" y="2977979"/>
            <a:ext cx="358346" cy="19523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0800000">
            <a:off x="6466702" y="5165125"/>
            <a:ext cx="354228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88941" y="5943600"/>
            <a:ext cx="21026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Collection Wire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54908" y="1005016"/>
            <a:ext cx="6751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Triggering and Data Acquisition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6" name="Picture 2" descr="https://camo.githubusercontent.com/74b439210508c9a58e48e7c1b4242ab241c162cd/687474703a2f2f32372e6d656469612e74756d626c722e636f6d2f74756d626c725f6c6f737837336e4a567531717a796468326f375f3235302e676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06" y="1062681"/>
            <a:ext cx="3925844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would like to collect data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from interesting interactions</a:t>
            </a:r>
          </a:p>
          <a:p>
            <a:pPr marL="0" indent="0">
              <a:buNone/>
            </a:pPr>
            <a:r>
              <a:rPr lang="en-US" dirty="0" smtClean="0"/>
              <a:t>and store them for later use.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Not every interaction is</a:t>
            </a:r>
          </a:p>
          <a:p>
            <a:pPr marL="0" indent="0">
              <a:buNone/>
            </a:pPr>
            <a:r>
              <a:rPr lang="en-US" dirty="0" smtClean="0"/>
              <a:t>interesting.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Sometimes they pile up too fast</a:t>
            </a:r>
          </a:p>
          <a:p>
            <a:r>
              <a:rPr lang="en-US" dirty="0" err="1" smtClean="0"/>
              <a:t>Deadtime</a:t>
            </a:r>
            <a:r>
              <a:rPr lang="en-US" dirty="0" smtClean="0"/>
              <a:t> when we cannot read out fast enough.</a:t>
            </a:r>
          </a:p>
          <a:p>
            <a:r>
              <a:rPr lang="en-US" dirty="0" smtClean="0"/>
              <a:t>External counters or photon detectors or analysis of the TPC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data can provide triggers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24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plans – run </a:t>
            </a:r>
            <a:r>
              <a:rPr lang="en-US" dirty="0" err="1" smtClean="0"/>
              <a:t>untriggered</a:t>
            </a:r>
            <a:r>
              <a:rPr lang="en-US" dirty="0" smtClean="0"/>
              <a:t>, continuous readout.  Need large data reduction from zero suppression.</a:t>
            </a:r>
          </a:p>
          <a:p>
            <a:r>
              <a:rPr lang="en-US" dirty="0" smtClean="0"/>
              <a:t>Pre-time service code – assumed that interactions happened at t=0.   </a:t>
            </a:r>
          </a:p>
          <a:p>
            <a:r>
              <a:rPr lang="en-US" dirty="0" smtClean="0"/>
              <a:t>Convert ticks to </a:t>
            </a:r>
            <a:r>
              <a:rPr lang="en-US" i="1" dirty="0" smtClean="0"/>
              <a:t>x</a:t>
            </a:r>
            <a:r>
              <a:rPr lang="en-US" dirty="0" smtClean="0"/>
              <a:t> needs a t</a:t>
            </a:r>
            <a:r>
              <a:rPr lang="en-US" baseline="-25000" dirty="0" smtClean="0"/>
              <a:t>0</a:t>
            </a:r>
            <a:endParaRPr lang="en-US" dirty="0" smtClean="0"/>
          </a:p>
          <a:p>
            <a:r>
              <a:rPr lang="en-US" dirty="0" smtClean="0"/>
              <a:t>Need to know t</a:t>
            </a:r>
            <a:r>
              <a:rPr lang="en-US" baseline="-25000" dirty="0" smtClean="0"/>
              <a:t>0</a:t>
            </a:r>
            <a:r>
              <a:rPr lang="en-US" dirty="0" smtClean="0"/>
              <a:t> in order to apply fiducial cuts</a:t>
            </a:r>
          </a:p>
          <a:p>
            <a:pPr lvl="1"/>
            <a:r>
              <a:rPr lang="en-US" dirty="0" smtClean="0"/>
              <a:t>Stopping muon analysis:  </a:t>
            </a:r>
            <a:r>
              <a:rPr lang="en-US" dirty="0" err="1" smtClean="0"/>
              <a:t>throughgoing</a:t>
            </a:r>
            <a:r>
              <a:rPr lang="en-US" dirty="0" smtClean="0"/>
              <a:t> </a:t>
            </a:r>
            <a:r>
              <a:rPr lang="en-US" dirty="0" err="1" smtClean="0"/>
              <a:t>cosmics</a:t>
            </a:r>
            <a:r>
              <a:rPr lang="en-US" dirty="0" smtClean="0"/>
              <a:t> can look like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stopping muons if t</a:t>
            </a:r>
            <a:r>
              <a:rPr lang="en-US" baseline="-25000" dirty="0" smtClean="0"/>
              <a:t>0</a:t>
            </a:r>
            <a:r>
              <a:rPr lang="en-US" dirty="0" smtClean="0"/>
              <a:t> is wrong.</a:t>
            </a:r>
          </a:p>
          <a:p>
            <a:pPr marL="400050"/>
            <a:r>
              <a:rPr lang="en-US" dirty="0" smtClean="0"/>
              <a:t>There is not a complete symmetry in (x-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drift</a:t>
            </a:r>
            <a:r>
              <a:rPr lang="en-US" dirty="0" err="1" smtClean="0"/>
              <a:t>t</a:t>
            </a:r>
            <a:r>
              <a:rPr lang="en-US" dirty="0" smtClean="0"/>
              <a:t>).  </a:t>
            </a:r>
            <a:endParaRPr lang="en-US" dirty="0"/>
          </a:p>
          <a:p>
            <a:pPr marL="800100" lvl="1"/>
            <a:r>
              <a:rPr lang="en-US" dirty="0" smtClean="0"/>
              <a:t>electron lifetime</a:t>
            </a:r>
          </a:p>
          <a:p>
            <a:pPr marL="800100" lvl="1"/>
            <a:r>
              <a:rPr lang="en-US" dirty="0" smtClean="0"/>
              <a:t>charge diffusion</a:t>
            </a:r>
          </a:p>
          <a:p>
            <a:pPr marL="400050"/>
            <a:r>
              <a:rPr lang="en-US" dirty="0" smtClean="0"/>
              <a:t>Idea was to center the interaction of interest at the same</a:t>
            </a:r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for all events in an analysis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Motivations for DUNE Splitter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Tom Junk | Redefining Events in art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321</TotalTime>
  <Words>1735</Words>
  <Application>Microsoft Macintosh PowerPoint</Application>
  <PresentationFormat>On-screen Show (4:3)</PresentationFormat>
  <Paragraphs>256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Geneva</vt:lpstr>
      <vt:lpstr>Helvetica</vt:lpstr>
      <vt:lpstr>ＭＳ Ｐゴシック</vt:lpstr>
      <vt:lpstr>Fermilab_PPT_090815</vt:lpstr>
      <vt:lpstr>PowerPoint Presentation</vt:lpstr>
      <vt:lpstr>Many Thanks</vt:lpstr>
      <vt:lpstr>Different Definitions of "Event"</vt:lpstr>
      <vt:lpstr>Single-Phase LArTPC Charge Deposition </vt:lpstr>
      <vt:lpstr>An Unusual LArTPC – DUNE 35-ton Prototype</vt:lpstr>
      <vt:lpstr>A Larger Detector – WA105</vt:lpstr>
      <vt:lpstr>An Online Event Display from 35t</vt:lpstr>
      <vt:lpstr>Triggering and Data Acquisition</vt:lpstr>
      <vt:lpstr>Original Motivations for DUNE Splitter</vt:lpstr>
      <vt:lpstr>artdaq and Events</vt:lpstr>
      <vt:lpstr>Steps Needed for the Splitter</vt:lpstr>
      <vt:lpstr>Stitching Events Too!</vt:lpstr>
      <vt:lpstr>35-ton DAQ Format Forces Stitching, Even for Single Events</vt:lpstr>
      <vt:lpstr>Issues Raised by Stitching</vt:lpstr>
      <vt:lpstr>The Channel Map</vt:lpstr>
      <vt:lpstr>Split Data for Analysis Use</vt:lpstr>
      <vt:lpstr>Pushing DAQ work offline</vt:lpstr>
      <vt:lpstr>Splitting MC</vt:lpstr>
      <vt:lpstr>LArIAT's Slicer</vt:lpstr>
      <vt:lpstr>Summary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 Junk</dc:creator>
  <cp:lastModifiedBy>Thomas R Junk</cp:lastModifiedBy>
  <cp:revision>37</cp:revision>
  <cp:lastPrinted>2014-01-20T19:40:21Z</cp:lastPrinted>
  <dcterms:created xsi:type="dcterms:W3CDTF">2016-06-13T00:32:34Z</dcterms:created>
  <dcterms:modified xsi:type="dcterms:W3CDTF">2016-06-17T14:37:52Z</dcterms:modified>
</cp:coreProperties>
</file>