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5" r:id="rId2"/>
  </p:sldMasterIdLst>
  <p:notesMasterIdLst>
    <p:notesMasterId r:id="rId23"/>
  </p:notesMasterIdLst>
  <p:handoutMasterIdLst>
    <p:handoutMasterId r:id="rId24"/>
  </p:handoutMasterIdLst>
  <p:sldIdLst>
    <p:sldId id="452" r:id="rId3"/>
    <p:sldId id="454" r:id="rId4"/>
    <p:sldId id="436" r:id="rId5"/>
    <p:sldId id="413" r:id="rId6"/>
    <p:sldId id="341" r:id="rId7"/>
    <p:sldId id="415" r:id="rId8"/>
    <p:sldId id="416" r:id="rId9"/>
    <p:sldId id="417" r:id="rId10"/>
    <p:sldId id="418" r:id="rId11"/>
    <p:sldId id="331" r:id="rId12"/>
    <p:sldId id="420" r:id="rId13"/>
    <p:sldId id="431" r:id="rId14"/>
    <p:sldId id="430" r:id="rId15"/>
    <p:sldId id="449" r:id="rId16"/>
    <p:sldId id="432" r:id="rId17"/>
    <p:sldId id="450" r:id="rId18"/>
    <p:sldId id="358" r:id="rId19"/>
    <p:sldId id="427" r:id="rId20"/>
    <p:sldId id="393" r:id="rId21"/>
    <p:sldId id="36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0C103"/>
    <a:srgbClr val="FF0695"/>
    <a:srgbClr val="053884"/>
    <a:srgbClr val="B13A3C"/>
    <a:srgbClr val="FEBFC1"/>
    <a:srgbClr val="FFF9DD"/>
    <a:srgbClr val="C3FFC0"/>
    <a:srgbClr val="CC3333"/>
    <a:srgbClr val="FE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9648" autoAdjust="0"/>
  </p:normalViewPr>
  <p:slideViewPr>
    <p:cSldViewPr snapToGrid="0" snapToObjects="1">
      <p:cViewPr varScale="1">
        <p:scale>
          <a:sx n="231" d="100"/>
          <a:sy n="231" d="100"/>
        </p:scale>
        <p:origin x="-520" y="-10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1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525559"/>
                </a:solidFill>
                <a:latin typeface="Helvetica"/>
              </a:defRPr>
            </a:lvl1pPr>
            <a:lvl2pPr marL="644400" indent="-255600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7F7F7F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  <a:r>
              <a:rPr lang="en-US" dirty="0" err="1" smtClean="0"/>
              <a:t>adfg</a:t>
            </a:r>
            <a:r>
              <a:rPr lang="en-US" dirty="0" smtClean="0"/>
              <a:t> </a:t>
            </a:r>
            <a:r>
              <a:rPr lang="en-US" dirty="0" err="1" smtClean="0"/>
              <a:t>adf</a:t>
            </a:r>
            <a:r>
              <a:rPr lang="en-US" dirty="0" smtClean="0"/>
              <a:t> </a:t>
            </a:r>
            <a:r>
              <a:rPr lang="en-US" dirty="0" err="1" smtClean="0"/>
              <a:t>gadfg</a:t>
            </a:r>
            <a:r>
              <a:rPr lang="en-US" dirty="0" smtClean="0"/>
              <a:t> </a:t>
            </a:r>
            <a:r>
              <a:rPr lang="en-US" dirty="0" err="1" smtClean="0"/>
              <a:t>adf</a:t>
            </a:r>
            <a:r>
              <a:rPr lang="en-US" dirty="0" smtClean="0"/>
              <a:t> gad </a:t>
            </a:r>
            <a:r>
              <a:rPr lang="en-US" dirty="0" err="1" smtClean="0"/>
              <a:t>fg</a:t>
            </a:r>
            <a:r>
              <a:rPr lang="en-US" dirty="0" smtClean="0"/>
              <a:t> </a:t>
            </a:r>
            <a:r>
              <a:rPr lang="en-US" dirty="0" err="1" smtClean="0"/>
              <a:t>adfg</a:t>
            </a:r>
            <a:r>
              <a:rPr lang="en-US" dirty="0" smtClean="0"/>
              <a:t> </a:t>
            </a:r>
            <a:r>
              <a:rPr lang="en-US" dirty="0" err="1" smtClean="0"/>
              <a:t>adf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dfg</a:t>
            </a:r>
            <a:r>
              <a:rPr lang="en-US" dirty="0" smtClean="0"/>
              <a:t> </a:t>
            </a:r>
            <a:r>
              <a:rPr lang="en-US" dirty="0" err="1" smtClean="0"/>
              <a:t>adgf</a:t>
            </a:r>
            <a:r>
              <a:rPr lang="en-US" dirty="0" smtClean="0"/>
              <a:t> </a:t>
            </a:r>
            <a:r>
              <a:rPr lang="en-US" dirty="0" err="1" smtClean="0"/>
              <a:t>adfg</a:t>
            </a:r>
            <a:r>
              <a:rPr lang="en-US" dirty="0" smtClean="0"/>
              <a:t> </a:t>
            </a:r>
            <a:r>
              <a:rPr lang="en-US" dirty="0" err="1" smtClean="0"/>
              <a:t>adfg</a:t>
            </a:r>
            <a:r>
              <a:rPr lang="en-US" dirty="0" smtClean="0"/>
              <a:t> </a:t>
            </a:r>
            <a:r>
              <a:rPr lang="en-US" dirty="0" err="1" smtClean="0"/>
              <a:t>adfg</a:t>
            </a:r>
            <a:r>
              <a:rPr lang="en-US" dirty="0" smtClean="0"/>
              <a:t> </a:t>
            </a:r>
            <a:r>
              <a:rPr lang="en-US" dirty="0" err="1" smtClean="0"/>
              <a:t>adf</a:t>
            </a:r>
            <a:r>
              <a:rPr lang="en-US" dirty="0" smtClean="0"/>
              <a:t> g </a:t>
            </a:r>
            <a:r>
              <a:rPr lang="en-US" dirty="0" err="1" smtClean="0"/>
              <a:t>dfag</a:t>
            </a:r>
            <a:r>
              <a:rPr lang="en-US" dirty="0" smtClean="0"/>
              <a:t> </a:t>
            </a:r>
            <a:r>
              <a:rPr lang="en-US" dirty="0" err="1" smtClean="0"/>
              <a:t>adfg</a:t>
            </a:r>
            <a:endParaRPr lang="en-US" dirty="0" smtClean="0"/>
          </a:p>
          <a:p>
            <a:pPr lvl="1"/>
            <a:r>
              <a:rPr lang="en-US" dirty="0" err="1" smtClean="0"/>
              <a:t>Adsfgadfg</a:t>
            </a:r>
            <a:endParaRPr lang="en-US" dirty="0" smtClean="0"/>
          </a:p>
          <a:p>
            <a:pPr lvl="0"/>
            <a:r>
              <a:rPr lang="en-US" dirty="0" err="1" smtClean="0"/>
              <a:t>Adfgadfg</a:t>
            </a:r>
            <a:endParaRPr lang="en-US" dirty="0" smtClean="0"/>
          </a:p>
          <a:p>
            <a:pPr lvl="0"/>
            <a:r>
              <a:rPr lang="en-US" dirty="0" err="1" smtClean="0"/>
              <a:t>Adfgdafg</a:t>
            </a:r>
            <a:endParaRPr lang="en-US" dirty="0" smtClean="0"/>
          </a:p>
          <a:p>
            <a:pPr lvl="1"/>
            <a:r>
              <a:rPr lang="en-US" dirty="0" err="1" smtClean="0"/>
              <a:t>adfg</a:t>
            </a:r>
            <a:endParaRPr lang="en-US" dirty="0" smtClean="0"/>
          </a:p>
          <a:p>
            <a:pPr lvl="1"/>
            <a:r>
              <a:rPr lang="en-US" dirty="0" err="1" smtClean="0"/>
              <a:t>Dafgdfg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3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7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04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6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0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800"/>
              </a:spcBef>
              <a:defRPr sz="20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800">
                <a:solidFill>
                  <a:srgbClr val="63666A"/>
                </a:solidFill>
              </a:defRPr>
            </a:lvl2pPr>
            <a:lvl3pPr>
              <a:defRPr sz="1800">
                <a:solidFill>
                  <a:srgbClr val="63666A"/>
                </a:solidFill>
              </a:defRPr>
            </a:lvl3pPr>
            <a:lvl4pPr>
              <a:defRPr sz="1600">
                <a:solidFill>
                  <a:srgbClr val="63666A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BF46C951-2A44-5944-B24F-131D0C345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9" y="1293724"/>
            <a:ext cx="7764890" cy="2889601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120000"/>
              </a:lnSpc>
              <a:defRPr sz="3200" b="1" cap="none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819" y="4305310"/>
            <a:ext cx="7772400" cy="2185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4" y="6327230"/>
            <a:ext cx="1843667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8633" y="6325369"/>
            <a:ext cx="5151574" cy="3669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7572" y="6492875"/>
            <a:ext cx="596428" cy="365125"/>
          </a:xfrm>
          <a:prstGeom prst="rect">
            <a:avLst/>
          </a:prstGeom>
        </p:spPr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 smtClean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8" r:id="rId8"/>
    <p:sldLayoutId id="2147483693" r:id="rId9"/>
    <p:sldLayoutId id="2147483694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Helvetica" charset="0"/>
              </a:rPr>
              <a:t>Risk </a:t>
            </a:r>
            <a:r>
              <a:rPr lang="en-US" dirty="0" smtClean="0">
                <a:latin typeface="Helvetica" charset="0"/>
              </a:rPr>
              <a:t>Modeling and Monte Carlo Analysis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Mohammed Elrafih</a:t>
            </a:r>
          </a:p>
          <a:p>
            <a:r>
              <a:rPr lang="en-US" dirty="0">
                <a:latin typeface="Helvetica" charset="0"/>
              </a:rPr>
              <a:t>Mu2e CD-3c DOE IPR</a:t>
            </a:r>
          </a:p>
          <a:p>
            <a:r>
              <a:rPr lang="en-US" dirty="0" smtClean="0">
                <a:latin typeface="Helvetica" charset="0"/>
              </a:rPr>
              <a:t>14-16 June </a:t>
            </a:r>
            <a:r>
              <a:rPr lang="en-US" dirty="0">
                <a:latin typeface="Helvetica" charset="0"/>
              </a:rPr>
              <a:t>2016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610" y="14787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53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6" y="1663531"/>
            <a:ext cx="7010500" cy="37249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3975" dist="762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432610"/>
            <a:ext cx="8527209" cy="569268"/>
          </a:xfrm>
        </p:spPr>
        <p:txBody>
          <a:bodyPr/>
          <a:lstStyle/>
          <a:p>
            <a:r>
              <a:rPr lang="en-US" dirty="0"/>
              <a:t>Risk Modeling – Monte Carlo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138" y="5510042"/>
            <a:ext cx="2063399" cy="788865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8000"/>
                </a:solidFill>
              </a:rPr>
              <a:t>(2) Choose cost and schedule impacts from distributions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408096" y="4272299"/>
            <a:ext cx="2225700" cy="897656"/>
          </a:xfrm>
          <a:prstGeom prst="wedgeRoundRectCallout">
            <a:avLst>
              <a:gd name="adj1" fmla="val -52235"/>
              <a:gd name="adj2" fmla="val 87789"/>
              <a:gd name="adj3" fmla="val 16667"/>
            </a:avLst>
          </a:prstGeom>
          <a:noFill/>
          <a:ln w="38100" cmpd="sng">
            <a:solidFill>
              <a:srgbClr val="008000"/>
            </a:solidFill>
          </a:ln>
          <a:effectLst>
            <a:glow rad="508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dirty="0">
              <a:solidFill>
                <a:srgbClr val="053884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144108" y="1755378"/>
            <a:ext cx="453081" cy="379301"/>
          </a:xfrm>
          <a:prstGeom prst="wedgeRoundRectCallout">
            <a:avLst>
              <a:gd name="adj1" fmla="val 305283"/>
              <a:gd name="adj2" fmla="val -121973"/>
              <a:gd name="adj3" fmla="val 16667"/>
            </a:avLst>
          </a:prstGeom>
          <a:noFill/>
          <a:ln w="38100" cmpd="sng">
            <a:noFill/>
          </a:ln>
          <a:effectLst>
            <a:glow rad="508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5388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5358" y="5551438"/>
            <a:ext cx="2970216" cy="788865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3366FF"/>
                </a:solidFill>
              </a:rPr>
              <a:t>Repeat steps </a:t>
            </a:r>
            <a:r>
              <a:rPr lang="en-US" b="1" i="1" dirty="0" smtClean="0">
                <a:solidFill>
                  <a:srgbClr val="008000"/>
                </a:solidFill>
              </a:rPr>
              <a:t>(1) – (3) </a:t>
            </a:r>
            <a:r>
              <a:rPr lang="en-US" b="1" i="1" dirty="0" smtClean="0">
                <a:solidFill>
                  <a:srgbClr val="3366FF"/>
                </a:solidFill>
              </a:rPr>
              <a:t>100,000 times and study the statistical behavior of many scenarios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982" y="943245"/>
            <a:ext cx="4334933" cy="5395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3366FF"/>
                </a:solidFill>
              </a:rPr>
              <a:t>Placeholder risk events are inserted into schedule with zero cost and zero duration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128545" y="1816191"/>
            <a:ext cx="2507887" cy="379301"/>
          </a:xfrm>
          <a:prstGeom prst="wedgeRoundRectCallout">
            <a:avLst>
              <a:gd name="adj1" fmla="val 291"/>
              <a:gd name="adj2" fmla="val -128803"/>
              <a:gd name="adj3" fmla="val 16667"/>
            </a:avLst>
          </a:prstGeom>
          <a:noFill/>
          <a:ln w="38100" cmpd="sng">
            <a:solidFill>
              <a:srgbClr val="3366FF"/>
            </a:solidFill>
          </a:ln>
          <a:effectLst>
            <a:glow rad="508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0538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209" y="923381"/>
            <a:ext cx="4275112" cy="5395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36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008000"/>
                </a:solidFill>
              </a:rPr>
              <a:t>(1) </a:t>
            </a:r>
            <a:r>
              <a:rPr lang="en-US" b="1" i="1" dirty="0">
                <a:solidFill>
                  <a:srgbClr val="008000"/>
                </a:solidFill>
              </a:rPr>
              <a:t>T</a:t>
            </a:r>
            <a:r>
              <a:rPr lang="en-US" b="1" i="1" dirty="0" smtClean="0">
                <a:solidFill>
                  <a:srgbClr val="008000"/>
                </a:solidFill>
              </a:rPr>
              <a:t>hrow dice – if risk happens, risk activity is assigned risk impacts (cost and duration)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178282" y="1820896"/>
            <a:ext cx="458151" cy="379301"/>
          </a:xfrm>
          <a:prstGeom prst="wedgeRoundRectCallout">
            <a:avLst>
              <a:gd name="adj1" fmla="val 277300"/>
              <a:gd name="adj2" fmla="val -159406"/>
              <a:gd name="adj3" fmla="val 16667"/>
            </a:avLst>
          </a:prstGeom>
          <a:noFill/>
          <a:ln w="38100" cmpd="sng">
            <a:solidFill>
              <a:srgbClr val="008000"/>
            </a:solidFill>
          </a:ln>
          <a:effectLst>
            <a:glow rad="508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05388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4927" y="5553681"/>
            <a:ext cx="2699566" cy="788865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8000"/>
                </a:solidFill>
              </a:rPr>
              <a:t>(3) Update entire schedule to generate one complete project outcome (scenario)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128545" y="1645793"/>
            <a:ext cx="7010500" cy="3926827"/>
          </a:xfrm>
          <a:custGeom>
            <a:avLst/>
            <a:gdLst>
              <a:gd name="connsiteX0" fmla="*/ 0 w 7010500"/>
              <a:gd name="connsiteY0" fmla="*/ 0 h 3724925"/>
              <a:gd name="connsiteX1" fmla="*/ 1168417 w 7010500"/>
              <a:gd name="connsiteY1" fmla="*/ 0 h 3724925"/>
              <a:gd name="connsiteX2" fmla="*/ 1168417 w 7010500"/>
              <a:gd name="connsiteY2" fmla="*/ 0 h 3724925"/>
              <a:gd name="connsiteX3" fmla="*/ 2921042 w 7010500"/>
              <a:gd name="connsiteY3" fmla="*/ 0 h 3724925"/>
              <a:gd name="connsiteX4" fmla="*/ 7010500 w 7010500"/>
              <a:gd name="connsiteY4" fmla="*/ 0 h 3724925"/>
              <a:gd name="connsiteX5" fmla="*/ 7010500 w 7010500"/>
              <a:gd name="connsiteY5" fmla="*/ 2172873 h 3724925"/>
              <a:gd name="connsiteX6" fmla="*/ 7010500 w 7010500"/>
              <a:gd name="connsiteY6" fmla="*/ 2172873 h 3724925"/>
              <a:gd name="connsiteX7" fmla="*/ 7010500 w 7010500"/>
              <a:gd name="connsiteY7" fmla="*/ 3104104 h 3724925"/>
              <a:gd name="connsiteX8" fmla="*/ 7010500 w 7010500"/>
              <a:gd name="connsiteY8" fmla="*/ 3724925 h 3724925"/>
              <a:gd name="connsiteX9" fmla="*/ 2921042 w 7010500"/>
              <a:gd name="connsiteY9" fmla="*/ 3724925 h 3724925"/>
              <a:gd name="connsiteX10" fmla="*/ 3182907 w 7010500"/>
              <a:gd name="connsiteY10" fmla="*/ 3919888 h 3724925"/>
              <a:gd name="connsiteX11" fmla="*/ 1168417 w 7010500"/>
              <a:gd name="connsiteY11" fmla="*/ 3724925 h 3724925"/>
              <a:gd name="connsiteX12" fmla="*/ 0 w 7010500"/>
              <a:gd name="connsiteY12" fmla="*/ 3724925 h 3724925"/>
              <a:gd name="connsiteX13" fmla="*/ 0 w 7010500"/>
              <a:gd name="connsiteY13" fmla="*/ 3104104 h 3724925"/>
              <a:gd name="connsiteX14" fmla="*/ 0 w 7010500"/>
              <a:gd name="connsiteY14" fmla="*/ 2172873 h 3724925"/>
              <a:gd name="connsiteX15" fmla="*/ 0 w 7010500"/>
              <a:gd name="connsiteY15" fmla="*/ 2172873 h 3724925"/>
              <a:gd name="connsiteX16" fmla="*/ 0 w 7010500"/>
              <a:gd name="connsiteY16" fmla="*/ 0 h 3724925"/>
              <a:gd name="connsiteX0" fmla="*/ 0 w 7010500"/>
              <a:gd name="connsiteY0" fmla="*/ 0 h 3919888"/>
              <a:gd name="connsiteX1" fmla="*/ 1168417 w 7010500"/>
              <a:gd name="connsiteY1" fmla="*/ 0 h 3919888"/>
              <a:gd name="connsiteX2" fmla="*/ 1168417 w 7010500"/>
              <a:gd name="connsiteY2" fmla="*/ 0 h 3919888"/>
              <a:gd name="connsiteX3" fmla="*/ 2921042 w 7010500"/>
              <a:gd name="connsiteY3" fmla="*/ 0 h 3919888"/>
              <a:gd name="connsiteX4" fmla="*/ 7010500 w 7010500"/>
              <a:gd name="connsiteY4" fmla="*/ 0 h 3919888"/>
              <a:gd name="connsiteX5" fmla="*/ 7010500 w 7010500"/>
              <a:gd name="connsiteY5" fmla="*/ 2172873 h 3919888"/>
              <a:gd name="connsiteX6" fmla="*/ 7010500 w 7010500"/>
              <a:gd name="connsiteY6" fmla="*/ 2172873 h 3919888"/>
              <a:gd name="connsiteX7" fmla="*/ 7010500 w 7010500"/>
              <a:gd name="connsiteY7" fmla="*/ 3104104 h 3919888"/>
              <a:gd name="connsiteX8" fmla="*/ 7010500 w 7010500"/>
              <a:gd name="connsiteY8" fmla="*/ 3724925 h 3919888"/>
              <a:gd name="connsiteX9" fmla="*/ 2921042 w 7010500"/>
              <a:gd name="connsiteY9" fmla="*/ 3724925 h 3919888"/>
              <a:gd name="connsiteX10" fmla="*/ 3182907 w 7010500"/>
              <a:gd name="connsiteY10" fmla="*/ 3919888 h 3919888"/>
              <a:gd name="connsiteX11" fmla="*/ 2188561 w 7010500"/>
              <a:gd name="connsiteY11" fmla="*/ 3724925 h 3919888"/>
              <a:gd name="connsiteX12" fmla="*/ 0 w 7010500"/>
              <a:gd name="connsiteY12" fmla="*/ 3724925 h 3919888"/>
              <a:gd name="connsiteX13" fmla="*/ 0 w 7010500"/>
              <a:gd name="connsiteY13" fmla="*/ 3104104 h 3919888"/>
              <a:gd name="connsiteX14" fmla="*/ 0 w 7010500"/>
              <a:gd name="connsiteY14" fmla="*/ 2172873 h 3919888"/>
              <a:gd name="connsiteX15" fmla="*/ 0 w 7010500"/>
              <a:gd name="connsiteY15" fmla="*/ 2172873 h 3919888"/>
              <a:gd name="connsiteX16" fmla="*/ 0 w 7010500"/>
              <a:gd name="connsiteY16" fmla="*/ 0 h 3919888"/>
              <a:gd name="connsiteX0" fmla="*/ 0 w 7010500"/>
              <a:gd name="connsiteY0" fmla="*/ 0 h 3926827"/>
              <a:gd name="connsiteX1" fmla="*/ 1168417 w 7010500"/>
              <a:gd name="connsiteY1" fmla="*/ 0 h 3926827"/>
              <a:gd name="connsiteX2" fmla="*/ 1168417 w 7010500"/>
              <a:gd name="connsiteY2" fmla="*/ 0 h 3926827"/>
              <a:gd name="connsiteX3" fmla="*/ 2921042 w 7010500"/>
              <a:gd name="connsiteY3" fmla="*/ 0 h 3926827"/>
              <a:gd name="connsiteX4" fmla="*/ 7010500 w 7010500"/>
              <a:gd name="connsiteY4" fmla="*/ 0 h 3926827"/>
              <a:gd name="connsiteX5" fmla="*/ 7010500 w 7010500"/>
              <a:gd name="connsiteY5" fmla="*/ 2172873 h 3926827"/>
              <a:gd name="connsiteX6" fmla="*/ 7010500 w 7010500"/>
              <a:gd name="connsiteY6" fmla="*/ 2172873 h 3926827"/>
              <a:gd name="connsiteX7" fmla="*/ 7010500 w 7010500"/>
              <a:gd name="connsiteY7" fmla="*/ 3104104 h 3926827"/>
              <a:gd name="connsiteX8" fmla="*/ 7010500 w 7010500"/>
              <a:gd name="connsiteY8" fmla="*/ 3724925 h 3926827"/>
              <a:gd name="connsiteX9" fmla="*/ 2921042 w 7010500"/>
              <a:gd name="connsiteY9" fmla="*/ 3724925 h 3926827"/>
              <a:gd name="connsiteX10" fmla="*/ 2551389 w 7010500"/>
              <a:gd name="connsiteY10" fmla="*/ 3926827 h 3926827"/>
              <a:gd name="connsiteX11" fmla="*/ 2188561 w 7010500"/>
              <a:gd name="connsiteY11" fmla="*/ 3724925 h 3926827"/>
              <a:gd name="connsiteX12" fmla="*/ 0 w 7010500"/>
              <a:gd name="connsiteY12" fmla="*/ 3724925 h 3926827"/>
              <a:gd name="connsiteX13" fmla="*/ 0 w 7010500"/>
              <a:gd name="connsiteY13" fmla="*/ 3104104 h 3926827"/>
              <a:gd name="connsiteX14" fmla="*/ 0 w 7010500"/>
              <a:gd name="connsiteY14" fmla="*/ 2172873 h 3926827"/>
              <a:gd name="connsiteX15" fmla="*/ 0 w 7010500"/>
              <a:gd name="connsiteY15" fmla="*/ 2172873 h 3926827"/>
              <a:gd name="connsiteX16" fmla="*/ 0 w 7010500"/>
              <a:gd name="connsiteY16" fmla="*/ 0 h 3926827"/>
              <a:gd name="connsiteX0" fmla="*/ 0 w 7010500"/>
              <a:gd name="connsiteY0" fmla="*/ 0 h 3926827"/>
              <a:gd name="connsiteX1" fmla="*/ 1168417 w 7010500"/>
              <a:gd name="connsiteY1" fmla="*/ 0 h 3926827"/>
              <a:gd name="connsiteX2" fmla="*/ 1168417 w 7010500"/>
              <a:gd name="connsiteY2" fmla="*/ 0 h 3926827"/>
              <a:gd name="connsiteX3" fmla="*/ 2921042 w 7010500"/>
              <a:gd name="connsiteY3" fmla="*/ 0 h 3926827"/>
              <a:gd name="connsiteX4" fmla="*/ 7010500 w 7010500"/>
              <a:gd name="connsiteY4" fmla="*/ 0 h 3926827"/>
              <a:gd name="connsiteX5" fmla="*/ 7010500 w 7010500"/>
              <a:gd name="connsiteY5" fmla="*/ 2172873 h 3926827"/>
              <a:gd name="connsiteX6" fmla="*/ 7010500 w 7010500"/>
              <a:gd name="connsiteY6" fmla="*/ 2172873 h 3926827"/>
              <a:gd name="connsiteX7" fmla="*/ 7010500 w 7010500"/>
              <a:gd name="connsiteY7" fmla="*/ 3104104 h 3926827"/>
              <a:gd name="connsiteX8" fmla="*/ 7010500 w 7010500"/>
              <a:gd name="connsiteY8" fmla="*/ 3724925 h 3926827"/>
              <a:gd name="connsiteX9" fmla="*/ 2664271 w 7010500"/>
              <a:gd name="connsiteY9" fmla="*/ 3731865 h 3926827"/>
              <a:gd name="connsiteX10" fmla="*/ 2551389 w 7010500"/>
              <a:gd name="connsiteY10" fmla="*/ 3926827 h 3926827"/>
              <a:gd name="connsiteX11" fmla="*/ 2188561 w 7010500"/>
              <a:gd name="connsiteY11" fmla="*/ 3724925 h 3926827"/>
              <a:gd name="connsiteX12" fmla="*/ 0 w 7010500"/>
              <a:gd name="connsiteY12" fmla="*/ 3724925 h 3926827"/>
              <a:gd name="connsiteX13" fmla="*/ 0 w 7010500"/>
              <a:gd name="connsiteY13" fmla="*/ 3104104 h 3926827"/>
              <a:gd name="connsiteX14" fmla="*/ 0 w 7010500"/>
              <a:gd name="connsiteY14" fmla="*/ 2172873 h 3926827"/>
              <a:gd name="connsiteX15" fmla="*/ 0 w 7010500"/>
              <a:gd name="connsiteY15" fmla="*/ 2172873 h 3926827"/>
              <a:gd name="connsiteX16" fmla="*/ 0 w 7010500"/>
              <a:gd name="connsiteY16" fmla="*/ 0 h 392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0500" h="3926827">
                <a:moveTo>
                  <a:pt x="0" y="0"/>
                </a:moveTo>
                <a:lnTo>
                  <a:pt x="1168417" y="0"/>
                </a:lnTo>
                <a:lnTo>
                  <a:pt x="1168417" y="0"/>
                </a:lnTo>
                <a:lnTo>
                  <a:pt x="2921042" y="0"/>
                </a:lnTo>
                <a:lnTo>
                  <a:pt x="7010500" y="0"/>
                </a:lnTo>
                <a:lnTo>
                  <a:pt x="7010500" y="2172873"/>
                </a:lnTo>
                <a:lnTo>
                  <a:pt x="7010500" y="2172873"/>
                </a:lnTo>
                <a:lnTo>
                  <a:pt x="7010500" y="3104104"/>
                </a:lnTo>
                <a:lnTo>
                  <a:pt x="7010500" y="3724925"/>
                </a:lnTo>
                <a:lnTo>
                  <a:pt x="2664271" y="3731865"/>
                </a:lnTo>
                <a:lnTo>
                  <a:pt x="2551389" y="3926827"/>
                </a:lnTo>
                <a:lnTo>
                  <a:pt x="2188561" y="3724925"/>
                </a:lnTo>
                <a:lnTo>
                  <a:pt x="0" y="3724925"/>
                </a:lnTo>
                <a:lnTo>
                  <a:pt x="0" y="3104104"/>
                </a:lnTo>
                <a:lnTo>
                  <a:pt x="0" y="2172873"/>
                </a:lnTo>
                <a:lnTo>
                  <a:pt x="0" y="2172873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13180" y="1968278"/>
            <a:ext cx="1471228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Primavera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Risk Analysis (PRA) framework</a:t>
            </a:r>
          </a:p>
        </p:txBody>
      </p:sp>
    </p:spTree>
    <p:extLst>
      <p:ext uri="{BB962C8B-B14F-4D97-AF65-F5344CB8AC3E}">
        <p14:creationId xmlns:p14="http://schemas.microsoft.com/office/powerpoint/2010/main" val="34170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8" grpId="1" animBg="1"/>
      <p:bldP spid="18" grpId="0"/>
      <p:bldP spid="19" grpId="0"/>
      <p:bldP spid="22" grpId="0" animBg="1"/>
      <p:bldP spid="22" grpId="1" animBg="1"/>
      <p:bldP spid="10" grpId="0"/>
      <p:bldP spid="23" grpId="0" animBg="1"/>
      <p:bldP spid="23" grpId="1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4C97"/>
                </a:solidFill>
              </a:rPr>
              <a:t>Risk </a:t>
            </a:r>
            <a:r>
              <a:rPr lang="en-US" sz="3200" b="1" dirty="0">
                <a:solidFill>
                  <a:srgbClr val="004C97"/>
                </a:solidFill>
              </a:rPr>
              <a:t>Modeling </a:t>
            </a:r>
            <a:r>
              <a:rPr lang="en-US" sz="3200" b="1" dirty="0" smtClean="0">
                <a:solidFill>
                  <a:srgbClr val="004C97"/>
                </a:solidFill>
              </a:rPr>
              <a:t>Results </a:t>
            </a:r>
            <a:r>
              <a:rPr lang="en-US" sz="3200" b="1" dirty="0">
                <a:solidFill>
                  <a:srgbClr val="004C97"/>
                </a:solidFill>
              </a:rPr>
              <a:t>– Cost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" y="755872"/>
            <a:ext cx="8814434" cy="453132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of </a:t>
            </a:r>
            <a:r>
              <a:rPr lang="en-US" dirty="0" smtClean="0"/>
              <a:t>all Mu2e risks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8417" y="4948798"/>
            <a:ext cx="7793812" cy="1566302"/>
            <a:chOff x="464645" y="4458768"/>
            <a:chExt cx="7793812" cy="1566302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464645" y="5171905"/>
              <a:ext cx="7793812" cy="85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333333"/>
                  </a:solidFill>
                  <a:latin typeface="Helvetica"/>
                  <a:cs typeface="Helvetica"/>
                </a:rPr>
                <a:t>Mu2e risk cost contingency = </a:t>
              </a:r>
              <a:r>
                <a:rPr lang="en-US" sz="2200" b="1" dirty="0" smtClean="0">
                  <a:solidFill>
                    <a:schemeClr val="accent2"/>
                  </a:solidFill>
                  <a:latin typeface="Helvetica"/>
                  <a:cs typeface="Helvetica"/>
                </a:rPr>
                <a:t>5.7 M$</a:t>
              </a:r>
              <a:r>
                <a:rPr lang="en-US" sz="2200" b="1" dirty="0" smtClean="0">
                  <a:solidFill>
                    <a:srgbClr val="333333"/>
                  </a:solidFill>
                  <a:latin typeface="Helvetica"/>
                  <a:cs typeface="Helvetica"/>
                </a:rPr>
                <a:t> </a:t>
              </a:r>
              <a:r>
                <a:rPr lang="en-US" sz="2200" dirty="0" smtClean="0">
                  <a:solidFill>
                    <a:srgbClr val="333333"/>
                  </a:solidFill>
                  <a:latin typeface="Helvetica"/>
                  <a:cs typeface="Helvetica"/>
                </a:rPr>
                <a:t>(at 80% C.L.)</a:t>
              </a:r>
            </a:p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     </a:t>
              </a:r>
              <a:endParaRPr lang="en-US" sz="1600" dirty="0" smtClean="0">
                <a:solidFill>
                  <a:srgbClr val="AF272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2" name="Curved Connector 5"/>
            <p:cNvCxnSpPr/>
            <p:nvPr/>
          </p:nvCxnSpPr>
          <p:spPr>
            <a:xfrm>
              <a:off x="527578" y="5034192"/>
              <a:ext cx="2386687" cy="1"/>
            </a:xfrm>
            <a:prstGeom prst="straightConnector1">
              <a:avLst/>
            </a:prstGeom>
            <a:ln w="38100" cmpd="sng">
              <a:solidFill>
                <a:srgbClr val="CC0000"/>
              </a:solidFill>
              <a:prstDash val="solid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5"/>
            <p:cNvCxnSpPr/>
            <p:nvPr/>
          </p:nvCxnSpPr>
          <p:spPr>
            <a:xfrm flipV="1">
              <a:off x="527578" y="4458768"/>
              <a:ext cx="0" cy="676800"/>
            </a:xfrm>
            <a:prstGeom prst="straightConnector1">
              <a:avLst/>
            </a:prstGeom>
            <a:ln w="15875" cmpd="sng">
              <a:solidFill>
                <a:srgbClr val="CC0000"/>
              </a:solidFill>
              <a:prstDash val="sys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5"/>
            <p:cNvCxnSpPr/>
            <p:nvPr/>
          </p:nvCxnSpPr>
          <p:spPr>
            <a:xfrm flipV="1">
              <a:off x="2914265" y="4458768"/>
              <a:ext cx="0" cy="676800"/>
            </a:xfrm>
            <a:prstGeom prst="straightConnector1">
              <a:avLst/>
            </a:prstGeom>
            <a:ln w="15875" cmpd="sng">
              <a:solidFill>
                <a:srgbClr val="CC0000"/>
              </a:solidFill>
              <a:prstDash val="sys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274886" y="5117921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  <a:latin typeface="Helvetica"/>
                <a:cs typeface="Helvetica"/>
              </a:rPr>
              <a:t>5.7 </a:t>
            </a:r>
            <a:r>
              <a:rPr lang="en-US" sz="1600" b="1" dirty="0">
                <a:solidFill>
                  <a:srgbClr val="CC0000"/>
                </a:solidFill>
                <a:latin typeface="Helvetica"/>
                <a:cs typeface="Helvetica"/>
              </a:rPr>
              <a:t>M$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8132884" y="1532694"/>
            <a:ext cx="782515" cy="199391"/>
          </a:xfrm>
          <a:prstGeom prst="roundRect">
            <a:avLst/>
          </a:prstGeom>
          <a:noFill/>
          <a:ln w="28575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 20 cost risks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959994"/>
            <a:ext cx="8727083" cy="44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4C97"/>
                </a:solidFill>
              </a:rPr>
              <a:t>Risk </a:t>
            </a:r>
            <a:r>
              <a:rPr lang="en-US" sz="3200" b="1" dirty="0">
                <a:solidFill>
                  <a:srgbClr val="004C97"/>
                </a:solidFill>
              </a:rPr>
              <a:t>Modeling </a:t>
            </a:r>
            <a:r>
              <a:rPr lang="en-US" sz="3200" b="1" dirty="0" smtClean="0">
                <a:solidFill>
                  <a:srgbClr val="004C97"/>
                </a:solidFill>
              </a:rPr>
              <a:t>Results </a:t>
            </a:r>
            <a:r>
              <a:rPr lang="en-US" sz="3200" b="1" dirty="0">
                <a:solidFill>
                  <a:srgbClr val="004C97"/>
                </a:solidFill>
              </a:rPr>
              <a:t>– Schedule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432610"/>
            <a:ext cx="8686801" cy="569268"/>
          </a:xfrm>
        </p:spPr>
        <p:txBody>
          <a:bodyPr/>
          <a:lstStyle/>
          <a:p>
            <a:r>
              <a:rPr lang="en-US" dirty="0"/>
              <a:t>All LBNF/DUNE risks – </a:t>
            </a:r>
            <a:r>
              <a:rPr lang="en-US" dirty="0" smtClean="0"/>
              <a:t>Schedule contingency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199" y="5399366"/>
            <a:ext cx="8508902" cy="8531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Helvetica"/>
                <a:cs typeface="Helvetica"/>
              </a:rPr>
              <a:t>Mu2e Project will finish before Dec 29 2022 (at 80% C.L)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091425"/>
            <a:ext cx="8511349" cy="44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4C97"/>
                </a:solidFill>
              </a:rPr>
              <a:t>Risk </a:t>
            </a:r>
            <a:r>
              <a:rPr lang="en-US" sz="3200" b="1" dirty="0">
                <a:solidFill>
                  <a:srgbClr val="004C97"/>
                </a:solidFill>
              </a:rPr>
              <a:t>Modeling </a:t>
            </a:r>
            <a:r>
              <a:rPr lang="en-US" sz="3200" b="1" dirty="0" smtClean="0">
                <a:solidFill>
                  <a:srgbClr val="004C97"/>
                </a:solidFill>
              </a:rPr>
              <a:t>Results </a:t>
            </a:r>
            <a:r>
              <a:rPr lang="en-US" sz="3200" b="1" dirty="0">
                <a:solidFill>
                  <a:srgbClr val="004C97"/>
                </a:solidFill>
              </a:rPr>
              <a:t>– Burn Rate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urn rate  – Mu2e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026606"/>
            <a:ext cx="8365135" cy="484663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dirty="0"/>
              <a:t>Burn rate is the fixed cost per unit time </a:t>
            </a:r>
            <a:r>
              <a:rPr lang="en-US" dirty="0" smtClean="0"/>
              <a:t>incurred due to delays</a:t>
            </a: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b="1" dirty="0"/>
              <a:t>Standing army</a:t>
            </a:r>
            <a:r>
              <a:rPr lang="en-US" dirty="0"/>
              <a:t> </a:t>
            </a:r>
            <a:r>
              <a:rPr lang="en-US" b="1" dirty="0"/>
              <a:t>costs</a:t>
            </a:r>
            <a:r>
              <a:rPr lang="en-US" dirty="0"/>
              <a:t> for </a:t>
            </a:r>
            <a:r>
              <a:rPr lang="en-US" dirty="0" smtClean="0"/>
              <a:t>Project Offices</a:t>
            </a:r>
            <a:r>
              <a:rPr lang="en-US" dirty="0"/>
              <a:t> </a:t>
            </a:r>
            <a:r>
              <a:rPr lang="en-US" dirty="0" smtClean="0"/>
              <a:t>and management of: subproject, control accounts, design, construction (50%)</a:t>
            </a: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b="1" dirty="0"/>
              <a:t>Escalation costs</a:t>
            </a:r>
            <a:r>
              <a:rPr lang="en-US" dirty="0"/>
              <a:t> </a:t>
            </a:r>
            <a:r>
              <a:rPr lang="en-US" dirty="0" smtClean="0"/>
              <a:t>of delayed expenditures – </a:t>
            </a:r>
            <a:r>
              <a:rPr lang="en-US" dirty="0"/>
              <a:t>3% on remaining </a:t>
            </a:r>
            <a:r>
              <a:rPr lang="en-US" dirty="0" smtClean="0"/>
              <a:t>work: blend of </a:t>
            </a:r>
            <a:r>
              <a:rPr lang="en-US" dirty="0"/>
              <a:t>labor (2.7%/yr</a:t>
            </a:r>
            <a:r>
              <a:rPr lang="en-US" dirty="0" smtClean="0"/>
              <a:t>), M</a:t>
            </a:r>
            <a:r>
              <a:rPr lang="en-US" dirty="0"/>
              <a:t>&amp;S (1.9%/yr</a:t>
            </a:r>
            <a:r>
              <a:rPr lang="en-US" dirty="0" smtClean="0"/>
              <a:t>), </a:t>
            </a:r>
            <a:r>
              <a:rPr lang="en-US" dirty="0"/>
              <a:t>and CF (3.4%/yr</a:t>
            </a:r>
            <a:r>
              <a:rPr lang="en-US" dirty="0" smtClean="0"/>
              <a:t>) 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Mu2e average burn rate =</a:t>
            </a:r>
            <a:r>
              <a:rPr lang="en-US" b="1" dirty="0" smtClean="0">
                <a:solidFill>
                  <a:schemeClr val="tx2"/>
                </a:solidFill>
              </a:rPr>
              <a:t> 5.0 M$ / year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 smtClean="0">
                <a:solidFill>
                  <a:srgbClr val="B13A3C"/>
                </a:solidFill>
                <a:sym typeface="Wingdings"/>
              </a:rPr>
              <a:t> Mu2e r</a:t>
            </a:r>
            <a:r>
              <a:rPr lang="en-US" b="1" dirty="0" smtClean="0">
                <a:solidFill>
                  <a:srgbClr val="B13A3C"/>
                </a:solidFill>
              </a:rPr>
              <a:t>isk contingency for burn rate = 4.9 M$</a:t>
            </a:r>
            <a:r>
              <a:rPr lang="en-US" b="1" dirty="0">
                <a:solidFill>
                  <a:srgbClr val="B13A3C"/>
                </a:solidFill>
              </a:rPr>
              <a:t>	</a:t>
            </a:r>
            <a:r>
              <a:rPr lang="en-US" b="1" dirty="0" smtClean="0">
                <a:solidFill>
                  <a:srgbClr val="B13A3C"/>
                </a:solidFill>
              </a:rPr>
              <a:t> </a:t>
            </a:r>
            <a:r>
              <a:rPr lang="en-US" dirty="0" smtClean="0">
                <a:solidFill>
                  <a:srgbClr val="B13A3C"/>
                </a:solidFill>
              </a:rPr>
              <a:t>(80% C.L.)</a:t>
            </a:r>
          </a:p>
          <a:p>
            <a:pPr marL="388800" lvl="1" indent="0">
              <a:buNone/>
            </a:pPr>
            <a:r>
              <a:rPr lang="en-US" dirty="0" smtClean="0"/>
              <a:t>(i.e. 11.8 </a:t>
            </a:r>
            <a:r>
              <a:rPr lang="en-US" dirty="0"/>
              <a:t>months * </a:t>
            </a:r>
            <a:r>
              <a:rPr lang="en-US" dirty="0" smtClean="0"/>
              <a:t>5.0 </a:t>
            </a:r>
            <a:r>
              <a:rPr lang="en-US" dirty="0"/>
              <a:t>M$ / </a:t>
            </a:r>
            <a:r>
              <a:rPr lang="en-US" dirty="0" smtClean="0"/>
              <a:t>year)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								</a:t>
            </a:r>
            <a:endParaRPr lang="en-US" b="1" dirty="0" smtClean="0"/>
          </a:p>
        </p:txBody>
      </p:sp>
      <p:sp>
        <p:nvSpPr>
          <p:cNvPr id="593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06.14.16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Mohammed Elrafih  |  Risk Modeling and Monte Carlo Analysis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01C4352-5A00-724E-8708-C9A0DB3CF9D7}" type="slidenum">
              <a:rPr lang="en-US" sz="1200" smtClean="0">
                <a:solidFill>
                  <a:srgbClr val="1F497D"/>
                </a:solidFill>
                <a:latin typeface="Helvetica"/>
                <a:cs typeface="Helvetica"/>
              </a:rPr>
              <a:pPr/>
              <a:t>17</a:t>
            </a:fld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42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4C97"/>
                </a:solidFill>
              </a:rPr>
              <a:t>Summary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the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C951-2A44-5944-B24F-131D0C3455F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64376"/>
              </p:ext>
            </p:extLst>
          </p:nvPr>
        </p:nvGraphicFramePr>
        <p:xfrm>
          <a:off x="475540" y="1400119"/>
          <a:ext cx="7323237" cy="38424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592111"/>
                <a:gridCol w="2731126"/>
              </a:tblGrid>
              <a:tr h="33934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Helvetica"/>
                          <a:cs typeface="Helvetica"/>
                        </a:rPr>
                        <a:t>Risk contingency </a:t>
                      </a:r>
                    </a:p>
                    <a:p>
                      <a:r>
                        <a:rPr lang="en-US" sz="2000" b="1" dirty="0" smtClean="0">
                          <a:latin typeface="Helvetica"/>
                          <a:cs typeface="Helvetica"/>
                        </a:rPr>
                        <a:t>   (at 90 % C.L.)</a:t>
                      </a:r>
                    </a:p>
                    <a:p>
                      <a:endParaRPr lang="en-US" sz="2000" b="1" dirty="0" smtClean="0">
                        <a:latin typeface="Helvetica"/>
                        <a:cs typeface="Helvetica"/>
                      </a:endParaRPr>
                    </a:p>
                  </a:txBody>
                  <a:tcPr marT="140400" marB="1404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Helvetica"/>
                        <a:cs typeface="Helvetica"/>
                      </a:endParaRPr>
                    </a:p>
                  </a:txBody>
                  <a:tcPr marT="140400" marB="1404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No. risks (High / Medium / Low)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69</a:t>
                      </a:r>
                    </a:p>
                  </a:txBody>
                  <a:tcPr marT="187200" marB="93600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Cost contingency from risks 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5.7 M$</a:t>
                      </a:r>
                    </a:p>
                  </a:txBody>
                  <a:tcPr marT="187200" marB="93600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Cost</a:t>
                      </a:r>
                      <a:r>
                        <a:rPr lang="en-US" sz="2000" b="0" baseline="0" dirty="0" smtClean="0">
                          <a:latin typeface="Helvetica"/>
                          <a:cs typeface="Helvetica"/>
                        </a:rPr>
                        <a:t> contingency from burn rate</a:t>
                      </a:r>
                      <a:endParaRPr lang="en-US" sz="2000" b="0" dirty="0">
                        <a:latin typeface="Helvetica"/>
                        <a:cs typeface="Helvetica"/>
                      </a:endParaRP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Helvetica"/>
                          <a:cs typeface="Helvetica"/>
                        </a:rPr>
                        <a:t>4.9 M$ 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Total risk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 c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ost contingency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10.65 M$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D"/>
                    </a:solidFill>
                  </a:tcPr>
                </a:tc>
              </a:tr>
              <a:tr h="3426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Risk schedule contingency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Helvetica"/>
                          <a:cs typeface="Helvetica"/>
                        </a:rPr>
                        <a:t>16 months </a:t>
                      </a:r>
                    </a:p>
                  </a:txBody>
                  <a:tcPr marT="93600" marB="93600" anchor="ctr"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Mohammed Elrafih – Background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4024" y="4141153"/>
            <a:ext cx="8296276" cy="22637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Current roles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smtClean="0"/>
              <a:t>Project Controls Specialist</a:t>
            </a:r>
            <a:r>
              <a:rPr lang="en-US" sz="2000" dirty="0" smtClean="0"/>
              <a:t>, “LBNF – Cryogenics Infrastructure”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Fermilab Risk Manager in Training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Enterprise risk</a:t>
            </a:r>
            <a:r>
              <a:rPr lang="en-US" sz="1800" dirty="0"/>
              <a:t>, Lab-standard </a:t>
            </a:r>
            <a:r>
              <a:rPr lang="en-US" sz="1800" dirty="0" smtClean="0"/>
              <a:t>project risk process, risk register, tools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</a:t>
            </a:r>
            <a:r>
              <a:rPr lang="en-US" sz="1800" dirty="0" smtClean="0"/>
              <a:t>isk workshops, risk analysis, MC modeling, reviews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Mohammed Elrafih  |  Risk Register and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4024" y="1268740"/>
            <a:ext cx="8296275" cy="1662188"/>
          </a:xfrm>
          <a:prstGeom prst="rect">
            <a:avLst/>
          </a:prstGeom>
          <a:noFill/>
        </p:spPr>
        <p:txBody>
          <a:bodyPr lIns="0" rIns="0"/>
          <a:lstStyle>
            <a:lvl1pPr marL="256032" indent="-265176" algn="l" defTabSz="457200" rtl="0" fontAlgn="base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525559"/>
                </a:solidFill>
                <a:latin typeface="Helvetica"/>
                <a:ea typeface="Geneva" charset="0"/>
                <a:cs typeface="Geneva" charset="0"/>
              </a:defRPr>
            </a:lvl1pPr>
            <a:lvl2pPr marL="644400" indent="-255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7F7F7F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smtClean="0"/>
              <a:t>Honors Business Administration (HBA) 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Focus in Operations and Project Management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54023" y="2831406"/>
            <a:ext cx="8030553" cy="146450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525559"/>
                </a:solidFill>
                <a:latin typeface="Helvetica"/>
                <a:ea typeface="Geneva" charset="0"/>
                <a:cs typeface="Geneva" charset="0"/>
              </a:defRPr>
            </a:lvl1pPr>
            <a:lvl2pPr marL="644400" indent="-255600" algn="l" defTabSz="457200" rtl="0" fontAlgn="base">
              <a:lnSpc>
                <a:spcPct val="95000"/>
              </a:lnSpc>
              <a:spcBef>
                <a:spcPts val="5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7F7F7F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smtClean="0"/>
              <a:t>Project Coordinator &amp; Project Controls Experience in: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Major Oil &amp; Gas Construction Projects</a:t>
            </a:r>
          </a:p>
        </p:txBody>
      </p:sp>
    </p:spTree>
    <p:extLst>
      <p:ext uri="{BB962C8B-B14F-4D97-AF65-F5344CB8AC3E}">
        <p14:creationId xmlns:p14="http://schemas.microsoft.com/office/powerpoint/2010/main" val="222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82938" y="2868295"/>
            <a:ext cx="3532187" cy="64173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4C97"/>
                </a:solidFill>
              </a:rPr>
              <a:t>Risk </a:t>
            </a:r>
            <a:r>
              <a:rPr lang="en-US" sz="3200" b="1" dirty="0">
                <a:solidFill>
                  <a:srgbClr val="004C97"/>
                </a:solidFill>
              </a:rPr>
              <a:t>Modeling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Modeling –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980473"/>
            <a:ext cx="6569266" cy="48466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Model probabilistic risk events and response plans in the project schedule using Monte Carlo (MC) techniques, in order to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Assess scenarios and risk responses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Aggregate cost and </a:t>
            </a:r>
            <a:r>
              <a:rPr lang="en-US" dirty="0"/>
              <a:t>schedule </a:t>
            </a:r>
            <a:r>
              <a:rPr lang="en-US" dirty="0" smtClean="0"/>
              <a:t>impacts and  determine the cost </a:t>
            </a:r>
            <a:r>
              <a:rPr lang="en-US" dirty="0"/>
              <a:t>and schedule risk </a:t>
            </a:r>
            <a:r>
              <a:rPr lang="en-US" dirty="0" smtClean="0"/>
              <a:t>drivers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Determine contingency needed to deliver the project within budget and on time (at </a:t>
            </a:r>
            <a:r>
              <a:rPr lang="en-US" dirty="0"/>
              <a:t>8</a:t>
            </a:r>
            <a:r>
              <a:rPr lang="en-US" dirty="0" smtClean="0"/>
              <a:t>0 % C.L.)</a:t>
            </a:r>
          </a:p>
          <a:p>
            <a:pPr lvl="1">
              <a:spcBef>
                <a:spcPts val="11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Schedule contingency </a:t>
            </a:r>
            <a:r>
              <a:rPr lang="en-US" dirty="0" smtClean="0"/>
              <a:t>for risk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otably float before CD-4</a:t>
            </a:r>
          </a:p>
          <a:p>
            <a:pPr lvl="1"/>
            <a:r>
              <a:rPr lang="en-US" b="1" dirty="0" smtClean="0">
                <a:solidFill>
                  <a:srgbClr val="C0504D"/>
                </a:solidFill>
              </a:rPr>
              <a:t>Cost contingency </a:t>
            </a:r>
            <a:r>
              <a:rPr lang="en-US" dirty="0" smtClean="0"/>
              <a:t>for risk</a:t>
            </a:r>
          </a:p>
          <a:p>
            <a:pPr lvl="2"/>
            <a:r>
              <a:rPr lang="en-US" dirty="0" smtClean="0"/>
              <a:t>Distinct from cost estimate uncertainty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7267160" y="1313559"/>
            <a:ext cx="1062678" cy="550612"/>
          </a:xfrm>
          <a:prstGeom prst="rect">
            <a:avLst/>
          </a:prstGeom>
          <a:solidFill>
            <a:srgbClr val="FFF9DD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Plan Risk Management</a:t>
            </a: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7267160" y="2145256"/>
            <a:ext cx="1062678" cy="549266"/>
          </a:xfrm>
          <a:prstGeom prst="rect">
            <a:avLst/>
          </a:prstGeom>
          <a:solidFill>
            <a:srgbClr val="FFF9DD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Identify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risks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7267160" y="3805958"/>
            <a:ext cx="1062678" cy="549266"/>
          </a:xfrm>
          <a:prstGeom prst="rect">
            <a:avLst/>
          </a:prstGeom>
          <a:solidFill>
            <a:srgbClr val="FFF9DD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C0504D"/>
                </a:solidFill>
              </a:rPr>
              <a:t>Develop risk responses</a:t>
            </a: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7267160" y="4636308"/>
            <a:ext cx="1062678" cy="549266"/>
          </a:xfrm>
          <a:prstGeom prst="rect">
            <a:avLst/>
          </a:prstGeom>
          <a:solidFill>
            <a:srgbClr val="FFF9DD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Monitor and 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Control risks</a:t>
            </a: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267160" y="2975607"/>
            <a:ext cx="1062678" cy="549266"/>
          </a:xfrm>
          <a:prstGeom prst="rect">
            <a:avLst/>
          </a:prstGeom>
          <a:solidFill>
            <a:srgbClr val="FFF9DD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C0504D"/>
                </a:solidFill>
              </a:rPr>
              <a:t>Analyze risks</a:t>
            </a:r>
          </a:p>
        </p:txBody>
      </p:sp>
      <p:cxnSp>
        <p:nvCxnSpPr>
          <p:cNvPr id="33" name="Straight Connector 27"/>
          <p:cNvCxnSpPr>
            <a:stCxn id="44" idx="1"/>
            <a:endCxn id="28" idx="3"/>
          </p:cNvCxnSpPr>
          <p:nvPr/>
        </p:nvCxnSpPr>
        <p:spPr>
          <a:xfrm flipH="1" flipV="1">
            <a:off x="8329838" y="1588865"/>
            <a:ext cx="312634" cy="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7"/>
          <p:cNvCxnSpPr>
            <a:stCxn id="47" idx="1"/>
            <a:endCxn id="32" idx="3"/>
          </p:cNvCxnSpPr>
          <p:nvPr/>
        </p:nvCxnSpPr>
        <p:spPr>
          <a:xfrm flipH="1">
            <a:off x="8329838" y="3249904"/>
            <a:ext cx="312634" cy="33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7"/>
          <p:cNvCxnSpPr>
            <a:stCxn id="48" idx="1"/>
            <a:endCxn id="31" idx="3"/>
          </p:cNvCxnSpPr>
          <p:nvPr/>
        </p:nvCxnSpPr>
        <p:spPr>
          <a:xfrm flipH="1" flipV="1">
            <a:off x="8329838" y="4910941"/>
            <a:ext cx="312634" cy="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7"/>
          <p:cNvCxnSpPr>
            <a:stCxn id="29" idx="3"/>
            <a:endCxn id="46" idx="1"/>
          </p:cNvCxnSpPr>
          <p:nvPr/>
        </p:nvCxnSpPr>
        <p:spPr>
          <a:xfrm flipV="1">
            <a:off x="8329838" y="2419385"/>
            <a:ext cx="312634" cy="50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8642472" y="1434977"/>
            <a:ext cx="29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 dirty="0"/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642472" y="3926534"/>
            <a:ext cx="29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 dirty="0"/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8642472" y="2265496"/>
            <a:ext cx="29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 dirty="0"/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8642472" y="3096015"/>
            <a:ext cx="29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642472" y="4757053"/>
            <a:ext cx="29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 dirty="0"/>
          </a:p>
        </p:txBody>
      </p:sp>
      <p:cxnSp>
        <p:nvCxnSpPr>
          <p:cNvPr id="49" name="Straight Connector 27"/>
          <p:cNvCxnSpPr>
            <a:stCxn id="45" idx="1"/>
            <a:endCxn id="30" idx="3"/>
          </p:cNvCxnSpPr>
          <p:nvPr/>
        </p:nvCxnSpPr>
        <p:spPr>
          <a:xfrm flipH="1">
            <a:off x="8329838" y="4080423"/>
            <a:ext cx="312634" cy="16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8642472" y="1470004"/>
            <a:ext cx="298800" cy="3560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" lIns="36000" rIns="36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1F497D"/>
                </a:solidFill>
              </a:rPr>
              <a:t>Iterate  /  Communicate  /  Review  /  Improve</a:t>
            </a:r>
          </a:p>
        </p:txBody>
      </p:sp>
      <p:cxnSp>
        <p:nvCxnSpPr>
          <p:cNvPr id="51" name="Straight Connector 27"/>
          <p:cNvCxnSpPr>
            <a:stCxn id="28" idx="2"/>
            <a:endCxn id="29" idx="0"/>
          </p:cNvCxnSpPr>
          <p:nvPr/>
        </p:nvCxnSpPr>
        <p:spPr>
          <a:xfrm>
            <a:off x="7798499" y="1864171"/>
            <a:ext cx="0" cy="28108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7"/>
          <p:cNvCxnSpPr>
            <a:stCxn id="31" idx="2"/>
            <a:endCxn id="50" idx="2"/>
          </p:cNvCxnSpPr>
          <p:nvPr/>
        </p:nvCxnSpPr>
        <p:spPr>
          <a:xfrm rot="5400000" flipH="1" flipV="1">
            <a:off x="8217636" y="4611338"/>
            <a:ext cx="155098" cy="993373"/>
          </a:xfrm>
          <a:prstGeom prst="bentConnector3">
            <a:avLst>
              <a:gd name="adj1" fmla="val -147391"/>
            </a:avLst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7"/>
          <p:cNvCxnSpPr>
            <a:stCxn id="30" idx="2"/>
            <a:endCxn id="31" idx="0"/>
          </p:cNvCxnSpPr>
          <p:nvPr/>
        </p:nvCxnSpPr>
        <p:spPr>
          <a:xfrm>
            <a:off x="7798499" y="4355224"/>
            <a:ext cx="0" cy="281084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7"/>
          <p:cNvCxnSpPr>
            <a:stCxn id="32" idx="2"/>
            <a:endCxn id="30" idx="0"/>
          </p:cNvCxnSpPr>
          <p:nvPr/>
        </p:nvCxnSpPr>
        <p:spPr>
          <a:xfrm>
            <a:off x="7798499" y="3524873"/>
            <a:ext cx="0" cy="28108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7"/>
          <p:cNvCxnSpPr>
            <a:stCxn id="29" idx="2"/>
            <a:endCxn id="32" idx="0"/>
          </p:cNvCxnSpPr>
          <p:nvPr/>
        </p:nvCxnSpPr>
        <p:spPr>
          <a:xfrm>
            <a:off x="7798499" y="2694522"/>
            <a:ext cx="0" cy="28108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7"/>
          <p:cNvCxnSpPr>
            <a:stCxn id="50" idx="0"/>
            <a:endCxn id="28" idx="0"/>
          </p:cNvCxnSpPr>
          <p:nvPr/>
        </p:nvCxnSpPr>
        <p:spPr>
          <a:xfrm rot="16200000" flipV="1">
            <a:off x="8216964" y="895095"/>
            <a:ext cx="156445" cy="993373"/>
          </a:xfrm>
          <a:prstGeom prst="bentConnector3">
            <a:avLst>
              <a:gd name="adj1" fmla="val 246122"/>
            </a:avLst>
          </a:prstGeom>
          <a:ln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5740" y="4252138"/>
            <a:ext cx="7916916" cy="1950506"/>
            <a:chOff x="625740" y="4252138"/>
            <a:chExt cx="7916916" cy="1950506"/>
          </a:xfrm>
        </p:grpSpPr>
        <p:pic>
          <p:nvPicPr>
            <p:cNvPr id="41" name="Picture 40" descr="11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178" y="4904084"/>
              <a:ext cx="2409478" cy="12985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41" descr="2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623" y="4904084"/>
              <a:ext cx="2397826" cy="12985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 descr="33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40" y="4904084"/>
              <a:ext cx="2341199" cy="12985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9" name="Straight Connector 22"/>
            <p:cNvCxnSpPr/>
            <p:nvPr/>
          </p:nvCxnSpPr>
          <p:spPr bwMode="auto">
            <a:xfrm>
              <a:off x="4115405" y="4252138"/>
              <a:ext cx="552088" cy="1006106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2"/>
            <p:cNvCxnSpPr/>
            <p:nvPr/>
          </p:nvCxnSpPr>
          <p:spPr bwMode="auto">
            <a:xfrm>
              <a:off x="4115405" y="4252138"/>
              <a:ext cx="2092877" cy="678627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51" idx="3"/>
            </p:cNvCxnSpPr>
            <p:nvPr/>
          </p:nvCxnSpPr>
          <p:spPr bwMode="auto">
            <a:xfrm flipH="1">
              <a:off x="2806447" y="4252138"/>
              <a:ext cx="1316960" cy="1263910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20312671">
              <a:off x="2155672" y="5362341"/>
              <a:ext cx="674133" cy="55399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2"/>
                  </a:solidFill>
                </a:rPr>
                <a:t>Cost and schedule drivers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20312671">
              <a:off x="4447095" y="5231457"/>
              <a:ext cx="782307" cy="55399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2"/>
                  </a:solidFill>
                </a:rPr>
                <a:t>Costs of risks and contingency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20312671">
              <a:off x="7250576" y="5140580"/>
              <a:ext cx="782307" cy="55399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alpha val="27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2"/>
                  </a:solidFill>
                </a:rPr>
                <a:t>Completion dates and float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Modeling – Monte Carlo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06.14.16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Mohammed Elrafih  |  Risk Modeling and Monte Carlo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814423" y="1131703"/>
            <a:ext cx="213125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DB720C"/>
                </a:solidFill>
                <a:latin typeface="Helvetica"/>
                <a:cs typeface="Helvetica"/>
              </a:rPr>
              <a:t>P6 Project </a:t>
            </a:r>
            <a:r>
              <a:rPr lang="en-US" sz="1400" b="1" dirty="0">
                <a:solidFill>
                  <a:srgbClr val="DB720C"/>
                </a:solidFill>
                <a:latin typeface="Helvetica"/>
                <a:cs typeface="Helvetica"/>
              </a:rPr>
              <a:t>Plan</a:t>
            </a:r>
            <a:r>
              <a:rPr lang="en-US" sz="1400" dirty="0">
                <a:solidFill>
                  <a:srgbClr val="DB720C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313131"/>
                </a:solidFill>
                <a:latin typeface="Helvetica"/>
                <a:cs typeface="Helvetica"/>
              </a:rPr>
              <a:t>includes all project activities, linked in time</a:t>
            </a:r>
            <a:r>
              <a:rPr lang="en-US" sz="1400" dirty="0">
                <a:solidFill>
                  <a:srgbClr val="313131"/>
                </a:solidFill>
                <a:latin typeface="Helvetica"/>
                <a:cs typeface="Helvetica"/>
              </a:rPr>
              <a:t>-sequence. The risk analysis uses a summary schedule derived from </a:t>
            </a:r>
            <a:r>
              <a:rPr lang="en-US" sz="1400" dirty="0" smtClean="0">
                <a:solidFill>
                  <a:srgbClr val="313131"/>
                </a:solidFill>
                <a:latin typeface="Helvetica"/>
                <a:cs typeface="Helvetica"/>
              </a:rPr>
              <a:t>the full schedule.</a:t>
            </a:r>
            <a:endParaRPr lang="en-US" sz="1400" dirty="0">
              <a:solidFill>
                <a:srgbClr val="313131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Connector 12"/>
          <p:cNvCxnSpPr>
            <a:stCxn id="13" idx="3"/>
            <a:endCxn id="14" idx="1"/>
          </p:cNvCxnSpPr>
          <p:nvPr/>
        </p:nvCxnSpPr>
        <p:spPr bwMode="auto">
          <a:xfrm>
            <a:off x="5444783" y="1563378"/>
            <a:ext cx="361819" cy="0"/>
          </a:xfrm>
          <a:prstGeom prst="straightConnector1">
            <a:avLst/>
          </a:prstGeom>
          <a:ln w="19050" cmpd="sng">
            <a:solidFill>
              <a:schemeClr val="tx2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gnetic Disk 9"/>
          <p:cNvSpPr/>
          <p:nvPr/>
        </p:nvSpPr>
        <p:spPr bwMode="auto">
          <a:xfrm>
            <a:off x="4627677" y="2355651"/>
            <a:ext cx="757238" cy="790574"/>
          </a:xfrm>
          <a:prstGeom prst="flowChartMagneticDisk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/>
          <a:lstStyle/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P6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DB</a:t>
            </a:r>
          </a:p>
        </p:txBody>
      </p:sp>
      <p:cxnSp>
        <p:nvCxnSpPr>
          <p:cNvPr id="11" name="Straight Connector 49"/>
          <p:cNvCxnSpPr/>
          <p:nvPr/>
        </p:nvCxnSpPr>
        <p:spPr bwMode="auto">
          <a:xfrm rot="5400000">
            <a:off x="4812944" y="2148871"/>
            <a:ext cx="412473" cy="1087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1F497D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9"/>
          <p:cNvCxnSpPr>
            <a:stCxn id="14" idx="2"/>
            <a:endCxn id="10" idx="4"/>
          </p:cNvCxnSpPr>
          <p:nvPr/>
        </p:nvCxnSpPr>
        <p:spPr bwMode="auto">
          <a:xfrm rot="5400000">
            <a:off x="5410579" y="1917515"/>
            <a:ext cx="807760" cy="859087"/>
          </a:xfrm>
          <a:prstGeom prst="bentConnector2">
            <a:avLst/>
          </a:prstGeom>
          <a:ln w="28575" cmpd="sng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lded Corner 12"/>
          <p:cNvSpPr/>
          <p:nvPr/>
        </p:nvSpPr>
        <p:spPr bwMode="auto">
          <a:xfrm>
            <a:off x="4569983" y="1183578"/>
            <a:ext cx="874800" cy="759600"/>
          </a:xfrm>
          <a:prstGeom prst="foldedCorner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  <a:effectLst>
            <a:outerShdw blurRad="40000" dist="23000" dir="189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DB720C"/>
                </a:solidFill>
              </a:rPr>
              <a:t>Full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DB720C"/>
                </a:solidFill>
              </a:rPr>
              <a:t>Schedule</a:t>
            </a:r>
            <a:endParaRPr lang="en-US" sz="1600" b="1" dirty="0">
              <a:solidFill>
                <a:srgbClr val="DB720C"/>
              </a:solidFill>
            </a:endParaRPr>
          </a:p>
        </p:txBody>
      </p:sp>
      <p:sp>
        <p:nvSpPr>
          <p:cNvPr id="14" name="Folded Corner 13"/>
          <p:cNvSpPr/>
          <p:nvPr/>
        </p:nvSpPr>
        <p:spPr bwMode="auto">
          <a:xfrm>
            <a:off x="5806602" y="1183578"/>
            <a:ext cx="874800" cy="759600"/>
          </a:xfrm>
          <a:prstGeom prst="foldedCorner">
            <a:avLst/>
          </a:prstGeom>
          <a:solidFill>
            <a:srgbClr val="FFFCE5"/>
          </a:solidFill>
          <a:ln w="19050" cmpd="sng">
            <a:solidFill>
              <a:schemeClr val="tx2"/>
            </a:solidFill>
          </a:ln>
          <a:effectLst>
            <a:outerShdw blurRad="40000" dist="23000" dir="189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DB720C"/>
                </a:solidFill>
              </a:rPr>
              <a:t>Summary Schedule</a:t>
            </a:r>
          </a:p>
        </p:txBody>
      </p:sp>
      <p:cxnSp>
        <p:nvCxnSpPr>
          <p:cNvPr id="18" name="Straight Connector 22"/>
          <p:cNvCxnSpPr>
            <a:stCxn id="30" idx="3"/>
            <a:endCxn id="20" idx="0"/>
          </p:cNvCxnSpPr>
          <p:nvPr/>
        </p:nvCxnSpPr>
        <p:spPr bwMode="auto">
          <a:xfrm rot="16200000" flipH="1">
            <a:off x="3340494" y="3035948"/>
            <a:ext cx="664634" cy="8851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>
            <a:stCxn id="10" idx="3"/>
            <a:endCxn id="20" idx="0"/>
          </p:cNvCxnSpPr>
          <p:nvPr/>
        </p:nvCxnSpPr>
        <p:spPr bwMode="auto">
          <a:xfrm rot="5400000">
            <a:off x="4228534" y="3033097"/>
            <a:ext cx="664634" cy="89089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1574911" y="3776336"/>
            <a:ext cx="194117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C0504D"/>
                </a:solidFill>
                <a:latin typeface="Helvetica"/>
                <a:cs typeface="Helvetica"/>
              </a:rPr>
              <a:t>Risk Model </a:t>
            </a:r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simulates probabilistic risk events, with ranges of impacts, in the project schedule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22069" y="3810859"/>
            <a:ext cx="1186671" cy="792161"/>
          </a:xfrm>
          <a:prstGeom prst="rect">
            <a:avLst/>
          </a:prstGeom>
          <a:solidFill>
            <a:srgbClr val="FFECF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C0504D"/>
                </a:solidFill>
                <a:latin typeface="+mj-lt"/>
              </a:rPr>
              <a:t>Risk </a:t>
            </a:r>
            <a:r>
              <a:rPr lang="en-US" sz="1600" b="1" dirty="0" smtClean="0">
                <a:solidFill>
                  <a:srgbClr val="C0504D"/>
                </a:solidFill>
                <a:latin typeface="+mj-lt"/>
              </a:rPr>
              <a:t>Model</a:t>
            </a:r>
            <a:endParaRPr lang="en-US" sz="1600" b="1" dirty="0">
              <a:solidFill>
                <a:srgbClr val="C0504D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C0504D"/>
                </a:solidFill>
                <a:latin typeface="+mj-lt"/>
              </a:rPr>
              <a:t>(Primavera Risk Analysis - PRA)</a:t>
            </a:r>
          </a:p>
        </p:txBody>
      </p:sp>
      <p:cxnSp>
        <p:nvCxnSpPr>
          <p:cNvPr id="26" name="Straight Connector 12"/>
          <p:cNvCxnSpPr/>
          <p:nvPr/>
        </p:nvCxnSpPr>
        <p:spPr bwMode="auto">
          <a:xfrm>
            <a:off x="1972399" y="2075271"/>
            <a:ext cx="0" cy="344487"/>
          </a:xfrm>
          <a:prstGeom prst="straightConnector1">
            <a:avLst/>
          </a:prstGeom>
          <a:ln w="19050" cmpd="sng">
            <a:noFil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9"/>
          <p:cNvCxnSpPr/>
          <p:nvPr/>
        </p:nvCxnSpPr>
        <p:spPr bwMode="auto">
          <a:xfrm>
            <a:off x="2747099" y="1394233"/>
            <a:ext cx="0" cy="342900"/>
          </a:xfrm>
          <a:prstGeom prst="straightConnector1">
            <a:avLst/>
          </a:prstGeom>
          <a:ln w="19050" cmpd="sng">
            <a:noFill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/>
          <p:cNvCxnSpPr/>
          <p:nvPr/>
        </p:nvCxnSpPr>
        <p:spPr bwMode="auto">
          <a:xfrm>
            <a:off x="2099399" y="2148296"/>
            <a:ext cx="1127125" cy="669924"/>
          </a:xfrm>
          <a:prstGeom prst="straightConnector1">
            <a:avLst/>
          </a:prstGeom>
          <a:ln w="19050" cmpd="sng">
            <a:noFil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5"/>
          <p:cNvCxnSpPr/>
          <p:nvPr/>
        </p:nvCxnSpPr>
        <p:spPr bwMode="auto">
          <a:xfrm flipV="1">
            <a:off x="1653311" y="2073683"/>
            <a:ext cx="2076450" cy="77788"/>
          </a:xfrm>
          <a:prstGeom prst="straightConnector1">
            <a:avLst/>
          </a:prstGeom>
          <a:ln w="19050" cmpd="sng">
            <a:noFil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agnetic Disk 29"/>
          <p:cNvSpPr/>
          <p:nvPr/>
        </p:nvSpPr>
        <p:spPr bwMode="auto">
          <a:xfrm>
            <a:off x="2851598" y="2355651"/>
            <a:ext cx="757238" cy="790574"/>
          </a:xfrm>
          <a:prstGeom prst="flowChartMagneticDisk">
            <a:avLst/>
          </a:prstGeom>
          <a:solidFill>
            <a:srgbClr val="D6EEF5"/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/>
          <a:lstStyle/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</a:rPr>
              <a:t>Risk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</a:rPr>
              <a:t>DB</a:t>
            </a:r>
          </a:p>
        </p:txBody>
      </p:sp>
      <p:cxnSp>
        <p:nvCxnSpPr>
          <p:cNvPr id="31" name="Straight Connector 22"/>
          <p:cNvCxnSpPr/>
          <p:nvPr/>
        </p:nvCxnSpPr>
        <p:spPr bwMode="auto">
          <a:xfrm>
            <a:off x="3239776" y="1949560"/>
            <a:ext cx="2781" cy="406091"/>
          </a:xfrm>
          <a:prstGeom prst="straightConnector1">
            <a:avLst/>
          </a:prstGeom>
          <a:ln w="28575" cmpd="sng">
            <a:solidFill>
              <a:srgbClr val="1F497D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2790036" y="1189960"/>
            <a:ext cx="874800" cy="759600"/>
          </a:xfrm>
          <a:prstGeom prst="rect">
            <a:avLst/>
          </a:prstGeom>
          <a:solidFill>
            <a:srgbClr val="D6EEF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4C97"/>
                </a:solidFill>
                <a:latin typeface="+mj-lt"/>
              </a:rPr>
              <a:t>Risk Register</a:t>
            </a:r>
          </a:p>
          <a:p>
            <a:pPr algn="ctr">
              <a:defRPr/>
            </a:pPr>
            <a:r>
              <a:rPr lang="en-US" sz="1200" dirty="0">
                <a:solidFill>
                  <a:srgbClr val="004C97"/>
                </a:solidFill>
                <a:latin typeface="+mj-lt"/>
              </a:rPr>
              <a:t>(Web tool)</a:t>
            </a:r>
          </a:p>
        </p:txBody>
      </p:sp>
      <p:sp>
        <p:nvSpPr>
          <p:cNvPr id="34" name="Magnetic Disk 33"/>
          <p:cNvSpPr/>
          <p:nvPr/>
        </p:nvSpPr>
        <p:spPr bwMode="auto">
          <a:xfrm>
            <a:off x="1619989" y="2355651"/>
            <a:ext cx="757238" cy="790574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3600" rIns="0" bIns="0"/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DocDB</a:t>
            </a:r>
          </a:p>
        </p:txBody>
      </p:sp>
      <p:sp>
        <p:nvSpPr>
          <p:cNvPr id="35" name="Folded Corner 34"/>
          <p:cNvSpPr/>
          <p:nvPr/>
        </p:nvSpPr>
        <p:spPr bwMode="auto">
          <a:xfrm>
            <a:off x="1560551" y="1189960"/>
            <a:ext cx="874800" cy="7596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More Details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(documents)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35307" y="1153017"/>
            <a:ext cx="1276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Helvetica" charset="0"/>
                <a:cs typeface="Helvetica" charset="0"/>
              </a:rPr>
              <a:t>Risk </a:t>
            </a:r>
            <a:r>
              <a:rPr lang="en-US" sz="1400" b="1" dirty="0">
                <a:solidFill>
                  <a:schemeClr val="tx2"/>
                </a:solidFill>
                <a:latin typeface="Helvetica" charset="0"/>
                <a:cs typeface="Helvetica" charset="0"/>
              </a:rPr>
              <a:t>Register </a:t>
            </a:r>
            <a:r>
              <a:rPr lang="en-US" sz="1400" dirty="0" smtClean="0">
                <a:solidFill>
                  <a:srgbClr val="404040"/>
                </a:solidFill>
                <a:latin typeface="Helvetica" charset="0"/>
                <a:cs typeface="Helvetica" charset="0"/>
              </a:rPr>
              <a:t>captures risk probabilities, impacts, and response plans</a:t>
            </a:r>
            <a:endParaRPr lang="en-US" sz="1400" dirty="0">
              <a:solidFill>
                <a:srgbClr val="40404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37" name="Straight Connector 22"/>
          <p:cNvCxnSpPr>
            <a:stCxn id="35" idx="2"/>
            <a:endCxn id="34" idx="1"/>
          </p:cNvCxnSpPr>
          <p:nvPr/>
        </p:nvCxnSpPr>
        <p:spPr bwMode="auto">
          <a:xfrm>
            <a:off x="1997951" y="1949560"/>
            <a:ext cx="657" cy="406091"/>
          </a:xfrm>
          <a:prstGeom prst="straightConnector1">
            <a:avLst/>
          </a:prstGeom>
          <a:ln w="28575" cmpd="sng">
            <a:solidFill>
              <a:srgbClr val="1F497D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2"/>
          <p:cNvCxnSpPr>
            <a:stCxn id="33" idx="1"/>
            <a:endCxn id="35" idx="3"/>
          </p:cNvCxnSpPr>
          <p:nvPr/>
        </p:nvCxnSpPr>
        <p:spPr bwMode="auto">
          <a:xfrm flipH="1">
            <a:off x="2435351" y="1569760"/>
            <a:ext cx="354685" cy="0"/>
          </a:xfrm>
          <a:prstGeom prst="straightConnector1">
            <a:avLst/>
          </a:prstGeom>
          <a:ln w="19050" cmpd="sng">
            <a:solidFill>
              <a:schemeClr val="tx2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1-point estimate</a:t>
            </a:r>
          </a:p>
          <a:p>
            <a:pPr lvl="1"/>
            <a:r>
              <a:rPr lang="en-US" dirty="0" smtClean="0"/>
              <a:t>60 % chance of no overrun</a:t>
            </a:r>
          </a:p>
          <a:p>
            <a:pPr lvl="1"/>
            <a:r>
              <a:rPr lang="en-US" dirty="0" smtClean="0"/>
              <a:t>40% chance of an overrun</a:t>
            </a:r>
          </a:p>
          <a:p>
            <a:pPr lvl="1"/>
            <a:r>
              <a:rPr lang="en-US" dirty="0" smtClean="0"/>
              <a:t>Overrun is exactly 3 M$</a:t>
            </a:r>
            <a:endParaRPr lang="en-US" dirty="0"/>
          </a:p>
        </p:txBody>
      </p:sp>
      <p:sp>
        <p:nvSpPr>
          <p:cNvPr id="450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06.14.16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Mohammed Elrafih  |  Risk Modeling and Monte Carlo Analysis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B78C07D-7B08-7044-B555-E4EA64737D16}" type="slidenum">
              <a:rPr lang="en-US" sz="1200" smtClean="0">
                <a:solidFill>
                  <a:srgbClr val="1F497D"/>
                </a:solidFill>
                <a:latin typeface="Helvetica"/>
                <a:cs typeface="Helvetica"/>
              </a:rPr>
              <a:pPr/>
              <a:t>6</a:t>
            </a:fld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pic>
        <p:nvPicPr>
          <p:cNvPr id="45061" name="Picture 10" descr="g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9375"/>
            <a:ext cx="8970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" descr="g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04888"/>
            <a:ext cx="56769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153150" y="681038"/>
            <a:ext cx="2846388" cy="537051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5064" name="Group 43019"/>
          <p:cNvGrpSpPr>
            <a:grpSpLocks/>
          </p:cNvGrpSpPr>
          <p:nvPr/>
        </p:nvGrpSpPr>
        <p:grpSpPr bwMode="auto">
          <a:xfrm>
            <a:off x="6132513" y="3148013"/>
            <a:ext cx="2881312" cy="2830512"/>
            <a:chOff x="152209" y="3029208"/>
            <a:chExt cx="2882124" cy="2830611"/>
          </a:xfrm>
        </p:grpSpPr>
        <p:sp>
          <p:nvSpPr>
            <p:cNvPr id="12" name="Rectangle 43016"/>
            <p:cNvSpPr/>
            <p:nvPr/>
          </p:nvSpPr>
          <p:spPr>
            <a:xfrm>
              <a:off x="387225" y="3661055"/>
              <a:ext cx="222313" cy="1916179"/>
            </a:xfrm>
            <a:prstGeom prst="rect">
              <a:avLst/>
            </a:prstGeom>
            <a:solidFill>
              <a:srgbClr val="FFECF0"/>
            </a:solidFill>
            <a:ln w="127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95206" y="3318143"/>
              <a:ext cx="7939" cy="2259091"/>
            </a:xfrm>
            <a:prstGeom prst="line">
              <a:avLst/>
            </a:prstGeom>
            <a:ln w="19050" cmpd="sng"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73" name="TextBox 19"/>
            <p:cNvSpPr txBox="1">
              <a:spLocks noChangeArrowheads="1"/>
            </p:cNvSpPr>
            <p:nvPr/>
          </p:nvSpPr>
          <p:spPr bwMode="auto">
            <a:xfrm>
              <a:off x="70125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1</a:t>
              </a:r>
            </a:p>
          </p:txBody>
        </p:sp>
        <p:sp>
          <p:nvSpPr>
            <p:cNvPr id="45074" name="TextBox 25"/>
            <p:cNvSpPr txBox="1">
              <a:spLocks noChangeArrowheads="1"/>
            </p:cNvSpPr>
            <p:nvPr/>
          </p:nvSpPr>
          <p:spPr bwMode="auto">
            <a:xfrm>
              <a:off x="95267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2</a:t>
              </a:r>
            </a:p>
          </p:txBody>
        </p:sp>
        <p:sp>
          <p:nvSpPr>
            <p:cNvPr id="45075" name="TextBox 26"/>
            <p:cNvSpPr txBox="1">
              <a:spLocks noChangeArrowheads="1"/>
            </p:cNvSpPr>
            <p:nvPr/>
          </p:nvSpPr>
          <p:spPr bwMode="auto">
            <a:xfrm>
              <a:off x="120409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3</a:t>
              </a:r>
            </a:p>
          </p:txBody>
        </p:sp>
        <p:sp>
          <p:nvSpPr>
            <p:cNvPr id="45076" name="TextBox 27"/>
            <p:cNvSpPr txBox="1">
              <a:spLocks noChangeArrowheads="1"/>
            </p:cNvSpPr>
            <p:nvPr/>
          </p:nvSpPr>
          <p:spPr bwMode="auto">
            <a:xfrm>
              <a:off x="145551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4</a:t>
              </a:r>
            </a:p>
          </p:txBody>
        </p:sp>
        <p:sp>
          <p:nvSpPr>
            <p:cNvPr id="45077" name="TextBox 28"/>
            <p:cNvSpPr txBox="1">
              <a:spLocks noChangeArrowheads="1"/>
            </p:cNvSpPr>
            <p:nvPr/>
          </p:nvSpPr>
          <p:spPr bwMode="auto">
            <a:xfrm>
              <a:off x="170693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5</a:t>
              </a:r>
            </a:p>
          </p:txBody>
        </p:sp>
        <p:sp>
          <p:nvSpPr>
            <p:cNvPr id="45078" name="TextBox 29"/>
            <p:cNvSpPr txBox="1">
              <a:spLocks noChangeArrowheads="1"/>
            </p:cNvSpPr>
            <p:nvPr/>
          </p:nvSpPr>
          <p:spPr bwMode="auto">
            <a:xfrm>
              <a:off x="2272486" y="5259275"/>
              <a:ext cx="76184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Impact</a:t>
              </a:r>
            </a:p>
            <a:p>
              <a:pPr algn="ctr" eaLnBrk="1" hangingPunct="1"/>
              <a:r>
                <a:rPr lang="en-US" sz="1600" dirty="0"/>
                <a:t>I (M$)</a:t>
              </a:r>
            </a:p>
          </p:txBody>
        </p:sp>
        <p:sp>
          <p:nvSpPr>
            <p:cNvPr id="45079" name="TextBox 30"/>
            <p:cNvSpPr txBox="1">
              <a:spLocks noChangeArrowheads="1"/>
            </p:cNvSpPr>
            <p:nvPr/>
          </p:nvSpPr>
          <p:spPr bwMode="auto">
            <a:xfrm>
              <a:off x="152209" y="3029208"/>
              <a:ext cx="129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Probability, P</a:t>
              </a:r>
            </a:p>
          </p:txBody>
        </p:sp>
        <p:sp>
          <p:nvSpPr>
            <p:cNvPr id="45080" name="TextBox 58"/>
            <p:cNvSpPr txBox="1">
              <a:spLocks noChangeArrowheads="1"/>
            </p:cNvSpPr>
            <p:nvPr/>
          </p:nvSpPr>
          <p:spPr bwMode="auto">
            <a:xfrm>
              <a:off x="449830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88" y="4157959"/>
              <a:ext cx="222313" cy="1419275"/>
            </a:xfrm>
            <a:prstGeom prst="rect">
              <a:avLst/>
            </a:prstGeom>
            <a:solidFill>
              <a:srgbClr val="FFECF0"/>
            </a:solidFill>
            <a:ln w="127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082" name="TextBox 50"/>
            <p:cNvSpPr txBox="1">
              <a:spLocks noChangeArrowheads="1"/>
            </p:cNvSpPr>
            <p:nvPr/>
          </p:nvSpPr>
          <p:spPr bwMode="auto">
            <a:xfrm>
              <a:off x="1958347" y="5613598"/>
              <a:ext cx="103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6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98382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0107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0865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03349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54244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506728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57623" y="5581997"/>
              <a:ext cx="0" cy="71439"/>
            </a:xfrm>
            <a:prstGeom prst="line">
              <a:avLst/>
            </a:prstGeom>
            <a:ln w="15875" cmpd="sng">
              <a:solidFill>
                <a:schemeClr val="tx2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85597" y="5577234"/>
              <a:ext cx="2021457" cy="0"/>
            </a:xfrm>
            <a:prstGeom prst="line">
              <a:avLst/>
            </a:prstGeom>
            <a:ln w="19050" cmpd="sng">
              <a:solidFill>
                <a:schemeClr val="tx2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1"/>
            <p:cNvCxnSpPr/>
            <p:nvPr/>
          </p:nvCxnSpPr>
          <p:spPr>
            <a:xfrm flipV="1">
              <a:off x="574603" y="3675343"/>
              <a:ext cx="379519" cy="29846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4"/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14424" y="3475311"/>
              <a:ext cx="1430740" cy="584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4"/>
                  </a:solidFill>
                </a:rPr>
                <a:t>60%  (risk does</a:t>
              </a:r>
            </a:p>
            <a:p>
              <a:pPr algn="r">
                <a:defRPr/>
              </a:pPr>
              <a:r>
                <a:rPr lang="en-US" sz="1600" dirty="0">
                  <a:solidFill>
                    <a:schemeClr val="accent4"/>
                  </a:solidFill>
                </a:rPr>
                <a:t>not happen)</a:t>
              </a:r>
            </a:p>
          </p:txBody>
        </p:sp>
      </p:grpSp>
      <p:cxnSp>
        <p:nvCxnSpPr>
          <p:cNvPr id="35" name="Straight Connector 61"/>
          <p:cNvCxnSpPr/>
          <p:nvPr/>
        </p:nvCxnSpPr>
        <p:spPr bwMode="auto">
          <a:xfrm flipV="1">
            <a:off x="7242175" y="5062538"/>
            <a:ext cx="379413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7566025" y="4862513"/>
            <a:ext cx="958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40% (risk 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happens)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8750" y="893763"/>
            <a:ext cx="5848350" cy="1711325"/>
          </a:xfrm>
          <a:prstGeom prst="rect">
            <a:avLst/>
          </a:prstGeom>
          <a:solidFill>
            <a:srgbClr val="FFFFFF">
              <a:alpha val="60000"/>
            </a:srgb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82563" y="3348038"/>
            <a:ext cx="3284537" cy="271462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2563" y="4330700"/>
            <a:ext cx="2830512" cy="271463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82563" y="1404555"/>
            <a:ext cx="2931918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75413" y="1592099"/>
            <a:ext cx="2174644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Content Placeholder 1"/>
          <p:cNvSpPr txBox="1">
            <a:spLocks/>
          </p:cNvSpPr>
          <p:nvPr/>
        </p:nvSpPr>
        <p:spPr bwMode="auto">
          <a:xfrm>
            <a:off x="5980015" y="931490"/>
            <a:ext cx="3082925" cy="2036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 charset="0"/>
              </a:rPr>
              <a:t>1-point estimate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60 % chance of no overrun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40% chance of an overrun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Helvetica" charset="0"/>
              </a:rPr>
              <a:t>Overrun is exactly 3 M$</a:t>
            </a:r>
            <a:endParaRPr lang="en-US" sz="1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2" descr="g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04888"/>
            <a:ext cx="5653087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750" y="893763"/>
            <a:ext cx="5848350" cy="1711325"/>
          </a:xfrm>
          <a:prstGeom prst="rect">
            <a:avLst/>
          </a:prstGeom>
          <a:solidFill>
            <a:srgbClr val="FFFFFF">
              <a:alpha val="60000"/>
            </a:srgb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0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06.14.16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Mohammed Elrafih  |  Risk Modeling and Monte Carlo Analysis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9830DB2-C2F8-6E46-A5B1-936258C74C08}" type="slidenum">
              <a:rPr lang="en-US" sz="1200" smtClean="0">
                <a:solidFill>
                  <a:srgbClr val="1F497D"/>
                </a:solidFill>
                <a:latin typeface="Helvetica"/>
                <a:cs typeface="Helvetica"/>
              </a:rPr>
              <a:pPr/>
              <a:t>7</a:t>
            </a:fld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pic>
        <p:nvPicPr>
          <p:cNvPr id="46085" name="Picture 10" descr="g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9375"/>
            <a:ext cx="8970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6153150" y="681038"/>
            <a:ext cx="2846388" cy="537051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373813" y="3773488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480175" y="3430588"/>
            <a:ext cx="9525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91" name="TextBox 99"/>
          <p:cNvSpPr txBox="1">
            <a:spLocks noChangeArrowheads="1"/>
          </p:cNvSpPr>
          <p:nvPr/>
        </p:nvSpPr>
        <p:spPr bwMode="auto">
          <a:xfrm>
            <a:off x="6688138" y="5726113"/>
            <a:ext cx="10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1</a:t>
            </a:r>
          </a:p>
        </p:txBody>
      </p:sp>
      <p:sp>
        <p:nvSpPr>
          <p:cNvPr id="46092" name="TextBox 100"/>
          <p:cNvSpPr txBox="1">
            <a:spLocks noChangeArrowheads="1"/>
          </p:cNvSpPr>
          <p:nvPr/>
        </p:nvSpPr>
        <p:spPr bwMode="auto">
          <a:xfrm>
            <a:off x="6938963" y="5726113"/>
            <a:ext cx="10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2</a:t>
            </a:r>
          </a:p>
        </p:txBody>
      </p:sp>
      <p:sp>
        <p:nvSpPr>
          <p:cNvPr id="46093" name="TextBox 101"/>
          <p:cNvSpPr txBox="1">
            <a:spLocks noChangeArrowheads="1"/>
          </p:cNvSpPr>
          <p:nvPr/>
        </p:nvSpPr>
        <p:spPr bwMode="auto">
          <a:xfrm>
            <a:off x="7189788" y="5726113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3</a:t>
            </a:r>
          </a:p>
        </p:txBody>
      </p:sp>
      <p:sp>
        <p:nvSpPr>
          <p:cNvPr id="46094" name="TextBox 102"/>
          <p:cNvSpPr txBox="1">
            <a:spLocks noChangeArrowheads="1"/>
          </p:cNvSpPr>
          <p:nvPr/>
        </p:nvSpPr>
        <p:spPr bwMode="auto">
          <a:xfrm>
            <a:off x="7442200" y="5726113"/>
            <a:ext cx="10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4</a:t>
            </a:r>
          </a:p>
        </p:txBody>
      </p:sp>
      <p:sp>
        <p:nvSpPr>
          <p:cNvPr id="46095" name="TextBox 103"/>
          <p:cNvSpPr txBox="1">
            <a:spLocks noChangeArrowheads="1"/>
          </p:cNvSpPr>
          <p:nvPr/>
        </p:nvSpPr>
        <p:spPr bwMode="auto">
          <a:xfrm>
            <a:off x="7693025" y="5726113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5</a:t>
            </a:r>
          </a:p>
        </p:txBody>
      </p:sp>
      <p:sp>
        <p:nvSpPr>
          <p:cNvPr id="46096" name="TextBox 104"/>
          <p:cNvSpPr txBox="1">
            <a:spLocks noChangeArrowheads="1"/>
          </p:cNvSpPr>
          <p:nvPr/>
        </p:nvSpPr>
        <p:spPr bwMode="auto">
          <a:xfrm>
            <a:off x="8234363" y="5505450"/>
            <a:ext cx="687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 (M$)</a:t>
            </a:r>
          </a:p>
        </p:txBody>
      </p:sp>
      <p:sp>
        <p:nvSpPr>
          <p:cNvPr id="46097" name="TextBox 106"/>
          <p:cNvSpPr txBox="1">
            <a:spLocks noChangeArrowheads="1"/>
          </p:cNvSpPr>
          <p:nvPr/>
        </p:nvSpPr>
        <p:spPr bwMode="auto">
          <a:xfrm>
            <a:off x="6435725" y="5726113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981825" y="5194300"/>
            <a:ext cx="511175" cy="496888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099" name="TextBox 108"/>
          <p:cNvSpPr txBox="1">
            <a:spLocks noChangeArrowheads="1"/>
          </p:cNvSpPr>
          <p:nvPr/>
        </p:nvSpPr>
        <p:spPr bwMode="auto">
          <a:xfrm>
            <a:off x="7945438" y="5726113"/>
            <a:ext cx="10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484938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996238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737350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988175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240588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493000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745413" y="5694363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 flipV="1">
            <a:off x="6270625" y="5691188"/>
            <a:ext cx="2022475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1"/>
          <p:cNvCxnSpPr/>
          <p:nvPr/>
        </p:nvCxnSpPr>
        <p:spPr bwMode="auto">
          <a:xfrm flipV="1">
            <a:off x="6561138" y="3787775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6910388" y="3587750"/>
            <a:ext cx="13890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60% (risk does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not happen)</a:t>
            </a:r>
          </a:p>
        </p:txBody>
      </p:sp>
      <p:cxnSp>
        <p:nvCxnSpPr>
          <p:cNvPr id="36" name="Straight Connector 61"/>
          <p:cNvCxnSpPr/>
          <p:nvPr/>
        </p:nvCxnSpPr>
        <p:spPr bwMode="auto">
          <a:xfrm flipV="1">
            <a:off x="7245350" y="5056188"/>
            <a:ext cx="381000" cy="300037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7585075" y="4856163"/>
            <a:ext cx="96043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40% (risk 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happens)</a:t>
            </a:r>
          </a:p>
        </p:txBody>
      </p:sp>
      <p:sp>
        <p:nvSpPr>
          <p:cNvPr id="46114" name="TextBox 30"/>
          <p:cNvSpPr txBox="1">
            <a:spLocks noChangeArrowheads="1"/>
          </p:cNvSpPr>
          <p:nvPr/>
        </p:nvSpPr>
        <p:spPr bwMode="auto">
          <a:xfrm>
            <a:off x="6132513" y="3148013"/>
            <a:ext cx="1290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2563" y="3348038"/>
            <a:ext cx="3284537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82563" y="5160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82563" y="5668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2563" y="1412026"/>
            <a:ext cx="2931918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460471" y="1644396"/>
            <a:ext cx="1988764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6007408" y="694985"/>
            <a:ext cx="2760662" cy="2135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600" dirty="0" smtClean="0">
              <a:latin typeface="Helvetica" charset="0"/>
            </a:endParaRP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 charset="0"/>
              </a:rPr>
              <a:t>2-point estimate (range)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60 % chance of no overrun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40% chance of overrun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Helvetica" charset="0"/>
              </a:rPr>
              <a:t>Mean overrun is 3 M$</a:t>
            </a:r>
          </a:p>
          <a:p>
            <a:pPr lvl="1">
              <a:defRPr/>
            </a:pPr>
            <a:r>
              <a:rPr lang="en-US" sz="1400" dirty="0" smtClean="0">
                <a:latin typeface="Helvetica" charset="0"/>
              </a:rPr>
              <a:t>Overruns from 2–4 M$ are all equally likely</a:t>
            </a:r>
            <a:endParaRPr lang="en-US" sz="1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g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04888"/>
            <a:ext cx="56610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ontent Placeholder 1"/>
          <p:cNvSpPr>
            <a:spLocks noGrp="1"/>
          </p:cNvSpPr>
          <p:nvPr>
            <p:ph idx="1"/>
          </p:nvPr>
        </p:nvSpPr>
        <p:spPr bwMode="auto">
          <a:xfrm>
            <a:off x="5903913" y="492805"/>
            <a:ext cx="2900362" cy="2584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latin typeface="Helvetica" charset="0"/>
            </a:endParaRP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b="1" dirty="0">
                <a:solidFill>
                  <a:srgbClr val="AF272F"/>
                </a:solidFill>
                <a:latin typeface="Helvetica" charset="0"/>
              </a:rPr>
              <a:t>3-point estimate (triangle)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60 </a:t>
            </a:r>
            <a:r>
              <a:rPr lang="en-US" sz="1400" dirty="0">
                <a:latin typeface="Helvetica" charset="0"/>
              </a:rPr>
              <a:t>% chance of no overrun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>
                <a:latin typeface="Helvetica" charset="0"/>
              </a:rPr>
              <a:t>40% chance of overrun</a:t>
            </a:r>
          </a:p>
          <a:p>
            <a:pPr lvl="1">
              <a:defRPr/>
            </a:pPr>
            <a:r>
              <a:rPr lang="en-US" sz="1400" dirty="0">
                <a:latin typeface="Helvetica" charset="0"/>
              </a:rPr>
              <a:t>Most likely overrun is 3 M$</a:t>
            </a:r>
          </a:p>
          <a:p>
            <a:pPr lvl="1">
              <a:defRPr/>
            </a:pPr>
            <a:r>
              <a:rPr lang="en-US" sz="1400" dirty="0">
                <a:latin typeface="Helvetica" charset="0"/>
              </a:rPr>
              <a:t>Overrun </a:t>
            </a:r>
            <a:r>
              <a:rPr lang="en-US" sz="1400" dirty="0" smtClean="0">
                <a:latin typeface="Helvetica" charset="0"/>
              </a:rPr>
              <a:t>as </a:t>
            </a:r>
            <a:r>
              <a:rPr lang="en-US" sz="1400" dirty="0">
                <a:latin typeface="Helvetica" charset="0"/>
              </a:rPr>
              <a:t>low as 1 M$ but this is unlikely</a:t>
            </a:r>
          </a:p>
          <a:p>
            <a:pPr lvl="1">
              <a:defRPr/>
            </a:pPr>
            <a:r>
              <a:rPr lang="en-US" sz="1400" dirty="0">
                <a:latin typeface="Helvetica" charset="0"/>
              </a:rPr>
              <a:t>Overrun </a:t>
            </a:r>
            <a:r>
              <a:rPr lang="en-US" sz="1400" dirty="0" smtClean="0">
                <a:latin typeface="Helvetica" charset="0"/>
              </a:rPr>
              <a:t>as </a:t>
            </a:r>
            <a:r>
              <a:rPr lang="en-US" sz="1400" dirty="0">
                <a:latin typeface="Helvetica" charset="0"/>
              </a:rPr>
              <a:t>high as 6 M$ but this is unlikely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06.14.16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Mohammed Elrafih  |  Risk Modeling and Monte Carlo Analysis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CFF8F62-D161-4249-B51F-C59BD5747630}" type="slidenum">
              <a:rPr lang="en-US" sz="1200" smtClean="0">
                <a:solidFill>
                  <a:srgbClr val="1F497D"/>
                </a:solidFill>
                <a:latin typeface="Helvetica"/>
                <a:cs typeface="Helvetica"/>
              </a:rPr>
              <a:pPr/>
              <a:t>8</a:t>
            </a:fld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pic>
        <p:nvPicPr>
          <p:cNvPr id="47110" name="Picture 10" descr="g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9375"/>
            <a:ext cx="8970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6153150" y="681038"/>
            <a:ext cx="2846388" cy="537051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338888" y="3778250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445250" y="3435350"/>
            <a:ext cx="9525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5" name="TextBox 124"/>
          <p:cNvSpPr txBox="1">
            <a:spLocks noChangeArrowheads="1"/>
          </p:cNvSpPr>
          <p:nvPr/>
        </p:nvSpPr>
        <p:spPr bwMode="auto">
          <a:xfrm>
            <a:off x="6653213" y="5730875"/>
            <a:ext cx="103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1</a:t>
            </a:r>
          </a:p>
        </p:txBody>
      </p:sp>
      <p:sp>
        <p:nvSpPr>
          <p:cNvPr id="47116" name="TextBox 125"/>
          <p:cNvSpPr txBox="1">
            <a:spLocks noChangeArrowheads="1"/>
          </p:cNvSpPr>
          <p:nvPr/>
        </p:nvSpPr>
        <p:spPr bwMode="auto">
          <a:xfrm>
            <a:off x="6904038" y="5730875"/>
            <a:ext cx="103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2</a:t>
            </a:r>
          </a:p>
        </p:txBody>
      </p:sp>
      <p:sp>
        <p:nvSpPr>
          <p:cNvPr id="47117" name="TextBox 126"/>
          <p:cNvSpPr txBox="1">
            <a:spLocks noChangeArrowheads="1"/>
          </p:cNvSpPr>
          <p:nvPr/>
        </p:nvSpPr>
        <p:spPr bwMode="auto">
          <a:xfrm>
            <a:off x="7154863" y="5730875"/>
            <a:ext cx="104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3</a:t>
            </a:r>
          </a:p>
        </p:txBody>
      </p:sp>
      <p:sp>
        <p:nvSpPr>
          <p:cNvPr id="47118" name="TextBox 127"/>
          <p:cNvSpPr txBox="1">
            <a:spLocks noChangeArrowheads="1"/>
          </p:cNvSpPr>
          <p:nvPr/>
        </p:nvSpPr>
        <p:spPr bwMode="auto">
          <a:xfrm>
            <a:off x="7407275" y="5730875"/>
            <a:ext cx="103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4</a:t>
            </a:r>
          </a:p>
        </p:txBody>
      </p:sp>
      <p:sp>
        <p:nvSpPr>
          <p:cNvPr id="47119" name="TextBox 128"/>
          <p:cNvSpPr txBox="1">
            <a:spLocks noChangeArrowheads="1"/>
          </p:cNvSpPr>
          <p:nvPr/>
        </p:nvSpPr>
        <p:spPr bwMode="auto">
          <a:xfrm>
            <a:off x="7658100" y="5730875"/>
            <a:ext cx="104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5</a:t>
            </a:r>
          </a:p>
        </p:txBody>
      </p:sp>
      <p:sp>
        <p:nvSpPr>
          <p:cNvPr id="47120" name="TextBox 129"/>
          <p:cNvSpPr txBox="1">
            <a:spLocks noChangeArrowheads="1"/>
          </p:cNvSpPr>
          <p:nvPr/>
        </p:nvSpPr>
        <p:spPr bwMode="auto">
          <a:xfrm>
            <a:off x="8201025" y="55102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 (M$)</a:t>
            </a:r>
          </a:p>
        </p:txBody>
      </p:sp>
      <p:sp>
        <p:nvSpPr>
          <p:cNvPr id="47121" name="TextBox 131"/>
          <p:cNvSpPr txBox="1">
            <a:spLocks noChangeArrowheads="1"/>
          </p:cNvSpPr>
          <p:nvPr/>
        </p:nvSpPr>
        <p:spPr bwMode="auto">
          <a:xfrm>
            <a:off x="6400800" y="5730875"/>
            <a:ext cx="104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0</a:t>
            </a:r>
          </a:p>
        </p:txBody>
      </p:sp>
      <p:sp>
        <p:nvSpPr>
          <p:cNvPr id="47122" name="TextBox 133"/>
          <p:cNvSpPr txBox="1">
            <a:spLocks noChangeArrowheads="1"/>
          </p:cNvSpPr>
          <p:nvPr/>
        </p:nvSpPr>
        <p:spPr bwMode="auto">
          <a:xfrm>
            <a:off x="7910513" y="5730875"/>
            <a:ext cx="103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450013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7961313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702425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953250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205663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458075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710488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 flipV="1">
            <a:off x="6235700" y="5695950"/>
            <a:ext cx="2022475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1"/>
          <p:cNvCxnSpPr/>
          <p:nvPr/>
        </p:nvCxnSpPr>
        <p:spPr bwMode="auto">
          <a:xfrm flipV="1">
            <a:off x="6526213" y="3792538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6886575" y="3592513"/>
            <a:ext cx="1389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60% (risk does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not happen)</a:t>
            </a:r>
          </a:p>
        </p:txBody>
      </p:sp>
      <p:sp>
        <p:nvSpPr>
          <p:cNvPr id="36" name="Isosceles Triangle 43022"/>
          <p:cNvSpPr/>
          <p:nvPr/>
        </p:nvSpPr>
        <p:spPr bwMode="auto">
          <a:xfrm>
            <a:off x="6702425" y="5200650"/>
            <a:ext cx="1258888" cy="488950"/>
          </a:xfrm>
          <a:prstGeom prst="triangle">
            <a:avLst>
              <a:gd name="adj" fmla="val 40242"/>
            </a:avLst>
          </a:prstGeom>
          <a:solidFill>
            <a:srgbClr val="FFECF0"/>
          </a:solidFill>
          <a:ln>
            <a:solidFill>
              <a:srgbClr val="AF27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61"/>
          <p:cNvCxnSpPr/>
          <p:nvPr/>
        </p:nvCxnSpPr>
        <p:spPr bwMode="auto">
          <a:xfrm flipV="1">
            <a:off x="7205663" y="5060950"/>
            <a:ext cx="381000" cy="300038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7545388" y="4860925"/>
            <a:ext cx="9588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40% (risk 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happens)</a:t>
            </a:r>
          </a:p>
        </p:txBody>
      </p:sp>
      <p:sp>
        <p:nvSpPr>
          <p:cNvPr id="47137" name="TextBox 30"/>
          <p:cNvSpPr txBox="1">
            <a:spLocks noChangeArrowheads="1"/>
          </p:cNvSpPr>
          <p:nvPr/>
        </p:nvSpPr>
        <p:spPr bwMode="auto">
          <a:xfrm>
            <a:off x="6132513" y="3148013"/>
            <a:ext cx="1290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2563" y="3348038"/>
            <a:ext cx="3284537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82563" y="4330700"/>
            <a:ext cx="2830512" cy="271463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82563" y="5160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82563" y="5668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2563" y="1404555"/>
            <a:ext cx="2931918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381060" y="1442773"/>
            <a:ext cx="1987097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 bwMode="auto">
          <a:xfrm>
            <a:off x="5921375" y="515145"/>
            <a:ext cx="3025775" cy="2274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600" dirty="0" smtClean="0">
              <a:latin typeface="Helvetica" charset="0"/>
            </a:endParaRP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 charset="0"/>
              </a:rPr>
              <a:t>3-point estimate (triangle)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60 % chance of no overrun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40% chance of overrun</a:t>
            </a:r>
          </a:p>
          <a:p>
            <a:pPr lvl="1">
              <a:defRPr/>
            </a:pPr>
            <a:r>
              <a:rPr lang="en-US" sz="1400" dirty="0" smtClean="0">
                <a:latin typeface="Helvetica" charset="0"/>
              </a:rPr>
              <a:t>Overrun amount is probably small (up to a few M$) </a:t>
            </a:r>
          </a:p>
          <a:p>
            <a:pPr lvl="1">
              <a:defRPr/>
            </a:pPr>
            <a:r>
              <a:rPr lang="en-US" sz="1400" dirty="0" smtClean="0">
                <a:latin typeface="Helvetica" charset="0"/>
              </a:rPr>
              <a:t>Small chance of a large overrun (up to 6M$)</a:t>
            </a:r>
            <a:endParaRPr lang="en-US" sz="1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g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04888"/>
            <a:ext cx="56610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06.14.16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Mohammed Elrafih  |  Risk Modeling and Monte Carlo Analysis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9A6AF0-0E25-9B40-9252-C78F24861F02}" type="slidenum">
              <a:rPr lang="en-US" sz="1200" smtClean="0">
                <a:solidFill>
                  <a:srgbClr val="1F497D"/>
                </a:solidFill>
                <a:latin typeface="Helvetica"/>
                <a:cs typeface="Helvetica"/>
              </a:rPr>
              <a:pPr/>
              <a:t>9</a:t>
            </a:fld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pic>
        <p:nvPicPr>
          <p:cNvPr id="48134" name="Picture 10" descr="g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9375"/>
            <a:ext cx="89709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6153150" y="681038"/>
            <a:ext cx="2846388" cy="537051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367463" y="3778250"/>
            <a:ext cx="222250" cy="1917700"/>
          </a:xfrm>
          <a:prstGeom prst="rect">
            <a:avLst/>
          </a:prstGeom>
          <a:solidFill>
            <a:srgbClr val="FFECF0"/>
          </a:solidFill>
          <a:ln w="127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138" name="TextBox 124"/>
          <p:cNvSpPr txBox="1">
            <a:spLocks noChangeArrowheads="1"/>
          </p:cNvSpPr>
          <p:nvPr/>
        </p:nvSpPr>
        <p:spPr bwMode="auto">
          <a:xfrm>
            <a:off x="6681788" y="5730875"/>
            <a:ext cx="10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1</a:t>
            </a:r>
          </a:p>
        </p:txBody>
      </p:sp>
      <p:sp>
        <p:nvSpPr>
          <p:cNvPr id="48139" name="TextBox 125"/>
          <p:cNvSpPr txBox="1">
            <a:spLocks noChangeArrowheads="1"/>
          </p:cNvSpPr>
          <p:nvPr/>
        </p:nvSpPr>
        <p:spPr bwMode="auto">
          <a:xfrm>
            <a:off x="6932613" y="5730875"/>
            <a:ext cx="10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2</a:t>
            </a:r>
          </a:p>
        </p:txBody>
      </p:sp>
      <p:sp>
        <p:nvSpPr>
          <p:cNvPr id="48140" name="TextBox 126"/>
          <p:cNvSpPr txBox="1">
            <a:spLocks noChangeArrowheads="1"/>
          </p:cNvSpPr>
          <p:nvPr/>
        </p:nvSpPr>
        <p:spPr bwMode="auto">
          <a:xfrm>
            <a:off x="7183438" y="5730875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3</a:t>
            </a:r>
          </a:p>
        </p:txBody>
      </p:sp>
      <p:sp>
        <p:nvSpPr>
          <p:cNvPr id="48141" name="TextBox 127"/>
          <p:cNvSpPr txBox="1">
            <a:spLocks noChangeArrowheads="1"/>
          </p:cNvSpPr>
          <p:nvPr/>
        </p:nvSpPr>
        <p:spPr bwMode="auto">
          <a:xfrm>
            <a:off x="7435850" y="5730875"/>
            <a:ext cx="10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4</a:t>
            </a:r>
          </a:p>
        </p:txBody>
      </p:sp>
      <p:sp>
        <p:nvSpPr>
          <p:cNvPr id="48142" name="TextBox 128"/>
          <p:cNvSpPr txBox="1">
            <a:spLocks noChangeArrowheads="1"/>
          </p:cNvSpPr>
          <p:nvPr/>
        </p:nvSpPr>
        <p:spPr bwMode="auto">
          <a:xfrm>
            <a:off x="7686675" y="5730875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5</a:t>
            </a:r>
          </a:p>
        </p:txBody>
      </p:sp>
      <p:sp>
        <p:nvSpPr>
          <p:cNvPr id="48143" name="TextBox 129"/>
          <p:cNvSpPr txBox="1">
            <a:spLocks noChangeArrowheads="1"/>
          </p:cNvSpPr>
          <p:nvPr/>
        </p:nvSpPr>
        <p:spPr bwMode="auto">
          <a:xfrm>
            <a:off x="8229600" y="55102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 (M$)</a:t>
            </a:r>
          </a:p>
        </p:txBody>
      </p:sp>
      <p:sp>
        <p:nvSpPr>
          <p:cNvPr id="48144" name="TextBox 131"/>
          <p:cNvSpPr txBox="1">
            <a:spLocks noChangeArrowheads="1"/>
          </p:cNvSpPr>
          <p:nvPr/>
        </p:nvSpPr>
        <p:spPr bwMode="auto">
          <a:xfrm>
            <a:off x="6429375" y="5730875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0</a:t>
            </a:r>
          </a:p>
        </p:txBody>
      </p:sp>
      <p:sp>
        <p:nvSpPr>
          <p:cNvPr id="48145" name="TextBox 133"/>
          <p:cNvSpPr txBox="1">
            <a:spLocks noChangeArrowheads="1"/>
          </p:cNvSpPr>
          <p:nvPr/>
        </p:nvSpPr>
        <p:spPr bwMode="auto">
          <a:xfrm>
            <a:off x="7939088" y="5730875"/>
            <a:ext cx="10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6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478588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989888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731000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6981825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234238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486650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739063" y="5699125"/>
            <a:ext cx="0" cy="73025"/>
          </a:xfrm>
          <a:prstGeom prst="line">
            <a:avLst/>
          </a:prstGeom>
          <a:ln w="15875" cmpd="sng">
            <a:solidFill>
              <a:schemeClr val="tx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H="1" flipV="1">
            <a:off x="6264275" y="5695950"/>
            <a:ext cx="2022475" cy="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1"/>
          <p:cNvCxnSpPr/>
          <p:nvPr/>
        </p:nvCxnSpPr>
        <p:spPr bwMode="auto">
          <a:xfrm flipV="1">
            <a:off x="6554788" y="3792538"/>
            <a:ext cx="379412" cy="298450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6915150" y="3592513"/>
            <a:ext cx="1389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60% (risk does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not happen)</a:t>
            </a:r>
          </a:p>
        </p:txBody>
      </p:sp>
      <p:sp>
        <p:nvSpPr>
          <p:cNvPr id="37" name="Isosceles Triangle 36"/>
          <p:cNvSpPr/>
          <p:nvPr/>
        </p:nvSpPr>
        <p:spPr bwMode="auto">
          <a:xfrm>
            <a:off x="6483350" y="5360988"/>
            <a:ext cx="1506538" cy="328612"/>
          </a:xfrm>
          <a:prstGeom prst="triangle">
            <a:avLst>
              <a:gd name="adj" fmla="val 0"/>
            </a:avLst>
          </a:prstGeom>
          <a:solidFill>
            <a:srgbClr val="FFECF0"/>
          </a:solidFill>
          <a:ln>
            <a:solidFill>
              <a:srgbClr val="AF27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8" name="Straight Connector 61"/>
          <p:cNvCxnSpPr/>
          <p:nvPr/>
        </p:nvCxnSpPr>
        <p:spPr bwMode="auto">
          <a:xfrm flipV="1">
            <a:off x="7234238" y="5232400"/>
            <a:ext cx="381000" cy="300038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4"/>
            </a:solidFill>
            <a:headEnd type="oval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 bwMode="auto">
          <a:xfrm>
            <a:off x="7573963" y="5032375"/>
            <a:ext cx="9588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40% (risk </a:t>
            </a:r>
          </a:p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</a:rPr>
              <a:t>happens)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6473825" y="3435350"/>
            <a:ext cx="9525" cy="2260600"/>
          </a:xfrm>
          <a:prstGeom prst="line">
            <a:avLst/>
          </a:prstGeom>
          <a:ln w="19050" cmpd="sng">
            <a:solidFill>
              <a:schemeClr val="tx2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8750" y="893763"/>
            <a:ext cx="5848350" cy="1711325"/>
          </a:xfrm>
          <a:prstGeom prst="rect">
            <a:avLst/>
          </a:prstGeom>
          <a:solidFill>
            <a:srgbClr val="FFFFFF">
              <a:alpha val="60000"/>
            </a:srgbClr>
          </a:solidFill>
          <a:ln w="28575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161" name="TextBox 30"/>
          <p:cNvSpPr txBox="1">
            <a:spLocks noChangeArrowheads="1"/>
          </p:cNvSpPr>
          <p:nvPr/>
        </p:nvSpPr>
        <p:spPr bwMode="auto">
          <a:xfrm>
            <a:off x="6132513" y="3148013"/>
            <a:ext cx="1290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Probability, 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2563" y="3348038"/>
            <a:ext cx="3284537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82563" y="4330700"/>
            <a:ext cx="2830512" cy="271463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82563" y="5160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82563" y="5668963"/>
            <a:ext cx="2830512" cy="271462"/>
          </a:xfrm>
          <a:prstGeom prst="rect">
            <a:avLst/>
          </a:prstGeom>
          <a:noFill/>
          <a:ln w="28575" cmpd="sng">
            <a:solidFill>
              <a:srgbClr val="D500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81325" y="5181695"/>
            <a:ext cx="2475255" cy="1200329"/>
          </a:xfrm>
          <a:prstGeom prst="rect">
            <a:avLst/>
          </a:prstGeom>
          <a:solidFill>
            <a:srgbClr val="FFFBE9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Schedule impacts are similarly modeled with 1-,  2-,  and 3-point probability distributions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563" y="1404555"/>
            <a:ext cx="2931918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462033" y="1400717"/>
            <a:ext cx="1936750" cy="271463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5961063" y="450073"/>
            <a:ext cx="3025775" cy="2274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600" dirty="0" smtClean="0">
              <a:latin typeface="Helvetica" charset="0"/>
            </a:endParaRP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AF272F"/>
                </a:solidFill>
                <a:latin typeface="Helvetica" charset="0"/>
              </a:rPr>
              <a:t>3-point estimate (triangle)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60 % chance of no overrun</a:t>
            </a:r>
          </a:p>
          <a:p>
            <a:pPr marL="45720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1400" dirty="0" smtClean="0">
                <a:latin typeface="Helvetica" charset="0"/>
              </a:rPr>
              <a:t>40% chance of overrun</a:t>
            </a:r>
          </a:p>
          <a:p>
            <a:pPr lvl="1">
              <a:defRPr/>
            </a:pPr>
            <a:r>
              <a:rPr lang="en-US" sz="1400" dirty="0" smtClean="0">
                <a:latin typeface="Helvetica" charset="0"/>
              </a:rPr>
              <a:t>Overrun amount is probably small (up to a few M$) </a:t>
            </a:r>
          </a:p>
          <a:p>
            <a:pPr lvl="1">
              <a:defRPr/>
            </a:pPr>
            <a:r>
              <a:rPr lang="en-US" sz="1400" dirty="0" smtClean="0">
                <a:latin typeface="Helvetica" charset="0"/>
              </a:rPr>
              <a:t>Small chance of a large overrun (up to 6M$)</a:t>
            </a:r>
            <a:endParaRPr lang="en-US" sz="1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1" id="{33CD6D5E-562B-4E64-BB97-0B342A1D6E83}" vid="{EFF17077-917C-4E4F-893D-6B6BC3BD8D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9115</TotalTime>
  <Words>1165</Words>
  <Application>Microsoft Macintosh PowerPoint</Application>
  <PresentationFormat>On-screen Show (4:3)</PresentationFormat>
  <Paragraphs>255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LBNF Content-Footer Theme</vt:lpstr>
      <vt:lpstr>Theme1</vt:lpstr>
      <vt:lpstr>Risk Modeling and Monte Carlo Analysis</vt:lpstr>
      <vt:lpstr>Mohammed Elrafih – Background</vt:lpstr>
      <vt:lpstr>PowerPoint Presentation</vt:lpstr>
      <vt:lpstr>Risk Modeling – Objectives</vt:lpstr>
      <vt:lpstr>Risk Modeling – Monte Carlo</vt:lpstr>
      <vt:lpstr>PowerPoint Presentation</vt:lpstr>
      <vt:lpstr>PowerPoint Presentation</vt:lpstr>
      <vt:lpstr>PowerPoint Presentation</vt:lpstr>
      <vt:lpstr>PowerPoint Presentation</vt:lpstr>
      <vt:lpstr>Risk Modeling – Monte Carlo</vt:lpstr>
      <vt:lpstr>PowerPoint Presentation</vt:lpstr>
      <vt:lpstr>Total cost of all Mu2e risks</vt:lpstr>
      <vt:lpstr>Top 20 cost risks</vt:lpstr>
      <vt:lpstr>PowerPoint Presentation</vt:lpstr>
      <vt:lpstr>All LBNF/DUNE risks – Schedule contingency</vt:lpstr>
      <vt:lpstr>PowerPoint Presentation</vt:lpstr>
      <vt:lpstr>Burn rate  – Mu2e Overall</vt:lpstr>
      <vt:lpstr>PowerPoint Presentation</vt:lpstr>
      <vt:lpstr>Summary – the numbers</vt:lpstr>
      <vt:lpstr>Questions?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Ron Ray</cp:lastModifiedBy>
  <cp:revision>681</cp:revision>
  <cp:lastPrinted>2015-11-24T15:40:04Z</cp:lastPrinted>
  <dcterms:created xsi:type="dcterms:W3CDTF">2015-04-30T14:29:22Z</dcterms:created>
  <dcterms:modified xsi:type="dcterms:W3CDTF">2016-06-09T20:23:00Z</dcterms:modified>
</cp:coreProperties>
</file>