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21"/>
  </p:notesMasterIdLst>
  <p:handoutMasterIdLst>
    <p:handoutMasterId r:id="rId22"/>
  </p:handoutMasterIdLst>
  <p:sldIdLst>
    <p:sldId id="388" r:id="rId3"/>
    <p:sldId id="395" r:id="rId4"/>
    <p:sldId id="389" r:id="rId5"/>
    <p:sldId id="396" r:id="rId6"/>
    <p:sldId id="384" r:id="rId7"/>
    <p:sldId id="397" r:id="rId8"/>
    <p:sldId id="390" r:id="rId9"/>
    <p:sldId id="398" r:id="rId10"/>
    <p:sldId id="391" r:id="rId11"/>
    <p:sldId id="399" r:id="rId12"/>
    <p:sldId id="385" r:id="rId13"/>
    <p:sldId id="400" r:id="rId14"/>
    <p:sldId id="392" r:id="rId15"/>
    <p:sldId id="401" r:id="rId16"/>
    <p:sldId id="393" r:id="rId17"/>
    <p:sldId id="402" r:id="rId18"/>
    <p:sldId id="394" r:id="rId19"/>
    <p:sldId id="403" r:id="rId20"/>
  </p:sldIdLst>
  <p:sldSz cx="9144000" cy="6858000" type="screen4x3"/>
  <p:notesSz cx="6985000" cy="92837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4204">
          <p15:clr>
            <a:srgbClr val="A4A3A4"/>
          </p15:clr>
        </p15:guide>
        <p15:guide id="2" orient="horz" pos="476">
          <p15:clr>
            <a:srgbClr val="A4A3A4"/>
          </p15:clr>
        </p15:guide>
        <p15:guide id="3" orient="horz" pos="1443">
          <p15:clr>
            <a:srgbClr val="A4A3A4"/>
          </p15:clr>
        </p15:guide>
        <p15:guide id="4" orient="horz" pos="966">
          <p15:clr>
            <a:srgbClr val="A4A3A4"/>
          </p15:clr>
        </p15:guide>
        <p15:guide id="5" orient="horz" pos="1876">
          <p15:clr>
            <a:srgbClr val="A4A3A4"/>
          </p15:clr>
        </p15:guide>
        <p15:guide id="6" orient="horz" pos="3616">
          <p15:clr>
            <a:srgbClr val="A4A3A4"/>
          </p15:clr>
        </p15:guide>
        <p15:guide id="7" pos="2190">
          <p15:clr>
            <a:srgbClr val="A4A3A4"/>
          </p15:clr>
        </p15:guide>
        <p15:guide id="8" pos="2188">
          <p15:clr>
            <a:srgbClr val="A4A3A4"/>
          </p15:clr>
        </p15:guide>
        <p15:guide id="9" pos="5026">
          <p15:clr>
            <a:srgbClr val="A4A3A4"/>
          </p15:clr>
        </p15:guide>
        <p15:guide id="10" pos="2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BC5F2B"/>
    <a:srgbClr val="C0504D"/>
    <a:srgbClr val="4F81BD"/>
    <a:srgbClr val="4BACC6"/>
    <a:srgbClr val="77933C"/>
    <a:srgbClr val="3C5A77"/>
    <a:srgbClr val="4DACC6"/>
    <a:srgbClr val="4BC0B2"/>
    <a:srgbClr val="F37C2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95" autoAdjust="0"/>
    <p:restoredTop sz="94575"/>
  </p:normalViewPr>
  <p:slideViewPr>
    <p:cSldViewPr snapToGrid="0" snapToObjects="1">
      <p:cViewPr>
        <p:scale>
          <a:sx n="130" d="100"/>
          <a:sy n="130" d="100"/>
        </p:scale>
        <p:origin x="376" y="-424"/>
      </p:cViewPr>
      <p:guideLst>
        <p:guide orient="horz" pos="4204"/>
        <p:guide orient="horz" pos="476"/>
        <p:guide orient="horz" pos="1443"/>
        <p:guide orient="horz" pos="966"/>
        <p:guide orient="horz" pos="1876"/>
        <p:guide orient="horz" pos="3616"/>
        <p:guide pos="2190"/>
        <p:guide pos="2188"/>
        <p:guide pos="5026"/>
        <p:guide pos="282"/>
      </p:guideLst>
    </p:cSldViewPr>
  </p:slideViewPr>
  <p:notesTextViewPr>
    <p:cViewPr>
      <p:scale>
        <a:sx n="100" d="100"/>
        <a:sy n="100" d="100"/>
      </p:scale>
      <p:origin x="0" y="0"/>
    </p:cViewPr>
  </p:notesTextViewPr>
  <p:sorterViewPr>
    <p:cViewPr>
      <p:scale>
        <a:sx n="100" d="100"/>
        <a:sy n="100" d="100"/>
      </p:scale>
      <p:origin x="0" y="-200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smtClean="0">
                <a:latin typeface="+mn-lt"/>
                <a:ea typeface="+mn-ea"/>
                <a:cs typeface="+mn-cs"/>
              </a:defRPr>
            </a:lvl1pPr>
          </a:lstStyle>
          <a:p>
            <a:pPr>
              <a:defRPr/>
            </a:pPr>
            <a:fld id="{FB589245-636E-234E-BFAD-9607949806CA}" type="datetimeFigureOut">
              <a:rPr lang="en-US"/>
              <a:pPr>
                <a:defRPr/>
              </a:pPr>
              <a:t>8/3/16</a:t>
            </a:fld>
            <a:endParaRPr lang="en-US" dirty="0"/>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smtClean="0">
                <a:latin typeface="+mn-lt"/>
                <a:ea typeface="+mn-ea"/>
                <a:cs typeface="+mn-cs"/>
              </a:defRPr>
            </a:lvl1pPr>
          </a:lstStyle>
          <a:p>
            <a:pPr>
              <a:defRPr/>
            </a:pPr>
            <a:fld id="{62F3B233-32CA-1B4D-AFEE-D703F5CA5C37}" type="slidenum">
              <a:rPr lang="en-US"/>
              <a:pPr>
                <a:defRPr/>
              </a:pPr>
              <a:t>‹#›</a:t>
            </a:fld>
            <a:endParaRPr lang="en-US" dirty="0"/>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smtClean="0">
                <a:latin typeface="+mn-lt"/>
                <a:ea typeface="+mn-ea"/>
                <a:cs typeface="+mn-cs"/>
              </a:defRPr>
            </a:lvl1pPr>
          </a:lstStyle>
          <a:p>
            <a:pPr>
              <a:defRPr/>
            </a:pPr>
            <a:fld id="{129BCED8-DCF3-A94B-99F8-D2FB79A8911E}" type="datetimeFigureOut">
              <a:rPr lang="en-US"/>
              <a:pPr>
                <a:defRPr/>
              </a:pPr>
              <a:t>8/3/16</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smtClean="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smtClean="0">
                <a:latin typeface="+mn-lt"/>
                <a:ea typeface="+mn-ea"/>
                <a:cs typeface="+mn-cs"/>
              </a:defRPr>
            </a:lvl1pPr>
          </a:lstStyle>
          <a:p>
            <a:pPr>
              <a:defRPr/>
            </a:pPr>
            <a:fld id="{EEA82294-BF3E-954A-9E49-35D72A5F0004}" type="slidenum">
              <a:rPr lang="en-US"/>
              <a:pPr>
                <a:defRPr/>
              </a:pPr>
              <a:t>‹#›</a:t>
            </a:fld>
            <a:endParaRPr lang="en-US" dirty="0"/>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A82294-BF3E-954A-9E49-35D72A5F0004}" type="slidenum">
              <a:rPr lang="en-US" smtClean="0"/>
              <a:pPr>
                <a:defRPr/>
              </a:pPr>
              <a:t>1</a:t>
            </a:fld>
            <a:endParaRPr lang="en-US" dirty="0"/>
          </a:p>
        </p:txBody>
      </p:sp>
    </p:spTree>
    <p:extLst>
      <p:ext uri="{BB962C8B-B14F-4D97-AF65-F5344CB8AC3E}">
        <p14:creationId xmlns:p14="http://schemas.microsoft.com/office/powerpoint/2010/main" val="671898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A82294-BF3E-954A-9E49-35D72A5F0004}" type="slidenum">
              <a:rPr lang="en-US" smtClean="0"/>
              <a:pPr>
                <a:defRPr/>
              </a:pPr>
              <a:t>10</a:t>
            </a:fld>
            <a:endParaRPr lang="en-US" dirty="0"/>
          </a:p>
        </p:txBody>
      </p:sp>
    </p:spTree>
    <p:extLst>
      <p:ext uri="{BB962C8B-B14F-4D97-AF65-F5344CB8AC3E}">
        <p14:creationId xmlns:p14="http://schemas.microsoft.com/office/powerpoint/2010/main" val="1265744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A82294-BF3E-954A-9E49-35D72A5F0004}" type="slidenum">
              <a:rPr lang="en-US" smtClean="0"/>
              <a:pPr>
                <a:defRPr/>
              </a:pPr>
              <a:t>11</a:t>
            </a:fld>
            <a:endParaRPr lang="en-US" dirty="0"/>
          </a:p>
        </p:txBody>
      </p:sp>
    </p:spTree>
    <p:extLst>
      <p:ext uri="{BB962C8B-B14F-4D97-AF65-F5344CB8AC3E}">
        <p14:creationId xmlns:p14="http://schemas.microsoft.com/office/powerpoint/2010/main" val="471366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A82294-BF3E-954A-9E49-35D72A5F0004}" type="slidenum">
              <a:rPr lang="en-US" smtClean="0"/>
              <a:pPr>
                <a:defRPr/>
              </a:pPr>
              <a:t>12</a:t>
            </a:fld>
            <a:endParaRPr lang="en-US" dirty="0"/>
          </a:p>
        </p:txBody>
      </p:sp>
    </p:spTree>
    <p:extLst>
      <p:ext uri="{BB962C8B-B14F-4D97-AF65-F5344CB8AC3E}">
        <p14:creationId xmlns:p14="http://schemas.microsoft.com/office/powerpoint/2010/main" val="2073545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A82294-BF3E-954A-9E49-35D72A5F0004}" type="slidenum">
              <a:rPr lang="en-US" smtClean="0"/>
              <a:pPr>
                <a:defRPr/>
              </a:pPr>
              <a:t>13</a:t>
            </a:fld>
            <a:endParaRPr lang="en-US" dirty="0"/>
          </a:p>
        </p:txBody>
      </p:sp>
    </p:spTree>
    <p:extLst>
      <p:ext uri="{BB962C8B-B14F-4D97-AF65-F5344CB8AC3E}">
        <p14:creationId xmlns:p14="http://schemas.microsoft.com/office/powerpoint/2010/main" val="777905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A82294-BF3E-954A-9E49-35D72A5F0004}" type="slidenum">
              <a:rPr lang="en-US" smtClean="0"/>
              <a:pPr>
                <a:defRPr/>
              </a:pPr>
              <a:t>14</a:t>
            </a:fld>
            <a:endParaRPr lang="en-US" dirty="0"/>
          </a:p>
        </p:txBody>
      </p:sp>
    </p:spTree>
    <p:extLst>
      <p:ext uri="{BB962C8B-B14F-4D97-AF65-F5344CB8AC3E}">
        <p14:creationId xmlns:p14="http://schemas.microsoft.com/office/powerpoint/2010/main" val="1664276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A82294-BF3E-954A-9E49-35D72A5F0004}" type="slidenum">
              <a:rPr lang="en-US" smtClean="0"/>
              <a:pPr>
                <a:defRPr/>
              </a:pPr>
              <a:t>15</a:t>
            </a:fld>
            <a:endParaRPr lang="en-US" dirty="0"/>
          </a:p>
        </p:txBody>
      </p:sp>
    </p:spTree>
    <p:extLst>
      <p:ext uri="{BB962C8B-B14F-4D97-AF65-F5344CB8AC3E}">
        <p14:creationId xmlns:p14="http://schemas.microsoft.com/office/powerpoint/2010/main" val="10800246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A82294-BF3E-954A-9E49-35D72A5F0004}" type="slidenum">
              <a:rPr lang="en-US" smtClean="0"/>
              <a:pPr>
                <a:defRPr/>
              </a:pPr>
              <a:t>16</a:t>
            </a:fld>
            <a:endParaRPr lang="en-US" dirty="0"/>
          </a:p>
        </p:txBody>
      </p:sp>
    </p:spTree>
    <p:extLst>
      <p:ext uri="{BB962C8B-B14F-4D97-AF65-F5344CB8AC3E}">
        <p14:creationId xmlns:p14="http://schemas.microsoft.com/office/powerpoint/2010/main" val="7117990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A82294-BF3E-954A-9E49-35D72A5F0004}" type="slidenum">
              <a:rPr lang="en-US" smtClean="0"/>
              <a:pPr>
                <a:defRPr/>
              </a:pPr>
              <a:t>17</a:t>
            </a:fld>
            <a:endParaRPr lang="en-US" dirty="0"/>
          </a:p>
        </p:txBody>
      </p:sp>
    </p:spTree>
    <p:extLst>
      <p:ext uri="{BB962C8B-B14F-4D97-AF65-F5344CB8AC3E}">
        <p14:creationId xmlns:p14="http://schemas.microsoft.com/office/powerpoint/2010/main" val="14698045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A82294-BF3E-954A-9E49-35D72A5F0004}" type="slidenum">
              <a:rPr lang="en-US" smtClean="0"/>
              <a:pPr>
                <a:defRPr/>
              </a:pPr>
              <a:t>18</a:t>
            </a:fld>
            <a:endParaRPr lang="en-US" dirty="0"/>
          </a:p>
        </p:txBody>
      </p:sp>
    </p:spTree>
    <p:extLst>
      <p:ext uri="{BB962C8B-B14F-4D97-AF65-F5344CB8AC3E}">
        <p14:creationId xmlns:p14="http://schemas.microsoft.com/office/powerpoint/2010/main" val="1386537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A82294-BF3E-954A-9E49-35D72A5F0004}" type="slidenum">
              <a:rPr lang="en-US" smtClean="0"/>
              <a:pPr>
                <a:defRPr/>
              </a:pPr>
              <a:t>2</a:t>
            </a:fld>
            <a:endParaRPr lang="en-US" dirty="0"/>
          </a:p>
        </p:txBody>
      </p:sp>
    </p:spTree>
    <p:extLst>
      <p:ext uri="{BB962C8B-B14F-4D97-AF65-F5344CB8AC3E}">
        <p14:creationId xmlns:p14="http://schemas.microsoft.com/office/powerpoint/2010/main" val="1050650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A82294-BF3E-954A-9E49-35D72A5F0004}" type="slidenum">
              <a:rPr lang="en-US" smtClean="0"/>
              <a:pPr>
                <a:defRPr/>
              </a:pPr>
              <a:t>3</a:t>
            </a:fld>
            <a:endParaRPr lang="en-US" dirty="0"/>
          </a:p>
        </p:txBody>
      </p:sp>
    </p:spTree>
    <p:extLst>
      <p:ext uri="{BB962C8B-B14F-4D97-AF65-F5344CB8AC3E}">
        <p14:creationId xmlns:p14="http://schemas.microsoft.com/office/powerpoint/2010/main" val="2012787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A82294-BF3E-954A-9E49-35D72A5F0004}" type="slidenum">
              <a:rPr lang="en-US" smtClean="0"/>
              <a:pPr>
                <a:defRPr/>
              </a:pPr>
              <a:t>4</a:t>
            </a:fld>
            <a:endParaRPr lang="en-US" dirty="0"/>
          </a:p>
        </p:txBody>
      </p:sp>
    </p:spTree>
    <p:extLst>
      <p:ext uri="{BB962C8B-B14F-4D97-AF65-F5344CB8AC3E}">
        <p14:creationId xmlns:p14="http://schemas.microsoft.com/office/powerpoint/2010/main" val="941255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A82294-BF3E-954A-9E49-35D72A5F0004}" type="slidenum">
              <a:rPr lang="en-US" smtClean="0"/>
              <a:pPr>
                <a:defRPr/>
              </a:pPr>
              <a:t>5</a:t>
            </a:fld>
            <a:endParaRPr lang="en-US" dirty="0"/>
          </a:p>
        </p:txBody>
      </p:sp>
    </p:spTree>
    <p:extLst>
      <p:ext uri="{BB962C8B-B14F-4D97-AF65-F5344CB8AC3E}">
        <p14:creationId xmlns:p14="http://schemas.microsoft.com/office/powerpoint/2010/main" val="1965414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A82294-BF3E-954A-9E49-35D72A5F0004}" type="slidenum">
              <a:rPr lang="en-US" smtClean="0"/>
              <a:pPr>
                <a:defRPr/>
              </a:pPr>
              <a:t>6</a:t>
            </a:fld>
            <a:endParaRPr lang="en-US" dirty="0"/>
          </a:p>
        </p:txBody>
      </p:sp>
    </p:spTree>
    <p:extLst>
      <p:ext uri="{BB962C8B-B14F-4D97-AF65-F5344CB8AC3E}">
        <p14:creationId xmlns:p14="http://schemas.microsoft.com/office/powerpoint/2010/main" val="736874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A82294-BF3E-954A-9E49-35D72A5F0004}" type="slidenum">
              <a:rPr lang="en-US" smtClean="0"/>
              <a:pPr>
                <a:defRPr/>
              </a:pPr>
              <a:t>7</a:t>
            </a:fld>
            <a:endParaRPr lang="en-US" dirty="0"/>
          </a:p>
        </p:txBody>
      </p:sp>
    </p:spTree>
    <p:extLst>
      <p:ext uri="{BB962C8B-B14F-4D97-AF65-F5344CB8AC3E}">
        <p14:creationId xmlns:p14="http://schemas.microsoft.com/office/powerpoint/2010/main" val="601613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A82294-BF3E-954A-9E49-35D72A5F0004}" type="slidenum">
              <a:rPr lang="en-US" smtClean="0"/>
              <a:pPr>
                <a:defRPr/>
              </a:pPr>
              <a:t>8</a:t>
            </a:fld>
            <a:endParaRPr lang="en-US" dirty="0"/>
          </a:p>
        </p:txBody>
      </p:sp>
    </p:spTree>
    <p:extLst>
      <p:ext uri="{BB962C8B-B14F-4D97-AF65-F5344CB8AC3E}">
        <p14:creationId xmlns:p14="http://schemas.microsoft.com/office/powerpoint/2010/main" val="1928181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A82294-BF3E-954A-9E49-35D72A5F0004}" type="slidenum">
              <a:rPr lang="en-US" smtClean="0"/>
              <a:pPr>
                <a:defRPr/>
              </a:pPr>
              <a:t>9</a:t>
            </a:fld>
            <a:endParaRPr lang="en-US" dirty="0"/>
          </a:p>
        </p:txBody>
      </p:sp>
    </p:spTree>
    <p:extLst>
      <p:ext uri="{BB962C8B-B14F-4D97-AF65-F5344CB8AC3E}">
        <p14:creationId xmlns:p14="http://schemas.microsoft.com/office/powerpoint/2010/main" val="341673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457200" y="1230416"/>
            <a:ext cx="8218488" cy="1143000"/>
          </a:xfrm>
          <a:prstGeom prst="rect">
            <a:avLst/>
          </a:prstGeom>
        </p:spPr>
        <p:txBody>
          <a:bodyPr vert="horz" lIns="0" tIns="0" rIns="0" bIns="0" anchor="b" anchorCtr="0"/>
          <a:lstStyle>
            <a:lvl1pPr algn="l">
              <a:defRPr sz="3200" b="1" i="0" baseline="0">
                <a:solidFill>
                  <a:srgbClr val="BC5F2B"/>
                </a:solidFill>
                <a:latin typeface="Helvetica"/>
                <a:cs typeface="Helvetica"/>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454025" y="2696827"/>
            <a:ext cx="8221663" cy="1721069"/>
          </a:xfrm>
          <a:prstGeom prst="rect">
            <a:avLst/>
          </a:prstGeom>
        </p:spPr>
        <p:txBody>
          <a:bodyPr vert="horz" lIns="0" tIns="0" rIns="0" bIns="0"/>
          <a:lstStyle>
            <a:lvl1pPr marL="0" indent="0">
              <a:buFontTx/>
              <a:buNone/>
              <a:defRPr sz="2200" b="0" i="0" baseline="0">
                <a:solidFill>
                  <a:srgbClr val="BC5F2B"/>
                </a:solidFill>
                <a:latin typeface="Helvetica"/>
                <a:cs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smtClean="0"/>
              <a:t>Click to edit Master text styles</a:t>
            </a:r>
          </a:p>
        </p:txBody>
      </p:sp>
    </p:spTree>
    <p:extLst>
      <p:ext uri="{BB962C8B-B14F-4D97-AF65-F5344CB8AC3E}">
        <p14:creationId xmlns:p14="http://schemas.microsoft.com/office/powerpoint/2010/main" val="3422023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14" name="Title 1"/>
          <p:cNvSpPr>
            <a:spLocks noGrp="1"/>
          </p:cNvSpPr>
          <p:nvPr>
            <p:ph type="title"/>
          </p:nvPr>
        </p:nvSpPr>
        <p:spPr>
          <a:xfrm>
            <a:off x="457200" y="462518"/>
            <a:ext cx="8229600" cy="647102"/>
          </a:xfrm>
          <a:prstGeom prst="rect">
            <a:avLst/>
          </a:prstGeom>
        </p:spPr>
        <p:txBody>
          <a:bodyPr vert="horz" lIns="0" tIns="0" rIns="0" bIns="0"/>
          <a:lstStyle>
            <a:lvl1pPr algn="l">
              <a:defRPr sz="2200" b="1" i="0" baseline="0">
                <a:solidFill>
                  <a:srgbClr val="BC5F2B"/>
                </a:solidFill>
                <a:latin typeface="Helvetica"/>
              </a:defRPr>
            </a:lvl1pPr>
          </a:lstStyle>
          <a:p>
            <a:r>
              <a:rPr lang="en-US" dirty="0" smtClean="0"/>
              <a:t>Click to edit Master title style</a:t>
            </a:r>
            <a:endParaRPr lang="en-US" dirty="0"/>
          </a:p>
        </p:txBody>
      </p:sp>
      <p:sp>
        <p:nvSpPr>
          <p:cNvPr id="15" name="Content Placeholder 2"/>
          <p:cNvSpPr>
            <a:spLocks noGrp="1"/>
          </p:cNvSpPr>
          <p:nvPr>
            <p:ph idx="11"/>
          </p:nvPr>
        </p:nvSpPr>
        <p:spPr>
          <a:xfrm>
            <a:off x="454029" y="1207770"/>
            <a:ext cx="8232771"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3C5A77"/>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3C5A77"/>
                </a:solidFill>
                <a:latin typeface="Helvetica"/>
              </a:defRPr>
            </a:lvl2pPr>
            <a:lvl3pPr marL="640080" indent="228600">
              <a:lnSpc>
                <a:spcPct val="100000"/>
              </a:lnSpc>
              <a:spcBef>
                <a:spcPts val="1032"/>
              </a:spcBef>
              <a:spcAft>
                <a:spcPts val="0"/>
              </a:spcAft>
              <a:buSzPct val="88000"/>
              <a:buFont typeface="Arial"/>
              <a:buChar char="•"/>
              <a:defRPr sz="1800" b="0" i="0">
                <a:solidFill>
                  <a:srgbClr val="3C5A77"/>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3C5A77"/>
                </a:solidFill>
                <a:latin typeface="Helvetica"/>
              </a:defRPr>
            </a:lvl4pPr>
            <a:lvl5pPr marL="1143000" indent="192024">
              <a:lnSpc>
                <a:spcPct val="100000"/>
              </a:lnSpc>
              <a:spcBef>
                <a:spcPts val="1032"/>
              </a:spcBef>
              <a:spcAft>
                <a:spcPts val="0"/>
              </a:spcAft>
              <a:buSzPct val="88000"/>
              <a:buFont typeface="Arial"/>
              <a:buChar char="•"/>
              <a:defRPr sz="1400" b="0" i="0">
                <a:solidFill>
                  <a:srgbClr val="3C5A77"/>
                </a:solidFill>
                <a:latin typeface="Helvetic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BC5F2B"/>
                </a:solidFill>
                <a:latin typeface="+mn-lt"/>
                <a:ea typeface="+mn-ea"/>
                <a:cs typeface="+mn-cs"/>
              </a:defRPr>
            </a:lvl1pPr>
          </a:lstStyle>
          <a:p>
            <a:pPr>
              <a:defRPr/>
            </a:pP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BC5F2B"/>
                </a:solidFill>
                <a:latin typeface="Helvetica"/>
                <a:ea typeface="+mn-ea"/>
                <a:cs typeface="Helvetica"/>
              </a:defRPr>
            </a:lvl1pPr>
          </a:lstStyle>
          <a:p>
            <a:pPr>
              <a:defRPr/>
            </a:pP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BC5F2B"/>
                </a:solidFill>
                <a:latin typeface="Helvetica"/>
                <a:ea typeface="+mn-ea"/>
                <a:cs typeface="Helvetica"/>
              </a:defRPr>
            </a:lvl1pPr>
          </a:lstStyle>
          <a:p>
            <a:pPr>
              <a:defRPr/>
            </a:pPr>
            <a:fld id="{0C39C72E-2A13-EB4D-AD45-6D4E6ACAED8D}" type="slidenum">
              <a:rPr lang="en-US" smtClean="0"/>
              <a:pPr>
                <a:defRPr/>
              </a:pPr>
              <a:t>‹#›</a:t>
            </a:fld>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2356" y="6480766"/>
            <a:ext cx="1185333" cy="253365"/>
          </a:xfrm>
          <a:prstGeom prst="rect">
            <a:avLst/>
          </a:prstGeom>
        </p:spPr>
      </p:pic>
    </p:spTree>
    <p:extLst>
      <p:ext uri="{BB962C8B-B14F-4D97-AF65-F5344CB8AC3E}">
        <p14:creationId xmlns:p14="http://schemas.microsoft.com/office/powerpoint/2010/main" val="287968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457200" y="462518"/>
            <a:ext cx="8229600" cy="647102"/>
          </a:xfrm>
          <a:prstGeom prst="rect">
            <a:avLst/>
          </a:prstGeom>
        </p:spPr>
        <p:txBody>
          <a:bodyPr vert="horz" lIns="0" tIns="0" rIns="0" bIns="0"/>
          <a:lstStyle>
            <a:lvl1pPr algn="l">
              <a:defRPr sz="2200" b="1" i="0" baseline="0">
                <a:solidFill>
                  <a:srgbClr val="BC5F2B"/>
                </a:solidFill>
                <a:latin typeface="Helvetica"/>
              </a:defRPr>
            </a:lvl1pPr>
          </a:lstStyle>
          <a:p>
            <a:r>
              <a:rPr lang="en-US" dirty="0" smtClean="0"/>
              <a:t>Click to edit Master title style</a:t>
            </a:r>
            <a:endParaRPr lang="en-US" dirty="0"/>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BC5F2B"/>
                </a:solidFill>
                <a:latin typeface="+mn-lt"/>
                <a:ea typeface="+mn-ea"/>
                <a:cs typeface="+mn-cs"/>
              </a:defRPr>
            </a:lvl1pPr>
          </a:lstStyle>
          <a:p>
            <a:pPr>
              <a:defRPr/>
            </a:pP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BC5F2B"/>
                </a:solidFill>
                <a:latin typeface="Helvetica"/>
                <a:ea typeface="+mn-ea"/>
                <a:cs typeface="Helvetica"/>
              </a:defRPr>
            </a:lvl1pPr>
          </a:lstStyle>
          <a:p>
            <a:pPr>
              <a:defRPr/>
            </a:pP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BC5F2B"/>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1" name="Content Placeholder 2"/>
          <p:cNvSpPr>
            <a:spLocks noGrp="1"/>
          </p:cNvSpPr>
          <p:nvPr>
            <p:ph idx="13"/>
          </p:nvPr>
        </p:nvSpPr>
        <p:spPr>
          <a:xfrm>
            <a:off x="454029" y="1207770"/>
            <a:ext cx="4008434"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3C5A77"/>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3C5A77"/>
                </a:solidFill>
                <a:latin typeface="Helvetica"/>
              </a:defRPr>
            </a:lvl2pPr>
            <a:lvl3pPr marL="640080" indent="228600">
              <a:lnSpc>
                <a:spcPct val="100000"/>
              </a:lnSpc>
              <a:spcBef>
                <a:spcPts val="1032"/>
              </a:spcBef>
              <a:spcAft>
                <a:spcPts val="0"/>
              </a:spcAft>
              <a:buSzPct val="88000"/>
              <a:buFont typeface="Arial"/>
              <a:buChar char="•"/>
              <a:defRPr sz="1800" b="0" i="0">
                <a:solidFill>
                  <a:srgbClr val="3C5A77"/>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3C5A77"/>
                </a:solidFill>
                <a:latin typeface="Helvetica"/>
              </a:defRPr>
            </a:lvl4pPr>
            <a:lvl5pPr marL="1143000" indent="192024">
              <a:lnSpc>
                <a:spcPct val="100000"/>
              </a:lnSpc>
              <a:spcBef>
                <a:spcPts val="1032"/>
              </a:spcBef>
              <a:spcAft>
                <a:spcPts val="0"/>
              </a:spcAft>
              <a:buSzPct val="88000"/>
              <a:buFont typeface="Arial"/>
              <a:buChar char="•"/>
              <a:defRPr sz="1400" b="0" i="0">
                <a:solidFill>
                  <a:srgbClr val="3C5A77"/>
                </a:solidFill>
                <a:latin typeface="Helvetic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idx="14"/>
          </p:nvPr>
        </p:nvSpPr>
        <p:spPr>
          <a:xfrm>
            <a:off x="4678366" y="1207770"/>
            <a:ext cx="4008434"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3C5A77"/>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3C5A77"/>
                </a:solidFill>
                <a:latin typeface="Helvetica"/>
              </a:defRPr>
            </a:lvl2pPr>
            <a:lvl3pPr marL="640080" indent="228600">
              <a:lnSpc>
                <a:spcPct val="100000"/>
              </a:lnSpc>
              <a:spcBef>
                <a:spcPts val="1032"/>
              </a:spcBef>
              <a:spcAft>
                <a:spcPts val="0"/>
              </a:spcAft>
              <a:buSzPct val="88000"/>
              <a:buFont typeface="Arial"/>
              <a:buChar char="•"/>
              <a:defRPr sz="1800" b="0" i="0">
                <a:solidFill>
                  <a:srgbClr val="3C5A77"/>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3C5A77"/>
                </a:solidFill>
                <a:latin typeface="Helvetica"/>
              </a:defRPr>
            </a:lvl4pPr>
            <a:lvl5pPr marL="1143000" indent="192024">
              <a:lnSpc>
                <a:spcPct val="100000"/>
              </a:lnSpc>
              <a:spcBef>
                <a:spcPts val="1032"/>
              </a:spcBef>
              <a:spcAft>
                <a:spcPts val="0"/>
              </a:spcAft>
              <a:buSzPct val="88000"/>
              <a:buFont typeface="Arial"/>
              <a:buChar char="•"/>
              <a:defRPr sz="1400" b="0" i="0">
                <a:solidFill>
                  <a:srgbClr val="3C5A77"/>
                </a:solidFill>
                <a:latin typeface="Helvetic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8206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347368"/>
            <a:ext cx="4003605" cy="737519"/>
          </a:xfrm>
          <a:prstGeom prst="rect">
            <a:avLst/>
          </a:prstGeom>
        </p:spPr>
        <p:txBody>
          <a:bodyPr lIns="0" tIns="0" rIns="0" bIns="0" anchor="t" anchorCtr="0"/>
          <a:lstStyle>
            <a:lvl1pPr marL="0" indent="0">
              <a:buNone/>
              <a:defRPr sz="1600" b="0" i="0" baseline="0">
                <a:solidFill>
                  <a:srgbClr val="F37C23"/>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Text Placeholder 2"/>
          <p:cNvSpPr>
            <a:spLocks noGrp="1"/>
          </p:cNvSpPr>
          <p:nvPr>
            <p:ph type="body" idx="13"/>
          </p:nvPr>
        </p:nvSpPr>
        <p:spPr>
          <a:xfrm>
            <a:off x="4683195" y="5347368"/>
            <a:ext cx="4003605" cy="737519"/>
          </a:xfrm>
          <a:prstGeom prst="rect">
            <a:avLst/>
          </a:prstGeom>
        </p:spPr>
        <p:txBody>
          <a:bodyPr lIns="0" tIns="0" rIns="0" bIns="0" anchor="t" anchorCtr="0"/>
          <a:lstStyle>
            <a:lvl1pPr marL="0" indent="0">
              <a:buNone/>
              <a:defRPr sz="1600" b="0" i="0" baseline="0">
                <a:solidFill>
                  <a:srgbClr val="F37C23"/>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0" name="Title 1"/>
          <p:cNvSpPr>
            <a:spLocks noGrp="1"/>
          </p:cNvSpPr>
          <p:nvPr>
            <p:ph type="title"/>
          </p:nvPr>
        </p:nvSpPr>
        <p:spPr>
          <a:xfrm>
            <a:off x="457200" y="462518"/>
            <a:ext cx="8229600" cy="647102"/>
          </a:xfrm>
          <a:prstGeom prst="rect">
            <a:avLst/>
          </a:prstGeom>
        </p:spPr>
        <p:txBody>
          <a:bodyPr vert="horz" lIns="0" tIns="0" rIns="0" bIns="0"/>
          <a:lstStyle>
            <a:lvl1pPr algn="l">
              <a:defRPr sz="2200" b="1" i="0" baseline="0">
                <a:solidFill>
                  <a:srgbClr val="BC5F2B"/>
                </a:solidFill>
                <a:latin typeface="Helvetica"/>
              </a:defRPr>
            </a:lvl1pPr>
          </a:lstStyle>
          <a:p>
            <a:r>
              <a:rPr lang="en-US" dirty="0" smtClean="0"/>
              <a:t>Click to edit Master title style</a:t>
            </a:r>
            <a:endParaRPr lang="en-US" dirty="0"/>
          </a:p>
        </p:txBody>
      </p:sp>
      <p:sp>
        <p:nvSpPr>
          <p:cNvPr id="10"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BC5F2B"/>
                </a:solidFill>
                <a:latin typeface="+mn-lt"/>
                <a:ea typeface="+mn-ea"/>
                <a:cs typeface="+mn-cs"/>
              </a:defRPr>
            </a:lvl1pPr>
          </a:lstStyle>
          <a:p>
            <a:pPr>
              <a:defRPr/>
            </a:pPr>
            <a:endParaRPr lang="en-US" dirty="0">
              <a:latin typeface="Helvetica"/>
              <a:cs typeface="Helvetica"/>
            </a:endParaRPr>
          </a:p>
        </p:txBody>
      </p:sp>
      <p:sp>
        <p:nvSpPr>
          <p:cNvPr id="11"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BC5F2B"/>
                </a:solidFill>
                <a:latin typeface="Helvetica"/>
                <a:ea typeface="+mn-ea"/>
                <a:cs typeface="Helvetica"/>
              </a:defRPr>
            </a:lvl1pPr>
          </a:lstStyle>
          <a:p>
            <a:pPr>
              <a:defRPr/>
            </a:pPr>
            <a:endParaRPr lang="en-US" dirty="0"/>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BC5F2B"/>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3" name="Content Placeholder 2"/>
          <p:cNvSpPr>
            <a:spLocks noGrp="1"/>
          </p:cNvSpPr>
          <p:nvPr>
            <p:ph idx="14"/>
          </p:nvPr>
        </p:nvSpPr>
        <p:spPr>
          <a:xfrm>
            <a:off x="454029" y="1207770"/>
            <a:ext cx="4008434" cy="3934143"/>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3C5A77"/>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3C5A77"/>
                </a:solidFill>
                <a:latin typeface="Helvetica"/>
              </a:defRPr>
            </a:lvl2pPr>
            <a:lvl3pPr marL="640080" indent="228600">
              <a:lnSpc>
                <a:spcPct val="100000"/>
              </a:lnSpc>
              <a:spcBef>
                <a:spcPts val="1032"/>
              </a:spcBef>
              <a:spcAft>
                <a:spcPts val="0"/>
              </a:spcAft>
              <a:buSzPct val="88000"/>
              <a:buFont typeface="Arial"/>
              <a:buChar char="•"/>
              <a:defRPr sz="1800" b="0" i="0">
                <a:solidFill>
                  <a:srgbClr val="3C5A77"/>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3C5A77"/>
                </a:solidFill>
                <a:latin typeface="Helvetica"/>
              </a:defRPr>
            </a:lvl4pPr>
            <a:lvl5pPr marL="1143000" indent="192024">
              <a:lnSpc>
                <a:spcPct val="100000"/>
              </a:lnSpc>
              <a:spcBef>
                <a:spcPts val="1032"/>
              </a:spcBef>
              <a:spcAft>
                <a:spcPts val="0"/>
              </a:spcAft>
              <a:buSzPct val="88000"/>
              <a:buFont typeface="Arial"/>
              <a:buChar char="•"/>
              <a:defRPr sz="1400" b="0" i="0">
                <a:solidFill>
                  <a:srgbClr val="3C5A77"/>
                </a:solidFill>
                <a:latin typeface="Helvetic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78366" y="1207770"/>
            <a:ext cx="4008434" cy="3934143"/>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3C5A77"/>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3C5A77"/>
                </a:solidFill>
                <a:latin typeface="Helvetica"/>
              </a:defRPr>
            </a:lvl2pPr>
            <a:lvl3pPr marL="640080" indent="228600">
              <a:lnSpc>
                <a:spcPct val="100000"/>
              </a:lnSpc>
              <a:spcBef>
                <a:spcPts val="1032"/>
              </a:spcBef>
              <a:spcAft>
                <a:spcPts val="0"/>
              </a:spcAft>
              <a:buSzPct val="88000"/>
              <a:buFont typeface="Arial"/>
              <a:buChar char="•"/>
              <a:defRPr sz="1800" b="0" i="0">
                <a:solidFill>
                  <a:srgbClr val="3C5A77"/>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3C5A77"/>
                </a:solidFill>
                <a:latin typeface="Helvetica"/>
              </a:defRPr>
            </a:lvl4pPr>
            <a:lvl5pPr marL="1143000" indent="192024">
              <a:lnSpc>
                <a:spcPct val="100000"/>
              </a:lnSpc>
              <a:spcBef>
                <a:spcPts val="1032"/>
              </a:spcBef>
              <a:spcAft>
                <a:spcPts val="0"/>
              </a:spcAft>
              <a:buSzPct val="88000"/>
              <a:buFont typeface="Arial"/>
              <a:buChar char="•"/>
              <a:defRPr sz="1400" b="0" i="0">
                <a:solidFill>
                  <a:srgbClr val="3C5A77"/>
                </a:solidFill>
                <a:latin typeface="Helvetic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19620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57200" y="1238250"/>
            <a:ext cx="8229600" cy="4846639"/>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457200" y="462518"/>
            <a:ext cx="8229600" cy="647102"/>
          </a:xfrm>
          <a:prstGeom prst="rect">
            <a:avLst/>
          </a:prstGeom>
        </p:spPr>
        <p:txBody>
          <a:bodyPr vert="horz" lIns="0" tIns="0" rIns="0" bIns="0"/>
          <a:lstStyle>
            <a:lvl1pPr algn="l">
              <a:defRPr sz="2200" b="1" i="0" baseline="0">
                <a:solidFill>
                  <a:srgbClr val="BC5F2B"/>
                </a:solidFill>
                <a:latin typeface="Helvetica"/>
              </a:defRPr>
            </a:lvl1pPr>
          </a:lstStyle>
          <a:p>
            <a:r>
              <a:rPr lang="en-US" dirty="0" smtClean="0"/>
              <a:t>Click to edit Master title style</a:t>
            </a:r>
            <a:endParaRPr lang="en-US" dirty="0"/>
          </a:p>
        </p:txBody>
      </p:sp>
      <p:sp>
        <p:nvSpPr>
          <p:cNvPr id="7"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BC5F2B"/>
                </a:solidFill>
                <a:latin typeface="+mn-lt"/>
                <a:ea typeface="+mn-ea"/>
                <a:cs typeface="+mn-cs"/>
              </a:defRPr>
            </a:lvl1pPr>
          </a:lstStyle>
          <a:p>
            <a:pPr>
              <a:defRPr/>
            </a:pPr>
            <a:endParaRPr lang="en-US" dirty="0">
              <a:latin typeface="Helvetica"/>
              <a:cs typeface="Helvetica"/>
            </a:endParaRPr>
          </a:p>
        </p:txBody>
      </p:sp>
      <p:sp>
        <p:nvSpPr>
          <p:cNvPr id="8"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BC5F2B"/>
                </a:solidFill>
                <a:latin typeface="Helvetica"/>
                <a:ea typeface="+mn-ea"/>
                <a:cs typeface="Helvetica"/>
              </a:defRPr>
            </a:lvl1pPr>
          </a:lstStyle>
          <a:p>
            <a:pPr>
              <a:defRPr/>
            </a:pPr>
            <a:endParaRPr lang="en-US" dirty="0"/>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BC5F2B"/>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5078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099175"/>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6"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BC5F2B"/>
                </a:solidFill>
                <a:latin typeface="+mn-lt"/>
                <a:ea typeface="+mn-ea"/>
                <a:cs typeface="+mn-cs"/>
              </a:defRPr>
            </a:lvl1pPr>
          </a:lstStyle>
          <a:p>
            <a:pPr>
              <a:defRPr/>
            </a:pPr>
            <a:endParaRPr lang="en-US" dirty="0">
              <a:latin typeface="Helvetica"/>
              <a:cs typeface="Helvetica"/>
            </a:endParaRPr>
          </a:p>
        </p:txBody>
      </p:sp>
      <p:sp>
        <p:nvSpPr>
          <p:cNvPr id="7"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BC5F2B"/>
                </a:solidFill>
                <a:latin typeface="Helvetica"/>
                <a:ea typeface="+mn-ea"/>
                <a:cs typeface="Helvetica"/>
              </a:defRPr>
            </a:lvl1pPr>
          </a:lstStyle>
          <a:p>
            <a:pPr>
              <a:defRPr/>
            </a:pPr>
            <a:endParaRPr lang="en-US" dirty="0"/>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BC5F2B"/>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345808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146022"/>
            <a:ext cx="3017520" cy="915332"/>
          </a:xfrm>
          <a:prstGeom prst="rect">
            <a:avLst/>
          </a:prstGeom>
        </p:spPr>
        <p:txBody>
          <a:bodyPr lIns="0" tIns="0" rIns="0" bIns="0" anchor="t" anchorCtr="0"/>
          <a:lstStyle>
            <a:lvl1pPr marL="0" indent="0">
              <a:buNone/>
              <a:defRPr sz="1600" b="0" i="0" baseline="0">
                <a:solidFill>
                  <a:srgbClr val="F37C23"/>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Picture Placeholder 12"/>
          <p:cNvSpPr>
            <a:spLocks noGrp="1"/>
          </p:cNvSpPr>
          <p:nvPr>
            <p:ph type="pic" sz="quarter" idx="15"/>
          </p:nvPr>
        </p:nvSpPr>
        <p:spPr>
          <a:xfrm>
            <a:off x="3716338" y="1208366"/>
            <a:ext cx="4959767" cy="4852988"/>
          </a:xfrm>
          <a:prstGeom prst="rect">
            <a:avLst/>
          </a:prstGeom>
        </p:spPr>
        <p:txBody>
          <a:bodyPr vert="horz" lIns="0" rIns="0"/>
          <a:lstStyle>
            <a:lvl1pPr marL="0" indent="0">
              <a:buFontTx/>
              <a:buNone/>
              <a:defRPr>
                <a:solidFill>
                  <a:srgbClr val="3C5A77"/>
                </a:solidFill>
                <a:latin typeface="Helvetica"/>
              </a:defRPr>
            </a:lvl1pPr>
          </a:lstStyle>
          <a:p>
            <a:pPr lvl="0"/>
            <a:endParaRPr lang="en-US" noProof="0" dirty="0"/>
          </a:p>
        </p:txBody>
      </p:sp>
      <p:sp>
        <p:nvSpPr>
          <p:cNvPr id="2" name="Title 1"/>
          <p:cNvSpPr>
            <a:spLocks noGrp="1"/>
          </p:cNvSpPr>
          <p:nvPr>
            <p:ph type="title"/>
          </p:nvPr>
        </p:nvSpPr>
        <p:spPr>
          <a:xfrm>
            <a:off x="457200" y="462518"/>
            <a:ext cx="8229600" cy="647102"/>
          </a:xfrm>
          <a:prstGeom prst="rect">
            <a:avLst/>
          </a:prstGeom>
        </p:spPr>
        <p:txBody>
          <a:bodyPr vert="horz" lIns="0" tIns="0" rIns="0" bIns="0"/>
          <a:lstStyle>
            <a:lvl1pPr algn="l">
              <a:defRPr sz="2200" b="1" i="0" baseline="0">
                <a:solidFill>
                  <a:srgbClr val="BC5F2B"/>
                </a:solidFill>
                <a:latin typeface="Helvetica"/>
              </a:defRPr>
            </a:lvl1pPr>
          </a:lstStyle>
          <a:p>
            <a:r>
              <a:rPr lang="en-US" dirty="0" smtClean="0"/>
              <a:t>Click to edit Master title style</a:t>
            </a:r>
            <a:endParaRPr lang="en-US" dirty="0"/>
          </a:p>
        </p:txBody>
      </p:sp>
      <p:sp>
        <p:nvSpPr>
          <p:cNvPr id="9"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BC5F2B"/>
                </a:solidFill>
                <a:latin typeface="+mn-lt"/>
                <a:ea typeface="+mn-ea"/>
                <a:cs typeface="+mn-cs"/>
              </a:defRPr>
            </a:lvl1pPr>
          </a:lstStyle>
          <a:p>
            <a:pPr>
              <a:defRPr/>
            </a:pPr>
            <a:endParaRPr lang="en-US" dirty="0">
              <a:latin typeface="Helvetica"/>
              <a:cs typeface="Helvetica"/>
            </a:endParaRPr>
          </a:p>
        </p:txBody>
      </p:sp>
      <p:sp>
        <p:nvSpPr>
          <p:cNvPr id="10"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BC5F2B"/>
                </a:solidFill>
                <a:latin typeface="Helvetica"/>
                <a:ea typeface="+mn-ea"/>
                <a:cs typeface="Helvetica"/>
              </a:defRPr>
            </a:lvl1pPr>
          </a:lstStyle>
          <a:p>
            <a:pPr>
              <a:defRPr/>
            </a:pPr>
            <a:endParaRPr lang="en-US" dirty="0"/>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BC5F2B"/>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5" name="Content Placeholder 2"/>
          <p:cNvSpPr>
            <a:spLocks noGrp="1"/>
          </p:cNvSpPr>
          <p:nvPr>
            <p:ph idx="13"/>
          </p:nvPr>
        </p:nvSpPr>
        <p:spPr>
          <a:xfrm>
            <a:off x="454029" y="1207770"/>
            <a:ext cx="3022596" cy="3730289"/>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3C5A77"/>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3C5A77"/>
                </a:solidFill>
                <a:latin typeface="Helvetica"/>
              </a:defRPr>
            </a:lvl2pPr>
            <a:lvl3pPr marL="640080" indent="228600">
              <a:lnSpc>
                <a:spcPct val="100000"/>
              </a:lnSpc>
              <a:spcBef>
                <a:spcPts val="1032"/>
              </a:spcBef>
              <a:spcAft>
                <a:spcPts val="0"/>
              </a:spcAft>
              <a:buSzPct val="88000"/>
              <a:buFont typeface="Arial"/>
              <a:buChar char="•"/>
              <a:defRPr sz="1800" b="0" i="0">
                <a:solidFill>
                  <a:srgbClr val="3C5A77"/>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3C5A77"/>
                </a:solidFill>
                <a:latin typeface="Helvetica"/>
              </a:defRPr>
            </a:lvl4pPr>
            <a:lvl5pPr marL="1143000" indent="192024">
              <a:lnSpc>
                <a:spcPct val="100000"/>
              </a:lnSpc>
              <a:spcBef>
                <a:spcPts val="1032"/>
              </a:spcBef>
              <a:spcAft>
                <a:spcPts val="0"/>
              </a:spcAft>
              <a:buSzPct val="88000"/>
              <a:buFont typeface="Arial"/>
              <a:buChar char="•"/>
              <a:defRPr sz="1400" b="0" i="0">
                <a:solidFill>
                  <a:srgbClr val="3C5A77"/>
                </a:solidFill>
                <a:latin typeface="Helvetic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4548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7"/>
            <a:ext cx="8229600" cy="4241851"/>
          </a:xfrm>
          <a:prstGeom prst="rect">
            <a:avLst/>
          </a:prstGeom>
        </p:spPr>
        <p:txBody>
          <a:bodyPr lIns="0" rIns="0"/>
          <a:lstStyle>
            <a:lvl1pPr marL="0" indent="0">
              <a:buNone/>
              <a:defRPr sz="3200">
                <a:solidFill>
                  <a:srgbClr val="3C5A77"/>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4" y="5686118"/>
            <a:ext cx="8229596" cy="439738"/>
          </a:xfrm>
          <a:prstGeom prst="rect">
            <a:avLst/>
          </a:prstGeom>
        </p:spPr>
        <p:txBody>
          <a:bodyPr lIns="0" tIns="0" rIns="0" bIns="0" anchor="t" anchorCtr="0"/>
          <a:lstStyle>
            <a:lvl1pPr marL="0" indent="0">
              <a:buNone/>
              <a:defRPr sz="1600" b="0" i="0" baseline="0">
                <a:solidFill>
                  <a:srgbClr val="BC5F2B"/>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 name="Title 1"/>
          <p:cNvSpPr>
            <a:spLocks noGrp="1"/>
          </p:cNvSpPr>
          <p:nvPr>
            <p:ph type="title"/>
          </p:nvPr>
        </p:nvSpPr>
        <p:spPr>
          <a:xfrm>
            <a:off x="457204" y="458988"/>
            <a:ext cx="8229600" cy="603767"/>
          </a:xfrm>
          <a:prstGeom prst="rect">
            <a:avLst/>
          </a:prstGeom>
        </p:spPr>
        <p:txBody>
          <a:bodyPr vert="horz" lIns="0" tIns="0" rIns="0" bIns="0"/>
          <a:lstStyle>
            <a:lvl1pPr algn="l">
              <a:defRPr sz="2200" b="1" i="0" baseline="0">
                <a:solidFill>
                  <a:srgbClr val="BC5F2B"/>
                </a:solidFill>
                <a:latin typeface="Helvetica"/>
              </a:defRPr>
            </a:lvl1pPr>
          </a:lstStyle>
          <a:p>
            <a:r>
              <a:rPr lang="en-US" dirty="0" smtClean="0"/>
              <a:t>Click to edit Master title style</a:t>
            </a:r>
            <a:endParaRPr lang="en-US" dirty="0"/>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BC5F2B"/>
                </a:solidFill>
                <a:latin typeface="+mn-lt"/>
                <a:ea typeface="+mn-ea"/>
                <a:cs typeface="+mn-cs"/>
              </a:defRPr>
            </a:lvl1pPr>
          </a:lstStyle>
          <a:p>
            <a:pPr>
              <a:defRPr/>
            </a:pP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BC5F2B"/>
                </a:solidFill>
                <a:latin typeface="Helvetica"/>
                <a:ea typeface="+mn-ea"/>
                <a:cs typeface="Helvetica"/>
              </a:defRPr>
            </a:lvl1pPr>
          </a:lstStyle>
          <a:p>
            <a:pPr>
              <a:defRPr/>
            </a:pP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BC5F2B"/>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412412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theme" Target="../theme/theme2.xml"/><Relationship Id="rId9"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p:nvCxnSpPr>
        <p:spPr>
          <a:xfrm>
            <a:off x="457200" y="6337920"/>
            <a:ext cx="8229600" cy="0"/>
          </a:xfrm>
          <a:prstGeom prst="line">
            <a:avLst/>
          </a:prstGeom>
          <a:ln>
            <a:solidFill>
              <a:srgbClr val="BC5F2B"/>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57200" y="472239"/>
            <a:ext cx="8229600" cy="0"/>
          </a:xfrm>
          <a:prstGeom prst="line">
            <a:avLst/>
          </a:prstGeom>
          <a:ln>
            <a:solidFill>
              <a:srgbClr val="BC5F2B"/>
            </a:solidFill>
          </a:ln>
          <a:effectLst/>
        </p:spPr>
        <p:style>
          <a:lnRef idx="2">
            <a:schemeClr val="accent1"/>
          </a:lnRef>
          <a:fillRef idx="0">
            <a:schemeClr val="accent1"/>
          </a:fillRef>
          <a:effectRef idx="1">
            <a:schemeClr val="accent1"/>
          </a:effectRef>
          <a:fontRef idx="minor">
            <a:schemeClr val="tx1"/>
          </a:fontRef>
        </p:style>
      </p:cxnSp>
      <p:pic>
        <p:nvPicPr>
          <p:cNvPr id="4" name="Picture 3" descr="DUNElogoFINAL5.6.15_type-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6243" y="212150"/>
            <a:ext cx="3598105" cy="214097"/>
          </a:xfrm>
          <a:prstGeom prst="rect">
            <a:avLst/>
          </a:prstGeom>
        </p:spPr>
      </p:pic>
      <p:pic>
        <p:nvPicPr>
          <p:cNvPr id="5" name="Picture 4" descr="DUNElogoFINAL5.6.15_noType-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77515" y="6479203"/>
            <a:ext cx="620454" cy="252412"/>
          </a:xfrm>
          <a:prstGeom prst="rect">
            <a:avLst/>
          </a:prstGeom>
        </p:spPr>
      </p:pic>
    </p:spTree>
  </p:cSld>
  <p:clrMap bg1="lt1" tx1="dk1" bg2="lt2" tx2="dk2" accent1="accent1" accent2="accent2" accent3="accent3" accent4="accent4" accent5="accent5" accent6="accent6" hlink="hlink" folHlink="folHlink"/>
  <p:sldLayoutIdLst>
    <p:sldLayoutId id="2147483679" r:id="rId1"/>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Geneva" charset="0"/>
          <a:cs typeface="Geneva" charset="0"/>
        </a:defRPr>
      </a:lvl1pPr>
      <a:lvl2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2pPr>
      <a:lvl3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3pPr>
      <a:lvl4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4pPr>
      <a:lvl5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5pPr>
      <a:lvl6pPr marL="4572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6pPr>
      <a:lvl7pPr marL="9144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7pPr>
      <a:lvl8pPr marL="13716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8pPr>
      <a:lvl9pPr marL="18288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BC5F2B"/>
                </a:solidFill>
                <a:latin typeface="+mn-lt"/>
                <a:ea typeface="+mn-ea"/>
                <a:cs typeface="+mn-cs"/>
              </a:defRPr>
            </a:lvl1pPr>
          </a:lstStyle>
          <a:p>
            <a:pPr>
              <a:defRPr/>
            </a:pPr>
            <a:endParaRPr lang="en-US" dirty="0">
              <a:latin typeface="Helvetica"/>
              <a:cs typeface="Helvetica"/>
            </a:endParaRPr>
          </a:p>
        </p:txBody>
      </p:sp>
      <p:sp>
        <p:nvSpPr>
          <p:cNvPr id="5"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BC5F2B"/>
                </a:solidFill>
                <a:latin typeface="Helvetica"/>
                <a:ea typeface="+mn-ea"/>
                <a:cs typeface="Helvetica"/>
              </a:defRPr>
            </a:lvl1pPr>
          </a:lstStyle>
          <a:p>
            <a:pPr>
              <a:defRPr/>
            </a:pPr>
            <a:endParaRPr lang="en-US" dirty="0"/>
          </a:p>
        </p:txBody>
      </p:sp>
      <p:sp>
        <p:nvSpPr>
          <p:cNvPr id="6"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BC5F2B"/>
                </a:solidFill>
                <a:latin typeface="Helvetica"/>
                <a:ea typeface="+mn-ea"/>
                <a:cs typeface="Helvetica"/>
              </a:defRPr>
            </a:lvl1pPr>
          </a:lstStyle>
          <a:p>
            <a:pPr>
              <a:defRPr/>
            </a:pPr>
            <a:fld id="{0C39C72E-2A13-EB4D-AD45-6D4E6ACAED8D}" type="slidenum">
              <a:rPr lang="en-US" smtClean="0"/>
              <a:pPr>
                <a:defRPr/>
              </a:pPr>
              <a:t>‹#›</a:t>
            </a:fld>
            <a:endParaRPr lang="en-US" dirty="0"/>
          </a:p>
        </p:txBody>
      </p:sp>
      <p:cxnSp>
        <p:nvCxnSpPr>
          <p:cNvPr id="7" name="Straight Connector 6"/>
          <p:cNvCxnSpPr/>
          <p:nvPr/>
        </p:nvCxnSpPr>
        <p:spPr>
          <a:xfrm>
            <a:off x="457200" y="6357635"/>
            <a:ext cx="8229600" cy="0"/>
          </a:xfrm>
          <a:prstGeom prst="line">
            <a:avLst/>
          </a:prstGeom>
          <a:ln>
            <a:solidFill>
              <a:srgbClr val="BC5F2B"/>
            </a:solidFill>
          </a:ln>
          <a:effectLst/>
        </p:spPr>
        <p:style>
          <a:lnRef idx="2">
            <a:schemeClr val="accent1"/>
          </a:lnRef>
          <a:fillRef idx="0">
            <a:schemeClr val="accent1"/>
          </a:fillRef>
          <a:effectRef idx="1">
            <a:schemeClr val="accent1"/>
          </a:effectRef>
          <a:fontRef idx="minor">
            <a:schemeClr val="tx1"/>
          </a:fontRef>
        </p:style>
      </p:cxnSp>
      <p:pic>
        <p:nvPicPr>
          <p:cNvPr id="14" name="Picture 13" descr="DUNElogoFINAL5.6.15_noType-01.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156008" y="6499785"/>
            <a:ext cx="541970" cy="220483"/>
          </a:xfrm>
          <a:prstGeom prst="rect">
            <a:avLst/>
          </a:prstGeom>
        </p:spPr>
      </p:pic>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2" r:id="rId4"/>
    <p:sldLayoutId id="2147483683" r:id="rId5"/>
    <p:sldLayoutId id="2147483685" r:id="rId6"/>
    <p:sldLayoutId id="2147483686" r:id="rId7"/>
  </p:sldLayoutIdLst>
  <p:hf hdr="0" ftr="0" dt="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700" y="517803"/>
            <a:ext cx="8889999" cy="5693866"/>
          </a:xfrm>
          <a:prstGeom prst="rect">
            <a:avLst/>
          </a:prstGeom>
          <a:noFill/>
        </p:spPr>
        <p:txBody>
          <a:bodyPr wrap="square" rtlCol="0">
            <a:spAutoFit/>
          </a:bodyPr>
          <a:lstStyle/>
          <a:p>
            <a:pPr marL="342900" lvl="0" indent="-342900">
              <a:buFont typeface="+mj-lt"/>
              <a:buAutoNum type="arabicPeriod"/>
            </a:pPr>
            <a:r>
              <a:rPr lang="en-US" sz="1400" b="1" dirty="0"/>
              <a:t>Does the Photon Detector System design enable validation and refinement of the DUNE photon detector requirements? </a:t>
            </a:r>
          </a:p>
          <a:p>
            <a:pPr lvl="0"/>
            <a:r>
              <a:rPr lang="en-US" sz="1400" b="1" dirty="0" smtClean="0">
                <a:solidFill>
                  <a:srgbClr val="002060"/>
                </a:solidFill>
              </a:rPr>
              <a:t>Optical system</a:t>
            </a:r>
          </a:p>
          <a:p>
            <a:pPr lvl="0"/>
            <a:r>
              <a:rPr lang="en-US" sz="1400" b="1" dirty="0" smtClean="0">
                <a:solidFill>
                  <a:srgbClr val="002060"/>
                </a:solidFill>
              </a:rPr>
              <a:t>Yes</a:t>
            </a:r>
            <a:r>
              <a:rPr lang="en-US" sz="1400" b="1" dirty="0" smtClean="0">
                <a:solidFill>
                  <a:srgbClr val="002060"/>
                </a:solidFill>
              </a:rPr>
              <a:t>, but.</a:t>
            </a:r>
            <a:endParaRPr lang="en-US" sz="1400" b="1" dirty="0">
              <a:solidFill>
                <a:srgbClr val="002060"/>
              </a:solidFill>
            </a:endParaRPr>
          </a:p>
          <a:p>
            <a:pPr lvl="0"/>
            <a:r>
              <a:rPr lang="en-US" sz="1400" dirty="0">
                <a:solidFill>
                  <a:srgbClr val="002060"/>
                </a:solidFill>
              </a:rPr>
              <a:t>Findings:</a:t>
            </a:r>
            <a:r>
              <a:rPr lang="en-US" sz="1400" dirty="0">
                <a:solidFill>
                  <a:schemeClr val="bg1"/>
                </a:solidFill>
              </a:rPr>
              <a:t> </a:t>
            </a:r>
          </a:p>
          <a:p>
            <a:pPr marL="342900" lvl="0" indent="-342900">
              <a:buFont typeface="Arial" charset="0"/>
              <a:buChar char="•"/>
            </a:pPr>
            <a:r>
              <a:rPr lang="en-US" sz="1400" dirty="0">
                <a:solidFill>
                  <a:srgbClr val="002060"/>
                </a:solidFill>
              </a:rPr>
              <a:t>The design requirement for the PDS light yield for DUNE and </a:t>
            </a:r>
            <a:r>
              <a:rPr lang="en-US" sz="1400" dirty="0" err="1">
                <a:solidFill>
                  <a:srgbClr val="002060"/>
                </a:solidFill>
              </a:rPr>
              <a:t>protoDUNE</a:t>
            </a:r>
            <a:r>
              <a:rPr lang="en-US" sz="1400" dirty="0">
                <a:solidFill>
                  <a:srgbClr val="002060"/>
                </a:solidFill>
              </a:rPr>
              <a:t> is 0.1 </a:t>
            </a:r>
            <a:r>
              <a:rPr lang="en-US" sz="1400" dirty="0" err="1">
                <a:solidFill>
                  <a:srgbClr val="002060"/>
                </a:solidFill>
              </a:rPr>
              <a:t>pe</a:t>
            </a:r>
            <a:r>
              <a:rPr lang="en-US" sz="1400" dirty="0">
                <a:solidFill>
                  <a:srgbClr val="002060"/>
                </a:solidFill>
              </a:rPr>
              <a:t>/MeV for events at the </a:t>
            </a:r>
            <a:r>
              <a:rPr lang="en-US" sz="1400" dirty="0" smtClean="0">
                <a:solidFill>
                  <a:srgbClr val="002060"/>
                </a:solidFill>
              </a:rPr>
              <a:t>CPA.  The PDS is primarily needed for proton decay, atmospheric neutrinos, and Supernova neutrino bursts.  The typical energy of neutrinos from a SN extends to below 10 MeV.</a:t>
            </a:r>
            <a:endParaRPr lang="en-US" sz="1400" dirty="0">
              <a:solidFill>
                <a:srgbClr val="002060"/>
              </a:solidFill>
            </a:endParaRPr>
          </a:p>
          <a:p>
            <a:pPr lvl="0"/>
            <a:r>
              <a:rPr lang="en-US" sz="1400" dirty="0">
                <a:solidFill>
                  <a:srgbClr val="002060"/>
                </a:solidFill>
              </a:rPr>
              <a:t>Comments:</a:t>
            </a:r>
          </a:p>
          <a:p>
            <a:pPr marL="342900" lvl="0" indent="-342900">
              <a:buFont typeface="Arial" charset="0"/>
              <a:buChar char="•"/>
            </a:pPr>
            <a:r>
              <a:rPr lang="en-US" sz="1400" dirty="0" smtClean="0">
                <a:solidFill>
                  <a:srgbClr val="002060"/>
                </a:solidFill>
              </a:rPr>
              <a:t>The 0.1 </a:t>
            </a:r>
            <a:r>
              <a:rPr lang="en-US" sz="1400" dirty="0" err="1" smtClean="0">
                <a:solidFill>
                  <a:srgbClr val="002060"/>
                </a:solidFill>
              </a:rPr>
              <a:t>pe</a:t>
            </a:r>
            <a:r>
              <a:rPr lang="en-US" sz="1400" dirty="0" smtClean="0">
                <a:solidFill>
                  <a:srgbClr val="002060"/>
                </a:solidFill>
              </a:rPr>
              <a:t>/MeV requirement seems marginal for DUNE, and hence is a marginal design goal for </a:t>
            </a:r>
            <a:r>
              <a:rPr lang="en-US" sz="1400" dirty="0" err="1" smtClean="0">
                <a:solidFill>
                  <a:srgbClr val="002060"/>
                </a:solidFill>
              </a:rPr>
              <a:t>protoDUNE</a:t>
            </a:r>
            <a:r>
              <a:rPr lang="en-US" sz="1400" dirty="0" smtClean="0">
                <a:solidFill>
                  <a:srgbClr val="002060"/>
                </a:solidFill>
              </a:rPr>
              <a:t>.</a:t>
            </a:r>
          </a:p>
          <a:p>
            <a:pPr marL="342900" lvl="0" indent="-342900">
              <a:buFont typeface="Arial" charset="0"/>
              <a:buChar char="•"/>
            </a:pPr>
            <a:r>
              <a:rPr lang="en-US" sz="1400" dirty="0" smtClean="0">
                <a:solidFill>
                  <a:srgbClr val="002060"/>
                </a:solidFill>
              </a:rPr>
              <a:t>Details of the SN burst trigger still need to be worked out.</a:t>
            </a:r>
            <a:endParaRPr lang="en-US" sz="1400" dirty="0">
              <a:solidFill>
                <a:srgbClr val="002060"/>
              </a:solidFill>
            </a:endParaRPr>
          </a:p>
          <a:p>
            <a:pPr lvl="0"/>
            <a:r>
              <a:rPr lang="en-US" sz="1400" dirty="0" smtClean="0">
                <a:solidFill>
                  <a:srgbClr val="002060"/>
                </a:solidFill>
              </a:rPr>
              <a:t>Recommendations:</a:t>
            </a:r>
            <a:endParaRPr lang="en-US" sz="1400" dirty="0">
              <a:solidFill>
                <a:srgbClr val="002060"/>
              </a:solidFill>
            </a:endParaRPr>
          </a:p>
          <a:p>
            <a:pPr marL="342900" lvl="0" indent="-342900">
              <a:buFont typeface="Arial" charset="0"/>
              <a:buChar char="•"/>
            </a:pPr>
            <a:r>
              <a:rPr lang="en-US" sz="1400" dirty="0" smtClean="0">
                <a:solidFill>
                  <a:srgbClr val="002060"/>
                </a:solidFill>
              </a:rPr>
              <a:t>Efforts should continue to improve both main light collection schemes and to develop the ARAPUCA scheme.  Further R&amp;D should continue in parallel with </a:t>
            </a:r>
            <a:r>
              <a:rPr lang="en-US" sz="1400" dirty="0" err="1" smtClean="0">
                <a:solidFill>
                  <a:srgbClr val="002060"/>
                </a:solidFill>
              </a:rPr>
              <a:t>protoDUNE</a:t>
            </a:r>
            <a:r>
              <a:rPr lang="en-US" sz="1400" dirty="0" smtClean="0">
                <a:solidFill>
                  <a:srgbClr val="002060"/>
                </a:solidFill>
              </a:rPr>
              <a:t> toward higher-light-yield schemes</a:t>
            </a:r>
            <a:r>
              <a:rPr lang="en-US" sz="1400" dirty="0" smtClean="0">
                <a:solidFill>
                  <a:srgbClr val="002060"/>
                </a:solidFill>
              </a:rPr>
              <a:t>.</a:t>
            </a:r>
          </a:p>
          <a:p>
            <a:pPr marL="342900" lvl="0" indent="-342900">
              <a:buFont typeface="Arial" charset="0"/>
              <a:buChar char="•"/>
            </a:pPr>
            <a:endParaRPr lang="en-US" sz="1400" dirty="0">
              <a:solidFill>
                <a:srgbClr val="002060"/>
              </a:solidFill>
            </a:endParaRPr>
          </a:p>
          <a:p>
            <a:pPr lvl="0"/>
            <a:r>
              <a:rPr lang="en-US" sz="1400" b="1" dirty="0" smtClean="0">
                <a:solidFill>
                  <a:srgbClr val="002060"/>
                </a:solidFill>
              </a:rPr>
              <a:t>Mechanical</a:t>
            </a:r>
          </a:p>
          <a:p>
            <a:pPr lvl="0"/>
            <a:r>
              <a:rPr lang="en-US" sz="1400" b="1" dirty="0" smtClean="0">
                <a:solidFill>
                  <a:srgbClr val="002060"/>
                </a:solidFill>
              </a:rPr>
              <a:t>Yes.</a:t>
            </a:r>
          </a:p>
          <a:p>
            <a:pPr lvl="0"/>
            <a:r>
              <a:rPr lang="en-US" sz="1400" dirty="0">
                <a:solidFill>
                  <a:srgbClr val="002060"/>
                </a:solidFill>
              </a:rPr>
              <a:t>The level of design and planning prior to the shipment to CERN is impressive.  It is expected that the development of the mechanical system of the photon detectors for DUNE will be similar.  Therefore, lessons learned while assembling </a:t>
            </a:r>
            <a:r>
              <a:rPr lang="en-US" sz="1400" dirty="0" err="1">
                <a:solidFill>
                  <a:srgbClr val="002060"/>
                </a:solidFill>
              </a:rPr>
              <a:t>protoDUNE</a:t>
            </a:r>
            <a:r>
              <a:rPr lang="en-US" sz="1400" dirty="0">
                <a:solidFill>
                  <a:srgbClr val="002060"/>
                </a:solidFill>
              </a:rPr>
              <a:t> will be valuable for DUNE itself. </a:t>
            </a:r>
            <a:endParaRPr lang="en-US" sz="1400" dirty="0" smtClean="0">
              <a:solidFill>
                <a:srgbClr val="002060"/>
              </a:solidFill>
            </a:endParaRPr>
          </a:p>
          <a:p>
            <a:pPr lvl="0"/>
            <a:endParaRPr lang="en-US" sz="1400" dirty="0">
              <a:solidFill>
                <a:srgbClr val="002060"/>
              </a:solidFill>
            </a:endParaRPr>
          </a:p>
          <a:p>
            <a:pPr lvl="0"/>
            <a:r>
              <a:rPr lang="en-US" sz="1400" b="1" dirty="0" err="1" smtClean="0">
                <a:solidFill>
                  <a:srgbClr val="002060"/>
                </a:solidFill>
              </a:rPr>
              <a:t>SiPM</a:t>
            </a:r>
            <a:endParaRPr lang="en-US" sz="1400" b="1" dirty="0" smtClean="0">
              <a:solidFill>
                <a:srgbClr val="002060"/>
              </a:solidFill>
            </a:endParaRPr>
          </a:p>
          <a:p>
            <a:pPr lvl="0"/>
            <a:endParaRPr lang="en-US" sz="1400" dirty="0">
              <a:solidFill>
                <a:srgbClr val="002060"/>
              </a:solidFill>
            </a:endParaRPr>
          </a:p>
          <a:p>
            <a:pPr lvl="0"/>
            <a:r>
              <a:rPr lang="en-US" sz="1400" b="1" dirty="0" smtClean="0">
                <a:solidFill>
                  <a:srgbClr val="002060"/>
                </a:solidFill>
              </a:rPr>
              <a:t>Electronics</a:t>
            </a:r>
          </a:p>
          <a:p>
            <a:pPr lvl="0"/>
            <a:endParaRPr lang="en-US" sz="1400" dirty="0" smtClean="0">
              <a:solidFill>
                <a:srgbClr val="002060"/>
              </a:solidFill>
            </a:endParaRPr>
          </a:p>
          <a:p>
            <a:pPr lvl="0"/>
            <a:endParaRPr lang="en-US" sz="1400" dirty="0">
              <a:solidFill>
                <a:srgbClr val="002060"/>
              </a:solidFill>
            </a:endParaRPr>
          </a:p>
        </p:txBody>
      </p:sp>
      <p:sp>
        <p:nvSpPr>
          <p:cNvPr id="5" name="TextBox 4"/>
          <p:cNvSpPr txBox="1"/>
          <p:nvPr/>
        </p:nvSpPr>
        <p:spPr>
          <a:xfrm>
            <a:off x="422787" y="68826"/>
            <a:ext cx="4270913" cy="369332"/>
          </a:xfrm>
          <a:prstGeom prst="rect">
            <a:avLst/>
          </a:prstGeom>
          <a:noFill/>
        </p:spPr>
        <p:txBody>
          <a:bodyPr wrap="none" rtlCol="0">
            <a:spAutoFit/>
          </a:bodyPr>
          <a:lstStyle/>
          <a:p>
            <a:r>
              <a:rPr lang="en-US" dirty="0" err="1" smtClean="0">
                <a:solidFill>
                  <a:srgbClr val="000000"/>
                </a:solidFill>
              </a:rPr>
              <a:t>protoDUNE</a:t>
            </a:r>
            <a:r>
              <a:rPr lang="en-US" dirty="0" smtClean="0">
                <a:solidFill>
                  <a:srgbClr val="000000"/>
                </a:solidFill>
              </a:rPr>
              <a:t> Photon Detector Design Review</a:t>
            </a:r>
            <a:endParaRPr lang="en-US" dirty="0">
              <a:solidFill>
                <a:srgbClr val="000000"/>
              </a:solidFill>
            </a:endParaRPr>
          </a:p>
        </p:txBody>
      </p:sp>
    </p:spTree>
    <p:extLst>
      <p:ext uri="{BB962C8B-B14F-4D97-AF65-F5344CB8AC3E}">
        <p14:creationId xmlns:p14="http://schemas.microsoft.com/office/powerpoint/2010/main" val="17399272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2787" y="68826"/>
            <a:ext cx="4270913" cy="369332"/>
          </a:xfrm>
          <a:prstGeom prst="rect">
            <a:avLst/>
          </a:prstGeom>
          <a:noFill/>
        </p:spPr>
        <p:txBody>
          <a:bodyPr wrap="none" rtlCol="0">
            <a:spAutoFit/>
          </a:bodyPr>
          <a:lstStyle/>
          <a:p>
            <a:r>
              <a:rPr lang="en-US" dirty="0" err="1" smtClean="0">
                <a:solidFill>
                  <a:srgbClr val="000000"/>
                </a:solidFill>
              </a:rPr>
              <a:t>protoDUNE</a:t>
            </a:r>
            <a:r>
              <a:rPr lang="en-US" dirty="0" smtClean="0">
                <a:solidFill>
                  <a:srgbClr val="000000"/>
                </a:solidFill>
              </a:rPr>
              <a:t> Photon Detector Design Review</a:t>
            </a:r>
            <a:endParaRPr lang="en-US" dirty="0">
              <a:solidFill>
                <a:srgbClr val="000000"/>
              </a:solidFill>
            </a:endParaRPr>
          </a:p>
        </p:txBody>
      </p:sp>
    </p:spTree>
    <p:extLst>
      <p:ext uri="{BB962C8B-B14F-4D97-AF65-F5344CB8AC3E}">
        <p14:creationId xmlns:p14="http://schemas.microsoft.com/office/powerpoint/2010/main" val="398727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700" y="517803"/>
            <a:ext cx="8889999" cy="2246769"/>
          </a:xfrm>
          <a:prstGeom prst="rect">
            <a:avLst/>
          </a:prstGeom>
          <a:noFill/>
        </p:spPr>
        <p:txBody>
          <a:bodyPr wrap="square" rtlCol="0">
            <a:spAutoFit/>
          </a:bodyPr>
          <a:lstStyle/>
          <a:p>
            <a:pPr marL="342900" lvl="0" indent="-342900">
              <a:buFont typeface="+mj-lt"/>
              <a:buAutoNum type="arabicPeriod" startAt="6"/>
            </a:pPr>
            <a:r>
              <a:rPr lang="en-US" sz="1400" b="1" dirty="0" smtClean="0"/>
              <a:t>Are </a:t>
            </a:r>
            <a:r>
              <a:rPr lang="en-US" sz="1400" b="1" dirty="0"/>
              <a:t>the Photon Detector System 3D model(s), top level assembly drawings, detail/part drawings and material and process specifications sufficiently complete to demonstrate that the design can be constructed and installed</a:t>
            </a:r>
            <a:r>
              <a:rPr lang="en-US" sz="1400" b="1" dirty="0" smtClean="0"/>
              <a:t>?</a:t>
            </a:r>
          </a:p>
          <a:p>
            <a:pPr lvl="0"/>
            <a:r>
              <a:rPr lang="en-US" sz="1400" b="1" dirty="0">
                <a:solidFill>
                  <a:srgbClr val="002060"/>
                </a:solidFill>
              </a:rPr>
              <a:t>Mechanical</a:t>
            </a:r>
          </a:p>
          <a:p>
            <a:r>
              <a:rPr lang="en-US" sz="1400" b="1" dirty="0" smtClean="0">
                <a:solidFill>
                  <a:srgbClr val="002060"/>
                </a:solidFill>
              </a:rPr>
              <a:t>Yes.</a:t>
            </a:r>
          </a:p>
          <a:p>
            <a:pPr marL="285750" indent="-285750">
              <a:buFont typeface="Arial" charset="0"/>
              <a:buChar char="•"/>
            </a:pPr>
            <a:r>
              <a:rPr lang="en-US" sz="1400" dirty="0" smtClean="0">
                <a:solidFill>
                  <a:srgbClr val="002060"/>
                </a:solidFill>
              </a:rPr>
              <a:t>Photon detector mechanical system design, scope and interfaces seem to be well defined up to the flange. </a:t>
            </a:r>
          </a:p>
          <a:p>
            <a:pPr marL="285750" indent="-285750">
              <a:buFont typeface="Arial" charset="0"/>
              <a:buChar char="•"/>
            </a:pPr>
            <a:r>
              <a:rPr lang="en-US" sz="1400" dirty="0" smtClean="0">
                <a:solidFill>
                  <a:srgbClr val="002060"/>
                </a:solidFill>
              </a:rPr>
              <a:t>Cable strain due to thermal contraction is a concern.  Are the connectors and strain relief sufficient to absorb this strain?   </a:t>
            </a:r>
          </a:p>
          <a:p>
            <a:pPr marL="285750" indent="-285750">
              <a:buFont typeface="Arial" charset="0"/>
              <a:buChar char="•"/>
            </a:pPr>
            <a:r>
              <a:rPr lang="en-US" sz="1400" dirty="0" smtClean="0">
                <a:solidFill>
                  <a:srgbClr val="002060"/>
                </a:solidFill>
              </a:rPr>
              <a:t>Drawings for the photon detector bars and the </a:t>
            </a:r>
            <a:r>
              <a:rPr lang="en-US" sz="1400" dirty="0" err="1" smtClean="0">
                <a:solidFill>
                  <a:srgbClr val="002060"/>
                </a:solidFill>
              </a:rPr>
              <a:t>SiPM</a:t>
            </a:r>
            <a:r>
              <a:rPr lang="en-US" sz="1400" dirty="0" smtClean="0">
                <a:solidFill>
                  <a:srgbClr val="002060"/>
                </a:solidFill>
              </a:rPr>
              <a:t> holders are well advanced. </a:t>
            </a:r>
          </a:p>
          <a:p>
            <a:r>
              <a:rPr lang="en-US" sz="1400" dirty="0" smtClean="0">
                <a:solidFill>
                  <a:srgbClr val="002060"/>
                </a:solidFill>
              </a:rPr>
              <a:t>Recommendations:</a:t>
            </a:r>
            <a:endParaRPr lang="en-US" sz="1400" dirty="0">
              <a:solidFill>
                <a:srgbClr val="002060"/>
              </a:solidFill>
            </a:endParaRPr>
          </a:p>
          <a:p>
            <a:pPr marL="285750" indent="-285750">
              <a:buFont typeface="Arial" charset="0"/>
              <a:buChar char="•"/>
            </a:pPr>
            <a:r>
              <a:rPr lang="en-US" sz="1400" dirty="0" smtClean="0">
                <a:solidFill>
                  <a:srgbClr val="002060"/>
                </a:solidFill>
              </a:rPr>
              <a:t>Testing of cable and connector strain relief under thermal contraction are needed.</a:t>
            </a:r>
            <a:endParaRPr lang="en-US" sz="1400" dirty="0">
              <a:solidFill>
                <a:srgbClr val="002060"/>
              </a:solidFill>
            </a:endParaRPr>
          </a:p>
        </p:txBody>
      </p:sp>
      <p:sp>
        <p:nvSpPr>
          <p:cNvPr id="4" name="TextBox 3"/>
          <p:cNvSpPr txBox="1"/>
          <p:nvPr/>
        </p:nvSpPr>
        <p:spPr>
          <a:xfrm>
            <a:off x="422787" y="68826"/>
            <a:ext cx="4270913" cy="369332"/>
          </a:xfrm>
          <a:prstGeom prst="rect">
            <a:avLst/>
          </a:prstGeom>
          <a:noFill/>
        </p:spPr>
        <p:txBody>
          <a:bodyPr wrap="none" rtlCol="0">
            <a:spAutoFit/>
          </a:bodyPr>
          <a:lstStyle/>
          <a:p>
            <a:r>
              <a:rPr lang="en-US" dirty="0" err="1" smtClean="0">
                <a:solidFill>
                  <a:srgbClr val="000000"/>
                </a:solidFill>
              </a:rPr>
              <a:t>protoDUNE</a:t>
            </a:r>
            <a:r>
              <a:rPr lang="en-US" dirty="0" smtClean="0">
                <a:solidFill>
                  <a:srgbClr val="000000"/>
                </a:solidFill>
              </a:rPr>
              <a:t> Photon Detector Design Review</a:t>
            </a:r>
            <a:endParaRPr lang="en-US" dirty="0">
              <a:solidFill>
                <a:srgbClr val="000000"/>
              </a:solidFill>
            </a:endParaRPr>
          </a:p>
        </p:txBody>
      </p:sp>
    </p:spTree>
    <p:extLst>
      <p:ext uri="{BB962C8B-B14F-4D97-AF65-F5344CB8AC3E}">
        <p14:creationId xmlns:p14="http://schemas.microsoft.com/office/powerpoint/2010/main" val="391652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2787" y="68826"/>
            <a:ext cx="4270913" cy="369332"/>
          </a:xfrm>
          <a:prstGeom prst="rect">
            <a:avLst/>
          </a:prstGeom>
          <a:noFill/>
        </p:spPr>
        <p:txBody>
          <a:bodyPr wrap="none" rtlCol="0">
            <a:spAutoFit/>
          </a:bodyPr>
          <a:lstStyle/>
          <a:p>
            <a:r>
              <a:rPr lang="en-US" dirty="0" err="1" smtClean="0">
                <a:solidFill>
                  <a:srgbClr val="000000"/>
                </a:solidFill>
              </a:rPr>
              <a:t>protoDUNE</a:t>
            </a:r>
            <a:r>
              <a:rPr lang="en-US" dirty="0" smtClean="0">
                <a:solidFill>
                  <a:srgbClr val="000000"/>
                </a:solidFill>
              </a:rPr>
              <a:t> Photon Detector Design Review</a:t>
            </a:r>
            <a:endParaRPr lang="en-US" dirty="0">
              <a:solidFill>
                <a:srgbClr val="000000"/>
              </a:solidFill>
            </a:endParaRPr>
          </a:p>
        </p:txBody>
      </p:sp>
    </p:spTree>
    <p:extLst>
      <p:ext uri="{BB962C8B-B14F-4D97-AF65-F5344CB8AC3E}">
        <p14:creationId xmlns:p14="http://schemas.microsoft.com/office/powerpoint/2010/main" val="8573535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700" y="517803"/>
            <a:ext cx="8889999" cy="3754874"/>
          </a:xfrm>
          <a:prstGeom prst="rect">
            <a:avLst/>
          </a:prstGeom>
          <a:noFill/>
        </p:spPr>
        <p:txBody>
          <a:bodyPr wrap="square" rtlCol="0">
            <a:spAutoFit/>
          </a:bodyPr>
          <a:lstStyle/>
          <a:p>
            <a:pPr marL="342900" lvl="0" indent="-342900">
              <a:buFont typeface="+mj-lt"/>
              <a:buAutoNum type="arabicPeriod" startAt="7"/>
            </a:pPr>
            <a:r>
              <a:rPr lang="en-US" sz="1400" b="1" dirty="0" smtClean="0"/>
              <a:t>Are </a:t>
            </a:r>
            <a:r>
              <a:rPr lang="en-US" sz="1400" b="1" dirty="0"/>
              <a:t>operation conditions listed, understood and comprehensive? </a:t>
            </a:r>
            <a:endParaRPr lang="en-US" sz="1400" b="1" dirty="0" smtClean="0"/>
          </a:p>
          <a:p>
            <a:pPr lvl="0"/>
            <a:r>
              <a:rPr lang="en-US" sz="1400" b="1" dirty="0" err="1">
                <a:solidFill>
                  <a:srgbClr val="002060"/>
                </a:solidFill>
              </a:rPr>
              <a:t>SiPM</a:t>
            </a:r>
            <a:endParaRPr lang="en-US" sz="1400" b="1" dirty="0">
              <a:solidFill>
                <a:srgbClr val="002060"/>
              </a:solidFill>
            </a:endParaRPr>
          </a:p>
          <a:p>
            <a:pPr lvl="0"/>
            <a:endParaRPr lang="en-US" sz="1400" dirty="0">
              <a:solidFill>
                <a:srgbClr val="002060"/>
              </a:solidFill>
            </a:endParaRPr>
          </a:p>
          <a:p>
            <a:pPr lvl="0"/>
            <a:r>
              <a:rPr lang="en-US" sz="1400" b="1" dirty="0">
                <a:solidFill>
                  <a:srgbClr val="002060"/>
                </a:solidFill>
              </a:rPr>
              <a:t>Electronics</a:t>
            </a:r>
          </a:p>
          <a:p>
            <a:pPr lvl="0"/>
            <a:endParaRPr lang="en-US" sz="1400" b="1" dirty="0"/>
          </a:p>
          <a:p>
            <a:pPr marL="342900" lvl="0" indent="-342900">
              <a:buFont typeface="+mj-lt"/>
              <a:buAutoNum type="arabicPeriod" startAt="7"/>
            </a:pPr>
            <a:endParaRPr lang="en-US" sz="1400" b="1" dirty="0" smtClean="0"/>
          </a:p>
          <a:p>
            <a:pPr lvl="1"/>
            <a:r>
              <a:rPr lang="en-US" sz="1400" b="1" dirty="0" smtClean="0"/>
              <a:t>Is </a:t>
            </a:r>
            <a:r>
              <a:rPr lang="en-US" sz="1400" b="1" dirty="0"/>
              <a:t>there an adequate calibration plan?</a:t>
            </a:r>
          </a:p>
          <a:p>
            <a:pPr lvl="0"/>
            <a:r>
              <a:rPr lang="en-US" sz="1400" b="1" dirty="0">
                <a:solidFill>
                  <a:srgbClr val="002060"/>
                </a:solidFill>
              </a:rPr>
              <a:t>Optical system</a:t>
            </a:r>
          </a:p>
          <a:p>
            <a:r>
              <a:rPr lang="en-US" sz="1400" b="1" dirty="0" smtClean="0">
                <a:solidFill>
                  <a:srgbClr val="002060"/>
                </a:solidFill>
              </a:rPr>
              <a:t>Partly.</a:t>
            </a:r>
          </a:p>
          <a:p>
            <a:r>
              <a:rPr lang="en-US" sz="1400" dirty="0" smtClean="0">
                <a:solidFill>
                  <a:srgbClr val="002060"/>
                </a:solidFill>
              </a:rPr>
              <a:t>Findings:</a:t>
            </a:r>
          </a:p>
          <a:p>
            <a:pPr marL="285750" indent="-285750">
              <a:buFont typeface="Arial" charset="0"/>
              <a:buChar char="•"/>
            </a:pPr>
            <a:r>
              <a:rPr lang="en-US" sz="1400" dirty="0" smtClean="0">
                <a:solidFill>
                  <a:srgbClr val="002060"/>
                </a:solidFill>
              </a:rPr>
              <a:t>A UV-LED/optical fiber/diffuser system will have diffusers mounted on the CPAs.</a:t>
            </a:r>
            <a:endParaRPr lang="en-US" sz="1400" dirty="0">
              <a:solidFill>
                <a:srgbClr val="002060"/>
              </a:solidFill>
            </a:endParaRPr>
          </a:p>
          <a:p>
            <a:r>
              <a:rPr lang="en-US" sz="1400" dirty="0" smtClean="0">
                <a:solidFill>
                  <a:srgbClr val="002060"/>
                </a:solidFill>
              </a:rPr>
              <a:t>Comments:</a:t>
            </a:r>
          </a:p>
          <a:p>
            <a:pPr marL="285750" indent="-285750">
              <a:buFont typeface="Arial" charset="0"/>
              <a:buChar char="•"/>
            </a:pPr>
            <a:r>
              <a:rPr lang="en-US" sz="1400" dirty="0" smtClean="0">
                <a:solidFill>
                  <a:srgbClr val="002060"/>
                </a:solidFill>
              </a:rPr>
              <a:t>The design of the UV-LED system is nearing completion.  It is more a monitoring system (devices working and stable) than a calibration system.</a:t>
            </a:r>
            <a:endParaRPr lang="en-US" sz="1400" dirty="0">
              <a:solidFill>
                <a:srgbClr val="002060"/>
              </a:solidFill>
            </a:endParaRPr>
          </a:p>
          <a:p>
            <a:r>
              <a:rPr lang="en-US" sz="1400" dirty="0" smtClean="0">
                <a:solidFill>
                  <a:srgbClr val="002060"/>
                </a:solidFill>
              </a:rPr>
              <a:t>Recommendations:</a:t>
            </a:r>
          </a:p>
          <a:p>
            <a:pPr marL="285750" indent="-285750">
              <a:buFont typeface="Arial" charset="0"/>
              <a:buChar char="•"/>
            </a:pPr>
            <a:r>
              <a:rPr lang="en-US" sz="1400" dirty="0" smtClean="0">
                <a:solidFill>
                  <a:srgbClr val="002060"/>
                </a:solidFill>
              </a:rPr>
              <a:t>A calibration plan, including, for example, channel-to-channel timing offsets, </a:t>
            </a:r>
            <a:r>
              <a:rPr lang="en-US" sz="1400" i="1" dirty="0" smtClean="0">
                <a:solidFill>
                  <a:srgbClr val="002060"/>
                </a:solidFill>
              </a:rPr>
              <a:t>t</a:t>
            </a:r>
            <a:r>
              <a:rPr lang="en-US" sz="1400" baseline="-25000" dirty="0" smtClean="0">
                <a:solidFill>
                  <a:srgbClr val="002060"/>
                </a:solidFill>
              </a:rPr>
              <a:t>0</a:t>
            </a:r>
            <a:r>
              <a:rPr lang="en-US" sz="1400" dirty="0" smtClean="0">
                <a:solidFill>
                  <a:srgbClr val="002060"/>
                </a:solidFill>
              </a:rPr>
              <a:t> timing for the TPC, light yield and resolution vs. 3D position, should be developed.</a:t>
            </a:r>
          </a:p>
        </p:txBody>
      </p:sp>
      <p:sp>
        <p:nvSpPr>
          <p:cNvPr id="4" name="TextBox 3"/>
          <p:cNvSpPr txBox="1"/>
          <p:nvPr/>
        </p:nvSpPr>
        <p:spPr>
          <a:xfrm>
            <a:off x="422787" y="68826"/>
            <a:ext cx="4270913" cy="369332"/>
          </a:xfrm>
          <a:prstGeom prst="rect">
            <a:avLst/>
          </a:prstGeom>
          <a:noFill/>
        </p:spPr>
        <p:txBody>
          <a:bodyPr wrap="none" rtlCol="0">
            <a:spAutoFit/>
          </a:bodyPr>
          <a:lstStyle/>
          <a:p>
            <a:r>
              <a:rPr lang="en-US" dirty="0" err="1" smtClean="0">
                <a:solidFill>
                  <a:srgbClr val="000000"/>
                </a:solidFill>
              </a:rPr>
              <a:t>protoDUNE</a:t>
            </a:r>
            <a:r>
              <a:rPr lang="en-US" dirty="0" smtClean="0">
                <a:solidFill>
                  <a:srgbClr val="000000"/>
                </a:solidFill>
              </a:rPr>
              <a:t> Photon Detector Design Review</a:t>
            </a:r>
            <a:endParaRPr lang="en-US" dirty="0">
              <a:solidFill>
                <a:srgbClr val="000000"/>
              </a:solidFill>
            </a:endParaRPr>
          </a:p>
        </p:txBody>
      </p:sp>
    </p:spTree>
    <p:extLst>
      <p:ext uri="{BB962C8B-B14F-4D97-AF65-F5344CB8AC3E}">
        <p14:creationId xmlns:p14="http://schemas.microsoft.com/office/powerpoint/2010/main" val="2101053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2787" y="68826"/>
            <a:ext cx="4270913" cy="369332"/>
          </a:xfrm>
          <a:prstGeom prst="rect">
            <a:avLst/>
          </a:prstGeom>
          <a:noFill/>
        </p:spPr>
        <p:txBody>
          <a:bodyPr wrap="none" rtlCol="0">
            <a:spAutoFit/>
          </a:bodyPr>
          <a:lstStyle/>
          <a:p>
            <a:r>
              <a:rPr lang="en-US" dirty="0" err="1" smtClean="0">
                <a:solidFill>
                  <a:srgbClr val="000000"/>
                </a:solidFill>
              </a:rPr>
              <a:t>protoDUNE</a:t>
            </a:r>
            <a:r>
              <a:rPr lang="en-US" dirty="0" smtClean="0">
                <a:solidFill>
                  <a:srgbClr val="000000"/>
                </a:solidFill>
              </a:rPr>
              <a:t> Photon Detector Design Review</a:t>
            </a:r>
            <a:endParaRPr lang="en-US" dirty="0">
              <a:solidFill>
                <a:srgbClr val="000000"/>
              </a:solidFill>
            </a:endParaRPr>
          </a:p>
        </p:txBody>
      </p:sp>
    </p:spTree>
    <p:extLst>
      <p:ext uri="{BB962C8B-B14F-4D97-AF65-F5344CB8AC3E}">
        <p14:creationId xmlns:p14="http://schemas.microsoft.com/office/powerpoint/2010/main" val="4416830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700" y="517803"/>
            <a:ext cx="8889999" cy="5478423"/>
          </a:xfrm>
          <a:prstGeom prst="rect">
            <a:avLst/>
          </a:prstGeom>
          <a:noFill/>
        </p:spPr>
        <p:txBody>
          <a:bodyPr wrap="square" rtlCol="0">
            <a:spAutoFit/>
          </a:bodyPr>
          <a:lstStyle/>
          <a:p>
            <a:pPr marL="342900" lvl="0" indent="-342900">
              <a:buFont typeface="+mj-lt"/>
              <a:buAutoNum type="arabicPeriod" startAt="8"/>
            </a:pPr>
            <a:r>
              <a:rPr lang="en-US" sz="1400" b="1" dirty="0" smtClean="0"/>
              <a:t>Are </a:t>
            </a:r>
            <a:r>
              <a:rPr lang="en-US" sz="1400" b="1" dirty="0"/>
              <a:t>the Photon Detector System engineering analyses sufficiently comprehensive for safe handling, installation and operation at the CERN Neutrino Platform? </a:t>
            </a:r>
            <a:endParaRPr lang="en-US" sz="1400" b="1" dirty="0" smtClean="0"/>
          </a:p>
          <a:p>
            <a:pPr lvl="0"/>
            <a:r>
              <a:rPr lang="en-US" sz="1400" b="1" dirty="0">
                <a:solidFill>
                  <a:srgbClr val="002060"/>
                </a:solidFill>
              </a:rPr>
              <a:t>Mechanical</a:t>
            </a:r>
          </a:p>
          <a:p>
            <a:r>
              <a:rPr lang="en-US" sz="1400" b="1" dirty="0" smtClean="0">
                <a:solidFill>
                  <a:srgbClr val="002060"/>
                </a:solidFill>
              </a:rPr>
              <a:t>Yes.</a:t>
            </a:r>
          </a:p>
          <a:p>
            <a:r>
              <a:rPr lang="en-US" sz="1400" dirty="0" smtClean="0">
                <a:solidFill>
                  <a:srgbClr val="002060"/>
                </a:solidFill>
              </a:rPr>
              <a:t>An </a:t>
            </a:r>
            <a:r>
              <a:rPr lang="en-US" sz="1400" dirty="0">
                <a:solidFill>
                  <a:srgbClr val="002060"/>
                </a:solidFill>
              </a:rPr>
              <a:t>engineering analysis of the deflection of the channels that support the plastic sheets was done and was found to be minimal.  </a:t>
            </a:r>
            <a:r>
              <a:rPr lang="en-US" sz="1400" dirty="0" smtClean="0">
                <a:solidFill>
                  <a:srgbClr val="002060"/>
                </a:solidFill>
              </a:rPr>
              <a:t>The attachment of the channels to the APA was designed to be tolerant of APA torsion.</a:t>
            </a:r>
            <a:endParaRPr lang="en-US" sz="1400" dirty="0">
              <a:solidFill>
                <a:srgbClr val="002060"/>
              </a:solidFill>
            </a:endParaRPr>
          </a:p>
          <a:p>
            <a:pPr lvl="1"/>
            <a:endParaRPr lang="en-US" sz="1400" b="1" dirty="0" smtClean="0"/>
          </a:p>
          <a:p>
            <a:pPr lvl="1"/>
            <a:r>
              <a:rPr lang="en-US" sz="1400" b="1" dirty="0" smtClean="0"/>
              <a:t>Is </a:t>
            </a:r>
            <a:r>
              <a:rPr lang="en-US" sz="1400" b="1" dirty="0"/>
              <a:t>the installation plan sufficiently well developed? </a:t>
            </a:r>
            <a:endParaRPr lang="en-US" sz="1400" b="1" dirty="0" smtClean="0"/>
          </a:p>
          <a:p>
            <a:pPr lvl="0"/>
            <a:r>
              <a:rPr lang="en-US" sz="1400" b="1" dirty="0" smtClean="0">
                <a:solidFill>
                  <a:srgbClr val="002060"/>
                </a:solidFill>
              </a:rPr>
              <a:t>Mechanical</a:t>
            </a:r>
          </a:p>
          <a:p>
            <a:pPr lvl="0"/>
            <a:r>
              <a:rPr lang="en-US" sz="1400" b="1" dirty="0" smtClean="0">
                <a:solidFill>
                  <a:srgbClr val="002060"/>
                </a:solidFill>
              </a:rPr>
              <a:t>Partly.</a:t>
            </a:r>
            <a:endParaRPr lang="en-US" sz="1400" b="1" dirty="0">
              <a:solidFill>
                <a:srgbClr val="002060"/>
              </a:solidFill>
            </a:endParaRPr>
          </a:p>
          <a:p>
            <a:r>
              <a:rPr lang="en-US" sz="1400" dirty="0">
                <a:solidFill>
                  <a:srgbClr val="002060"/>
                </a:solidFill>
              </a:rPr>
              <a:t>The schedule is tight.  Schedules exist at each partner institute.  Integrated schedule was shown, but not discussed. Worry is that overlaps and double counting of staff (between institutes and at CERN) are not properly taken care off. Who is in charge of monitoring the schedule? </a:t>
            </a:r>
          </a:p>
          <a:p>
            <a:r>
              <a:rPr lang="en-US" sz="1400" dirty="0">
                <a:solidFill>
                  <a:srgbClr val="002060"/>
                </a:solidFill>
              </a:rPr>
              <a:t>We discussed that CSU has a plan of sending people to CERN for installation and commissioning. What about the other institutes?  </a:t>
            </a:r>
          </a:p>
          <a:p>
            <a:r>
              <a:rPr lang="en-US" sz="1400" dirty="0">
                <a:solidFill>
                  <a:srgbClr val="002060"/>
                </a:solidFill>
              </a:rPr>
              <a:t>Recommendations: </a:t>
            </a:r>
            <a:endParaRPr lang="en-US" sz="1400" dirty="0" smtClean="0">
              <a:solidFill>
                <a:srgbClr val="002060"/>
              </a:solidFill>
            </a:endParaRPr>
          </a:p>
          <a:p>
            <a:pPr marL="285750" indent="-285750">
              <a:buFont typeface="Arial" charset="0"/>
              <a:buChar char="•"/>
            </a:pPr>
            <a:r>
              <a:rPr lang="en-US" sz="1400" dirty="0" smtClean="0">
                <a:solidFill>
                  <a:srgbClr val="002060"/>
                </a:solidFill>
              </a:rPr>
              <a:t>Project </a:t>
            </a:r>
            <a:r>
              <a:rPr lang="en-US" sz="1400" dirty="0">
                <a:solidFill>
                  <a:srgbClr val="002060"/>
                </a:solidFill>
              </a:rPr>
              <a:t>and institute leaders to produce installation and commissioning plan with staff profiles making sure that there is no double counting of staff at the institutes and at CERN.</a:t>
            </a:r>
          </a:p>
          <a:p>
            <a:pPr marL="285750" indent="-285750">
              <a:buFont typeface="Arial" charset="0"/>
              <a:buChar char="•"/>
            </a:pPr>
            <a:r>
              <a:rPr lang="en-US" sz="1400" dirty="0">
                <a:solidFill>
                  <a:srgbClr val="002060"/>
                </a:solidFill>
              </a:rPr>
              <a:t>A plan for the coordination APA installation/testing with PD installation/testing is necessary.  No plan </a:t>
            </a:r>
            <a:r>
              <a:rPr lang="en-US" sz="1400" dirty="0" smtClean="0">
                <a:solidFill>
                  <a:srgbClr val="002060"/>
                </a:solidFill>
              </a:rPr>
              <a:t>was shown to us.</a:t>
            </a:r>
            <a:endParaRPr lang="en-US" sz="1400" dirty="0">
              <a:solidFill>
                <a:srgbClr val="002060"/>
              </a:solidFill>
            </a:endParaRPr>
          </a:p>
          <a:p>
            <a:pPr lvl="1"/>
            <a:endParaRPr lang="en-US" sz="1400" b="1" dirty="0" smtClean="0"/>
          </a:p>
          <a:p>
            <a:pPr lvl="1"/>
            <a:r>
              <a:rPr lang="en-US" sz="1400" b="1" dirty="0" smtClean="0"/>
              <a:t>Is </a:t>
            </a:r>
            <a:r>
              <a:rPr lang="en-US" sz="1400" b="1" dirty="0"/>
              <a:t>the design for installation tooling adequate for installing the photon system?</a:t>
            </a:r>
          </a:p>
          <a:p>
            <a:pPr lvl="0"/>
            <a:r>
              <a:rPr lang="en-US" sz="1400" b="1" dirty="0" smtClean="0">
                <a:solidFill>
                  <a:srgbClr val="002060"/>
                </a:solidFill>
              </a:rPr>
              <a:t>Mechanical</a:t>
            </a:r>
          </a:p>
          <a:p>
            <a:pPr lvl="0"/>
            <a:r>
              <a:rPr lang="en-US" sz="1400" b="1" dirty="0" smtClean="0">
                <a:solidFill>
                  <a:srgbClr val="002060"/>
                </a:solidFill>
              </a:rPr>
              <a:t>Yes.</a:t>
            </a:r>
            <a:endParaRPr lang="en-US" sz="1400" b="1" dirty="0">
              <a:solidFill>
                <a:srgbClr val="002060"/>
              </a:solidFill>
            </a:endParaRPr>
          </a:p>
          <a:p>
            <a:endParaRPr lang="en-US" sz="1400" dirty="0"/>
          </a:p>
        </p:txBody>
      </p:sp>
      <p:sp>
        <p:nvSpPr>
          <p:cNvPr id="4" name="TextBox 3"/>
          <p:cNvSpPr txBox="1"/>
          <p:nvPr/>
        </p:nvSpPr>
        <p:spPr>
          <a:xfrm>
            <a:off x="422787" y="68826"/>
            <a:ext cx="4270913" cy="369332"/>
          </a:xfrm>
          <a:prstGeom prst="rect">
            <a:avLst/>
          </a:prstGeom>
          <a:noFill/>
        </p:spPr>
        <p:txBody>
          <a:bodyPr wrap="none" rtlCol="0">
            <a:spAutoFit/>
          </a:bodyPr>
          <a:lstStyle/>
          <a:p>
            <a:r>
              <a:rPr lang="en-US" dirty="0" err="1" smtClean="0">
                <a:solidFill>
                  <a:srgbClr val="000000"/>
                </a:solidFill>
              </a:rPr>
              <a:t>protoDUNE</a:t>
            </a:r>
            <a:r>
              <a:rPr lang="en-US" dirty="0" smtClean="0">
                <a:solidFill>
                  <a:srgbClr val="000000"/>
                </a:solidFill>
              </a:rPr>
              <a:t> Photon Detector Design Review</a:t>
            </a:r>
            <a:endParaRPr lang="en-US" dirty="0">
              <a:solidFill>
                <a:srgbClr val="000000"/>
              </a:solidFill>
            </a:endParaRPr>
          </a:p>
        </p:txBody>
      </p:sp>
    </p:spTree>
    <p:extLst>
      <p:ext uri="{BB962C8B-B14F-4D97-AF65-F5344CB8AC3E}">
        <p14:creationId xmlns:p14="http://schemas.microsoft.com/office/powerpoint/2010/main" val="17527288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2787" y="68826"/>
            <a:ext cx="4270913" cy="369332"/>
          </a:xfrm>
          <a:prstGeom prst="rect">
            <a:avLst/>
          </a:prstGeom>
          <a:noFill/>
        </p:spPr>
        <p:txBody>
          <a:bodyPr wrap="none" rtlCol="0">
            <a:spAutoFit/>
          </a:bodyPr>
          <a:lstStyle/>
          <a:p>
            <a:r>
              <a:rPr lang="en-US" dirty="0" err="1" smtClean="0">
                <a:solidFill>
                  <a:srgbClr val="000000"/>
                </a:solidFill>
              </a:rPr>
              <a:t>protoDUNE</a:t>
            </a:r>
            <a:r>
              <a:rPr lang="en-US" dirty="0" smtClean="0">
                <a:solidFill>
                  <a:srgbClr val="000000"/>
                </a:solidFill>
              </a:rPr>
              <a:t> Photon Detector Design Review</a:t>
            </a:r>
            <a:endParaRPr lang="en-US" dirty="0">
              <a:solidFill>
                <a:srgbClr val="000000"/>
              </a:solidFill>
            </a:endParaRPr>
          </a:p>
        </p:txBody>
      </p:sp>
      <p:sp>
        <p:nvSpPr>
          <p:cNvPr id="3" name="TextBox 2"/>
          <p:cNvSpPr txBox="1"/>
          <p:nvPr/>
        </p:nvSpPr>
        <p:spPr>
          <a:xfrm>
            <a:off x="139700" y="517803"/>
            <a:ext cx="8889999" cy="2246769"/>
          </a:xfrm>
          <a:prstGeom prst="rect">
            <a:avLst/>
          </a:prstGeom>
          <a:noFill/>
        </p:spPr>
        <p:txBody>
          <a:bodyPr wrap="square" rtlCol="0">
            <a:spAutoFit/>
          </a:bodyPr>
          <a:lstStyle/>
          <a:p>
            <a:pPr marL="342900" lvl="0" indent="-342900">
              <a:buFont typeface="+mj-lt"/>
              <a:buAutoNum type="arabicPeriod" startAt="9"/>
            </a:pPr>
            <a:r>
              <a:rPr lang="en-US" sz="1400" b="1" dirty="0" smtClean="0"/>
              <a:t>Have </a:t>
            </a:r>
            <a:r>
              <a:rPr lang="en-US" sz="1400" b="1" dirty="0"/>
              <a:t>applicable lessons-learned from previous </a:t>
            </a:r>
            <a:r>
              <a:rPr lang="en-US" sz="1400" b="1" dirty="0" err="1"/>
              <a:t>LArTPC</a:t>
            </a:r>
            <a:r>
              <a:rPr lang="en-US" sz="1400" b="1" dirty="0"/>
              <a:t> devices been documented and implemented into the QA plan? </a:t>
            </a:r>
            <a:endParaRPr lang="en-US" sz="1400" b="1" dirty="0" smtClean="0"/>
          </a:p>
          <a:p>
            <a:pPr lvl="0"/>
            <a:r>
              <a:rPr lang="en-US" sz="1400" b="1" dirty="0" err="1">
                <a:solidFill>
                  <a:srgbClr val="002060"/>
                </a:solidFill>
              </a:rPr>
              <a:t>SiPM</a:t>
            </a:r>
            <a:endParaRPr lang="en-US" sz="1400" b="1" dirty="0">
              <a:solidFill>
                <a:srgbClr val="002060"/>
              </a:solidFill>
            </a:endParaRPr>
          </a:p>
          <a:p>
            <a:pPr lvl="0"/>
            <a:endParaRPr lang="en-US" sz="1400" dirty="0">
              <a:solidFill>
                <a:srgbClr val="002060"/>
              </a:solidFill>
            </a:endParaRPr>
          </a:p>
          <a:p>
            <a:pPr lvl="0"/>
            <a:r>
              <a:rPr lang="en-US" sz="1400" b="1" dirty="0">
                <a:solidFill>
                  <a:srgbClr val="002060"/>
                </a:solidFill>
              </a:rPr>
              <a:t>Electronics</a:t>
            </a:r>
          </a:p>
          <a:p>
            <a:pPr lvl="0"/>
            <a:endParaRPr lang="en-US" sz="1400" dirty="0">
              <a:solidFill>
                <a:srgbClr val="002060"/>
              </a:solidFill>
            </a:endParaRPr>
          </a:p>
          <a:p>
            <a:pPr lvl="0"/>
            <a:endParaRPr lang="en-US" sz="1400" b="1" dirty="0"/>
          </a:p>
          <a:p>
            <a:pPr lvl="0"/>
            <a:endParaRPr lang="en-US" sz="1400" b="1" dirty="0" smtClean="0"/>
          </a:p>
          <a:p>
            <a:pPr lvl="0"/>
            <a:endParaRPr lang="en-US" sz="1400" dirty="0">
              <a:solidFill>
                <a:srgbClr val="002060"/>
              </a:solidFill>
            </a:endParaRPr>
          </a:p>
          <a:p>
            <a:endParaRPr lang="en-US" sz="1400" dirty="0" smtClean="0">
              <a:solidFill>
                <a:srgbClr val="002060"/>
              </a:solidFill>
            </a:endParaRPr>
          </a:p>
        </p:txBody>
      </p:sp>
    </p:spTree>
    <p:extLst>
      <p:ext uri="{BB962C8B-B14F-4D97-AF65-F5344CB8AC3E}">
        <p14:creationId xmlns:p14="http://schemas.microsoft.com/office/powerpoint/2010/main" val="1181049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700" y="517803"/>
            <a:ext cx="8889999" cy="4832092"/>
          </a:xfrm>
          <a:prstGeom prst="rect">
            <a:avLst/>
          </a:prstGeom>
          <a:noFill/>
        </p:spPr>
        <p:txBody>
          <a:bodyPr wrap="square" rtlCol="0">
            <a:spAutoFit/>
          </a:bodyPr>
          <a:lstStyle/>
          <a:p>
            <a:pPr lvl="1"/>
            <a:r>
              <a:rPr lang="en-US" sz="1400" b="1" dirty="0" smtClean="0"/>
              <a:t>Are </a:t>
            </a:r>
            <a:r>
              <a:rPr lang="en-US" sz="1400" b="1" dirty="0"/>
              <a:t>the Photon Detector System quality control test plans and inspection regimes sufficiently comprehensive to assure efficient commissioning and adequate operational performance of the NP04 experiment? </a:t>
            </a:r>
            <a:endParaRPr lang="en-US" sz="1400" b="1" dirty="0" smtClean="0"/>
          </a:p>
          <a:p>
            <a:r>
              <a:rPr lang="en-US" sz="1400" b="1" dirty="0">
                <a:solidFill>
                  <a:srgbClr val="002060"/>
                </a:solidFill>
              </a:rPr>
              <a:t>Optical </a:t>
            </a:r>
            <a:r>
              <a:rPr lang="en-US" sz="1400" b="1" dirty="0" smtClean="0">
                <a:solidFill>
                  <a:srgbClr val="002060"/>
                </a:solidFill>
              </a:rPr>
              <a:t>system</a:t>
            </a:r>
            <a:endParaRPr lang="en-US" sz="1400" b="1" dirty="0"/>
          </a:p>
          <a:p>
            <a:pPr marL="285750" indent="-285750">
              <a:buFont typeface="Arial" charset="0"/>
              <a:buChar char="•"/>
            </a:pPr>
            <a:r>
              <a:rPr lang="en-US" sz="1400" dirty="0" smtClean="0">
                <a:solidFill>
                  <a:srgbClr val="002060"/>
                </a:solidFill>
              </a:rPr>
              <a:t>Test plans for the PD modules are highly developed and involve detailed tests after each assembly step.</a:t>
            </a:r>
            <a:endParaRPr lang="en-US" sz="1400" b="1" dirty="0">
              <a:solidFill>
                <a:srgbClr val="002060"/>
              </a:solidFill>
            </a:endParaRPr>
          </a:p>
          <a:p>
            <a:pPr marL="285750" indent="-285750">
              <a:buFont typeface="Arial" charset="0"/>
              <a:buChar char="•"/>
            </a:pPr>
            <a:r>
              <a:rPr lang="en-US" sz="1400" dirty="0" smtClean="0">
                <a:solidFill>
                  <a:srgbClr val="002060"/>
                </a:solidFill>
              </a:rPr>
              <a:t>From Mike Andrews: </a:t>
            </a:r>
            <a:r>
              <a:rPr lang="en-US" sz="1400" dirty="0">
                <a:solidFill>
                  <a:srgbClr val="002060"/>
                </a:solidFill>
              </a:rPr>
              <a:t>The attention to QA/QC was also addressed within the presentations. However, the Photon Detector group should continue to develop a draft of their Quality Control Plan which reference the specific QC procedures that were discussed throughout the day. This will help with consistency in understanding the process. </a:t>
            </a:r>
          </a:p>
          <a:p>
            <a:endParaRPr lang="en-US" sz="1400" dirty="0" smtClean="0">
              <a:solidFill>
                <a:srgbClr val="002060"/>
              </a:solidFill>
            </a:endParaRPr>
          </a:p>
          <a:p>
            <a:r>
              <a:rPr lang="en-US" sz="1400" b="1" dirty="0" smtClean="0">
                <a:solidFill>
                  <a:srgbClr val="002060"/>
                </a:solidFill>
              </a:rPr>
              <a:t>Mechanical</a:t>
            </a:r>
          </a:p>
          <a:p>
            <a:r>
              <a:rPr lang="en-US" sz="1400" dirty="0">
                <a:solidFill>
                  <a:srgbClr val="002060"/>
                </a:solidFill>
              </a:rPr>
              <a:t>Comment: </a:t>
            </a:r>
            <a:endParaRPr lang="en-US" sz="1400" dirty="0" smtClean="0">
              <a:solidFill>
                <a:srgbClr val="002060"/>
              </a:solidFill>
            </a:endParaRPr>
          </a:p>
          <a:p>
            <a:pPr marL="285750" indent="-285750">
              <a:buFont typeface="Arial" charset="0"/>
              <a:buChar char="•"/>
            </a:pPr>
            <a:r>
              <a:rPr lang="en-US" sz="1400" dirty="0" smtClean="0">
                <a:solidFill>
                  <a:srgbClr val="002060"/>
                </a:solidFill>
              </a:rPr>
              <a:t>While </a:t>
            </a:r>
            <a:r>
              <a:rPr lang="en-US" sz="1400" dirty="0">
                <a:solidFill>
                  <a:srgbClr val="002060"/>
                </a:solidFill>
              </a:rPr>
              <a:t>plans for commissioning exist, some open issues have been identified. Group should be commended to have established a rapport with </a:t>
            </a:r>
            <a:r>
              <a:rPr lang="en-US" sz="1400" dirty="0" err="1">
                <a:solidFill>
                  <a:srgbClr val="002060"/>
                </a:solidFill>
              </a:rPr>
              <a:t>protoDune</a:t>
            </a:r>
            <a:r>
              <a:rPr lang="en-US" sz="1400" dirty="0">
                <a:solidFill>
                  <a:srgbClr val="002060"/>
                </a:solidFill>
              </a:rPr>
              <a:t> safety officer at CERN. Details of installation need to be decided and planned with </a:t>
            </a:r>
            <a:r>
              <a:rPr lang="en-US" sz="1400" dirty="0" err="1">
                <a:solidFill>
                  <a:srgbClr val="002060"/>
                </a:solidFill>
              </a:rPr>
              <a:t>protoDune</a:t>
            </a:r>
            <a:r>
              <a:rPr lang="en-US" sz="1400" dirty="0">
                <a:solidFill>
                  <a:srgbClr val="002060"/>
                </a:solidFill>
              </a:rPr>
              <a:t> team at CERN</a:t>
            </a:r>
          </a:p>
          <a:p>
            <a:r>
              <a:rPr lang="en-US" sz="1400" dirty="0">
                <a:solidFill>
                  <a:srgbClr val="002060"/>
                </a:solidFill>
              </a:rPr>
              <a:t>Recommendation: </a:t>
            </a:r>
            <a:endParaRPr lang="en-US" sz="1400" dirty="0" smtClean="0">
              <a:solidFill>
                <a:srgbClr val="002060"/>
              </a:solidFill>
            </a:endParaRPr>
          </a:p>
          <a:p>
            <a:pPr marL="285750" indent="-285750">
              <a:buFont typeface="Arial" charset="0"/>
              <a:buChar char="•"/>
            </a:pPr>
            <a:r>
              <a:rPr lang="en-US" sz="1400" dirty="0" smtClean="0">
                <a:solidFill>
                  <a:srgbClr val="002060"/>
                </a:solidFill>
              </a:rPr>
              <a:t>Establish </a:t>
            </a:r>
            <a:r>
              <a:rPr lang="en-US" sz="1400" dirty="0">
                <a:solidFill>
                  <a:srgbClr val="002060"/>
                </a:solidFill>
              </a:rPr>
              <a:t>close contact between PD and CERN teams on installation issues.</a:t>
            </a:r>
          </a:p>
          <a:p>
            <a:endParaRPr lang="en-US" sz="1400" b="1" dirty="0">
              <a:solidFill>
                <a:srgbClr val="002060"/>
              </a:solidFill>
            </a:endParaRPr>
          </a:p>
          <a:p>
            <a:endParaRPr lang="en-US" sz="1400" b="1" dirty="0">
              <a:solidFill>
                <a:srgbClr val="002060"/>
              </a:solidFill>
            </a:endParaRPr>
          </a:p>
          <a:p>
            <a:pPr lvl="0"/>
            <a:r>
              <a:rPr lang="en-US" sz="1400" b="1" dirty="0" err="1">
                <a:solidFill>
                  <a:srgbClr val="002060"/>
                </a:solidFill>
              </a:rPr>
              <a:t>SiPM</a:t>
            </a:r>
            <a:endParaRPr lang="en-US" sz="1400" b="1" dirty="0">
              <a:solidFill>
                <a:srgbClr val="002060"/>
              </a:solidFill>
            </a:endParaRPr>
          </a:p>
          <a:p>
            <a:pPr lvl="0"/>
            <a:endParaRPr lang="en-US" sz="1400" dirty="0">
              <a:solidFill>
                <a:srgbClr val="002060"/>
              </a:solidFill>
            </a:endParaRPr>
          </a:p>
          <a:p>
            <a:pPr lvl="0"/>
            <a:r>
              <a:rPr lang="en-US" sz="1400" b="1" dirty="0">
                <a:solidFill>
                  <a:srgbClr val="002060"/>
                </a:solidFill>
              </a:rPr>
              <a:t>Electronics</a:t>
            </a:r>
          </a:p>
          <a:p>
            <a:pPr lvl="0"/>
            <a:endParaRPr lang="en-US" sz="1400" dirty="0">
              <a:solidFill>
                <a:srgbClr val="002060"/>
              </a:solidFill>
            </a:endParaRPr>
          </a:p>
          <a:p>
            <a:endParaRPr lang="en-US" sz="1400" dirty="0" smtClean="0">
              <a:solidFill>
                <a:srgbClr val="002060"/>
              </a:solidFill>
            </a:endParaRPr>
          </a:p>
        </p:txBody>
      </p:sp>
      <p:sp>
        <p:nvSpPr>
          <p:cNvPr id="4" name="TextBox 3"/>
          <p:cNvSpPr txBox="1"/>
          <p:nvPr/>
        </p:nvSpPr>
        <p:spPr>
          <a:xfrm>
            <a:off x="422787" y="68826"/>
            <a:ext cx="4270913" cy="369332"/>
          </a:xfrm>
          <a:prstGeom prst="rect">
            <a:avLst/>
          </a:prstGeom>
          <a:noFill/>
        </p:spPr>
        <p:txBody>
          <a:bodyPr wrap="none" rtlCol="0">
            <a:spAutoFit/>
          </a:bodyPr>
          <a:lstStyle/>
          <a:p>
            <a:r>
              <a:rPr lang="en-US" dirty="0" err="1" smtClean="0">
                <a:solidFill>
                  <a:srgbClr val="000000"/>
                </a:solidFill>
              </a:rPr>
              <a:t>protoDUNE</a:t>
            </a:r>
            <a:r>
              <a:rPr lang="en-US" dirty="0" smtClean="0">
                <a:solidFill>
                  <a:srgbClr val="000000"/>
                </a:solidFill>
              </a:rPr>
              <a:t> Photon Detector Design Review</a:t>
            </a:r>
            <a:endParaRPr lang="en-US" dirty="0">
              <a:solidFill>
                <a:srgbClr val="000000"/>
              </a:solidFill>
            </a:endParaRPr>
          </a:p>
        </p:txBody>
      </p:sp>
    </p:spTree>
    <p:extLst>
      <p:ext uri="{BB962C8B-B14F-4D97-AF65-F5344CB8AC3E}">
        <p14:creationId xmlns:p14="http://schemas.microsoft.com/office/powerpoint/2010/main" val="15766805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2787" y="68826"/>
            <a:ext cx="4270913" cy="369332"/>
          </a:xfrm>
          <a:prstGeom prst="rect">
            <a:avLst/>
          </a:prstGeom>
          <a:noFill/>
        </p:spPr>
        <p:txBody>
          <a:bodyPr wrap="none" rtlCol="0">
            <a:spAutoFit/>
          </a:bodyPr>
          <a:lstStyle/>
          <a:p>
            <a:r>
              <a:rPr lang="en-US" dirty="0" err="1" smtClean="0">
                <a:solidFill>
                  <a:srgbClr val="000000"/>
                </a:solidFill>
              </a:rPr>
              <a:t>protoDUNE</a:t>
            </a:r>
            <a:r>
              <a:rPr lang="en-US" dirty="0" smtClean="0">
                <a:solidFill>
                  <a:srgbClr val="000000"/>
                </a:solidFill>
              </a:rPr>
              <a:t> Photon Detector Design Review</a:t>
            </a:r>
            <a:endParaRPr lang="en-US" dirty="0">
              <a:solidFill>
                <a:srgbClr val="000000"/>
              </a:solidFill>
            </a:endParaRPr>
          </a:p>
        </p:txBody>
      </p:sp>
    </p:spTree>
    <p:extLst>
      <p:ext uri="{BB962C8B-B14F-4D97-AF65-F5344CB8AC3E}">
        <p14:creationId xmlns:p14="http://schemas.microsoft.com/office/powerpoint/2010/main" val="1883586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2787" y="68826"/>
            <a:ext cx="4270913" cy="369332"/>
          </a:xfrm>
          <a:prstGeom prst="rect">
            <a:avLst/>
          </a:prstGeom>
          <a:noFill/>
        </p:spPr>
        <p:txBody>
          <a:bodyPr wrap="none" rtlCol="0">
            <a:spAutoFit/>
          </a:bodyPr>
          <a:lstStyle/>
          <a:p>
            <a:r>
              <a:rPr lang="en-US" dirty="0" err="1" smtClean="0">
                <a:solidFill>
                  <a:srgbClr val="000000"/>
                </a:solidFill>
              </a:rPr>
              <a:t>protoDUNE</a:t>
            </a:r>
            <a:r>
              <a:rPr lang="en-US" dirty="0" smtClean="0">
                <a:solidFill>
                  <a:srgbClr val="000000"/>
                </a:solidFill>
              </a:rPr>
              <a:t> Photon Detector Design Review</a:t>
            </a:r>
            <a:endParaRPr lang="en-US" dirty="0">
              <a:solidFill>
                <a:srgbClr val="000000"/>
              </a:solidFill>
            </a:endParaRPr>
          </a:p>
        </p:txBody>
      </p:sp>
    </p:spTree>
    <p:extLst>
      <p:ext uri="{BB962C8B-B14F-4D97-AF65-F5344CB8AC3E}">
        <p14:creationId xmlns:p14="http://schemas.microsoft.com/office/powerpoint/2010/main" val="1655619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700" y="517803"/>
            <a:ext cx="8889999" cy="6124754"/>
          </a:xfrm>
          <a:prstGeom prst="rect">
            <a:avLst/>
          </a:prstGeom>
          <a:noFill/>
        </p:spPr>
        <p:txBody>
          <a:bodyPr wrap="square" rtlCol="0">
            <a:spAutoFit/>
          </a:bodyPr>
          <a:lstStyle/>
          <a:p>
            <a:pPr marL="342900" lvl="0" indent="-342900">
              <a:buFont typeface="+mj-lt"/>
              <a:buAutoNum type="arabicPeriod" startAt="2"/>
            </a:pPr>
            <a:r>
              <a:rPr lang="en-US" sz="1400" b="1" dirty="0" smtClean="0"/>
              <a:t>Are </a:t>
            </a:r>
            <a:r>
              <a:rPr lang="en-US" sz="1400" b="1" dirty="0"/>
              <a:t>Photon Detector System risks captured and is there a plan for managing and mitigating these risks</a:t>
            </a:r>
            <a:r>
              <a:rPr lang="en-US" sz="1400" b="1" dirty="0" smtClean="0"/>
              <a:t>?</a:t>
            </a:r>
          </a:p>
          <a:p>
            <a:r>
              <a:rPr lang="en-US" sz="1400" b="1" dirty="0">
                <a:solidFill>
                  <a:srgbClr val="002060"/>
                </a:solidFill>
              </a:rPr>
              <a:t>Optical system</a:t>
            </a:r>
          </a:p>
          <a:p>
            <a:pPr lvl="0"/>
            <a:r>
              <a:rPr lang="en-US" sz="1400" b="1" dirty="0" smtClean="0">
                <a:solidFill>
                  <a:srgbClr val="002060"/>
                </a:solidFill>
              </a:rPr>
              <a:t>Not </a:t>
            </a:r>
            <a:r>
              <a:rPr lang="en-US" sz="1400" b="1" dirty="0" smtClean="0">
                <a:solidFill>
                  <a:srgbClr val="002060"/>
                </a:solidFill>
              </a:rPr>
              <a:t>completely.</a:t>
            </a:r>
          </a:p>
          <a:p>
            <a:pPr lvl="0"/>
            <a:r>
              <a:rPr lang="en-US" sz="1400" dirty="0" smtClean="0">
                <a:solidFill>
                  <a:srgbClr val="002060"/>
                </a:solidFill>
              </a:rPr>
              <a:t>Findings:</a:t>
            </a:r>
          </a:p>
          <a:p>
            <a:pPr marL="342900" lvl="0" indent="-342900">
              <a:buFont typeface="Arial" charset="0"/>
              <a:buChar char="•"/>
            </a:pPr>
            <a:r>
              <a:rPr lang="en-US" sz="1400" dirty="0" smtClean="0">
                <a:solidFill>
                  <a:srgbClr val="002060"/>
                </a:solidFill>
              </a:rPr>
              <a:t>Estimates </a:t>
            </a:r>
            <a:r>
              <a:rPr lang="en-US" sz="1400" dirty="0" smtClean="0">
                <a:solidFill>
                  <a:srgbClr val="002060"/>
                </a:solidFill>
              </a:rPr>
              <a:t>that </a:t>
            </a:r>
            <a:r>
              <a:rPr lang="en-US" sz="1400" dirty="0" smtClean="0">
                <a:solidFill>
                  <a:srgbClr val="002060"/>
                </a:solidFill>
              </a:rPr>
              <a:t>predict meeting the </a:t>
            </a:r>
            <a:r>
              <a:rPr lang="en-US" sz="1400" dirty="0" smtClean="0">
                <a:solidFill>
                  <a:srgbClr val="002060"/>
                </a:solidFill>
              </a:rPr>
              <a:t>0.1 </a:t>
            </a:r>
            <a:r>
              <a:rPr lang="en-US" sz="1400" dirty="0" err="1" smtClean="0">
                <a:solidFill>
                  <a:srgbClr val="002060"/>
                </a:solidFill>
              </a:rPr>
              <a:t>pe</a:t>
            </a:r>
            <a:r>
              <a:rPr lang="en-US" sz="1400" dirty="0" smtClean="0">
                <a:solidFill>
                  <a:srgbClr val="002060"/>
                </a:solidFill>
              </a:rPr>
              <a:t>/MeV requirement also </a:t>
            </a:r>
            <a:r>
              <a:rPr lang="en-US" sz="1400" dirty="0" smtClean="0">
                <a:solidFill>
                  <a:srgbClr val="002060"/>
                </a:solidFill>
              </a:rPr>
              <a:t>estimate 0.5% of the primary UV ends up wave-shifted and captured in the </a:t>
            </a:r>
            <a:r>
              <a:rPr lang="en-US" sz="1400" dirty="0" err="1" smtClean="0">
                <a:solidFill>
                  <a:srgbClr val="002060"/>
                </a:solidFill>
              </a:rPr>
              <a:t>lightguide</a:t>
            </a:r>
            <a:r>
              <a:rPr lang="en-US" sz="1400" dirty="0" smtClean="0">
                <a:solidFill>
                  <a:srgbClr val="002060"/>
                </a:solidFill>
              </a:rPr>
              <a:t> </a:t>
            </a:r>
            <a:r>
              <a:rPr lang="en-US" sz="1400" dirty="0" smtClean="0">
                <a:solidFill>
                  <a:srgbClr val="002060"/>
                </a:solidFill>
              </a:rPr>
              <a:t>bars (</a:t>
            </a:r>
            <a:r>
              <a:rPr lang="en-US" sz="1400" dirty="0" err="1" smtClean="0">
                <a:solidFill>
                  <a:srgbClr val="002060"/>
                </a:solidFill>
              </a:rPr>
              <a:t>Himmel</a:t>
            </a:r>
            <a:r>
              <a:rPr lang="en-US" sz="1400" dirty="0" smtClean="0">
                <a:solidFill>
                  <a:srgbClr val="002060"/>
                </a:solidFill>
              </a:rPr>
              <a:t>, Slide 14).  Actual measurements </a:t>
            </a:r>
            <a:r>
              <a:rPr lang="en-US" sz="1400" dirty="0" smtClean="0">
                <a:solidFill>
                  <a:srgbClr val="002060"/>
                </a:solidFill>
              </a:rPr>
              <a:t>give ~0.1</a:t>
            </a:r>
            <a:r>
              <a:rPr lang="en-US" sz="1400" dirty="0" smtClean="0">
                <a:solidFill>
                  <a:srgbClr val="002060"/>
                </a:solidFill>
              </a:rPr>
              <a:t>% (Whittington, Slides 14, 16) , </a:t>
            </a:r>
            <a:r>
              <a:rPr lang="en-US" sz="1400" dirty="0" smtClean="0">
                <a:solidFill>
                  <a:srgbClr val="002060"/>
                </a:solidFill>
              </a:rPr>
              <a:t>with recently-achieved improvements of </a:t>
            </a:r>
            <a:r>
              <a:rPr lang="en-US" sz="1400" dirty="0" smtClean="0">
                <a:solidFill>
                  <a:srgbClr val="002060"/>
                </a:solidFill>
              </a:rPr>
              <a:t>about </a:t>
            </a:r>
            <a:r>
              <a:rPr lang="en-US" sz="1400" dirty="0" smtClean="0">
                <a:solidFill>
                  <a:srgbClr val="002060"/>
                </a:solidFill>
              </a:rPr>
              <a:t>factor of </a:t>
            </a:r>
            <a:r>
              <a:rPr lang="en-US" sz="1400" dirty="0" smtClean="0">
                <a:solidFill>
                  <a:srgbClr val="002060"/>
                </a:solidFill>
              </a:rPr>
              <a:t>2 (</a:t>
            </a:r>
            <a:r>
              <a:rPr lang="en-US" sz="1400" dirty="0" err="1" smtClean="0">
                <a:solidFill>
                  <a:srgbClr val="002060"/>
                </a:solidFill>
              </a:rPr>
              <a:t>Mufson</a:t>
            </a:r>
            <a:r>
              <a:rPr lang="en-US" sz="1400" dirty="0" smtClean="0">
                <a:solidFill>
                  <a:srgbClr val="002060"/>
                </a:solidFill>
              </a:rPr>
              <a:t>, Slide 13).</a:t>
            </a:r>
          </a:p>
          <a:p>
            <a:pPr marL="342900" lvl="0" indent="-342900">
              <a:buFont typeface="Arial" charset="0"/>
              <a:buChar char="•"/>
            </a:pPr>
            <a:r>
              <a:rPr lang="en-US" sz="1400" dirty="0" err="1" smtClean="0">
                <a:solidFill>
                  <a:srgbClr val="002060"/>
                </a:solidFill>
              </a:rPr>
              <a:t>MicroBooNE</a:t>
            </a:r>
            <a:r>
              <a:rPr lang="en-US" sz="1400" dirty="0" smtClean="0">
                <a:solidFill>
                  <a:srgbClr val="002060"/>
                </a:solidFill>
              </a:rPr>
              <a:t> saw huge rates of single </a:t>
            </a:r>
            <a:r>
              <a:rPr lang="en-US" sz="1400" dirty="0" err="1" smtClean="0">
                <a:solidFill>
                  <a:srgbClr val="002060"/>
                </a:solidFill>
              </a:rPr>
              <a:t>pe</a:t>
            </a:r>
            <a:r>
              <a:rPr lang="en-US" sz="1400" dirty="0" smtClean="0">
                <a:solidFill>
                  <a:srgbClr val="002060"/>
                </a:solidFill>
              </a:rPr>
              <a:t>.</a:t>
            </a:r>
            <a:endParaRPr lang="en-US" sz="1400" dirty="0" smtClean="0">
              <a:solidFill>
                <a:srgbClr val="002060"/>
              </a:solidFill>
            </a:endParaRPr>
          </a:p>
          <a:p>
            <a:pPr lvl="0"/>
            <a:r>
              <a:rPr lang="en-US" sz="1400" dirty="0" smtClean="0">
                <a:solidFill>
                  <a:srgbClr val="002060"/>
                </a:solidFill>
              </a:rPr>
              <a:t>Comments:</a:t>
            </a:r>
          </a:p>
          <a:p>
            <a:pPr marL="342900" lvl="0" indent="-342900">
              <a:buFont typeface="Arial" charset="0"/>
              <a:buChar char="•"/>
            </a:pPr>
            <a:r>
              <a:rPr lang="en-US" sz="1400" dirty="0" smtClean="0">
                <a:solidFill>
                  <a:srgbClr val="002060"/>
                </a:solidFill>
              </a:rPr>
              <a:t>While this risk is identified, neither current default scheme is likely to meet the requirement</a:t>
            </a:r>
            <a:r>
              <a:rPr lang="en-US" sz="1400" dirty="0" smtClean="0">
                <a:solidFill>
                  <a:srgbClr val="002060"/>
                </a:solidFill>
              </a:rPr>
              <a:t>.</a:t>
            </a:r>
          </a:p>
          <a:p>
            <a:pPr marL="342900" lvl="0" indent="-342900">
              <a:buFont typeface="Arial" charset="0"/>
              <a:buChar char="•"/>
            </a:pPr>
            <a:r>
              <a:rPr lang="en-US" sz="1400" dirty="0" err="1" smtClean="0">
                <a:solidFill>
                  <a:srgbClr val="002060"/>
                </a:solidFill>
              </a:rPr>
              <a:t>MicroBooNE</a:t>
            </a:r>
            <a:r>
              <a:rPr lang="en-US" sz="1400" dirty="0" smtClean="0">
                <a:solidFill>
                  <a:srgbClr val="002060"/>
                </a:solidFill>
              </a:rPr>
              <a:t> is a different experiment, but efforts to understand the high photon rate.</a:t>
            </a:r>
            <a:endParaRPr lang="en-US" sz="1400" dirty="0" smtClean="0">
              <a:solidFill>
                <a:srgbClr val="002060"/>
              </a:solidFill>
            </a:endParaRPr>
          </a:p>
          <a:p>
            <a:pPr lvl="0"/>
            <a:r>
              <a:rPr lang="en-US" sz="1400" dirty="0" smtClean="0">
                <a:solidFill>
                  <a:srgbClr val="002060"/>
                </a:solidFill>
              </a:rPr>
              <a:t>Recommendations:</a:t>
            </a:r>
          </a:p>
          <a:p>
            <a:pPr marL="285750" lvl="0" indent="-285750">
              <a:buFont typeface="Arial" charset="0"/>
              <a:buChar char="•"/>
            </a:pPr>
            <a:r>
              <a:rPr lang="en-US" sz="1400" dirty="0" smtClean="0">
                <a:solidFill>
                  <a:srgbClr val="002060"/>
                </a:solidFill>
              </a:rPr>
              <a:t>See Charge 1</a:t>
            </a:r>
            <a:r>
              <a:rPr lang="en-US" sz="1400" dirty="0" smtClean="0">
                <a:solidFill>
                  <a:srgbClr val="002060"/>
                </a:solidFill>
              </a:rPr>
              <a:t>.</a:t>
            </a:r>
          </a:p>
          <a:p>
            <a:pPr marL="285750" lvl="0" indent="-285750">
              <a:buFont typeface="Arial" charset="0"/>
              <a:buChar char="•"/>
            </a:pPr>
            <a:r>
              <a:rPr lang="en-US" sz="1400" dirty="0" smtClean="0">
                <a:solidFill>
                  <a:srgbClr val="002060"/>
                </a:solidFill>
              </a:rPr>
              <a:t>Add </a:t>
            </a:r>
            <a:r>
              <a:rPr lang="en-US" sz="1400" dirty="0" err="1" smtClean="0">
                <a:solidFill>
                  <a:srgbClr val="002060"/>
                </a:solidFill>
              </a:rPr>
              <a:t>MicroBooNE</a:t>
            </a:r>
            <a:r>
              <a:rPr lang="en-US" sz="1400" dirty="0" smtClean="0">
                <a:solidFill>
                  <a:srgbClr val="002060"/>
                </a:solidFill>
              </a:rPr>
              <a:t>-like photon rates to the risk </a:t>
            </a:r>
            <a:r>
              <a:rPr lang="en-US" sz="1400" dirty="0" err="1" smtClean="0">
                <a:solidFill>
                  <a:srgbClr val="002060"/>
                </a:solidFill>
              </a:rPr>
              <a:t>ProtoDUNE</a:t>
            </a:r>
            <a:r>
              <a:rPr lang="en-US" sz="1400" dirty="0" smtClean="0">
                <a:solidFill>
                  <a:srgbClr val="002060"/>
                </a:solidFill>
              </a:rPr>
              <a:t> Registry.</a:t>
            </a:r>
            <a:endParaRPr lang="en-US" sz="1400" dirty="0" smtClean="0">
              <a:solidFill>
                <a:srgbClr val="002060"/>
              </a:solidFill>
            </a:endParaRPr>
          </a:p>
          <a:p>
            <a:pPr lvl="0"/>
            <a:endParaRPr lang="en-US" sz="1400" dirty="0" smtClean="0">
              <a:solidFill>
                <a:srgbClr val="002060"/>
              </a:solidFill>
            </a:endParaRPr>
          </a:p>
          <a:p>
            <a:r>
              <a:rPr lang="en-US" sz="1400" b="1" dirty="0" smtClean="0">
                <a:solidFill>
                  <a:srgbClr val="002060"/>
                </a:solidFill>
              </a:rPr>
              <a:t>Mechanical</a:t>
            </a:r>
          </a:p>
          <a:p>
            <a:r>
              <a:rPr lang="en-US" sz="1400" b="1" dirty="0" smtClean="0">
                <a:solidFill>
                  <a:srgbClr val="002060"/>
                </a:solidFill>
              </a:rPr>
              <a:t>Not completely</a:t>
            </a:r>
            <a:endParaRPr lang="en-US" sz="1400" b="1" dirty="0">
              <a:solidFill>
                <a:srgbClr val="002060"/>
              </a:solidFill>
            </a:endParaRPr>
          </a:p>
          <a:p>
            <a:pPr lvl="0"/>
            <a:r>
              <a:rPr lang="en-US" sz="1400" dirty="0">
                <a:solidFill>
                  <a:schemeClr val="tx2"/>
                </a:solidFill>
              </a:rPr>
              <a:t>Once the detectors reach CERN, the procedures are in outline form only.  These need to be fleshed out and solidified by next May when delivery is expected there.  This will require the approval of CERN, a different system than the proponents have little experience with.  While the proponents may understand this, these bureaucratic delays may add delays that the experiment may not be able to absorb.  Also getting permission for source testing procedures at CERN needs to be obtained as quickly as possible.  The time risk associated with this integration is not in the registry.  Efforts should start immediately to mitigate these risks and complete and get approval for the assembly procedures at CERN as quickly as possible. </a:t>
            </a:r>
            <a:endParaRPr lang="en-US" sz="1400" dirty="0" smtClean="0">
              <a:solidFill>
                <a:schemeClr val="tx2"/>
              </a:solidFill>
            </a:endParaRPr>
          </a:p>
          <a:p>
            <a:pPr lvl="0"/>
            <a:endParaRPr lang="en-US" sz="1400" dirty="0">
              <a:solidFill>
                <a:schemeClr val="tx2"/>
              </a:solidFill>
            </a:endParaRPr>
          </a:p>
          <a:p>
            <a:pPr lvl="0"/>
            <a:r>
              <a:rPr lang="en-US" sz="1400" dirty="0">
                <a:solidFill>
                  <a:schemeClr val="tx2"/>
                </a:solidFill>
              </a:rPr>
              <a:t>Recommendation: </a:t>
            </a:r>
            <a:endParaRPr lang="en-US" sz="1400" dirty="0" smtClean="0">
              <a:solidFill>
                <a:schemeClr val="tx2"/>
              </a:solidFill>
            </a:endParaRPr>
          </a:p>
          <a:p>
            <a:pPr marL="285750" lvl="0" indent="-285750">
              <a:buFont typeface="Arial" charset="0"/>
              <a:buChar char="•"/>
            </a:pPr>
            <a:r>
              <a:rPr lang="en-US" sz="1400" dirty="0" smtClean="0">
                <a:solidFill>
                  <a:schemeClr val="tx2"/>
                </a:solidFill>
              </a:rPr>
              <a:t>Add </a:t>
            </a:r>
            <a:r>
              <a:rPr lang="en-US" sz="1400" dirty="0">
                <a:solidFill>
                  <a:schemeClr val="tx2"/>
                </a:solidFill>
              </a:rPr>
              <a:t>time risk associated with integration with risk registry.</a:t>
            </a:r>
          </a:p>
          <a:p>
            <a:pPr lvl="0"/>
            <a:endParaRPr lang="en-US" sz="1400" dirty="0">
              <a:solidFill>
                <a:srgbClr val="002060"/>
              </a:solidFill>
            </a:endParaRPr>
          </a:p>
        </p:txBody>
      </p:sp>
      <p:sp>
        <p:nvSpPr>
          <p:cNvPr id="4" name="TextBox 3"/>
          <p:cNvSpPr txBox="1"/>
          <p:nvPr/>
        </p:nvSpPr>
        <p:spPr>
          <a:xfrm>
            <a:off x="422787" y="68826"/>
            <a:ext cx="4270913" cy="369332"/>
          </a:xfrm>
          <a:prstGeom prst="rect">
            <a:avLst/>
          </a:prstGeom>
          <a:noFill/>
        </p:spPr>
        <p:txBody>
          <a:bodyPr wrap="none" rtlCol="0">
            <a:spAutoFit/>
          </a:bodyPr>
          <a:lstStyle/>
          <a:p>
            <a:r>
              <a:rPr lang="en-US" dirty="0" err="1" smtClean="0">
                <a:solidFill>
                  <a:srgbClr val="000000"/>
                </a:solidFill>
              </a:rPr>
              <a:t>protoDUNE</a:t>
            </a:r>
            <a:r>
              <a:rPr lang="en-US" dirty="0" smtClean="0">
                <a:solidFill>
                  <a:srgbClr val="000000"/>
                </a:solidFill>
              </a:rPr>
              <a:t> Photon Detector Design Review</a:t>
            </a:r>
            <a:endParaRPr lang="en-US" dirty="0">
              <a:solidFill>
                <a:srgbClr val="000000"/>
              </a:solidFill>
            </a:endParaRPr>
          </a:p>
        </p:txBody>
      </p:sp>
    </p:spTree>
    <p:extLst>
      <p:ext uri="{BB962C8B-B14F-4D97-AF65-F5344CB8AC3E}">
        <p14:creationId xmlns:p14="http://schemas.microsoft.com/office/powerpoint/2010/main" val="572671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2787" y="68826"/>
            <a:ext cx="4270913" cy="369332"/>
          </a:xfrm>
          <a:prstGeom prst="rect">
            <a:avLst/>
          </a:prstGeom>
          <a:noFill/>
        </p:spPr>
        <p:txBody>
          <a:bodyPr wrap="none" rtlCol="0">
            <a:spAutoFit/>
          </a:bodyPr>
          <a:lstStyle/>
          <a:p>
            <a:r>
              <a:rPr lang="en-US" dirty="0" err="1" smtClean="0">
                <a:solidFill>
                  <a:srgbClr val="000000"/>
                </a:solidFill>
              </a:rPr>
              <a:t>protoDUNE</a:t>
            </a:r>
            <a:r>
              <a:rPr lang="en-US" dirty="0" smtClean="0">
                <a:solidFill>
                  <a:srgbClr val="000000"/>
                </a:solidFill>
              </a:rPr>
              <a:t> Photon Detector Design Review</a:t>
            </a:r>
            <a:endParaRPr lang="en-US" dirty="0">
              <a:solidFill>
                <a:srgbClr val="000000"/>
              </a:solidFill>
            </a:endParaRPr>
          </a:p>
        </p:txBody>
      </p:sp>
      <p:sp>
        <p:nvSpPr>
          <p:cNvPr id="3" name="TextBox 2"/>
          <p:cNvSpPr txBox="1"/>
          <p:nvPr/>
        </p:nvSpPr>
        <p:spPr>
          <a:xfrm>
            <a:off x="393290" y="698090"/>
            <a:ext cx="8524568" cy="2462213"/>
          </a:xfrm>
          <a:prstGeom prst="rect">
            <a:avLst/>
          </a:prstGeom>
          <a:noFill/>
        </p:spPr>
        <p:txBody>
          <a:bodyPr wrap="square" rtlCol="0">
            <a:spAutoFit/>
          </a:bodyPr>
          <a:lstStyle/>
          <a:p>
            <a:pPr lvl="0"/>
            <a:r>
              <a:rPr lang="en-US" sz="1400" b="1" dirty="0" err="1">
                <a:solidFill>
                  <a:srgbClr val="002060"/>
                </a:solidFill>
              </a:rPr>
              <a:t>SiPM</a:t>
            </a:r>
            <a:endParaRPr lang="en-US" sz="1400" b="1" dirty="0">
              <a:solidFill>
                <a:srgbClr val="002060"/>
              </a:solidFill>
            </a:endParaRPr>
          </a:p>
          <a:p>
            <a:pPr lvl="0"/>
            <a:endParaRPr lang="en-US" sz="1400" dirty="0">
              <a:solidFill>
                <a:srgbClr val="002060"/>
              </a:solidFill>
            </a:endParaRPr>
          </a:p>
          <a:p>
            <a:pPr lvl="0"/>
            <a:r>
              <a:rPr lang="en-US" sz="1400" b="1" dirty="0">
                <a:solidFill>
                  <a:srgbClr val="002060"/>
                </a:solidFill>
              </a:rPr>
              <a:t>Electronics</a:t>
            </a:r>
          </a:p>
          <a:p>
            <a:pPr marL="285750" lvl="0" indent="-285750">
              <a:buFont typeface="Arial" charset="0"/>
              <a:buChar char="•"/>
            </a:pPr>
            <a:r>
              <a:rPr lang="en-US" sz="1400" dirty="0">
                <a:solidFill>
                  <a:srgbClr val="002060"/>
                </a:solidFill>
              </a:rPr>
              <a:t>35t noise in PDS</a:t>
            </a:r>
          </a:p>
          <a:p>
            <a:pPr marL="285750" lvl="0" indent="-285750">
              <a:buFont typeface="Arial" charset="0"/>
              <a:buChar char="•"/>
            </a:pPr>
            <a:r>
              <a:rPr lang="en-US" sz="1400" dirty="0">
                <a:solidFill>
                  <a:srgbClr val="002060"/>
                </a:solidFill>
              </a:rPr>
              <a:t>35t PDS noise pickup from TPC</a:t>
            </a:r>
          </a:p>
          <a:p>
            <a:pPr lvl="0"/>
            <a:endParaRPr lang="en-US" sz="1400" dirty="0">
              <a:solidFill>
                <a:srgbClr val="002060"/>
              </a:solidFill>
            </a:endParaRPr>
          </a:p>
          <a:p>
            <a:pPr lvl="0"/>
            <a:endParaRPr lang="en-US" sz="1400" dirty="0">
              <a:solidFill>
                <a:srgbClr val="002060"/>
              </a:solidFill>
            </a:endParaRPr>
          </a:p>
          <a:p>
            <a:pPr lvl="0"/>
            <a:r>
              <a:rPr lang="en-US" sz="1400" b="1" dirty="0">
                <a:solidFill>
                  <a:srgbClr val="002060"/>
                </a:solidFill>
              </a:rPr>
              <a:t>ESH</a:t>
            </a:r>
          </a:p>
          <a:p>
            <a:pPr marL="285750" lvl="0" indent="-285750">
              <a:buFont typeface="Arial" charset="0"/>
              <a:buChar char="•"/>
            </a:pPr>
            <a:r>
              <a:rPr lang="en-US" sz="1400" dirty="0">
                <a:solidFill>
                  <a:srgbClr val="002060"/>
                </a:solidFill>
              </a:rPr>
              <a:t>From Mike Andrews: Each of the presentations addressed the relevant ESH issues and how they were addressing/mitigating them. In addition, they addressed the integration of both their home institutions ESH support and oversight, as well as, interfaces with </a:t>
            </a:r>
            <a:r>
              <a:rPr lang="en-US" sz="1400" dirty="0" err="1">
                <a:solidFill>
                  <a:srgbClr val="002060"/>
                </a:solidFill>
              </a:rPr>
              <a:t>Fermilab</a:t>
            </a:r>
            <a:r>
              <a:rPr lang="en-US" sz="1400" dirty="0">
                <a:solidFill>
                  <a:srgbClr val="002060"/>
                </a:solidFill>
              </a:rPr>
              <a:t> ESH support when necessary.</a:t>
            </a:r>
            <a:endParaRPr lang="en-US" sz="1400" dirty="0"/>
          </a:p>
        </p:txBody>
      </p:sp>
    </p:spTree>
    <p:extLst>
      <p:ext uri="{BB962C8B-B14F-4D97-AF65-F5344CB8AC3E}">
        <p14:creationId xmlns:p14="http://schemas.microsoft.com/office/powerpoint/2010/main" val="950560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700" y="517803"/>
            <a:ext cx="9004300" cy="5047536"/>
          </a:xfrm>
          <a:prstGeom prst="rect">
            <a:avLst/>
          </a:prstGeom>
          <a:noFill/>
        </p:spPr>
        <p:txBody>
          <a:bodyPr wrap="square" rtlCol="0">
            <a:spAutoFit/>
          </a:bodyPr>
          <a:lstStyle/>
          <a:p>
            <a:pPr marL="342900" lvl="0" indent="-342900">
              <a:buFont typeface="+mj-lt"/>
              <a:buAutoNum type="arabicPeriod" startAt="3"/>
            </a:pPr>
            <a:r>
              <a:rPr lang="en-US" sz="1400" b="1" dirty="0" smtClean="0"/>
              <a:t>Does </a:t>
            </a:r>
            <a:r>
              <a:rPr lang="en-US" sz="1400" b="1" dirty="0"/>
              <a:t>the design lead to a reasonable production schedule, including QA, transport, installation and commissioning</a:t>
            </a:r>
            <a:r>
              <a:rPr lang="en-US" sz="1400" b="1" dirty="0" smtClean="0"/>
              <a:t>?</a:t>
            </a:r>
          </a:p>
          <a:p>
            <a:r>
              <a:rPr lang="en-US" sz="1400" b="1" dirty="0">
                <a:solidFill>
                  <a:srgbClr val="002060"/>
                </a:solidFill>
              </a:rPr>
              <a:t>Mechanical</a:t>
            </a:r>
          </a:p>
          <a:p>
            <a:pPr lvl="0"/>
            <a:r>
              <a:rPr lang="en-US" sz="1400" b="1" dirty="0" smtClean="0">
                <a:solidFill>
                  <a:srgbClr val="002060"/>
                </a:solidFill>
              </a:rPr>
              <a:t>Yes</a:t>
            </a:r>
            <a:r>
              <a:rPr lang="en-US" sz="1400" b="1" dirty="0" smtClean="0">
                <a:solidFill>
                  <a:srgbClr val="002060"/>
                </a:solidFill>
              </a:rPr>
              <a:t>, with </a:t>
            </a:r>
            <a:r>
              <a:rPr lang="en-US" sz="1400" b="1" dirty="0" smtClean="0">
                <a:solidFill>
                  <a:srgbClr val="002060"/>
                </a:solidFill>
              </a:rPr>
              <a:t>two exceptions.</a:t>
            </a:r>
            <a:endParaRPr lang="en-US" sz="1400" b="1" dirty="0" smtClean="0">
              <a:solidFill>
                <a:srgbClr val="002060"/>
              </a:solidFill>
            </a:endParaRPr>
          </a:p>
          <a:p>
            <a:pPr lvl="0"/>
            <a:r>
              <a:rPr lang="en-US" sz="1400" dirty="0">
                <a:solidFill>
                  <a:srgbClr val="002060"/>
                </a:solidFill>
              </a:rPr>
              <a:t>Findings:</a:t>
            </a:r>
          </a:p>
          <a:p>
            <a:pPr marL="285750" lvl="0" indent="-285750">
              <a:buFont typeface="Arial" charset="0"/>
              <a:buChar char="•"/>
            </a:pPr>
            <a:r>
              <a:rPr lang="en-US" sz="1400" dirty="0">
                <a:solidFill>
                  <a:srgbClr val="002060"/>
                </a:solidFill>
              </a:rPr>
              <a:t>Estimated production time of the radiator plates is 8 months, including initial QA, putting pressure on the schedule. .</a:t>
            </a:r>
          </a:p>
          <a:p>
            <a:pPr lvl="0"/>
            <a:r>
              <a:rPr lang="en-US" sz="1400" dirty="0" smtClean="0">
                <a:solidFill>
                  <a:srgbClr val="002060"/>
                </a:solidFill>
              </a:rPr>
              <a:t>Comments</a:t>
            </a:r>
            <a:r>
              <a:rPr lang="en-US" sz="1400" dirty="0">
                <a:solidFill>
                  <a:srgbClr val="002060"/>
                </a:solidFill>
              </a:rPr>
              <a:t>: </a:t>
            </a:r>
          </a:p>
          <a:p>
            <a:pPr marL="285750" lvl="0" indent="-285750">
              <a:buFont typeface="Arial" charset="0"/>
              <a:buChar char="•"/>
            </a:pPr>
            <a:r>
              <a:rPr lang="en-US" sz="1400" dirty="0" smtClean="0">
                <a:solidFill>
                  <a:srgbClr val="002060"/>
                </a:solidFill>
              </a:rPr>
              <a:t>The design seems </a:t>
            </a:r>
            <a:r>
              <a:rPr lang="en-US" sz="1400" dirty="0">
                <a:solidFill>
                  <a:srgbClr val="002060"/>
                </a:solidFill>
              </a:rPr>
              <a:t>well in hand for production.  They are to be complemented on the vigilance that has been placed on wiring mistakes as a lesson learned from the 35 T experience</a:t>
            </a:r>
            <a:r>
              <a:rPr lang="en-US" sz="1400" dirty="0" smtClean="0">
                <a:solidFill>
                  <a:srgbClr val="002060"/>
                </a:solidFill>
              </a:rPr>
              <a:t>.</a:t>
            </a:r>
          </a:p>
          <a:p>
            <a:pPr marL="285750" lvl="0" indent="-285750">
              <a:buFont typeface="Arial" charset="0"/>
              <a:buChar char="•"/>
            </a:pPr>
            <a:r>
              <a:rPr lang="en-US" sz="1400" dirty="0">
                <a:solidFill>
                  <a:srgbClr val="002060"/>
                </a:solidFill>
              </a:rPr>
              <a:t>ARAPUCAs arrays lack installation plan, drawings, cable plant, etc.  Extra engineering needs to be added at this point to assure that these to assure that these can be installed in the given APA design. </a:t>
            </a:r>
            <a:r>
              <a:rPr lang="en-US" sz="1400" dirty="0" smtClean="0">
                <a:solidFill>
                  <a:srgbClr val="002060"/>
                </a:solidFill>
              </a:rPr>
              <a:t>As </a:t>
            </a:r>
            <a:r>
              <a:rPr lang="en-US" sz="1400" dirty="0">
                <a:solidFill>
                  <a:srgbClr val="002060"/>
                </a:solidFill>
              </a:rPr>
              <a:t>per the above, the existing engineering resources are going to be saturated with the transition of the detectors to CERN.  </a:t>
            </a:r>
          </a:p>
          <a:p>
            <a:pPr marL="285750" lvl="0" indent="-285750">
              <a:buFont typeface="Arial" charset="0"/>
              <a:buChar char="•"/>
            </a:pPr>
            <a:endParaRPr lang="en-US" sz="1400" dirty="0">
              <a:solidFill>
                <a:srgbClr val="002060"/>
              </a:solidFill>
            </a:endParaRPr>
          </a:p>
          <a:p>
            <a:pPr lvl="0"/>
            <a:r>
              <a:rPr lang="en-US" sz="1400" dirty="0" smtClean="0">
                <a:solidFill>
                  <a:srgbClr val="002060"/>
                </a:solidFill>
              </a:rPr>
              <a:t>Recommendation</a:t>
            </a:r>
            <a:r>
              <a:rPr lang="en-US" sz="1400" dirty="0" smtClean="0">
                <a:solidFill>
                  <a:srgbClr val="002060"/>
                </a:solidFill>
              </a:rPr>
              <a:t>:</a:t>
            </a:r>
          </a:p>
          <a:p>
            <a:pPr marL="285750" lvl="0" indent="-285750">
              <a:buFont typeface="Arial" charset="0"/>
              <a:buChar char="•"/>
            </a:pPr>
            <a:r>
              <a:rPr lang="en-US" sz="1400" dirty="0" smtClean="0">
                <a:solidFill>
                  <a:srgbClr val="002060"/>
                </a:solidFill>
              </a:rPr>
              <a:t>Added manpower for production and testing </a:t>
            </a:r>
            <a:r>
              <a:rPr lang="en-US" sz="1400" dirty="0" smtClean="0">
                <a:solidFill>
                  <a:srgbClr val="002060"/>
                </a:solidFill>
              </a:rPr>
              <a:t>of radiator plates is </a:t>
            </a:r>
            <a:r>
              <a:rPr lang="en-US" sz="1400" dirty="0" smtClean="0">
                <a:solidFill>
                  <a:srgbClr val="002060"/>
                </a:solidFill>
              </a:rPr>
              <a:t>needed</a:t>
            </a:r>
            <a:r>
              <a:rPr lang="en-US" sz="1400" dirty="0" smtClean="0">
                <a:solidFill>
                  <a:srgbClr val="002060"/>
                </a:solidFill>
              </a:rPr>
              <a:t>.</a:t>
            </a:r>
          </a:p>
          <a:p>
            <a:pPr marL="285750" lvl="0" indent="-285750">
              <a:buFont typeface="Arial" charset="0"/>
              <a:buChar char="•"/>
            </a:pPr>
            <a:r>
              <a:rPr lang="en-US" sz="1400" dirty="0" smtClean="0">
                <a:solidFill>
                  <a:srgbClr val="002060"/>
                </a:solidFill>
              </a:rPr>
              <a:t>Added resources for the detailed ARAPUCA design must be identified.</a:t>
            </a:r>
            <a:endParaRPr lang="en-US" sz="1400" dirty="0">
              <a:solidFill>
                <a:srgbClr val="002060"/>
              </a:solidFill>
            </a:endParaRPr>
          </a:p>
          <a:p>
            <a:pPr lvl="0"/>
            <a:endParaRPr lang="en-US" sz="1400" dirty="0" smtClean="0">
              <a:solidFill>
                <a:srgbClr val="002060"/>
              </a:solidFill>
            </a:endParaRPr>
          </a:p>
          <a:p>
            <a:pPr lvl="0"/>
            <a:endParaRPr lang="en-US" sz="1400" dirty="0">
              <a:solidFill>
                <a:srgbClr val="002060"/>
              </a:solidFill>
            </a:endParaRPr>
          </a:p>
          <a:p>
            <a:pPr lvl="0"/>
            <a:r>
              <a:rPr lang="en-US" sz="1400" b="1" dirty="0" err="1" smtClean="0">
                <a:solidFill>
                  <a:srgbClr val="002060"/>
                </a:solidFill>
              </a:rPr>
              <a:t>SiPM</a:t>
            </a:r>
            <a:endParaRPr lang="en-US" sz="1400" b="1" dirty="0">
              <a:solidFill>
                <a:srgbClr val="002060"/>
              </a:solidFill>
            </a:endParaRPr>
          </a:p>
          <a:p>
            <a:pPr lvl="0"/>
            <a:endParaRPr lang="en-US" sz="1400" dirty="0">
              <a:solidFill>
                <a:srgbClr val="002060"/>
              </a:solidFill>
            </a:endParaRPr>
          </a:p>
          <a:p>
            <a:pPr lvl="0"/>
            <a:r>
              <a:rPr lang="en-US" sz="1400" b="1" dirty="0">
                <a:solidFill>
                  <a:srgbClr val="002060"/>
                </a:solidFill>
              </a:rPr>
              <a:t>Electronics</a:t>
            </a:r>
          </a:p>
          <a:p>
            <a:pPr lvl="0"/>
            <a:endParaRPr lang="en-US" sz="1400" dirty="0">
              <a:solidFill>
                <a:srgbClr val="002060"/>
              </a:solidFill>
            </a:endParaRPr>
          </a:p>
          <a:p>
            <a:pPr lvl="0"/>
            <a:endParaRPr lang="en-US" sz="1400" dirty="0">
              <a:solidFill>
                <a:srgbClr val="002060"/>
              </a:solidFill>
            </a:endParaRPr>
          </a:p>
        </p:txBody>
      </p:sp>
      <p:sp>
        <p:nvSpPr>
          <p:cNvPr id="4" name="TextBox 3"/>
          <p:cNvSpPr txBox="1"/>
          <p:nvPr/>
        </p:nvSpPr>
        <p:spPr>
          <a:xfrm>
            <a:off x="422787" y="68826"/>
            <a:ext cx="4270913" cy="369332"/>
          </a:xfrm>
          <a:prstGeom prst="rect">
            <a:avLst/>
          </a:prstGeom>
          <a:noFill/>
        </p:spPr>
        <p:txBody>
          <a:bodyPr wrap="none" rtlCol="0">
            <a:spAutoFit/>
          </a:bodyPr>
          <a:lstStyle/>
          <a:p>
            <a:r>
              <a:rPr lang="en-US" dirty="0" err="1" smtClean="0">
                <a:solidFill>
                  <a:srgbClr val="000000"/>
                </a:solidFill>
              </a:rPr>
              <a:t>protoDUNE</a:t>
            </a:r>
            <a:r>
              <a:rPr lang="en-US" dirty="0" smtClean="0">
                <a:solidFill>
                  <a:srgbClr val="000000"/>
                </a:solidFill>
              </a:rPr>
              <a:t> Photon Detector Design Review</a:t>
            </a:r>
            <a:endParaRPr lang="en-US" dirty="0">
              <a:solidFill>
                <a:srgbClr val="000000"/>
              </a:solidFill>
            </a:endParaRPr>
          </a:p>
        </p:txBody>
      </p:sp>
    </p:spTree>
    <p:extLst>
      <p:ext uri="{BB962C8B-B14F-4D97-AF65-F5344CB8AC3E}">
        <p14:creationId xmlns:p14="http://schemas.microsoft.com/office/powerpoint/2010/main" val="1132760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2787" y="68826"/>
            <a:ext cx="4270913" cy="369332"/>
          </a:xfrm>
          <a:prstGeom prst="rect">
            <a:avLst/>
          </a:prstGeom>
          <a:noFill/>
        </p:spPr>
        <p:txBody>
          <a:bodyPr wrap="none" rtlCol="0">
            <a:spAutoFit/>
          </a:bodyPr>
          <a:lstStyle/>
          <a:p>
            <a:r>
              <a:rPr lang="en-US" dirty="0" err="1" smtClean="0">
                <a:solidFill>
                  <a:srgbClr val="000000"/>
                </a:solidFill>
              </a:rPr>
              <a:t>protoDUNE</a:t>
            </a:r>
            <a:r>
              <a:rPr lang="en-US" dirty="0" smtClean="0">
                <a:solidFill>
                  <a:srgbClr val="000000"/>
                </a:solidFill>
              </a:rPr>
              <a:t> Photon Detector Design Review</a:t>
            </a:r>
            <a:endParaRPr lang="en-US" dirty="0">
              <a:solidFill>
                <a:srgbClr val="000000"/>
              </a:solidFill>
            </a:endParaRPr>
          </a:p>
        </p:txBody>
      </p:sp>
      <p:sp>
        <p:nvSpPr>
          <p:cNvPr id="3" name="TextBox 2"/>
          <p:cNvSpPr txBox="1"/>
          <p:nvPr/>
        </p:nvSpPr>
        <p:spPr>
          <a:xfrm>
            <a:off x="139700" y="517803"/>
            <a:ext cx="9004300" cy="1169551"/>
          </a:xfrm>
          <a:prstGeom prst="rect">
            <a:avLst/>
          </a:prstGeom>
          <a:noFill/>
        </p:spPr>
        <p:txBody>
          <a:bodyPr wrap="square" rtlCol="0">
            <a:spAutoFit/>
          </a:bodyPr>
          <a:lstStyle/>
          <a:p>
            <a:pPr lvl="0"/>
            <a:r>
              <a:rPr lang="en-US" sz="1400" b="1" dirty="0" err="1" smtClean="0">
                <a:solidFill>
                  <a:srgbClr val="002060"/>
                </a:solidFill>
              </a:rPr>
              <a:t>SiPM</a:t>
            </a:r>
            <a:endParaRPr lang="en-US" sz="1400" b="1" dirty="0">
              <a:solidFill>
                <a:srgbClr val="002060"/>
              </a:solidFill>
            </a:endParaRPr>
          </a:p>
          <a:p>
            <a:pPr lvl="0"/>
            <a:endParaRPr lang="en-US" sz="1400" dirty="0">
              <a:solidFill>
                <a:srgbClr val="002060"/>
              </a:solidFill>
            </a:endParaRPr>
          </a:p>
          <a:p>
            <a:pPr lvl="0"/>
            <a:r>
              <a:rPr lang="en-US" sz="1400" b="1" dirty="0">
                <a:solidFill>
                  <a:srgbClr val="002060"/>
                </a:solidFill>
              </a:rPr>
              <a:t>Electronics</a:t>
            </a:r>
          </a:p>
          <a:p>
            <a:pPr lvl="0"/>
            <a:endParaRPr lang="en-US" sz="1400" dirty="0">
              <a:solidFill>
                <a:srgbClr val="002060"/>
              </a:solidFill>
            </a:endParaRPr>
          </a:p>
          <a:p>
            <a:pPr lvl="0"/>
            <a:endParaRPr lang="en-US" sz="1400" dirty="0">
              <a:solidFill>
                <a:srgbClr val="002060"/>
              </a:solidFill>
            </a:endParaRPr>
          </a:p>
        </p:txBody>
      </p:sp>
    </p:spTree>
    <p:extLst>
      <p:ext uri="{BB962C8B-B14F-4D97-AF65-F5344CB8AC3E}">
        <p14:creationId xmlns:p14="http://schemas.microsoft.com/office/powerpoint/2010/main" val="20670303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700" y="517803"/>
            <a:ext cx="8889999" cy="3323987"/>
          </a:xfrm>
          <a:prstGeom prst="rect">
            <a:avLst/>
          </a:prstGeom>
          <a:noFill/>
        </p:spPr>
        <p:txBody>
          <a:bodyPr wrap="square" rtlCol="0">
            <a:spAutoFit/>
          </a:bodyPr>
          <a:lstStyle/>
          <a:p>
            <a:pPr marL="342900" lvl="0" indent="-342900">
              <a:buFont typeface="+mj-lt"/>
              <a:buAutoNum type="arabicPeriod" startAt="4"/>
            </a:pPr>
            <a:r>
              <a:rPr lang="en-US" sz="1400" b="1" dirty="0" smtClean="0"/>
              <a:t>Does the documentation of the Photon Detector System technical design provide sufficiently comprehensive analysis and justification for the Photon Detector System design adopted?</a:t>
            </a:r>
          </a:p>
          <a:p>
            <a:r>
              <a:rPr lang="en-US" sz="1400" b="1" dirty="0">
                <a:solidFill>
                  <a:srgbClr val="002060"/>
                </a:solidFill>
              </a:rPr>
              <a:t>Optical system</a:t>
            </a:r>
          </a:p>
          <a:p>
            <a:pPr lvl="0"/>
            <a:r>
              <a:rPr lang="en-US" sz="1400" dirty="0" smtClean="0">
                <a:solidFill>
                  <a:srgbClr val="002060"/>
                </a:solidFill>
              </a:rPr>
              <a:t>Recommendation:</a:t>
            </a:r>
          </a:p>
          <a:p>
            <a:pPr marL="285750" lvl="0" indent="-285750">
              <a:buFont typeface="Arial" charset="0"/>
              <a:buChar char="•"/>
            </a:pPr>
            <a:r>
              <a:rPr lang="en-US" sz="1400" dirty="0" smtClean="0">
                <a:solidFill>
                  <a:srgbClr val="002060"/>
                </a:solidFill>
              </a:rPr>
              <a:t>A study should be performed documenting the impact of PDS light yield on SN physics, specifically at values of 0.1, 0.05, 0.01 </a:t>
            </a:r>
            <a:r>
              <a:rPr lang="en-US" sz="1400" dirty="0" err="1" smtClean="0">
                <a:solidFill>
                  <a:srgbClr val="002060"/>
                </a:solidFill>
              </a:rPr>
              <a:t>pe</a:t>
            </a:r>
            <a:r>
              <a:rPr lang="en-US" sz="1400" dirty="0" smtClean="0">
                <a:solidFill>
                  <a:srgbClr val="002060"/>
                </a:solidFill>
              </a:rPr>
              <a:t>/MeV at the CPA.</a:t>
            </a:r>
          </a:p>
          <a:p>
            <a:pPr marL="285750" lvl="0" indent="-285750">
              <a:buFont typeface="Arial" charset="0"/>
              <a:buChar char="•"/>
            </a:pPr>
            <a:endParaRPr lang="en-US" sz="1400" dirty="0">
              <a:solidFill>
                <a:srgbClr val="002060"/>
              </a:solidFill>
            </a:endParaRPr>
          </a:p>
          <a:p>
            <a:r>
              <a:rPr lang="en-US" sz="1400" b="1" dirty="0" smtClean="0">
                <a:solidFill>
                  <a:srgbClr val="002060"/>
                </a:solidFill>
              </a:rPr>
              <a:t>Mechanical</a:t>
            </a:r>
          </a:p>
          <a:p>
            <a:endParaRPr lang="en-US" sz="1400" b="1" dirty="0">
              <a:solidFill>
                <a:srgbClr val="002060"/>
              </a:solidFill>
            </a:endParaRPr>
          </a:p>
          <a:p>
            <a:pPr lvl="0"/>
            <a:r>
              <a:rPr lang="en-US" sz="1400" b="1" dirty="0" err="1">
                <a:solidFill>
                  <a:srgbClr val="002060"/>
                </a:solidFill>
              </a:rPr>
              <a:t>SiPM</a:t>
            </a:r>
            <a:endParaRPr lang="en-US" sz="1400" b="1" dirty="0">
              <a:solidFill>
                <a:srgbClr val="002060"/>
              </a:solidFill>
            </a:endParaRPr>
          </a:p>
          <a:p>
            <a:pPr lvl="0"/>
            <a:endParaRPr lang="en-US" sz="1400" dirty="0">
              <a:solidFill>
                <a:srgbClr val="002060"/>
              </a:solidFill>
            </a:endParaRPr>
          </a:p>
          <a:p>
            <a:pPr lvl="0"/>
            <a:r>
              <a:rPr lang="en-US" sz="1400" b="1" dirty="0">
                <a:solidFill>
                  <a:srgbClr val="002060"/>
                </a:solidFill>
              </a:rPr>
              <a:t>Electronics</a:t>
            </a:r>
          </a:p>
          <a:p>
            <a:pPr lvl="0"/>
            <a:endParaRPr lang="en-US" sz="1400" dirty="0">
              <a:solidFill>
                <a:srgbClr val="002060"/>
              </a:solidFill>
            </a:endParaRPr>
          </a:p>
          <a:p>
            <a:endParaRPr lang="en-US" sz="1400" b="1" dirty="0">
              <a:solidFill>
                <a:srgbClr val="002060"/>
              </a:solidFill>
            </a:endParaRPr>
          </a:p>
          <a:p>
            <a:pPr lvl="0"/>
            <a:endParaRPr lang="en-US" sz="1400" dirty="0" smtClean="0">
              <a:solidFill>
                <a:srgbClr val="002060"/>
              </a:solidFill>
            </a:endParaRPr>
          </a:p>
        </p:txBody>
      </p:sp>
      <p:sp>
        <p:nvSpPr>
          <p:cNvPr id="4" name="TextBox 3"/>
          <p:cNvSpPr txBox="1"/>
          <p:nvPr/>
        </p:nvSpPr>
        <p:spPr>
          <a:xfrm>
            <a:off x="422787" y="68826"/>
            <a:ext cx="4270913" cy="369332"/>
          </a:xfrm>
          <a:prstGeom prst="rect">
            <a:avLst/>
          </a:prstGeom>
          <a:noFill/>
        </p:spPr>
        <p:txBody>
          <a:bodyPr wrap="none" rtlCol="0">
            <a:spAutoFit/>
          </a:bodyPr>
          <a:lstStyle/>
          <a:p>
            <a:r>
              <a:rPr lang="en-US" dirty="0" err="1" smtClean="0">
                <a:solidFill>
                  <a:srgbClr val="000000"/>
                </a:solidFill>
              </a:rPr>
              <a:t>protoDUNE</a:t>
            </a:r>
            <a:r>
              <a:rPr lang="en-US" dirty="0" smtClean="0">
                <a:solidFill>
                  <a:srgbClr val="000000"/>
                </a:solidFill>
              </a:rPr>
              <a:t> Photon Detector Design Review</a:t>
            </a:r>
            <a:endParaRPr lang="en-US" dirty="0">
              <a:solidFill>
                <a:srgbClr val="000000"/>
              </a:solidFill>
            </a:endParaRPr>
          </a:p>
        </p:txBody>
      </p:sp>
    </p:spTree>
    <p:extLst>
      <p:ext uri="{BB962C8B-B14F-4D97-AF65-F5344CB8AC3E}">
        <p14:creationId xmlns:p14="http://schemas.microsoft.com/office/powerpoint/2010/main" val="1239307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2787" y="68826"/>
            <a:ext cx="4270913" cy="369332"/>
          </a:xfrm>
          <a:prstGeom prst="rect">
            <a:avLst/>
          </a:prstGeom>
          <a:noFill/>
        </p:spPr>
        <p:txBody>
          <a:bodyPr wrap="none" rtlCol="0">
            <a:spAutoFit/>
          </a:bodyPr>
          <a:lstStyle/>
          <a:p>
            <a:r>
              <a:rPr lang="en-US" dirty="0" err="1" smtClean="0">
                <a:solidFill>
                  <a:srgbClr val="000000"/>
                </a:solidFill>
              </a:rPr>
              <a:t>protoDUNE</a:t>
            </a:r>
            <a:r>
              <a:rPr lang="en-US" dirty="0" smtClean="0">
                <a:solidFill>
                  <a:srgbClr val="000000"/>
                </a:solidFill>
              </a:rPr>
              <a:t> Photon Detector Design Review</a:t>
            </a:r>
            <a:endParaRPr lang="en-US" dirty="0">
              <a:solidFill>
                <a:srgbClr val="000000"/>
              </a:solidFill>
            </a:endParaRPr>
          </a:p>
        </p:txBody>
      </p:sp>
    </p:spTree>
    <p:extLst>
      <p:ext uri="{BB962C8B-B14F-4D97-AF65-F5344CB8AC3E}">
        <p14:creationId xmlns:p14="http://schemas.microsoft.com/office/powerpoint/2010/main" val="1815260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700" y="517803"/>
            <a:ext cx="8889999" cy="5909310"/>
          </a:xfrm>
          <a:prstGeom prst="rect">
            <a:avLst/>
          </a:prstGeom>
          <a:noFill/>
        </p:spPr>
        <p:txBody>
          <a:bodyPr wrap="square" rtlCol="0">
            <a:spAutoFit/>
          </a:bodyPr>
          <a:lstStyle/>
          <a:p>
            <a:pPr marL="342900" lvl="0" indent="-342900">
              <a:buFont typeface="+mj-lt"/>
              <a:buAutoNum type="arabicPeriod" startAt="5"/>
            </a:pPr>
            <a:r>
              <a:rPr lang="en-US" sz="1400" b="1" dirty="0" smtClean="0"/>
              <a:t>Is </a:t>
            </a:r>
            <a:r>
              <a:rPr lang="en-US" sz="1400" b="1" dirty="0"/>
              <a:t>the Photon Detector system scope well defined and complete? </a:t>
            </a:r>
            <a:endParaRPr lang="en-US" sz="1400" b="1" dirty="0" smtClean="0"/>
          </a:p>
          <a:p>
            <a:r>
              <a:rPr lang="en-US" sz="1400" b="1" dirty="0">
                <a:solidFill>
                  <a:srgbClr val="002060"/>
                </a:solidFill>
              </a:rPr>
              <a:t>Optical system</a:t>
            </a:r>
          </a:p>
          <a:p>
            <a:pPr lvl="0"/>
            <a:r>
              <a:rPr lang="en-US" sz="1400" b="1" dirty="0" smtClean="0">
                <a:solidFill>
                  <a:srgbClr val="002060"/>
                </a:solidFill>
              </a:rPr>
              <a:t>Yes</a:t>
            </a:r>
            <a:r>
              <a:rPr lang="en-US" sz="1400" b="1" dirty="0" smtClean="0">
                <a:solidFill>
                  <a:srgbClr val="002060"/>
                </a:solidFill>
              </a:rPr>
              <a:t>.</a:t>
            </a:r>
          </a:p>
          <a:p>
            <a:pPr lvl="1"/>
            <a:r>
              <a:rPr lang="en-US" sz="1400" b="1" dirty="0" smtClean="0"/>
              <a:t>Are </a:t>
            </a:r>
            <a:r>
              <a:rPr lang="en-US" sz="1400" b="1" dirty="0"/>
              <a:t>all Photon Detector System interfaces to other detector components: APA, cryostat and DAQ systems documented, clearly identified and complete? </a:t>
            </a:r>
            <a:endParaRPr lang="en-US" sz="1400" b="1" dirty="0" smtClean="0"/>
          </a:p>
          <a:p>
            <a:pPr lvl="0"/>
            <a:r>
              <a:rPr lang="en-US" sz="1400" b="1" dirty="0">
                <a:solidFill>
                  <a:srgbClr val="002060"/>
                </a:solidFill>
              </a:rPr>
              <a:t>Mechanical</a:t>
            </a:r>
          </a:p>
          <a:p>
            <a:r>
              <a:rPr lang="en-US" sz="1400" b="1" dirty="0" smtClean="0">
                <a:solidFill>
                  <a:srgbClr val="002060"/>
                </a:solidFill>
              </a:rPr>
              <a:t>Yes </a:t>
            </a:r>
            <a:r>
              <a:rPr lang="en-US" sz="1400" b="1" dirty="0" smtClean="0">
                <a:solidFill>
                  <a:srgbClr val="002060"/>
                </a:solidFill>
              </a:rPr>
              <a:t>(APA, cryostat).  </a:t>
            </a:r>
          </a:p>
          <a:p>
            <a:r>
              <a:rPr lang="en-US" sz="1400" b="1" dirty="0" smtClean="0">
                <a:solidFill>
                  <a:srgbClr val="002060"/>
                </a:solidFill>
              </a:rPr>
              <a:t>No (DAQ).</a:t>
            </a:r>
            <a:endParaRPr lang="en-US" sz="1400" b="1" dirty="0">
              <a:solidFill>
                <a:srgbClr val="002060"/>
              </a:solidFill>
            </a:endParaRPr>
          </a:p>
          <a:p>
            <a:pPr lvl="1"/>
            <a:r>
              <a:rPr lang="en-US" sz="1400" b="1" dirty="0" smtClean="0"/>
              <a:t>Do </a:t>
            </a:r>
            <a:r>
              <a:rPr lang="en-US" sz="1400" b="1" dirty="0"/>
              <a:t>the electronics feedthrough port and TPC integrated 3D models adequately represent the mechanical, electrical and electronic interfaces to the Photon Detector System? </a:t>
            </a:r>
            <a:endParaRPr lang="en-US" sz="1400" b="1" dirty="0" smtClean="0"/>
          </a:p>
          <a:p>
            <a:r>
              <a:rPr lang="en-US" sz="1400" b="1" dirty="0" smtClean="0">
                <a:solidFill>
                  <a:srgbClr val="002060"/>
                </a:solidFill>
              </a:rPr>
              <a:t>Yes (TPC).</a:t>
            </a:r>
          </a:p>
          <a:p>
            <a:r>
              <a:rPr lang="en-US" sz="1400" b="1" dirty="0" smtClean="0">
                <a:solidFill>
                  <a:srgbClr val="002060"/>
                </a:solidFill>
              </a:rPr>
              <a:t>No (electronics feedthrough port).</a:t>
            </a:r>
          </a:p>
          <a:p>
            <a:r>
              <a:rPr lang="en-US" sz="1400" dirty="0" smtClean="0">
                <a:solidFill>
                  <a:srgbClr val="002060"/>
                </a:solidFill>
              </a:rPr>
              <a:t>Findings:</a:t>
            </a:r>
          </a:p>
          <a:p>
            <a:pPr marL="285750" indent="-285750">
              <a:buFont typeface="Arial" charset="0"/>
              <a:buChar char="•"/>
            </a:pPr>
            <a:r>
              <a:rPr lang="en-US" sz="1400" dirty="0" smtClean="0">
                <a:solidFill>
                  <a:srgbClr val="002060"/>
                </a:solidFill>
              </a:rPr>
              <a:t>The PDS feedthroughs are currently being redesigned to accommodate new connectors.</a:t>
            </a:r>
            <a:endParaRPr lang="en-US" sz="1400" dirty="0">
              <a:solidFill>
                <a:srgbClr val="002060"/>
              </a:solidFill>
            </a:endParaRPr>
          </a:p>
          <a:p>
            <a:pPr lvl="1"/>
            <a:r>
              <a:rPr lang="en-US" sz="1400" b="1" dirty="0" smtClean="0"/>
              <a:t>Is </a:t>
            </a:r>
            <a:r>
              <a:rPr lang="en-US" sz="1400" b="1" dirty="0"/>
              <a:t>the cabling, power and calibration well defined and understood?  Is the grounding and shielding understood and adequate</a:t>
            </a:r>
            <a:r>
              <a:rPr lang="en-US" sz="1400" b="1" dirty="0" smtClean="0"/>
              <a:t>?</a:t>
            </a:r>
          </a:p>
          <a:p>
            <a:r>
              <a:rPr lang="en-US" sz="1400" b="1" dirty="0" smtClean="0">
                <a:solidFill>
                  <a:srgbClr val="002060"/>
                </a:solidFill>
              </a:rPr>
              <a:t>Mechanical</a:t>
            </a:r>
            <a:endParaRPr lang="en-US" sz="1400" b="1" dirty="0" smtClean="0">
              <a:solidFill>
                <a:srgbClr val="002060"/>
              </a:solidFill>
            </a:endParaRPr>
          </a:p>
          <a:p>
            <a:pPr lvl="0"/>
            <a:r>
              <a:rPr lang="en-US" sz="1400" b="1" dirty="0" smtClean="0">
                <a:solidFill>
                  <a:srgbClr val="002060"/>
                </a:solidFill>
              </a:rPr>
              <a:t>Yes, with one exception.</a:t>
            </a:r>
          </a:p>
          <a:p>
            <a:pPr lvl="0"/>
            <a:r>
              <a:rPr lang="en-US" sz="1400" dirty="0" smtClean="0">
                <a:solidFill>
                  <a:srgbClr val="002060"/>
                </a:solidFill>
              </a:rPr>
              <a:t>Comments:</a:t>
            </a:r>
          </a:p>
          <a:p>
            <a:pPr lvl="0"/>
            <a:r>
              <a:rPr lang="en-US" sz="1400" dirty="0" smtClean="0">
                <a:solidFill>
                  <a:srgbClr val="002060"/>
                </a:solidFill>
              </a:rPr>
              <a:t>ARAPUCA cabling within the PD modules differs from the other schemes: cables extend across the APA and there are different numbers of </a:t>
            </a:r>
            <a:r>
              <a:rPr lang="en-US" sz="1400" dirty="0" err="1" smtClean="0">
                <a:solidFill>
                  <a:srgbClr val="002060"/>
                </a:solidFill>
              </a:rPr>
              <a:t>SiPMs</a:t>
            </a:r>
            <a:r>
              <a:rPr lang="en-US" sz="1400" dirty="0" smtClean="0">
                <a:solidFill>
                  <a:srgbClr val="002060"/>
                </a:solidFill>
              </a:rPr>
              <a:t> and readout channels. </a:t>
            </a:r>
            <a:endParaRPr lang="en-US" sz="1400" dirty="0" smtClean="0">
              <a:solidFill>
                <a:srgbClr val="002060"/>
              </a:solidFill>
            </a:endParaRPr>
          </a:p>
          <a:p>
            <a:pPr lvl="0"/>
            <a:endParaRPr lang="en-US" sz="1400" dirty="0" smtClean="0">
              <a:solidFill>
                <a:srgbClr val="002060"/>
              </a:solidFill>
            </a:endParaRPr>
          </a:p>
          <a:p>
            <a:pPr lvl="0"/>
            <a:r>
              <a:rPr lang="en-US" sz="1400" b="1" dirty="0" err="1">
                <a:solidFill>
                  <a:srgbClr val="002060"/>
                </a:solidFill>
              </a:rPr>
              <a:t>SiPM</a:t>
            </a:r>
            <a:endParaRPr lang="en-US" sz="1400" b="1" dirty="0">
              <a:solidFill>
                <a:srgbClr val="002060"/>
              </a:solidFill>
            </a:endParaRPr>
          </a:p>
          <a:p>
            <a:pPr lvl="0"/>
            <a:endParaRPr lang="en-US" sz="1400" dirty="0">
              <a:solidFill>
                <a:srgbClr val="002060"/>
              </a:solidFill>
            </a:endParaRPr>
          </a:p>
          <a:p>
            <a:pPr lvl="0"/>
            <a:r>
              <a:rPr lang="en-US" sz="1400" b="1" dirty="0">
                <a:solidFill>
                  <a:srgbClr val="002060"/>
                </a:solidFill>
              </a:rPr>
              <a:t>Electronics</a:t>
            </a:r>
          </a:p>
          <a:p>
            <a:pPr lvl="0"/>
            <a:endParaRPr lang="en-US" sz="1400" dirty="0">
              <a:solidFill>
                <a:srgbClr val="002060"/>
              </a:solidFill>
            </a:endParaRPr>
          </a:p>
          <a:p>
            <a:pPr lvl="0"/>
            <a:endParaRPr lang="en-US" sz="1400" dirty="0">
              <a:solidFill>
                <a:srgbClr val="002060"/>
              </a:solidFill>
            </a:endParaRPr>
          </a:p>
        </p:txBody>
      </p:sp>
      <p:sp>
        <p:nvSpPr>
          <p:cNvPr id="4" name="TextBox 3"/>
          <p:cNvSpPr txBox="1"/>
          <p:nvPr/>
        </p:nvSpPr>
        <p:spPr>
          <a:xfrm>
            <a:off x="422787" y="68826"/>
            <a:ext cx="4270913" cy="369332"/>
          </a:xfrm>
          <a:prstGeom prst="rect">
            <a:avLst/>
          </a:prstGeom>
          <a:noFill/>
        </p:spPr>
        <p:txBody>
          <a:bodyPr wrap="none" rtlCol="0">
            <a:spAutoFit/>
          </a:bodyPr>
          <a:lstStyle/>
          <a:p>
            <a:r>
              <a:rPr lang="en-US" dirty="0" err="1" smtClean="0">
                <a:solidFill>
                  <a:srgbClr val="000000"/>
                </a:solidFill>
              </a:rPr>
              <a:t>protoDUNE</a:t>
            </a:r>
            <a:r>
              <a:rPr lang="en-US" dirty="0" smtClean="0">
                <a:solidFill>
                  <a:srgbClr val="000000"/>
                </a:solidFill>
              </a:rPr>
              <a:t> Photon Detector Design Review</a:t>
            </a:r>
            <a:endParaRPr lang="en-US" dirty="0">
              <a:solidFill>
                <a:srgbClr val="000000"/>
              </a:solidFill>
            </a:endParaRPr>
          </a:p>
        </p:txBody>
      </p:sp>
    </p:spTree>
    <p:extLst>
      <p:ext uri="{BB962C8B-B14F-4D97-AF65-F5344CB8AC3E}">
        <p14:creationId xmlns:p14="http://schemas.microsoft.com/office/powerpoint/2010/main" val="1155345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Dune Template_051215">
  <a:themeElements>
    <a:clrScheme name="DUNE">
      <a:dk1>
        <a:srgbClr val="BC5F2B"/>
      </a:dk1>
      <a:lt1>
        <a:sysClr val="window" lastClr="FFFFFF"/>
      </a:lt1>
      <a:dk2>
        <a:srgbClr val="3C5A77"/>
      </a:dk2>
      <a:lt2>
        <a:srgbClr val="F37C23"/>
      </a:lt2>
      <a:accent1>
        <a:srgbClr val="4F81BD"/>
      </a:accent1>
      <a:accent2>
        <a:srgbClr val="FFFFFF"/>
      </a:accent2>
      <a:accent3>
        <a:srgbClr val="FFFFFF"/>
      </a:accent3>
      <a:accent4>
        <a:srgbClr val="FFFFFF"/>
      </a:accent4>
      <a:accent5>
        <a:srgbClr val="FFFFFF"/>
      </a:accent5>
      <a:accent6>
        <a:srgbClr val="FFFFF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8044</TotalTime>
  <Words>1656</Words>
  <Application>Microsoft Macintosh PowerPoint</Application>
  <PresentationFormat>On-screen Show (4:3)</PresentationFormat>
  <Paragraphs>196</Paragraphs>
  <Slides>18</Slides>
  <Notes>18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Calibri</vt:lpstr>
      <vt:lpstr>Geneva</vt:lpstr>
      <vt:lpstr>Helvetica</vt:lpstr>
      <vt:lpstr>Lucida Grande</vt:lpstr>
      <vt:lpstr>Arial</vt:lpstr>
      <vt:lpstr>Dune Template_051215</vt:lpstr>
      <vt:lpstr>LBNF Content-Footer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Sandbox Studio</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Sandbox Studio</dc:creator>
  <cp:lastModifiedBy>Peter D. Meyers</cp:lastModifiedBy>
  <cp:revision>474</cp:revision>
  <cp:lastPrinted>2016-03-04T04:28:57Z</cp:lastPrinted>
  <dcterms:created xsi:type="dcterms:W3CDTF">2015-04-30T14:29:22Z</dcterms:created>
  <dcterms:modified xsi:type="dcterms:W3CDTF">2016-08-03T19:27:13Z</dcterms:modified>
</cp:coreProperties>
</file>