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1"/>
  </p:notesMasterIdLst>
  <p:handoutMasterIdLst>
    <p:handoutMasterId r:id="rId12"/>
  </p:handoutMasterIdLst>
  <p:sldIdLst>
    <p:sldId id="265" r:id="rId4"/>
    <p:sldId id="290" r:id="rId5"/>
    <p:sldId id="298" r:id="rId6"/>
    <p:sldId id="299" r:id="rId7"/>
    <p:sldId id="287" r:id="rId8"/>
    <p:sldId id="296" r:id="rId9"/>
    <p:sldId id="274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2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5/16/2016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5/16/2016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Daniel Johnson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16</a:t>
            </a:r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May 2016</a:t>
            </a: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5/16/2016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May    </a:t>
            </a:r>
            <a:r>
              <a:rPr lang="en-US" sz="1300" dirty="0" smtClean="0"/>
              <a:t>09, </a:t>
            </a:r>
            <a:r>
              <a:rPr lang="en-US" sz="1300" dirty="0" smtClean="0"/>
              <a:t>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May    </a:t>
            </a:r>
            <a:r>
              <a:rPr lang="en-US" sz="1300" dirty="0" smtClean="0"/>
              <a:t>16</a:t>
            </a:r>
            <a:r>
              <a:rPr lang="en-US" sz="1300" dirty="0" smtClean="0"/>
              <a:t>, </a:t>
            </a:r>
            <a:r>
              <a:rPr lang="en-US" sz="1300" dirty="0" smtClean="0"/>
              <a:t>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</a:t>
            </a:r>
            <a:r>
              <a:rPr lang="en-US" dirty="0" smtClean="0">
                <a:latin typeface="+mj-lt"/>
              </a:rPr>
              <a:t>19</a:t>
            </a: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9</a:t>
            </a:r>
            <a:r>
              <a:rPr lang="en-US" b="1" dirty="0" smtClean="0">
                <a:solidFill>
                  <a:schemeClr val="tx2"/>
                </a:solidFill>
              </a:rPr>
              <a:t>.72 </a:t>
            </a:r>
            <a:r>
              <a:rPr lang="en-US" b="1" dirty="0" smtClean="0">
                <a:solidFill>
                  <a:schemeClr val="tx2"/>
                </a:solidFill>
              </a:rPr>
              <a:t>E18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140.0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1.03 </a:t>
            </a:r>
            <a:r>
              <a:rPr lang="en-US" b="1" dirty="0" smtClean="0">
                <a:solidFill>
                  <a:schemeClr val="tx2"/>
                </a:solidFill>
              </a:rPr>
              <a:t>E19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138.9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4</a:t>
            </a:r>
            <a:r>
              <a:rPr lang="en-US" b="1" dirty="0" smtClean="0">
                <a:solidFill>
                  <a:schemeClr val="tx2"/>
                </a:solidFill>
              </a:rPr>
              <a:t>.18 </a:t>
            </a:r>
            <a:r>
              <a:rPr lang="en-US" b="1" dirty="0" smtClean="0">
                <a:solidFill>
                  <a:schemeClr val="tx2"/>
                </a:solidFill>
              </a:rPr>
              <a:t>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</a:t>
            </a:r>
            <a:r>
              <a:rPr lang="en-US" b="1" dirty="0" smtClean="0">
                <a:solidFill>
                  <a:schemeClr val="tx2"/>
                </a:solidFill>
              </a:rPr>
              <a:t>125.7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5</a:t>
            </a:r>
            <a:r>
              <a:rPr lang="en-US" b="1" dirty="0" smtClean="0">
                <a:solidFill>
                  <a:schemeClr val="tx2"/>
                </a:solidFill>
              </a:rPr>
              <a:t>.15 </a:t>
            </a:r>
            <a:r>
              <a:rPr lang="en-US" b="1" dirty="0" smtClean="0">
                <a:solidFill>
                  <a:schemeClr val="tx2"/>
                </a:solidFill>
              </a:rPr>
              <a:t>E14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</a:t>
            </a:r>
            <a:r>
              <a:rPr lang="en-US" b="1" dirty="0" smtClean="0">
                <a:solidFill>
                  <a:schemeClr val="tx2"/>
                </a:solidFill>
              </a:rPr>
              <a:t>57.1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0</a:t>
            </a:r>
            <a:r>
              <a:rPr lang="en-US" b="1" dirty="0" smtClean="0">
                <a:solidFill>
                  <a:schemeClr val="tx2"/>
                </a:solidFill>
              </a:rPr>
              <a:t>.00 </a:t>
            </a:r>
            <a:r>
              <a:rPr lang="en-US" b="1" dirty="0" smtClean="0">
                <a:solidFill>
                  <a:schemeClr val="tx2"/>
                </a:solidFill>
              </a:rPr>
              <a:t>E12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0</a:t>
            </a:r>
            <a:r>
              <a:rPr lang="en-US" b="1" dirty="0" smtClean="0">
                <a:solidFill>
                  <a:schemeClr val="tx2"/>
                </a:solidFill>
              </a:rPr>
              <a:t>.0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7477" y="797198"/>
            <a:ext cx="4549413" cy="3249580"/>
          </a:xfrm>
        </p:spPr>
      </p:pic>
    </p:spTree>
    <p:extLst>
      <p:ext uri="{BB962C8B-B14F-4D97-AF65-F5344CB8AC3E}">
        <p14:creationId xmlns:p14="http://schemas.microsoft.com/office/powerpoint/2010/main" val="30535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" y="689016"/>
            <a:ext cx="4249279" cy="28328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5/16/2016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2638"/>
            <a:ext cx="4252725" cy="28351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 smtClean="0"/>
              <a:t>Running well</a:t>
            </a:r>
          </a:p>
          <a:p>
            <a:pPr lvl="1"/>
            <a:r>
              <a:rPr lang="en-US" sz="1200" dirty="0" smtClean="0"/>
              <a:t>LRF1 Marx Modulator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</a:t>
            </a:r>
            <a:r>
              <a:rPr lang="en-US" sz="1200" dirty="0" smtClean="0"/>
              <a:t>~11 </a:t>
            </a:r>
            <a:r>
              <a:rPr lang="en-US" sz="1200" dirty="0" smtClean="0"/>
              <a:t>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/>
              <a:t>Beam to BNB</a:t>
            </a:r>
          </a:p>
          <a:p>
            <a:pPr lvl="2"/>
            <a:r>
              <a:rPr lang="en-US" sz="1100" dirty="0"/>
              <a:t>Beam to Main </a:t>
            </a:r>
            <a:r>
              <a:rPr lang="en-US" sz="1100" dirty="0" smtClean="0"/>
              <a:t>Injector</a:t>
            </a:r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</a:t>
            </a:r>
            <a:r>
              <a:rPr lang="en-US" sz="1200" dirty="0" smtClean="0"/>
              <a:t>2As </a:t>
            </a:r>
            <a:r>
              <a:rPr lang="en-US" sz="1200" dirty="0"/>
              <a:t>(</a:t>
            </a:r>
            <a:r>
              <a:rPr lang="en-US" sz="1200" dirty="0" smtClean="0"/>
              <a:t>1.33 </a:t>
            </a:r>
            <a:r>
              <a:rPr lang="en-US" sz="1200" dirty="0"/>
              <a:t>Sec MI ramp rate</a:t>
            </a:r>
            <a:r>
              <a:rPr lang="en-US" sz="1200" dirty="0" smtClean="0"/>
              <a:t>) </a:t>
            </a:r>
            <a:r>
              <a:rPr lang="en-US" sz="1200" dirty="0" smtClean="0"/>
              <a:t>with 4+6 slip stacking again</a:t>
            </a:r>
          </a:p>
          <a:p>
            <a:pPr lvl="1"/>
            <a:r>
              <a:rPr lang="en-US" sz="1200" dirty="0" smtClean="0"/>
              <a:t>Down one RF station, opportunistic downtime</a:t>
            </a:r>
            <a:endParaRPr lang="en-US" sz="1200" dirty="0" smtClean="0"/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 smtClean="0"/>
              <a:t>Took </a:t>
            </a:r>
            <a:r>
              <a:rPr lang="en-US" sz="1200" dirty="0"/>
              <a:t>beam when </a:t>
            </a:r>
            <a:r>
              <a:rPr lang="en-US" sz="1200" dirty="0" smtClean="0"/>
              <a:t>available</a:t>
            </a:r>
            <a:r>
              <a:rPr lang="en-US" sz="1200" dirty="0"/>
              <a:t>-</a:t>
            </a:r>
            <a:endParaRPr lang="en-US" sz="1100" dirty="0" smtClean="0"/>
          </a:p>
          <a:p>
            <a:pPr lvl="2"/>
            <a:r>
              <a:rPr lang="en-US" sz="1100" dirty="0" smtClean="0"/>
              <a:t>Beam Power </a:t>
            </a:r>
            <a:r>
              <a:rPr lang="en-US" sz="1100" dirty="0" smtClean="0"/>
              <a:t>~510 </a:t>
            </a:r>
            <a:r>
              <a:rPr lang="en-US" sz="1100" dirty="0" smtClean="0"/>
              <a:t>kW</a:t>
            </a:r>
          </a:p>
          <a:p>
            <a:pPr lvl="2"/>
            <a:endParaRPr lang="en-US" sz="1100" dirty="0" smtClean="0"/>
          </a:p>
          <a:p>
            <a:pPr marL="914400" lvl="2" indent="0">
              <a:buNone/>
            </a:pPr>
            <a:endParaRPr lang="en-US" sz="1100" dirty="0" smtClean="0"/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Receiving Beam</a:t>
            </a:r>
          </a:p>
          <a:p>
            <a:pPr lvl="2"/>
            <a:r>
              <a:rPr lang="en-US" sz="1100" dirty="0" smtClean="0"/>
              <a:t>~2.5 </a:t>
            </a:r>
            <a:r>
              <a:rPr lang="en-US" sz="1100" dirty="0" smtClean="0"/>
              <a:t>Hz operation</a:t>
            </a:r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100" dirty="0" err="1" smtClean="0"/>
              <a:t>MTest</a:t>
            </a:r>
            <a:r>
              <a:rPr lang="en-US" sz="1100" dirty="0" smtClean="0"/>
              <a:t> using beam</a:t>
            </a:r>
          </a:p>
          <a:p>
            <a:pPr lvl="2"/>
            <a:r>
              <a:rPr lang="en-US" sz="1100" dirty="0" err="1" smtClean="0"/>
              <a:t>MCenter</a:t>
            </a:r>
            <a:r>
              <a:rPr lang="en-US" sz="1100" dirty="0" smtClean="0"/>
              <a:t> off with Argon issues</a:t>
            </a:r>
            <a:endParaRPr lang="en-US" sz="1100" dirty="0"/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</a:p>
          <a:p>
            <a:pPr lvl="2"/>
            <a:r>
              <a:rPr lang="en-US" sz="1100" dirty="0"/>
              <a:t>U</a:t>
            </a:r>
            <a:r>
              <a:rPr lang="en-US" sz="1100" dirty="0" smtClean="0"/>
              <a:t>sing beam</a:t>
            </a:r>
          </a:p>
          <a:p>
            <a:pPr lvl="0"/>
            <a:r>
              <a:rPr lang="en-US" sz="1400" b="1" smtClean="0"/>
              <a:t>General</a:t>
            </a:r>
            <a:endParaRPr lang="en-US" sz="1200" dirty="0" smtClean="0"/>
          </a:p>
          <a:p>
            <a:pPr lvl="1"/>
            <a:r>
              <a:rPr lang="en-US" sz="1200" dirty="0" smtClean="0"/>
              <a:t>Wednesday</a:t>
            </a:r>
            <a:r>
              <a:rPr lang="en-US" sz="1200" dirty="0" smtClean="0"/>
              <a:t>, June 1st</a:t>
            </a:r>
          </a:p>
          <a:p>
            <a:pPr lvl="2"/>
            <a:r>
              <a:rPr lang="en-US" sz="1100" dirty="0" smtClean="0"/>
              <a:t>Tentative shutdown day</a:t>
            </a:r>
          </a:p>
          <a:p>
            <a:pPr lvl="2"/>
            <a:r>
              <a:rPr lang="en-US" sz="1100" dirty="0" smtClean="0"/>
              <a:t>Will probably move later</a:t>
            </a:r>
          </a:p>
          <a:p>
            <a:pPr lvl="1"/>
            <a:r>
              <a:rPr lang="en-US" sz="1400" dirty="0" smtClean="0"/>
              <a:t>	</a:t>
            </a:r>
            <a:r>
              <a:rPr lang="en-US" sz="1200" dirty="0" smtClean="0"/>
              <a:t>Monday, August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pPr lvl="2"/>
            <a:r>
              <a:rPr lang="en-US" sz="1100" dirty="0" smtClean="0"/>
              <a:t>New Start Date of Summer Shutdown</a:t>
            </a:r>
          </a:p>
          <a:p>
            <a:pPr lvl="2"/>
            <a:r>
              <a:rPr lang="en-US" sz="1100" dirty="0" smtClean="0"/>
              <a:t>Beam probably off on Friday</a:t>
            </a:r>
            <a:endParaRPr lang="en-US" sz="11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5/16/2016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Controlled Accesses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28663"/>
            <a:ext cx="8522109" cy="3926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/>
              <a:t>Controlled Access Event (3/01/2016)</a:t>
            </a:r>
          </a:p>
          <a:p>
            <a:pPr lvl="1"/>
            <a:r>
              <a:rPr lang="en-US" sz="1200" b="1" dirty="0" smtClean="0"/>
              <a:t>Four people performed a controlled access into Booster</a:t>
            </a:r>
          </a:p>
          <a:p>
            <a:pPr lvl="1"/>
            <a:r>
              <a:rPr lang="en-US" sz="1200" b="1" dirty="0" smtClean="0"/>
              <a:t>One had the wrong key (Verification is important)</a:t>
            </a:r>
          </a:p>
          <a:p>
            <a:pPr lvl="1"/>
            <a:r>
              <a:rPr lang="en-US" sz="1200" b="1" dirty="0" smtClean="0"/>
              <a:t>Enclosure dropped as training requires</a:t>
            </a:r>
          </a:p>
          <a:p>
            <a:pPr lvl="1"/>
            <a:r>
              <a:rPr lang="en-US" sz="1200" b="1" dirty="0" smtClean="0"/>
              <a:t>Similar to incident in 2014</a:t>
            </a:r>
          </a:p>
          <a:p>
            <a:pPr lvl="1"/>
            <a:r>
              <a:rPr lang="en-US" sz="1200" b="1" dirty="0" smtClean="0"/>
              <a:t>Controlled accesses were not permitted </a:t>
            </a:r>
          </a:p>
          <a:p>
            <a:pPr lvl="0"/>
            <a:r>
              <a:rPr lang="en-US" sz="1400" b="1" dirty="0"/>
              <a:t>Controlled </a:t>
            </a:r>
            <a:r>
              <a:rPr lang="en-US" sz="1400" b="1" dirty="0" smtClean="0"/>
              <a:t>Access Modification (3/02/2016)</a:t>
            </a:r>
          </a:p>
          <a:p>
            <a:pPr lvl="1"/>
            <a:r>
              <a:rPr lang="en-US" sz="1200" b="1" dirty="0" smtClean="0"/>
              <a:t>No more group controlled accesses</a:t>
            </a:r>
          </a:p>
          <a:p>
            <a:pPr lvl="1"/>
            <a:r>
              <a:rPr lang="en-US" sz="1200" b="1" dirty="0" smtClean="0"/>
              <a:t>Controlled accesses can resume in pairs</a:t>
            </a:r>
            <a:endParaRPr lang="en-US" sz="1000" b="1" dirty="0" smtClean="0"/>
          </a:p>
          <a:p>
            <a:pPr lvl="1"/>
            <a:r>
              <a:rPr lang="en-US" sz="1200" b="1" dirty="0" smtClean="0"/>
              <a:t>Each person must manipulate their key for entry</a:t>
            </a:r>
          </a:p>
          <a:p>
            <a:pPr lvl="1"/>
            <a:r>
              <a:rPr lang="en-US" sz="1200" b="1" dirty="0" smtClean="0"/>
              <a:t>Interim procedure until investigation has been completed, corrective actions identified/implemented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5/16/2016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4886325"/>
            <a:ext cx="5373688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5/16/2016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4680</TotalTime>
  <Words>319</Words>
  <Application>Microsoft Office PowerPoint</Application>
  <PresentationFormat>On-screen Show (16:9)</PresentationFormat>
  <Paragraphs>97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Helvetica</vt:lpstr>
      <vt:lpstr>FNAL_16x9_custom2</vt:lpstr>
      <vt:lpstr>Fermilab: Footer Only</vt:lpstr>
      <vt:lpstr>FermiWide</vt:lpstr>
      <vt:lpstr>All Experimenters’ Meeting</vt:lpstr>
      <vt:lpstr>PowerPoint Presentation</vt:lpstr>
      <vt:lpstr>Performance measures: BNB</vt:lpstr>
      <vt:lpstr>Performance measures: NuMI</vt:lpstr>
      <vt:lpstr>Complex Status</vt:lpstr>
      <vt:lpstr>Controlled Accesses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Daniel A. Johnson x2074 05157N</cp:lastModifiedBy>
  <cp:revision>274</cp:revision>
  <cp:lastPrinted>2014-01-20T19:40:21Z</cp:lastPrinted>
  <dcterms:created xsi:type="dcterms:W3CDTF">2015-02-16T17:27:00Z</dcterms:created>
  <dcterms:modified xsi:type="dcterms:W3CDTF">2016-05-16T15:02:21Z</dcterms:modified>
</cp:coreProperties>
</file>