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8000"/>
    <a:srgbClr val="FFF50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512" autoAdjust="0"/>
    <p:restoredTop sz="99769" autoAdjust="0"/>
  </p:normalViewPr>
  <p:slideViewPr>
    <p:cSldViewPr snapToGrid="0" snapToObjects="1">
      <p:cViewPr varScale="1">
        <p:scale>
          <a:sx n="140" d="100"/>
          <a:sy n="140" d="100"/>
        </p:scale>
        <p:origin x="-2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68AE-6011-C647-B3CE-A2324B69BEF4}" type="datetimeFigureOut">
              <a:rPr lang="en-US" smtClean="0"/>
              <a:t>20/05/16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04FB-A699-4A4E-91E7-CCCC780C6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4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7C9E-B767-1049-B14C-E01BE4363530}" type="datetimeFigureOut">
              <a:rPr lang="en-US" smtClean="0"/>
              <a:t>20/05/16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4332-DFBC-D546-9D62-8B5A6BC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1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00"/>
          </a:solidFill>
        </p:spPr>
        <p:txBody>
          <a:bodyPr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imp_logo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581580" cy="47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STFC_top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2345" y="1"/>
            <a:ext cx="1531654" cy="46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0" y="6488668"/>
            <a:ext cx="265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K. Long, </a:t>
            </a:r>
            <a:fld id="{B19FB069-7A70-CF49-A3CF-C9513262B04A}" type="datetime3">
              <a:rPr lang="en-GB" b="1" smtClean="0">
                <a:solidFill>
                  <a:schemeClr val="bg1"/>
                </a:solidFill>
              </a:rPr>
              <a:t>20 May 2016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9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5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1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50798"/>
            <a:ext cx="4495800" cy="6107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50798"/>
            <a:ext cx="4495800" cy="6107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0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50798"/>
            <a:ext cx="9144000" cy="6107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3456"/>
            <a:ext cx="2133600" cy="284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Notes on reviews/</a:t>
            </a:r>
            <a:r>
              <a:rPr lang="en-US" sz="4000" dirty="0" err="1" smtClean="0"/>
              <a:t>descope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7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“Option A”: solenoid upstream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538870"/>
            <a:ext cx="9144000" cy="23191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Initial estimate of performance:</a:t>
            </a:r>
          </a:p>
          <a:p>
            <a:pPr lvl="1"/>
            <a:r>
              <a:rPr lang="en-US" dirty="0" smtClean="0"/>
              <a:t>Cooling effect: 8% at </a:t>
            </a:r>
            <a:r>
              <a:rPr lang="en-US" dirty="0" err="1" smtClean="0"/>
              <a:t>emittance</a:t>
            </a:r>
            <a:r>
              <a:rPr lang="en-US" dirty="0" smtClean="0"/>
              <a:t> of 7.9 mm;</a:t>
            </a:r>
          </a:p>
          <a:p>
            <a:pPr lvl="2"/>
            <a:r>
              <a:rPr lang="en-US" dirty="0" smtClean="0"/>
              <a:t>Comparable to baseline</a:t>
            </a:r>
          </a:p>
          <a:p>
            <a:pPr lvl="1"/>
            <a:r>
              <a:rPr lang="en-US" dirty="0" smtClean="0"/>
              <a:t>Transmission 85% </a:t>
            </a:r>
            <a:r>
              <a:rPr lang="en-US" dirty="0" err="1" smtClean="0"/>
              <a:t>vs</a:t>
            </a:r>
            <a:r>
              <a:rPr lang="en-US" dirty="0" smtClean="0"/>
              <a:t> 91% of baseline:</a:t>
            </a:r>
          </a:p>
          <a:p>
            <a:pPr lvl="2"/>
            <a:r>
              <a:rPr lang="en-US" dirty="0" smtClean="0"/>
              <a:t>Issue is systematic error:</a:t>
            </a:r>
          </a:p>
          <a:p>
            <a:pPr lvl="3"/>
            <a:r>
              <a:rPr lang="en-US" dirty="0" smtClean="0"/>
              <a:t>Believe that effect of modest decrease in transmission can be understood and systematic error can be kept under control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9" y="889552"/>
            <a:ext cx="8922787" cy="3549926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20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Rogers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6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Indicative risk, cost and schedule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8696"/>
            <a:ext cx="9144000" cy="59193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Risk reduction:</a:t>
            </a:r>
          </a:p>
          <a:p>
            <a:pPr lvl="1"/>
            <a:r>
              <a:rPr lang="en-US" dirty="0" smtClean="0"/>
              <a:t>Do not assume use of SSD;</a:t>
            </a:r>
          </a:p>
          <a:p>
            <a:pPr lvl="2"/>
            <a:r>
              <a:rPr lang="en-US" dirty="0" smtClean="0"/>
              <a:t>All magnets will have been commissioned in the Step IV lattice for which the inter-magnet coupling is larger than in the </a:t>
            </a:r>
            <a:r>
              <a:rPr lang="en-US" dirty="0" err="1" smtClean="0"/>
              <a:t>descoped</a:t>
            </a:r>
            <a:r>
              <a:rPr lang="en-US" dirty="0" smtClean="0"/>
              <a:t> cooling demo configuration</a:t>
            </a:r>
          </a:p>
          <a:p>
            <a:pPr lvl="1"/>
            <a:r>
              <a:rPr lang="en-US" dirty="0" smtClean="0"/>
              <a:t>Hall refit significantly simplified;</a:t>
            </a:r>
          </a:p>
          <a:p>
            <a:pPr lvl="1"/>
            <a:r>
              <a:rPr lang="en-US" dirty="0" smtClean="0"/>
              <a:t>RF system commissioning significantly ahead of requirement</a:t>
            </a:r>
          </a:p>
          <a:p>
            <a:pPr lvl="1"/>
            <a:r>
              <a:rPr lang="en-US" dirty="0" smtClean="0"/>
              <a:t>Spares (solenoid and RF amplifier):</a:t>
            </a:r>
          </a:p>
          <a:p>
            <a:pPr lvl="2"/>
            <a:r>
              <a:rPr lang="en-US" dirty="0" smtClean="0"/>
              <a:t>Enhanced “availability” in operation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Schedule:</a:t>
            </a:r>
          </a:p>
          <a:p>
            <a:pPr lvl="1"/>
            <a:r>
              <a:rPr lang="en-US" dirty="0" smtClean="0"/>
              <a:t>Initial estimate indicates that reconfiguration and commissioning completes such that data-taking for physics can start Mar18; significantly in advance of the long ISIS shutdown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Cost: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8" y="5299208"/>
            <a:ext cx="8831489" cy="1094961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6569241"/>
            <a:ext cx="1403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Whyte, Grant, et al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1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2434"/>
            <a:ext cx="9144000" cy="598556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Demonstration of ionization </a:t>
            </a:r>
            <a:r>
              <a:rPr lang="en-US" dirty="0" smtClean="0"/>
              <a:t>cooling: </a:t>
            </a:r>
          </a:p>
          <a:p>
            <a:pPr lvl="1"/>
            <a:r>
              <a:rPr lang="en-US" dirty="0" smtClean="0"/>
              <a:t>Seminal measurement; unlocks high-brightness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/>
              <a:t>beams for particle physics;</a:t>
            </a:r>
          </a:p>
          <a:p>
            <a:r>
              <a:rPr lang="en-US" dirty="0"/>
              <a:t>Ionization cooling requires by energy loss </a:t>
            </a:r>
            <a:r>
              <a:rPr lang="en-US" i="1" dirty="0"/>
              <a:t>and </a:t>
            </a:r>
            <a:r>
              <a:rPr lang="en-US" dirty="0"/>
              <a:t>acceleration</a:t>
            </a:r>
          </a:p>
          <a:p>
            <a:pPr lvl="1"/>
            <a:r>
              <a:rPr lang="en-US" dirty="0"/>
              <a:t>Demonstration of ionization cooling therefore requires the beam to be accelerated.</a:t>
            </a:r>
          </a:p>
          <a:p>
            <a:pPr lvl="1"/>
            <a:endParaRPr lang="en-US" dirty="0"/>
          </a:p>
          <a:p>
            <a:r>
              <a:rPr lang="en-US" dirty="0" smtClean="0"/>
              <a:t>Initial </a:t>
            </a:r>
            <a:r>
              <a:rPr lang="en-US" dirty="0"/>
              <a:t>evaluation indicates </a:t>
            </a:r>
            <a:r>
              <a:rPr lang="en-US" dirty="0" smtClean="0"/>
              <a:t>that: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a cost-effective, low-risk </a:t>
            </a:r>
            <a:r>
              <a:rPr lang="en-US" dirty="0" err="1"/>
              <a:t>programme</a:t>
            </a:r>
            <a:r>
              <a:rPr lang="en-US" dirty="0"/>
              <a:t> by which a quantitatively-</a:t>
            </a:r>
            <a:r>
              <a:rPr lang="en-US" dirty="0" smtClean="0"/>
              <a:t>compelling demonstration can </a:t>
            </a:r>
            <a:r>
              <a:rPr lang="en-US" dirty="0"/>
              <a:t>be delivered with equipment that is already available or that is </a:t>
            </a:r>
            <a:r>
              <a:rPr lang="en-US" dirty="0" smtClean="0"/>
              <a:t>already being </a:t>
            </a:r>
            <a:r>
              <a:rPr lang="en-US" dirty="0"/>
              <a:t>manufactured;</a:t>
            </a:r>
          </a:p>
          <a:p>
            <a:endParaRPr lang="en-US" dirty="0"/>
          </a:p>
          <a:p>
            <a:r>
              <a:rPr lang="en-US" dirty="0" smtClean="0"/>
              <a:t>Step </a:t>
            </a:r>
            <a:r>
              <a:rPr lang="en-US" dirty="0"/>
              <a:t>IV: </a:t>
            </a:r>
            <a:endParaRPr lang="en-US" dirty="0" smtClean="0"/>
          </a:p>
          <a:p>
            <a:pPr lvl="1"/>
            <a:r>
              <a:rPr lang="en-US" dirty="0" smtClean="0"/>
              <a:t>Study </a:t>
            </a:r>
            <a:r>
              <a:rPr lang="en-US" dirty="0"/>
              <a:t>of the material properties that determine the </a:t>
            </a:r>
            <a:r>
              <a:rPr lang="en-US" dirty="0" err="1"/>
              <a:t>ionzation</a:t>
            </a:r>
            <a:r>
              <a:rPr lang="en-US" dirty="0"/>
              <a:t>-cooling effect.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Delivering the seminal demonstration of ionization cooling in this manner will </a:t>
            </a:r>
            <a:r>
              <a:rPr lang="en-US" dirty="0" err="1"/>
              <a:t>maximise</a:t>
            </a:r>
            <a:r>
              <a:rPr lang="en-US" dirty="0"/>
              <a:t> the scientific </a:t>
            </a:r>
            <a:r>
              <a:rPr lang="en-US" dirty="0" smtClean="0"/>
              <a:t>return on </a:t>
            </a:r>
            <a:r>
              <a:rPr lang="en-US" dirty="0"/>
              <a:t>the substantial investments made in MICE by the STFC and its international partners.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Screenshot 2016-05-05 08.30.2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08"/>
          <a:stretch/>
        </p:blipFill>
        <p:spPr>
          <a:xfrm>
            <a:off x="225565" y="338048"/>
            <a:ext cx="6337300" cy="1434205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4" name="Picture 3" descr="Screenshot 2016-05-05 08.31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56" y="4920559"/>
            <a:ext cx="8100209" cy="1133313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5" name="Picture 4" descr="Screenshot 2016-05-05 08.32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65" y="2607088"/>
            <a:ext cx="8610600" cy="146050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28251" y="277739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05 &amp; 06 April 2016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5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Consensus 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Excellent progress in:</a:t>
            </a:r>
          </a:p>
          <a:p>
            <a:pPr lvl="1"/>
            <a:r>
              <a:rPr lang="en-US" dirty="0" smtClean="0"/>
              <a:t>Commissioning and operations;</a:t>
            </a:r>
          </a:p>
          <a:p>
            <a:pPr lvl="1"/>
            <a:r>
              <a:rPr lang="en-US" dirty="0" smtClean="0"/>
              <a:t>Software and analysis;</a:t>
            </a:r>
          </a:p>
          <a:p>
            <a:pPr lvl="1"/>
            <a:r>
              <a:rPr lang="en-US" dirty="0" smtClean="0"/>
              <a:t>Publication </a:t>
            </a:r>
            <a:r>
              <a:rPr lang="en-US" dirty="0"/>
              <a:t>of </a:t>
            </a:r>
            <a:r>
              <a:rPr lang="en-US" dirty="0" smtClean="0"/>
              <a:t>results.</a:t>
            </a:r>
          </a:p>
          <a:p>
            <a:pPr lvl="1"/>
            <a:endParaRPr lang="en-US" dirty="0"/>
          </a:p>
          <a:p>
            <a:r>
              <a:rPr lang="en-US" dirty="0" smtClean="0"/>
              <a:t>Step </a:t>
            </a:r>
            <a:r>
              <a:rPr lang="en-US" dirty="0"/>
              <a:t>IV science </a:t>
            </a:r>
            <a:r>
              <a:rPr lang="en-US" dirty="0" err="1" smtClean="0"/>
              <a:t>programme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Important </a:t>
            </a:r>
            <a:r>
              <a:rPr lang="en-US" dirty="0"/>
              <a:t>and must be </a:t>
            </a:r>
            <a:r>
              <a:rPr lang="en-US" dirty="0" smtClean="0"/>
              <a:t>completed:</a:t>
            </a:r>
          </a:p>
          <a:p>
            <a:pPr lvl="2"/>
            <a:r>
              <a:rPr lang="en-US" dirty="0" smtClean="0"/>
              <a:t>Including </a:t>
            </a:r>
            <a:r>
              <a:rPr lang="en-US" dirty="0"/>
              <a:t>operation with </a:t>
            </a:r>
            <a:r>
              <a:rPr lang="en-US" dirty="0" smtClean="0"/>
              <a:t>both </a:t>
            </a:r>
            <a:r>
              <a:rPr lang="en-US" dirty="0" err="1" smtClean="0"/>
              <a:t>LiH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LH2</a:t>
            </a:r>
          </a:p>
          <a:p>
            <a:pPr lvl="1"/>
            <a:endParaRPr lang="en-US" dirty="0"/>
          </a:p>
          <a:p>
            <a:r>
              <a:rPr lang="en-US" dirty="0" smtClean="0"/>
              <a:t>Cooling demonstration:</a:t>
            </a:r>
          </a:p>
          <a:p>
            <a:pPr lvl="1"/>
            <a:r>
              <a:rPr lang="en-US" dirty="0" smtClean="0"/>
              <a:t>Important </a:t>
            </a:r>
            <a:r>
              <a:rPr lang="en-US" dirty="0"/>
              <a:t>and should be </a:t>
            </a:r>
            <a:r>
              <a:rPr lang="en-US" dirty="0" smtClean="0"/>
              <a:t>completed.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97742"/>
            <a:ext cx="726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http://</a:t>
            </a:r>
            <a:r>
              <a:rPr lang="en-US" sz="1050" b="1" dirty="0" err="1">
                <a:solidFill>
                  <a:schemeClr val="bg1"/>
                </a:solidFill>
              </a:rPr>
              <a:t>micewww.pp.rl.ac.uk</a:t>
            </a:r>
            <a:r>
              <a:rPr lang="en-US" sz="1050" b="1" dirty="0">
                <a:solidFill>
                  <a:schemeClr val="bg1"/>
                </a:solidFill>
              </a:rPr>
              <a:t>/attachments/6188/2016-05-04-Descope.pdf</a:t>
            </a:r>
          </a:p>
        </p:txBody>
      </p:sp>
    </p:spTree>
    <p:extLst>
      <p:ext uri="{BB962C8B-B14F-4D97-AF65-F5344CB8AC3E}">
        <p14:creationId xmlns:p14="http://schemas.microsoft.com/office/powerpoint/2010/main" val="83290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STFC MICE-UK </a:t>
            </a:r>
            <a:r>
              <a:rPr lang="en-US" dirty="0"/>
              <a:t>c</a:t>
            </a:r>
            <a:r>
              <a:rPr lang="en-US" dirty="0" smtClean="0"/>
              <a:t>ost-to-completion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Risks (financial, reputational, schedule) associated with recovery of </a:t>
            </a:r>
            <a:r>
              <a:rPr lang="en-US" dirty="0" smtClean="0"/>
              <a:t>SSD too </a:t>
            </a:r>
            <a:r>
              <a:rPr lang="en-US" dirty="0"/>
              <a:t>large;</a:t>
            </a:r>
          </a:p>
          <a:p>
            <a:pPr lvl="1"/>
            <a:r>
              <a:rPr lang="en-US" dirty="0"/>
              <a:t>Also; timing of the long ISIS shutdown may start just as the recovered solenoid is delivered;</a:t>
            </a:r>
          </a:p>
          <a:p>
            <a:endParaRPr lang="en-US" dirty="0" smtClean="0"/>
          </a:p>
          <a:p>
            <a:r>
              <a:rPr lang="en-US" dirty="0" err="1" smtClean="0"/>
              <a:t>Maximise</a:t>
            </a:r>
            <a:r>
              <a:rPr lang="en-US" dirty="0" smtClean="0"/>
              <a:t> scientific yield from Step IV:</a:t>
            </a:r>
          </a:p>
          <a:p>
            <a:pPr lvl="1"/>
            <a:r>
              <a:rPr lang="en-US" dirty="0" smtClean="0"/>
              <a:t>Extend operations to Aug17 if project does not proceed to mount </a:t>
            </a:r>
            <a:r>
              <a:rPr lang="en-US" dirty="0" err="1" smtClean="0"/>
              <a:t>descoped</a:t>
            </a:r>
            <a:r>
              <a:rPr lang="en-US" dirty="0" smtClean="0"/>
              <a:t> cooling </a:t>
            </a:r>
            <a:r>
              <a:rPr lang="en-US" dirty="0" smtClean="0"/>
              <a:t>demonstration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C2C panel recommended MICE</a:t>
            </a:r>
            <a:r>
              <a:rPr lang="en-US" dirty="0"/>
              <a:t>-UK </a:t>
            </a:r>
            <a:r>
              <a:rPr lang="en-US" dirty="0" smtClean="0"/>
              <a:t>be asked to prepare proposal </a:t>
            </a:r>
            <a:r>
              <a:rPr lang="en-US" dirty="0"/>
              <a:t>for the execution of the cooling demonstration </a:t>
            </a:r>
            <a:r>
              <a:rPr lang="en-US" dirty="0" smtClean="0"/>
              <a:t>that:</a:t>
            </a:r>
          </a:p>
          <a:p>
            <a:pPr lvl="1"/>
            <a:r>
              <a:rPr lang="en-US" dirty="0" smtClean="0"/>
              <a:t>Exploits </a:t>
            </a:r>
            <a:r>
              <a:rPr lang="en-US" dirty="0"/>
              <a:t>those components that are already in hand or are being manufactured:</a:t>
            </a:r>
          </a:p>
          <a:p>
            <a:pPr lvl="2"/>
            <a:r>
              <a:rPr lang="en-US" dirty="0"/>
              <a:t>Within three months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97742"/>
            <a:ext cx="726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http://</a:t>
            </a:r>
            <a:r>
              <a:rPr lang="en-US" sz="1050" b="1" dirty="0" err="1">
                <a:solidFill>
                  <a:schemeClr val="bg1"/>
                </a:solidFill>
              </a:rPr>
              <a:t>micewww.pp.rl.ac.uk</a:t>
            </a:r>
            <a:r>
              <a:rPr lang="en-US" sz="1050" b="1" dirty="0">
                <a:solidFill>
                  <a:schemeClr val="bg1"/>
                </a:solidFill>
              </a:rPr>
              <a:t>/attachments/6188/2016-05-04-Descope.pdf</a:t>
            </a:r>
          </a:p>
        </p:txBody>
      </p:sp>
    </p:spTree>
    <p:extLst>
      <p:ext uri="{BB962C8B-B14F-4D97-AF65-F5344CB8AC3E}">
        <p14:creationId xmlns:p14="http://schemas.microsoft.com/office/powerpoint/2010/main" val="216423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Integrated cost to the UK </a:t>
            </a:r>
            <a:r>
              <a:rPr lang="en-US" dirty="0" smtClean="0"/>
              <a:t>significantly lower than presented to C2C review</a:t>
            </a:r>
          </a:p>
          <a:p>
            <a:endParaRPr lang="en-US" dirty="0" smtClean="0"/>
          </a:p>
          <a:p>
            <a:r>
              <a:rPr lang="en-US" dirty="0" smtClean="0"/>
              <a:t>Minimum </a:t>
            </a:r>
            <a:r>
              <a:rPr lang="en-US" dirty="0"/>
              <a:t>risk:</a:t>
            </a:r>
          </a:p>
          <a:p>
            <a:pPr lvl="1"/>
            <a:r>
              <a:rPr lang="en-US" dirty="0" smtClean="0"/>
              <a:t>Of </a:t>
            </a:r>
            <a:r>
              <a:rPr lang="en-US" dirty="0"/>
              <a:t>further delay, cost overrun, equipment failure or reduced availability</a:t>
            </a:r>
          </a:p>
          <a:p>
            <a:endParaRPr lang="en-US" dirty="0" smtClean="0"/>
          </a:p>
          <a:p>
            <a:r>
              <a:rPr lang="en-US" dirty="0" smtClean="0"/>
              <a:t>Significant </a:t>
            </a:r>
            <a:r>
              <a:rPr lang="en-US" dirty="0"/>
              <a:t>data-taking before the long ISIS shutdown (around 2019)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97742"/>
            <a:ext cx="726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http://</a:t>
            </a:r>
            <a:r>
              <a:rPr lang="en-US" sz="1050" b="1" dirty="0" err="1">
                <a:solidFill>
                  <a:schemeClr val="bg1"/>
                </a:solidFill>
              </a:rPr>
              <a:t>micewww.pp.rl.ac.uk</a:t>
            </a:r>
            <a:r>
              <a:rPr lang="en-US" sz="1050" b="1" dirty="0">
                <a:solidFill>
                  <a:schemeClr val="bg1"/>
                </a:solidFill>
              </a:rPr>
              <a:t>/attachments/6188/2016-05-04-Descope.pdf</a:t>
            </a:r>
          </a:p>
        </p:txBody>
      </p:sp>
    </p:spTree>
    <p:extLst>
      <p:ext uri="{BB962C8B-B14F-4D97-AF65-F5344CB8AC3E}">
        <p14:creationId xmlns:p14="http://schemas.microsoft.com/office/powerpoint/2010/main" val="146155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routes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Either:</a:t>
            </a:r>
          </a:p>
          <a:p>
            <a:pPr lvl="1"/>
            <a:r>
              <a:rPr lang="en-US" dirty="0"/>
              <a:t>Configuration with only one SS is shown to yield satisfactory </a:t>
            </a:r>
            <a:r>
              <a:rPr lang="en-US" dirty="0" smtClean="0"/>
              <a:t>performance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downstream spectrometer solenoid (E-C-E only or E-C-E and M2) is shown to be stable through operation at Step IV; </a:t>
            </a:r>
            <a:r>
              <a:rPr lang="en-US" dirty="0" smtClean="0"/>
              <a:t>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is demonstrated that the downstream solenoid E-C-E combination can be made stable through a low-risk intervention.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97742"/>
            <a:ext cx="726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http://</a:t>
            </a:r>
            <a:r>
              <a:rPr lang="en-US" sz="1050" b="1" dirty="0" err="1">
                <a:solidFill>
                  <a:schemeClr val="bg1"/>
                </a:solidFill>
              </a:rPr>
              <a:t>micewww.pp.rl.ac.uk</a:t>
            </a:r>
            <a:r>
              <a:rPr lang="en-US" sz="1050" b="1" dirty="0">
                <a:solidFill>
                  <a:schemeClr val="bg1"/>
                </a:solidFill>
              </a:rPr>
              <a:t>/attachments/6188/2016-05-04-Descope.pdf</a:t>
            </a:r>
          </a:p>
        </p:txBody>
      </p:sp>
    </p:spTree>
    <p:extLst>
      <p:ext uri="{BB962C8B-B14F-4D97-AF65-F5344CB8AC3E}">
        <p14:creationId xmlns:p14="http://schemas.microsoft.com/office/powerpoint/2010/main" val="195177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Options under consideration [1]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0798"/>
            <a:ext cx="9144000" cy="58469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Two-solenoid configurations:</a:t>
            </a:r>
          </a:p>
          <a:p>
            <a:pPr lvl="1"/>
            <a:r>
              <a:rPr lang="en-US" dirty="0" smtClean="0"/>
              <a:t>SS1 is either upstream or downstream</a:t>
            </a:r>
            <a:endParaRPr lang="en-US" dirty="0"/>
          </a:p>
          <a:p>
            <a:pPr lvl="1"/>
            <a:r>
              <a:rPr lang="en-US" dirty="0" smtClean="0"/>
              <a:t>Evaluation:</a:t>
            </a:r>
          </a:p>
          <a:p>
            <a:pPr lvl="2"/>
            <a:r>
              <a:rPr lang="en-US" dirty="0" smtClean="0"/>
              <a:t>Performance, cost, schedule, risk</a:t>
            </a:r>
          </a:p>
          <a:p>
            <a:pPr lvl="3"/>
            <a:r>
              <a:rPr lang="en-US" dirty="0" smtClean="0"/>
              <a:t>Example: rotate SSD by 180 degrees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Investigation of </a:t>
            </a:r>
            <a:r>
              <a:rPr lang="en-US" dirty="0" err="1" smtClean="0"/>
              <a:t>stablisation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doing nothing:</a:t>
            </a:r>
          </a:p>
          <a:p>
            <a:pPr lvl="3"/>
            <a:r>
              <a:rPr lang="en-US" dirty="0" smtClean="0"/>
              <a:t>Cost, schedule,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97742"/>
            <a:ext cx="726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http://</a:t>
            </a:r>
            <a:r>
              <a:rPr lang="en-US" sz="1050" b="1" dirty="0" err="1">
                <a:solidFill>
                  <a:schemeClr val="bg1"/>
                </a:solidFill>
              </a:rPr>
              <a:t>micewww.pp.rl.ac.uk</a:t>
            </a:r>
            <a:r>
              <a:rPr lang="en-US" sz="1050" b="1" dirty="0">
                <a:solidFill>
                  <a:schemeClr val="bg1"/>
                </a:solidFill>
              </a:rPr>
              <a:t>/attachments/6188/2016-05-04-Descope.pdf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79"/>
          <a:stretch/>
        </p:blipFill>
        <p:spPr>
          <a:xfrm>
            <a:off x="1706230" y="2683564"/>
            <a:ext cx="5017052" cy="302395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-18143"/>
            <a:ext cx="147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Pasternak, Lagrange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1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Options under consideration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0798"/>
            <a:ext cx="9144000" cy="2170815"/>
          </a:xfrm>
        </p:spPr>
        <p:txBody>
          <a:bodyPr>
            <a:normAutofit/>
          </a:bodyPr>
          <a:lstStyle/>
          <a:p>
            <a:r>
              <a:rPr lang="en-US" dirty="0" smtClean="0"/>
              <a:t>Use only one spectrometer solenoid:</a:t>
            </a:r>
            <a:endParaRPr lang="en-US" dirty="0"/>
          </a:p>
          <a:p>
            <a:pPr lvl="1"/>
            <a:r>
              <a:rPr lang="en-US" dirty="0"/>
              <a:t>Two "generic" possibilities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97742"/>
            <a:ext cx="726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http://</a:t>
            </a:r>
            <a:r>
              <a:rPr lang="en-US" sz="1050" b="1" dirty="0" err="1">
                <a:solidFill>
                  <a:schemeClr val="bg1"/>
                </a:solidFill>
              </a:rPr>
              <a:t>micewww.pp.rl.ac.uk</a:t>
            </a:r>
            <a:r>
              <a:rPr lang="en-US" sz="1050" b="1" dirty="0">
                <a:solidFill>
                  <a:schemeClr val="bg1"/>
                </a:solidFill>
              </a:rPr>
              <a:t>/attachments/6188/2016-05-04-Descope.pdf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692" y="1943655"/>
            <a:ext cx="4915814" cy="457458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13148" y="6056576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000090"/>
                </a:solidFill>
              </a:rPr>
              <a:t>Rajaram</a:t>
            </a:r>
            <a:r>
              <a:rPr lang="en-US" sz="1200" b="1" dirty="0" smtClean="0">
                <a:solidFill>
                  <a:srgbClr val="000090"/>
                </a:solidFill>
              </a:rPr>
              <a:t>,</a:t>
            </a:r>
          </a:p>
          <a:p>
            <a:pPr algn="r"/>
            <a:r>
              <a:rPr lang="en-US" sz="1200" b="1" dirty="0" err="1" smtClean="0">
                <a:solidFill>
                  <a:srgbClr val="000090"/>
                </a:solidFill>
              </a:rPr>
              <a:t>Franchini</a:t>
            </a:r>
            <a:endParaRPr lang="en-US" sz="1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2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J. Tarrant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3" y="436342"/>
            <a:ext cx="8096382" cy="6214415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9137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L-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KL-standard-black.potx</Template>
  <TotalTime>1996</TotalTime>
  <Words>746</Words>
  <Application>Microsoft Macintosh PowerPoint</Application>
  <PresentationFormat>On-screen Show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KL-standard-black</vt:lpstr>
      <vt:lpstr>Notes on reviews/descope</vt:lpstr>
      <vt:lpstr>PowerPoint Presentation</vt:lpstr>
      <vt:lpstr>Consensus outcomes</vt:lpstr>
      <vt:lpstr>STFC MICE-UK cost-to-completion </vt:lpstr>
      <vt:lpstr>Constraints</vt:lpstr>
      <vt:lpstr>Possible routes forward</vt:lpstr>
      <vt:lpstr>Options under consideration [1]</vt:lpstr>
      <vt:lpstr>Options under consideration [2]</vt:lpstr>
      <vt:lpstr>PowerPoint Presentation</vt:lpstr>
      <vt:lpstr>“Option A”: solenoid upstream</vt:lpstr>
      <vt:lpstr>Indicative risk, cost and schedule estimate</vt:lpstr>
      <vt:lpstr>International perspective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Long</dc:creator>
  <cp:lastModifiedBy>Kenneth Long</cp:lastModifiedBy>
  <cp:revision>152</cp:revision>
  <dcterms:created xsi:type="dcterms:W3CDTF">2014-12-02T20:44:04Z</dcterms:created>
  <dcterms:modified xsi:type="dcterms:W3CDTF">2016-05-20T17:35:39Z</dcterms:modified>
</cp:coreProperties>
</file>