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1" r:id="rId2"/>
    <p:sldId id="292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6" autoAdjust="0"/>
    <p:restoredTop sz="99699" autoAdjust="0"/>
  </p:normalViewPr>
  <p:slideViewPr>
    <p:cSldViewPr snapToGrid="0" snapToObjects="1">
      <p:cViewPr varScale="1">
        <p:scale>
          <a:sx n="135" d="100"/>
          <a:sy n="135" d="100"/>
        </p:scale>
        <p:origin x="-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718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5/23/16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5/23/16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altLang="ja-JP" smtClean="0"/>
              <a:t>May 19, 2016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848794" y="6557167"/>
            <a:ext cx="5559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/>
              <a:t>Alan Bross | DUNE Collaboration Meeting  South Dakota School of Mines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7674" y="-3192"/>
            <a:ext cx="6545421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72566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May 19,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6024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895" y="6547616"/>
            <a:ext cx="5674901" cy="31038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ctr"/>
            <a:r>
              <a:rPr lang="en-US" smtClean="0"/>
              <a:t>Alan Bross | DUNE Collaboration Meeting  South Dakota School of Mines </a:t>
            </a:r>
            <a:endParaRPr lang="en-US" dirty="0"/>
          </a:p>
        </p:txBody>
      </p:sp>
      <p:pic>
        <p:nvPicPr>
          <p:cNvPr id="5" name="Picture 4" descr="MAP-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3" y="39623"/>
            <a:ext cx="780870" cy="88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DUNE CM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Andre introduced.  Some pertinent bullets:</a:t>
            </a:r>
          </a:p>
          <a:p>
            <a:pPr lvl="1"/>
            <a:r>
              <a:rPr kumimoji="1" lang="en-US" altLang="ja-JP" dirty="0"/>
              <a:t>A change of science and beam requirements is </a:t>
            </a:r>
            <a:r>
              <a:rPr kumimoji="1" lang="en-US" altLang="ja-JP" dirty="0" smtClean="0"/>
              <a:t>unlikely and </a:t>
            </a:r>
            <a:r>
              <a:rPr kumimoji="1" lang="en-US" altLang="ja-JP" dirty="0"/>
              <a:t>undesired at this stage of the project, so new </a:t>
            </a:r>
            <a:r>
              <a:rPr kumimoji="1" lang="en-US" altLang="ja-JP" dirty="0" smtClean="0"/>
              <a:t>ideas should </a:t>
            </a:r>
            <a:r>
              <a:rPr kumimoji="1" lang="en-US" altLang="ja-JP" dirty="0"/>
              <a:t>be shown to match or even exceed </a:t>
            </a:r>
            <a:r>
              <a:rPr kumimoji="1" lang="en-US" altLang="ja-JP" dirty="0" smtClean="0"/>
              <a:t>these requirements</a:t>
            </a:r>
            <a:r>
              <a:rPr kumimoji="1" lang="en-US" altLang="ja-JP" dirty="0"/>
              <a:t>; they should bring clear benefits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dirty="0"/>
              <a:t>Ideas should show to reach the Physics </a:t>
            </a:r>
            <a:r>
              <a:rPr kumimoji="1" lang="en-US" altLang="ja-JP" dirty="0" smtClean="0"/>
              <a:t>Requirements with </a:t>
            </a:r>
            <a:r>
              <a:rPr kumimoji="1" lang="en-US" altLang="ja-JP" dirty="0"/>
              <a:t>an exposure (expressed in </a:t>
            </a:r>
            <a:r>
              <a:rPr kumimoji="1" lang="en-US" altLang="ja-JP" dirty="0" err="1"/>
              <a:t>kt</a:t>
            </a:r>
            <a:r>
              <a:rPr kumimoji="1" lang="en-US" altLang="ja-JP" dirty="0"/>
              <a:t>*MW*</a:t>
            </a:r>
            <a:r>
              <a:rPr kumimoji="1" lang="en-US" altLang="ja-JP" dirty="0" err="1"/>
              <a:t>yr</a:t>
            </a:r>
            <a:r>
              <a:rPr kumimoji="1" lang="en-US" altLang="ja-JP" dirty="0"/>
              <a:t>) similar </a:t>
            </a:r>
            <a:r>
              <a:rPr kumimoji="1" lang="en-US" altLang="ja-JP" dirty="0" smtClean="0"/>
              <a:t>or better </a:t>
            </a:r>
            <a:r>
              <a:rPr kumimoji="1" lang="en-US" altLang="ja-JP" dirty="0"/>
              <a:t>than that needed to reach them with the </a:t>
            </a:r>
            <a:r>
              <a:rPr kumimoji="1" lang="en-US" altLang="ja-JP" dirty="0" smtClean="0"/>
              <a:t>LBNF conventional </a:t>
            </a:r>
            <a:r>
              <a:rPr kumimoji="1" lang="en-US" altLang="ja-JP" dirty="0"/>
              <a:t>beam (taking as reference the </a:t>
            </a:r>
            <a:r>
              <a:rPr kumimoji="1" lang="en-US" altLang="ja-JP" dirty="0" smtClean="0"/>
              <a:t>optimized design</a:t>
            </a:r>
            <a:r>
              <a:rPr kumimoji="1" lang="en-US" altLang="ja-JP" dirty="0"/>
              <a:t>)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dirty="0"/>
              <a:t>There are currently no resources available within LBNF to </a:t>
            </a:r>
            <a:r>
              <a:rPr kumimoji="1" lang="en-US" altLang="ja-JP" dirty="0" smtClean="0"/>
              <a:t>study and </a:t>
            </a:r>
            <a:r>
              <a:rPr kumimoji="1" lang="en-US" altLang="ja-JP" dirty="0"/>
              <a:t>perform preliminary engineering of additional options </a:t>
            </a:r>
            <a:r>
              <a:rPr kumimoji="1" lang="en-US" altLang="ja-JP" dirty="0" smtClean="0"/>
              <a:t>other than </a:t>
            </a:r>
            <a:r>
              <a:rPr kumimoji="1" lang="en-US" altLang="ja-JP" dirty="0"/>
              <a:t>the </a:t>
            </a:r>
            <a:r>
              <a:rPr kumimoji="1" lang="en-US" altLang="ja-JP" dirty="0" err="1"/>
              <a:t>optimised</a:t>
            </a:r>
            <a:r>
              <a:rPr kumimoji="1" lang="en-US" altLang="ja-JP" dirty="0"/>
              <a:t> beam.</a:t>
            </a:r>
          </a:p>
          <a:p>
            <a:pPr lvl="1"/>
            <a:r>
              <a:rPr kumimoji="1" lang="en-US" altLang="ja-JP" dirty="0" smtClean="0"/>
              <a:t>If </a:t>
            </a:r>
            <a:r>
              <a:rPr kumimoji="1" lang="en-US" altLang="ja-JP" dirty="0"/>
              <a:t>Collaboration wants to proceed with NuPIL investigations </a:t>
            </a:r>
            <a:r>
              <a:rPr kumimoji="1" lang="en-US" altLang="ja-JP" dirty="0" smtClean="0"/>
              <a:t>in order </a:t>
            </a:r>
            <a:r>
              <a:rPr kumimoji="1" lang="en-US" altLang="ja-JP" dirty="0"/>
              <a:t>to be able to take a decision, then other solutions need to </a:t>
            </a:r>
            <a:r>
              <a:rPr kumimoji="1" lang="en-US" altLang="ja-JP" dirty="0" smtClean="0"/>
              <a:t>be found </a:t>
            </a:r>
            <a:r>
              <a:rPr kumimoji="1" lang="en-US" altLang="ja-JP" dirty="0"/>
              <a:t>within DUNE or currently assigned resources need to </a:t>
            </a:r>
            <a:r>
              <a:rPr kumimoji="1" lang="en-US" altLang="ja-JP" dirty="0" smtClean="0"/>
              <a:t>be reassigned</a:t>
            </a:r>
            <a:r>
              <a:rPr kumimoji="1" lang="en-US" altLang="ja-JP" dirty="0"/>
              <a:t>.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19, 2016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6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My take away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/>
              <a:t>DUNE beam </a:t>
            </a:r>
            <a:r>
              <a:rPr kumimoji="1" lang="en-US" altLang="ja-JP" dirty="0" smtClean="0"/>
              <a:t>line</a:t>
            </a:r>
            <a:endParaRPr kumimoji="1" lang="en-US" altLang="ja-JP" dirty="0"/>
          </a:p>
          <a:p>
            <a:r>
              <a:rPr kumimoji="1" lang="en-US" altLang="ja-JP" dirty="0"/>
              <a:t>LBL horn opt - </a:t>
            </a:r>
            <a:r>
              <a:rPr kumimoji="1" lang="en-US" altLang="ja-JP" dirty="0" smtClean="0"/>
              <a:t>interesting</a:t>
            </a:r>
            <a:endParaRPr kumimoji="1" lang="en-US" altLang="ja-JP" dirty="0"/>
          </a:p>
          <a:p>
            <a:r>
              <a:rPr kumimoji="1" lang="en-US" altLang="ja-JP" dirty="0"/>
              <a:t>Horn stability</a:t>
            </a:r>
            <a:r>
              <a:rPr kumimoji="1" lang="en-US" altLang="ja-JP" dirty="0" smtClean="0"/>
              <a:t>.</a:t>
            </a:r>
            <a:endParaRPr kumimoji="1" lang="en-US" altLang="ja-JP" dirty="0"/>
          </a:p>
          <a:p>
            <a:r>
              <a:rPr kumimoji="1" lang="en-US" altLang="ja-JP" dirty="0"/>
              <a:t>Higher Z helps a bit.  (C and Be looked at</a:t>
            </a:r>
            <a:r>
              <a:rPr kumimoji="1" lang="en-US" altLang="ja-JP" dirty="0" smtClean="0"/>
              <a:t>)</a:t>
            </a:r>
            <a:endParaRPr kumimoji="1" lang="en-US" altLang="ja-JP" dirty="0"/>
          </a:p>
          <a:p>
            <a:r>
              <a:rPr kumimoji="1" lang="en-US" altLang="ja-JP" dirty="0"/>
              <a:t>Longer IL is always better - 4-</a:t>
            </a:r>
            <a:r>
              <a:rPr kumimoji="1" lang="en-US" altLang="ja-JP" dirty="0" smtClean="0"/>
              <a:t>5</a:t>
            </a:r>
            <a:endParaRPr kumimoji="1" lang="en-US" altLang="ja-JP" dirty="0"/>
          </a:p>
          <a:p>
            <a:r>
              <a:rPr kumimoji="1" lang="en-US" altLang="ja-JP" dirty="0"/>
              <a:t>Optimization always pushes target length to max - 5 IL or so</a:t>
            </a:r>
            <a:r>
              <a:rPr kumimoji="1" lang="en-US" altLang="ja-JP" dirty="0" smtClean="0"/>
              <a:t>.</a:t>
            </a:r>
            <a:endParaRPr kumimoji="1" lang="en-US" altLang="ja-JP" dirty="0"/>
          </a:p>
          <a:p>
            <a:r>
              <a:rPr kumimoji="1" lang="en-US" altLang="ja-JP" dirty="0"/>
              <a:t>Production uncertainties from horn (particle production and material uncertainties) are large.  ND-FAR detector ratio is </a:t>
            </a:r>
            <a:r>
              <a:rPr kumimoji="1" lang="en-US" altLang="ja-JP" dirty="0" smtClean="0"/>
              <a:t>essential</a:t>
            </a:r>
            <a:endParaRPr kumimoji="1" lang="en-US" altLang="ja-JP" dirty="0"/>
          </a:p>
          <a:p>
            <a:r>
              <a:rPr kumimoji="1" lang="en-US" altLang="ja-JP" dirty="0"/>
              <a:t>Simple horn for nuPIL would be great benefit</a:t>
            </a:r>
            <a:r>
              <a:rPr kumimoji="1" lang="en-US" altLang="ja-JP" dirty="0" smtClean="0"/>
              <a:t>.</a:t>
            </a:r>
            <a:endParaRPr kumimoji="1" lang="en-US" altLang="ja-JP" dirty="0"/>
          </a:p>
          <a:p>
            <a:r>
              <a:rPr kumimoji="1" lang="en-US" altLang="ja-JP" dirty="0"/>
              <a:t>Beam line (straight) is essential.  Bend only will be cut it</a:t>
            </a:r>
            <a:r>
              <a:rPr kumimoji="1" lang="en-US" altLang="ja-JP" dirty="0" smtClean="0"/>
              <a:t>.</a:t>
            </a:r>
            <a:endParaRPr kumimoji="1" lang="en-US" altLang="ja-JP" dirty="0"/>
          </a:p>
          <a:p>
            <a:r>
              <a:rPr kumimoji="1" lang="en-US" altLang="ja-JP" dirty="0"/>
              <a:t>Need beam line instrumentation!!!!!</a:t>
            </a:r>
          </a:p>
          <a:p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19, 2016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4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Tasks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We have 8 weeks (max).</a:t>
            </a:r>
          </a:p>
          <a:p>
            <a:r>
              <a:rPr kumimoji="1" lang="en-US" altLang="ja-JP" dirty="0" smtClean="0"/>
              <a:t>Tasks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Target</a:t>
            </a:r>
            <a:r>
              <a:rPr kumimoji="1" lang="en-US" altLang="ja-JP" dirty="0"/>
              <a:t>/horn optimization (high-Z target not likely to be embraced by LBNF/DUNE)</a:t>
            </a:r>
          </a:p>
          <a:p>
            <a:pPr marL="1371600" lvl="2" indent="-457200">
              <a:buFont typeface="+mj-lt"/>
              <a:buAutoNum type="arabicPeriod"/>
            </a:pPr>
            <a:r>
              <a:rPr kumimoji="1" lang="en-US" altLang="ja-JP" dirty="0" err="1" smtClean="0"/>
              <a:t>Alfons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wants 2X in peak flux!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But</a:t>
            </a:r>
            <a:r>
              <a:rPr kumimoji="1" lang="en-US" altLang="ja-JP" dirty="0"/>
              <a:t>, need full (bend + straight) nuPIL beam line.  How to proceed?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Need </a:t>
            </a:r>
            <a:r>
              <a:rPr kumimoji="1" lang="en-US" altLang="ja-JP" dirty="0"/>
              <a:t>Low E beam line to sit on 2nd oscillation peak.</a:t>
            </a:r>
          </a:p>
          <a:p>
            <a:pPr marL="1371600" lvl="2" indent="-457200">
              <a:buFont typeface="+mj-lt"/>
              <a:buAutoNum type="arabicPeriod"/>
            </a:pPr>
            <a:r>
              <a:rPr kumimoji="1" lang="en-US" altLang="ja-JP" dirty="0" smtClean="0"/>
              <a:t>No </a:t>
            </a:r>
            <a:r>
              <a:rPr kumimoji="1" lang="en-US" altLang="ja-JP" dirty="0"/>
              <a:t>backing off from this from the DUNE side.  Even though the physics need is vague.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Run </a:t>
            </a:r>
            <a:r>
              <a:rPr kumimoji="1" lang="en-US" altLang="ja-JP" dirty="0"/>
              <a:t>physics analysis with mix of Low and Nominal E running.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19, 2016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9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MuPAC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MuPAC_Review_Template.potx</Template>
  <TotalTime>8104</TotalTime>
  <Words>362</Words>
  <Application>Microsoft Macintosh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MuPAC_Review_Template</vt:lpstr>
      <vt:lpstr>DUNE CM</vt:lpstr>
      <vt:lpstr>My take away</vt:lpstr>
      <vt:lpstr>Tasks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Alan Bross</cp:lastModifiedBy>
  <cp:revision>248</cp:revision>
  <cp:lastPrinted>2016-05-17T22:27:35Z</cp:lastPrinted>
  <dcterms:created xsi:type="dcterms:W3CDTF">2012-06-15T14:46:19Z</dcterms:created>
  <dcterms:modified xsi:type="dcterms:W3CDTF">2016-05-23T15:11:38Z</dcterms:modified>
</cp:coreProperties>
</file>