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  <p:sldMasterId id="2147484044" r:id="rId5"/>
  </p:sldMasterIdLst>
  <p:notesMasterIdLst>
    <p:notesMasterId r:id="rId67"/>
  </p:notesMasterIdLst>
  <p:handoutMasterIdLst>
    <p:handoutMasterId r:id="rId68"/>
  </p:handoutMasterIdLst>
  <p:sldIdLst>
    <p:sldId id="826" r:id="rId6"/>
    <p:sldId id="1035" r:id="rId7"/>
    <p:sldId id="785" r:id="rId8"/>
    <p:sldId id="1009" r:id="rId9"/>
    <p:sldId id="711" r:id="rId10"/>
    <p:sldId id="1017" r:id="rId11"/>
    <p:sldId id="976" r:id="rId12"/>
    <p:sldId id="1011" r:id="rId13"/>
    <p:sldId id="1013" r:id="rId14"/>
    <p:sldId id="1014" r:id="rId15"/>
    <p:sldId id="1007" r:id="rId16"/>
    <p:sldId id="970" r:id="rId17"/>
    <p:sldId id="1022" r:id="rId18"/>
    <p:sldId id="1021" r:id="rId19"/>
    <p:sldId id="1039" r:id="rId20"/>
    <p:sldId id="1030" r:id="rId21"/>
    <p:sldId id="1037" r:id="rId22"/>
    <p:sldId id="1032" r:id="rId23"/>
    <p:sldId id="1031" r:id="rId24"/>
    <p:sldId id="1029" r:id="rId25"/>
    <p:sldId id="1028" r:id="rId26"/>
    <p:sldId id="1026" r:id="rId27"/>
    <p:sldId id="1033" r:id="rId28"/>
    <p:sldId id="1034" r:id="rId29"/>
    <p:sldId id="981" r:id="rId30"/>
    <p:sldId id="983" r:id="rId31"/>
    <p:sldId id="984" r:id="rId32"/>
    <p:sldId id="1041" r:id="rId33"/>
    <p:sldId id="1038" r:id="rId34"/>
    <p:sldId id="1040" r:id="rId35"/>
    <p:sldId id="1042" r:id="rId36"/>
    <p:sldId id="1043" r:id="rId37"/>
    <p:sldId id="1027" r:id="rId38"/>
    <p:sldId id="955" r:id="rId39"/>
    <p:sldId id="1015" r:id="rId40"/>
    <p:sldId id="1044" r:id="rId41"/>
    <p:sldId id="969" r:id="rId42"/>
    <p:sldId id="807" r:id="rId43"/>
    <p:sldId id="673" r:id="rId44"/>
    <p:sldId id="937" r:id="rId45"/>
    <p:sldId id="888" r:id="rId46"/>
    <p:sldId id="978" r:id="rId47"/>
    <p:sldId id="1006" r:id="rId48"/>
    <p:sldId id="1016" r:id="rId49"/>
    <p:sldId id="947" r:id="rId50"/>
    <p:sldId id="943" r:id="rId51"/>
    <p:sldId id="952" r:id="rId52"/>
    <p:sldId id="953" r:id="rId53"/>
    <p:sldId id="910" r:id="rId54"/>
    <p:sldId id="794" r:id="rId55"/>
    <p:sldId id="950" r:id="rId56"/>
    <p:sldId id="948" r:id="rId57"/>
    <p:sldId id="951" r:id="rId58"/>
    <p:sldId id="1008" r:id="rId59"/>
    <p:sldId id="1018" r:id="rId60"/>
    <p:sldId id="1019" r:id="rId61"/>
    <p:sldId id="1036" r:id="rId62"/>
    <p:sldId id="916" r:id="rId63"/>
    <p:sldId id="944" r:id="rId64"/>
    <p:sldId id="946" r:id="rId65"/>
    <p:sldId id="975" r:id="rId66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1D"/>
    <a:srgbClr val="9A0000"/>
    <a:srgbClr val="FFCC99"/>
    <a:srgbClr val="9D3431"/>
    <a:srgbClr val="0000FF"/>
    <a:srgbClr val="FFFFCC"/>
    <a:srgbClr val="FF0000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 autoAdjust="0"/>
    <p:restoredTop sz="94453" autoAdjust="0"/>
  </p:normalViewPr>
  <p:slideViewPr>
    <p:cSldViewPr snapToGrid="0">
      <p:cViewPr>
        <p:scale>
          <a:sx n="100" d="100"/>
          <a:sy n="100" d="100"/>
        </p:scale>
        <p:origin x="-4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13728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73" Type="http://schemas.openxmlformats.org/officeDocument/2006/relationships/tableStyles" Target="tableStyle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6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7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354AC-5E25-42E0-9CF9-3BA02C6A36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6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0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C738B-31B1-41DC-8528-B46FAE3548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2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C738B-31B1-41DC-8528-B46FAE3548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13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934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Magnet: </a:t>
            </a:r>
          </a:p>
          <a:p>
            <a:r>
              <a:rPr lang="en-US" dirty="0" smtClean="0"/>
              <a:t>Conductively-cooled,</a:t>
            </a:r>
            <a:r>
              <a:rPr lang="en-US" baseline="0" dirty="0" smtClean="0"/>
              <a:t> split magnet prototypes have been tested</a:t>
            </a:r>
          </a:p>
          <a:p>
            <a:r>
              <a:rPr lang="en-US" baseline="0" dirty="0" smtClean="0"/>
              <a:t>LCLS-II will include a quad/corrector dipoles / BPM package</a:t>
            </a:r>
          </a:p>
          <a:p>
            <a:r>
              <a:rPr lang="en-US" baseline="0" dirty="0" smtClean="0"/>
              <a:t>Detailed magnetic design(s) will be made specific for LCLS-II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4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354AC-5E25-42E0-9CF9-3BA02C6A36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3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C738B-31B1-41DC-8528-B46FAE3548E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20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image" Target="../media/image8.gif"/><Relationship Id="rId10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90C6A-7224-4661-B82E-C7C410903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7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Peterson, 3.9 GHz Cryomodule Design, 26 May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9D015-123E-4BEA-8D9D-361DADDD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47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Cryomodule Design, 26 May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Cryomodule Design, 26 May 2016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Cryomodule Design, 26 May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Cryomodule Design, 26 May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0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30" r:id="rId8"/>
    <p:sldLayoutId id="2147484031" r:id="rId9"/>
    <p:sldLayoutId id="2147484050" r:id="rId10"/>
    <p:sldLayoutId id="214748405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Peterson, 3.9 GHz Cryomodule Design, 26 May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JPG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0413" y="561975"/>
            <a:ext cx="8154987" cy="2246313"/>
          </a:xfrm>
        </p:spPr>
        <p:txBody>
          <a:bodyPr/>
          <a:lstStyle/>
          <a:p>
            <a:r>
              <a:rPr lang="en-US" dirty="0" smtClean="0"/>
              <a:t>3.9 GHz Cryomodule Design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Tom Peterson, for the cryomodule design team </a:t>
            </a:r>
          </a:p>
          <a:p>
            <a:r>
              <a:rPr lang="en-US" dirty="0" smtClean="0"/>
              <a:t>26 May</a:t>
            </a:r>
            <a:r>
              <a:rPr lang="en-US" dirty="0" smtClean="0"/>
              <a:t> 2016</a:t>
            </a:r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3" y="2983611"/>
            <a:ext cx="8008937" cy="635889"/>
          </a:xfrm>
        </p:spPr>
        <p:txBody>
          <a:bodyPr/>
          <a:lstStyle/>
          <a:p>
            <a:r>
              <a:rPr lang="en-US" dirty="0" smtClean="0"/>
              <a:t>3.9 GHz Cryomodule Status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A70CD0-5394-B24C-B62C-2851087309EF}" type="slidenum">
              <a:rPr lang="en-US" sz="1100" smtClean="0">
                <a:solidFill>
                  <a:srgbClr val="000000"/>
                </a:solidFill>
              </a:rPr>
              <a:pPr/>
              <a:t>10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Dressed Cavity Design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rot="5400000">
            <a:off x="1676400" y="-9353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75294"/>
            <a:ext cx="7223760" cy="55283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7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 Flow Scheme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6" name="Picture 5" descr="LCLS-II-3.9GHzCryomoduleSchematicFig-4Mar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06499"/>
            <a:ext cx="8107161" cy="516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28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K heat in first few cryomodules, including 3.9 GHz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87658" y="5983331"/>
            <a:ext cx="416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smtClean="0"/>
              <a:t>LCLScryoHeat-23Feb2016.xlsx</a:t>
            </a:r>
          </a:p>
        </p:txBody>
      </p:sp>
      <p:pic>
        <p:nvPicPr>
          <p:cNvPr id="4" name="Picture 3" descr="Cryomodule2Kheat-23Feb20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6800"/>
            <a:ext cx="9144000" cy="33737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94200" y="2095500"/>
            <a:ext cx="1600200" cy="38989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1300" y="1270000"/>
            <a:ext cx="8597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Nominal values of Q0 </a:t>
            </a:r>
            <a:r>
              <a:rPr lang="en-US" dirty="0"/>
              <a:t>= </a:t>
            </a:r>
            <a:r>
              <a:rPr lang="en-US" dirty="0" smtClean="0"/>
              <a:t>2.0x10</a:t>
            </a:r>
            <a:r>
              <a:rPr lang="en-US" baseline="30000" dirty="0" smtClean="0"/>
              <a:t>9</a:t>
            </a:r>
            <a:r>
              <a:rPr lang="en-US" dirty="0"/>
              <a:t>, </a:t>
            </a:r>
            <a:r>
              <a:rPr lang="en-US" dirty="0" smtClean="0"/>
              <a:t>gradient </a:t>
            </a:r>
            <a:r>
              <a:rPr lang="en-US" dirty="0"/>
              <a:t>= </a:t>
            </a:r>
            <a:r>
              <a:rPr lang="en-US" dirty="0" smtClean="0"/>
              <a:t>13.4 </a:t>
            </a:r>
            <a:r>
              <a:rPr lang="en-US" dirty="0"/>
              <a:t>MV/</a:t>
            </a:r>
            <a:r>
              <a:rPr lang="en-US" dirty="0" smtClean="0"/>
              <a:t>m, result in 14.3 Watts per cavity and 112 W per cryomodule, compared to about 10 W per cavity and 88 W per cryomodule for 1.3 GHz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19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cavity dynamic heating may be large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5" name="Picture 4" descr="3.9GHzMaximalHeat-23Feb20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749981"/>
            <a:ext cx="8915400" cy="4355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400" y="1295400"/>
            <a:ext cx="854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Q0 = 1.5x10</a:t>
            </a:r>
            <a:r>
              <a:rPr lang="en-US" baseline="30000" dirty="0" smtClean="0"/>
              <a:t>9</a:t>
            </a:r>
            <a:r>
              <a:rPr lang="en-US" dirty="0" smtClean="0"/>
              <a:t>, maximum gradient = 14.9 MV/</a:t>
            </a:r>
            <a:r>
              <a:rPr lang="en-US" dirty="0"/>
              <a:t>m (LCLSII-4.1-PR-0097-</a:t>
            </a:r>
            <a:r>
              <a:rPr lang="en-US" dirty="0" smtClean="0"/>
              <a:t>R2)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299200" y="1714500"/>
            <a:ext cx="990600" cy="27559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Chimney size, step up in diameter at Ti-SS transition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5" name="Picture 4" descr="ChimneySizes-MattK-22Dec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300400"/>
            <a:ext cx="3822700" cy="4706700"/>
          </a:xfrm>
          <a:prstGeom prst="rect">
            <a:avLst/>
          </a:prstGeom>
        </p:spPr>
      </p:pic>
      <p:pic>
        <p:nvPicPr>
          <p:cNvPr id="6" name="Picture 5" descr="HeliumII-HeatTransEqu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651000"/>
            <a:ext cx="2197100" cy="1016000"/>
          </a:xfrm>
          <a:prstGeom prst="rect">
            <a:avLst/>
          </a:prstGeom>
        </p:spPr>
      </p:pic>
      <p:pic>
        <p:nvPicPr>
          <p:cNvPr id="7" name="Picture 6" descr="ChimneyHeatFlowTable-3.9GHz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3110348"/>
            <a:ext cx="5499100" cy="1487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4978400"/>
            <a:ext cx="42498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Maximum heat about 24 Watts.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Various constraints limit nozzle into </a:t>
            </a:r>
          </a:p>
          <a:p>
            <a:pPr lvl="1"/>
            <a:r>
              <a:rPr lang="en-US" dirty="0" smtClean="0"/>
              <a:t>helium vessel to 60.2 mm ID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Increased heat transport margin from </a:t>
            </a:r>
          </a:p>
          <a:p>
            <a:pPr lvl="1"/>
            <a:r>
              <a:rPr lang="en-US" dirty="0" smtClean="0"/>
              <a:t>25% to 50%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16300" y="3670300"/>
            <a:ext cx="5499100" cy="2921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24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3.9GHzMagneticShieldStatus-Saravan-25May20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50800"/>
            <a:ext cx="90043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1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1616" t="18393" r="8809" b="10246"/>
          <a:stretch/>
        </p:blipFill>
        <p:spPr>
          <a:xfrm>
            <a:off x="176058" y="1634067"/>
            <a:ext cx="5073807" cy="2828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696" y="1367387"/>
            <a:ext cx="27521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Cavity-odd: </a:t>
            </a:r>
            <a:r>
              <a:rPr lang="en-US" sz="1500" dirty="0" smtClean="0"/>
              <a:t>F10048834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264324" y="1357312"/>
            <a:ext cx="23781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Cavity-even: </a:t>
            </a:r>
            <a:r>
              <a:rPr lang="en-US" sz="1500" dirty="0" smtClean="0"/>
              <a:t>F10048832</a:t>
            </a:r>
            <a:endParaRPr lang="en-US" sz="1500" dirty="0"/>
          </a:p>
        </p:txBody>
      </p:sp>
      <p:sp>
        <p:nvSpPr>
          <p:cNvPr id="22" name="TextBox 21"/>
          <p:cNvSpPr txBox="1"/>
          <p:nvPr/>
        </p:nvSpPr>
        <p:spPr>
          <a:xfrm>
            <a:off x="3613456" y="4618799"/>
            <a:ext cx="1457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cavity string </a:t>
            </a:r>
            <a:endParaRPr lang="en-US" dirty="0" smtClean="0">
              <a:solidFill>
                <a:srgbClr val="CC00CC"/>
              </a:solidFill>
            </a:endParaRPr>
          </a:p>
          <a:p>
            <a:r>
              <a:rPr lang="en-US" sz="1200" dirty="0" smtClean="0">
                <a:solidFill>
                  <a:srgbClr val="CC00CC"/>
                </a:solidFill>
              </a:rPr>
              <a:t>F10014812</a:t>
            </a:r>
            <a:endParaRPr lang="en-US" sz="1200" dirty="0">
              <a:solidFill>
                <a:srgbClr val="CC00CC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77037" y="4134365"/>
            <a:ext cx="2419898" cy="212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9501" y="3486817"/>
            <a:ext cx="2321" cy="7530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34696" y="3460900"/>
            <a:ext cx="0" cy="8048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06974" y="3847521"/>
            <a:ext cx="10406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634.2 </a:t>
            </a:r>
            <a:r>
              <a:rPr lang="en-US" sz="1500" dirty="0"/>
              <a:t>mm</a:t>
            </a: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/>
              <a:t>3.9 GHz </a:t>
            </a:r>
            <a:r>
              <a:rPr lang="en-US" dirty="0" err="1"/>
              <a:t>cryomodule</a:t>
            </a:r>
            <a:r>
              <a:rPr lang="en-US" dirty="0"/>
              <a:t> cavity string </a:t>
            </a:r>
            <a:br>
              <a:rPr lang="en-US" dirty="0"/>
            </a:br>
            <a:r>
              <a:rPr lang="en-US" dirty="0"/>
              <a:t>(note alternating input coupler positions) 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10631" t="47120" r="3312" b="33917"/>
          <a:stretch/>
        </p:blipFill>
        <p:spPr>
          <a:xfrm>
            <a:off x="485873" y="5493072"/>
            <a:ext cx="8353167" cy="10005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56355" y="5108529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4581.5 at warm</a:t>
            </a:r>
          </a:p>
          <a:p>
            <a:pPr algn="ctr"/>
            <a:r>
              <a:rPr lang="en-US" sz="1200" dirty="0" smtClean="0"/>
              <a:t>4578.9 at cold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819133" y="5556195"/>
            <a:ext cx="570931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539770" y="5285121"/>
            <a:ext cx="0" cy="524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812358" y="5423495"/>
            <a:ext cx="6775" cy="379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40014" y="5112712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-1671.5 at warm</a:t>
            </a:r>
          </a:p>
          <a:p>
            <a:pPr algn="ctr"/>
            <a:r>
              <a:rPr lang="en-US" sz="1200" dirty="0" smtClean="0"/>
              <a:t>-1668.1 at cold</a:t>
            </a:r>
            <a:endParaRPr lang="en-US" sz="12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70657" y="5556195"/>
            <a:ext cx="203714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70657" y="5257096"/>
            <a:ext cx="0" cy="6261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33049" y="5017946"/>
            <a:ext cx="1167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CM fixed post</a:t>
            </a:r>
          </a:p>
          <a:p>
            <a:pPr algn="ctr"/>
            <a:r>
              <a:rPr lang="en-US" sz="1200" dirty="0"/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11800" y="2565400"/>
            <a:ext cx="3454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old </a:t>
            </a:r>
            <a:r>
              <a:rPr lang="en-US" dirty="0"/>
              <a:t>(operational) </a:t>
            </a:r>
            <a:r>
              <a:rPr lang="en-US" dirty="0" smtClean="0"/>
              <a:t>cavity </a:t>
            </a:r>
            <a:endParaRPr lang="en-US" dirty="0" smtClean="0"/>
          </a:p>
          <a:p>
            <a:r>
              <a:rPr lang="en-US" dirty="0" smtClean="0"/>
              <a:t>center </a:t>
            </a:r>
            <a:r>
              <a:rPr lang="en-US" dirty="0"/>
              <a:t>to cavity </a:t>
            </a:r>
            <a:r>
              <a:rPr lang="en-US" dirty="0" smtClean="0"/>
              <a:t>center </a:t>
            </a:r>
            <a:r>
              <a:rPr lang="en-US" dirty="0"/>
              <a:t>spacing of (8 + 0.25) </a:t>
            </a:r>
            <a:r>
              <a:rPr lang="en-US" dirty="0" smtClean="0"/>
              <a:t>x lambda </a:t>
            </a:r>
            <a:endParaRPr lang="en-US" dirty="0" smtClean="0"/>
          </a:p>
          <a:p>
            <a:r>
              <a:rPr lang="en-US" dirty="0" smtClean="0"/>
              <a:t>= </a:t>
            </a:r>
            <a:r>
              <a:rPr lang="en-US" dirty="0"/>
              <a:t>(8+0.25)x76.87 = 634.2 </a:t>
            </a:r>
            <a:r>
              <a:rPr lang="en-US" dirty="0" smtClean="0"/>
              <a:t>mm </a:t>
            </a:r>
          </a:p>
          <a:p>
            <a:r>
              <a:rPr lang="en-US" dirty="0" smtClean="0"/>
              <a:t>(slightly more than XFEL)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2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2" y="3479494"/>
            <a:ext cx="8382000" cy="21812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helium levels in the 2-phase pipe with LCLS-II tunnel slope ~0.5%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13499" y="1905966"/>
            <a:ext cx="8842233" cy="980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491" y="1390269"/>
            <a:ext cx="182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Upstream end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343" y="1636578"/>
            <a:ext cx="208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Downstream end</a:t>
            </a:r>
          </a:p>
        </p:txBody>
      </p:sp>
      <p:sp>
        <p:nvSpPr>
          <p:cNvPr id="10" name="Right Arrow 9"/>
          <p:cNvSpPr/>
          <p:nvPr/>
        </p:nvSpPr>
        <p:spPr>
          <a:xfrm rot="120000">
            <a:off x="4046837" y="1351681"/>
            <a:ext cx="759162" cy="53586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20000">
            <a:off x="4012625" y="1452434"/>
            <a:ext cx="827589" cy="322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Beam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26657" y="3028621"/>
            <a:ext cx="7274999" cy="24904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20000">
            <a:off x="4220861" y="2792871"/>
            <a:ext cx="11885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5250 mm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105774" y="2198943"/>
            <a:ext cx="43673" cy="9062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01656" y="2473889"/>
            <a:ext cx="45577" cy="8786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554472" y="4452541"/>
            <a:ext cx="1091397" cy="0"/>
          </a:xfrm>
          <a:prstGeom prst="line">
            <a:avLst/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73303" y="5329714"/>
            <a:ext cx="547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Shorter cryomodule results in less impact of slope </a:t>
            </a:r>
          </a:p>
          <a:p>
            <a:r>
              <a:rPr lang="en-US" dirty="0" smtClean="0"/>
              <a:t>on liquid helium elevation issue in the 2-phase pipe. 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4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19862" t="6692" r="15167" b="17208"/>
          <a:stretch/>
        </p:blipFill>
        <p:spPr>
          <a:xfrm>
            <a:off x="3039879" y="3447205"/>
            <a:ext cx="3666492" cy="23343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683" t="32068" r="8232" b="36481"/>
          <a:stretch/>
        </p:blipFill>
        <p:spPr>
          <a:xfrm>
            <a:off x="451822" y="1506424"/>
            <a:ext cx="8465081" cy="16429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</a:t>
            </a:r>
            <a:r>
              <a:rPr lang="en-US" dirty="0" err="1" smtClean="0"/>
              <a:t>cryomodule</a:t>
            </a:r>
            <a:r>
              <a:rPr lang="en-US" dirty="0" smtClean="0"/>
              <a:t> support system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8584" y="3617697"/>
            <a:ext cx="91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Invar rod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8928" y="5229602"/>
            <a:ext cx="2863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Invar rod post on the helium tank clamped to Invar rod at </a:t>
            </a:r>
            <a:r>
              <a:rPr lang="en-US" sz="1400" dirty="0"/>
              <a:t>“C” </a:t>
            </a:r>
          </a:p>
          <a:p>
            <a:endParaRPr lang="en-US" sz="1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51615" y="1278776"/>
            <a:ext cx="2259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Fixed support post “A”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8454" y="1278776"/>
            <a:ext cx="2259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Slide-able support post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8411" y="3029431"/>
            <a:ext cx="3442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Invar rod fixed to HGRP at “B”</a:t>
            </a:r>
          </a:p>
          <a:p>
            <a:r>
              <a:rPr lang="en-US" sz="1400" dirty="0" smtClean="0"/>
              <a:t>220 mm upstream of “A”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36963" y="2550836"/>
            <a:ext cx="0" cy="52907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446157" y="4403796"/>
            <a:ext cx="730140" cy="82580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503557" y="3771586"/>
            <a:ext cx="354443" cy="37142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40080" t="11323" r="24101" b="12493"/>
          <a:stretch/>
        </p:blipFill>
        <p:spPr>
          <a:xfrm flipH="1">
            <a:off x="1136518" y="3679642"/>
            <a:ext cx="1400445" cy="16191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22" y="5239015"/>
            <a:ext cx="366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C-shaped needle clamps with bearing </a:t>
            </a:r>
            <a:r>
              <a:rPr lang="en-US" sz="1200" dirty="0" smtClean="0"/>
              <a:t>allow </a:t>
            </a:r>
            <a:r>
              <a:rPr lang="en-US" sz="1200" dirty="0"/>
              <a:t>beamline frictionless movement with respect to the HGRP during thermal </a:t>
            </a:r>
            <a:r>
              <a:rPr lang="en-US" sz="1200" dirty="0" smtClean="0"/>
              <a:t>cycling 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734204" y="3149369"/>
            <a:ext cx="284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Cavity suspended under HGRP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445826" y="4489193"/>
            <a:ext cx="1448257" cy="64358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5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82" t="22549" r="1822" b="34110"/>
          <a:stretch/>
        </p:blipFill>
        <p:spPr>
          <a:xfrm>
            <a:off x="485873" y="3846701"/>
            <a:ext cx="8353167" cy="20759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57581" y="5708602"/>
            <a:ext cx="5280041" cy="28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</a:t>
            </a:r>
            <a:r>
              <a:rPr lang="en-US" sz="1200" dirty="0" smtClean="0"/>
              <a:t>1                                </a:t>
            </a:r>
            <a:r>
              <a:rPr lang="en-US" sz="1200" dirty="0"/>
              <a:t>#3              </a:t>
            </a:r>
            <a:r>
              <a:rPr lang="en-US" sz="1200" dirty="0" smtClean="0"/>
              <a:t>                    #5                                #</a:t>
            </a:r>
            <a:r>
              <a:rPr lang="en-US" sz="1200" dirty="0"/>
              <a:t>7             </a:t>
            </a:r>
          </a:p>
        </p:txBody>
      </p:sp>
      <p:sp>
        <p:nvSpPr>
          <p:cNvPr id="33" name="Line 70"/>
          <p:cNvSpPr>
            <a:spLocks noChangeShapeType="1"/>
          </p:cNvSpPr>
          <p:nvPr/>
        </p:nvSpPr>
        <p:spPr bwMode="auto">
          <a:xfrm>
            <a:off x="2793466" y="3508725"/>
            <a:ext cx="437108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165276" y="3366601"/>
            <a:ext cx="470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+Z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81517" y="3371607"/>
            <a:ext cx="352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-Z</a:t>
            </a:r>
          </a:p>
        </p:txBody>
      </p:sp>
      <p:sp>
        <p:nvSpPr>
          <p:cNvPr id="37" name="Line 70"/>
          <p:cNvSpPr>
            <a:spLocks noChangeShapeType="1"/>
          </p:cNvSpPr>
          <p:nvPr/>
        </p:nvSpPr>
        <p:spPr bwMode="auto">
          <a:xfrm rot="10800000">
            <a:off x="2368348" y="3508725"/>
            <a:ext cx="437108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791344" y="3349889"/>
            <a:ext cx="2122" cy="571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586944" y="3105900"/>
            <a:ext cx="472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0.0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5873" y="4162446"/>
            <a:ext cx="5517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BEAM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85873" y="4110573"/>
            <a:ext cx="569569" cy="33457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831697" y="5585521"/>
            <a:ext cx="1378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Downstream end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4687" y="5579058"/>
            <a:ext cx="13559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Upstream end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3879" y="3596452"/>
            <a:ext cx="5280041" cy="28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#</a:t>
            </a:r>
            <a:r>
              <a:rPr lang="en-US" sz="1200" dirty="0"/>
              <a:t>2</a:t>
            </a:r>
            <a:r>
              <a:rPr lang="en-US" sz="1200" dirty="0" smtClean="0"/>
              <a:t>                                #4                                  #6                                #</a:t>
            </a:r>
            <a:r>
              <a:rPr lang="en-US" sz="1200" dirty="0"/>
              <a:t>8</a:t>
            </a:r>
            <a:r>
              <a:rPr lang="en-US" sz="1200" dirty="0" smtClean="0"/>
              <a:t>             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33720" y="1892551"/>
            <a:ext cx="4306362" cy="30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Coupler port aligned concentric to coupler at cold</a:t>
            </a:r>
            <a:endParaRPr lang="en-US" sz="1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565021"/>
              </p:ext>
            </p:extLst>
          </p:nvPr>
        </p:nvGraphicFramePr>
        <p:xfrm>
          <a:off x="4944482" y="1422019"/>
          <a:ext cx="2752725" cy="209740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304926"/>
                <a:gridCol w="1447799"/>
              </a:tblGrid>
              <a:tr h="311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Coupler port #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Offset to coupler at installation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19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Cavity 1 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0.96</a:t>
                      </a:r>
                    </a:p>
                  </a:txBody>
                  <a:tcPr marL="9525" marR="9525" marT="9525" marB="0" anchor="b"/>
                </a:tc>
              </a:tr>
              <a:tr h="119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Fixed post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</a:tr>
              <a:tr h="119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Cavity 2 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0.62</a:t>
                      </a:r>
                    </a:p>
                  </a:txBody>
                  <a:tcPr marL="9525" marR="9525" marT="9525" marB="0" anchor="b"/>
                </a:tc>
              </a:tr>
              <a:tr h="119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Cavity 3 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0.28</a:t>
                      </a:r>
                    </a:p>
                  </a:txBody>
                  <a:tcPr marL="9525" marR="9525" marT="9525" marB="0" anchor="b"/>
                </a:tc>
              </a:tr>
              <a:tr h="119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Cavity 4 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-0.07</a:t>
                      </a:r>
                    </a:p>
                  </a:txBody>
                  <a:tcPr marL="9525" marR="9525" marT="9525" marB="0" anchor="b"/>
                </a:tc>
              </a:tr>
              <a:tr h="119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Cavity 5 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-0.41</a:t>
                      </a:r>
                    </a:p>
                  </a:txBody>
                  <a:tcPr marL="9525" marR="9525" marT="9525" marB="0" anchor="b"/>
                </a:tc>
              </a:tr>
              <a:tr h="119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Cavity 6 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-0.75</a:t>
                      </a:r>
                    </a:p>
                  </a:txBody>
                  <a:tcPr marL="9525" marR="9525" marT="9525" marB="0" anchor="b"/>
                </a:tc>
              </a:tr>
              <a:tr h="119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Cavity 7 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-1.09</a:t>
                      </a:r>
                    </a:p>
                  </a:txBody>
                  <a:tcPr marL="9525" marR="9525" marT="9525" marB="0" anchor="b"/>
                </a:tc>
              </a:tr>
              <a:tr h="119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Cavity 8 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-1.43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Z motion, warm to cold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943" t="17682" r="898" b="35787"/>
          <a:stretch/>
        </p:blipFill>
        <p:spPr>
          <a:xfrm>
            <a:off x="745341" y="1299519"/>
            <a:ext cx="7820809" cy="2243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36" t="13717" r="7878" b="40922"/>
          <a:stretch/>
        </p:blipFill>
        <p:spPr>
          <a:xfrm>
            <a:off x="811684" y="4076258"/>
            <a:ext cx="7754466" cy="2158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3.9 GHz cryomodule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2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128" t="6084" r="36287" b="7939"/>
          <a:stretch/>
        </p:blipFill>
        <p:spPr>
          <a:xfrm>
            <a:off x="3344177" y="2734191"/>
            <a:ext cx="2739532" cy="323427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4"/>
          <a:srcRect l="11011" t="18872" r="1148" b="37456"/>
          <a:stretch/>
        </p:blipFill>
        <p:spPr>
          <a:xfrm>
            <a:off x="1334066" y="399269"/>
            <a:ext cx="6638015" cy="179388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24933" y="6099874"/>
            <a:ext cx="123778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599037" y="5874060"/>
            <a:ext cx="1" cy="238219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91333" y="5894674"/>
            <a:ext cx="5985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3.75”</a:t>
            </a:r>
            <a:endParaRPr lang="en-US" sz="105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215847" y="5912948"/>
            <a:ext cx="1737089" cy="220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828800" y="2405331"/>
            <a:ext cx="5925066" cy="1359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38685" y="2202286"/>
            <a:ext cx="30336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6253.0 mm (Gate Valve-to-Gate Valve faces)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1828800" y="1548042"/>
            <a:ext cx="8706" cy="93052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753866" y="1683533"/>
            <a:ext cx="0" cy="79503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66928" y="3415966"/>
            <a:ext cx="722467" cy="332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053845" y="3000583"/>
            <a:ext cx="14504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Vacuum vessel</a:t>
            </a:r>
          </a:p>
          <a:p>
            <a:r>
              <a:rPr lang="en-US" sz="1050" dirty="0"/>
              <a:t>OD: 38” (965.2 mm</a:t>
            </a:r>
            <a:r>
              <a:rPr lang="en-US" sz="1050" dirty="0" smtClean="0"/>
              <a:t>)</a:t>
            </a:r>
            <a:endParaRPr lang="en-US" sz="105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366928" y="3892215"/>
            <a:ext cx="490168" cy="1866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24754" y="3650437"/>
            <a:ext cx="1807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Bellows interconnection</a:t>
            </a:r>
          </a:p>
          <a:p>
            <a:r>
              <a:rPr lang="en-US" sz="1050" dirty="0"/>
              <a:t>OD: 1160 mm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057954" y="3072950"/>
            <a:ext cx="1426490" cy="116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86524" y="4121771"/>
            <a:ext cx="7772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1656 mm</a:t>
            </a:r>
            <a:endParaRPr lang="en-US" sz="105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3418707" y="4722553"/>
            <a:ext cx="0" cy="169528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983591" y="4689832"/>
            <a:ext cx="10717" cy="163868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344037" y="6146760"/>
            <a:ext cx="7997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1500 mm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405146" y="4363189"/>
            <a:ext cx="1" cy="153148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405146" y="3072950"/>
            <a:ext cx="1988" cy="103955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V="1">
            <a:off x="3482878" y="6370540"/>
            <a:ext cx="2462129" cy="11478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1076" y="1340330"/>
            <a:ext cx="5517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BEAM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02724" y="1294217"/>
            <a:ext cx="569569" cy="33457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650348" y="788509"/>
            <a:ext cx="12309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Downstream end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4864" y="839552"/>
            <a:ext cx="10720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Upstream end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010132" y="4363189"/>
            <a:ext cx="356348" cy="264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2005" y="306390"/>
            <a:ext cx="3730" cy="54358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623326" y="306390"/>
            <a:ext cx="19166" cy="61028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442005" y="385331"/>
            <a:ext cx="6200487" cy="6633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66010" y="148845"/>
            <a:ext cx="24282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6554.5 mm (</a:t>
            </a:r>
            <a:r>
              <a:rPr lang="en-US" sz="1050" dirty="0" err="1"/>
              <a:t>Cryomodule</a:t>
            </a:r>
            <a:r>
              <a:rPr lang="en-US" sz="1050" dirty="0"/>
              <a:t> slot length)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3932716" y="2784150"/>
            <a:ext cx="3091726" cy="117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564304" y="3881478"/>
            <a:ext cx="7772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1820 </a:t>
            </a:r>
            <a:r>
              <a:rPr lang="en-US" sz="1050" dirty="0"/>
              <a:t>mm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900932" y="2792381"/>
            <a:ext cx="1988" cy="103955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900932" y="4236231"/>
            <a:ext cx="12429" cy="167671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019506" y="5895450"/>
            <a:ext cx="1053034" cy="110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60" idx="2"/>
          </p:cNvCxnSpPr>
          <p:nvPr/>
        </p:nvCxnSpPr>
        <p:spPr>
          <a:xfrm>
            <a:off x="3157391" y="5573031"/>
            <a:ext cx="2618" cy="31268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994107" y="4910872"/>
            <a:ext cx="165896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60" idx="0"/>
          </p:cNvCxnSpPr>
          <p:nvPr/>
        </p:nvCxnSpPr>
        <p:spPr>
          <a:xfrm flipH="1" flipV="1">
            <a:off x="3151901" y="4920608"/>
            <a:ext cx="5490" cy="39850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768759" y="5319115"/>
            <a:ext cx="7772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590 </a:t>
            </a:r>
            <a:r>
              <a:rPr lang="en-US" sz="1050" dirty="0"/>
              <a:t>mm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90C6A-7224-4661-B82E-C7C4109032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9751" t="14636" r="3787" b="33285"/>
          <a:stretch/>
        </p:blipFill>
        <p:spPr>
          <a:xfrm>
            <a:off x="887923" y="1410346"/>
            <a:ext cx="7410989" cy="24264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24128" t="6084" r="36287" b="7939"/>
          <a:stretch/>
        </p:blipFill>
        <p:spPr>
          <a:xfrm>
            <a:off x="301003" y="3824982"/>
            <a:ext cx="2204517" cy="26026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1011" t="18872" r="1148" b="37456"/>
          <a:stretch/>
        </p:blipFill>
        <p:spPr>
          <a:xfrm>
            <a:off x="2682297" y="4278925"/>
            <a:ext cx="6271204" cy="16947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</a:t>
            </a:r>
            <a:r>
              <a:rPr lang="en-US" dirty="0" err="1" smtClean="0"/>
              <a:t>cryomodule</a:t>
            </a:r>
            <a:r>
              <a:rPr lang="en-US" dirty="0" smtClean="0"/>
              <a:t> assembly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7923" y="3598914"/>
            <a:ext cx="15708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Identical piping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66" y="1609735"/>
            <a:ext cx="2310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Identical interconnect unit</a:t>
            </a:r>
            <a:endParaRPr lang="en-US" sz="1400" dirty="0"/>
          </a:p>
        </p:txBody>
      </p:sp>
      <p:sp>
        <p:nvSpPr>
          <p:cNvPr id="5" name="Right Arrow 4"/>
          <p:cNvSpPr/>
          <p:nvPr/>
        </p:nvSpPr>
        <p:spPr>
          <a:xfrm>
            <a:off x="2979457" y="5780311"/>
            <a:ext cx="441793" cy="216117"/>
          </a:xfrm>
          <a:prstGeom prst="rightArrow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21250" y="5733373"/>
            <a:ext cx="94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Beams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783681" y="6230934"/>
            <a:ext cx="5810250" cy="1240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783681" y="5662136"/>
            <a:ext cx="593" cy="6561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616257" y="5662135"/>
            <a:ext cx="593" cy="6561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42345" y="585434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6.5545 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1822" y="1232258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3.9 GHz </a:t>
            </a:r>
            <a:r>
              <a:rPr lang="en-US" dirty="0" err="1" smtClean="0"/>
              <a:t>cryomodule</a:t>
            </a:r>
            <a:r>
              <a:rPr lang="en-US" dirty="0" smtClean="0"/>
              <a:t> F10014857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33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Upstream End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8" b="-16668"/>
          <a:stretch>
            <a:fillRect/>
          </a:stretch>
        </p:blipFill>
        <p:spPr>
          <a:xfrm>
            <a:off x="406400" y="1392238"/>
            <a:ext cx="7054850" cy="4021137"/>
          </a:xfrm>
        </p:spPr>
      </p:pic>
      <p:cxnSp>
        <p:nvCxnSpPr>
          <p:cNvPr id="6" name="Straight Connector 5"/>
          <p:cNvCxnSpPr/>
          <p:nvPr/>
        </p:nvCxnSpPr>
        <p:spPr>
          <a:xfrm>
            <a:off x="3328988" y="4647627"/>
            <a:ext cx="0" cy="1196776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377131" y="4180359"/>
            <a:ext cx="6179" cy="1664044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35166" y="5041251"/>
            <a:ext cx="2250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374.5223</a:t>
            </a:r>
          </a:p>
          <a:p>
            <a:r>
              <a:rPr lang="en-US" dirty="0" smtClean="0"/>
              <a:t>Flange to valve face</a:t>
            </a:r>
          </a:p>
          <a:p>
            <a:r>
              <a:rPr lang="en-US" dirty="0" smtClean="0"/>
              <a:t>(Same as 1.3GHz)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371725" y="5540376"/>
            <a:ext cx="957263" cy="28575"/>
          </a:xfrm>
          <a:prstGeom prst="straightConnector1">
            <a:avLst/>
          </a:prstGeom>
          <a:ln w="22225">
            <a:solidFill>
              <a:schemeClr val="accent6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457575" y="1520825"/>
            <a:ext cx="0" cy="91440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093494" y="1520825"/>
            <a:ext cx="0" cy="4244326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43342" y="1454103"/>
            <a:ext cx="2096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</a:t>
            </a:r>
          </a:p>
          <a:p>
            <a:r>
              <a:rPr lang="en-US" dirty="0" smtClean="0"/>
              <a:t>Bellows rail</a:t>
            </a:r>
          </a:p>
          <a:p>
            <a:r>
              <a:rPr lang="en-US" dirty="0" smtClean="0"/>
              <a:t>(Same as 1.3GHz)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629150" y="1915768"/>
            <a:ext cx="464344" cy="0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450431" y="1915768"/>
            <a:ext cx="142917" cy="0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52118" y="5444609"/>
            <a:ext cx="171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coupler port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0" idx="1"/>
          </p:cNvCxnSpPr>
          <p:nvPr/>
        </p:nvCxnSpPr>
        <p:spPr>
          <a:xfrm flipH="1" flipV="1">
            <a:off x="5743576" y="4562475"/>
            <a:ext cx="408542" cy="1066800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34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758" t="6831" r="36522" b="8261"/>
          <a:stretch/>
        </p:blipFill>
        <p:spPr>
          <a:xfrm>
            <a:off x="2859581" y="1547874"/>
            <a:ext cx="3076575" cy="36671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113536" y="2550285"/>
            <a:ext cx="419393" cy="4035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32929" y="2410051"/>
            <a:ext cx="107279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Vacuum vessel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13536" y="2898480"/>
            <a:ext cx="482699" cy="2579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00471" y="2806930"/>
            <a:ext cx="1503788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Thermal shield with MLI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369560" y="2291497"/>
            <a:ext cx="743976" cy="6087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05623" y="2100798"/>
            <a:ext cx="85461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Support post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22810" y="4148844"/>
            <a:ext cx="1231837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Adjustment support</a:t>
            </a: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>
            <a:off x="2854647" y="4264260"/>
            <a:ext cx="1063680" cy="5391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00580" y="2826433"/>
            <a:ext cx="599968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HGRP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000547" y="3011585"/>
            <a:ext cx="1090376" cy="2897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347188" y="3476529"/>
            <a:ext cx="1417952" cy="5464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62698" y="3266021"/>
            <a:ext cx="85461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Cavity string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057917" y="2548155"/>
            <a:ext cx="860410" cy="5297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20080" y="2415860"/>
            <a:ext cx="11261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Cooling pipes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522887" y="1965211"/>
            <a:ext cx="462391" cy="4004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77459" y="1784015"/>
            <a:ext cx="1776157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Cold mass support bracket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628795" y="4079594"/>
            <a:ext cx="331440" cy="1882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69230" y="3894928"/>
            <a:ext cx="12346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Main coupler vacuum manifold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000547" y="3416876"/>
            <a:ext cx="917780" cy="2622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34188" y="3220749"/>
            <a:ext cx="96477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2-Phase pipe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027562" y="2177275"/>
            <a:ext cx="350044" cy="4070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5976" y="2007789"/>
            <a:ext cx="1144168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Cryogenic valve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showing main features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06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856" t="8308" r="1019" b="33678"/>
          <a:stretch/>
        </p:blipFill>
        <p:spPr>
          <a:xfrm>
            <a:off x="1105591" y="4085662"/>
            <a:ext cx="6620368" cy="2127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751" t="14636" r="3787" b="33285"/>
          <a:stretch/>
        </p:blipFill>
        <p:spPr>
          <a:xfrm>
            <a:off x="1376059" y="1287907"/>
            <a:ext cx="5893280" cy="19295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15349" y="3831746"/>
            <a:ext cx="7529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JT Valve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4258" y="3770839"/>
            <a:ext cx="1101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Pre-cool valve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30761" y="4101631"/>
            <a:ext cx="24085" cy="5059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496782" y="1453815"/>
            <a:ext cx="145286" cy="2712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48892" y="4085662"/>
            <a:ext cx="220908" cy="4639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77164" y="3997562"/>
            <a:ext cx="338375" cy="5494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850153" y="5007516"/>
            <a:ext cx="98739" cy="11570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15775" y="6112897"/>
            <a:ext cx="18265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Access to cryogenic valve welds to piping lines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04907" y="3739606"/>
            <a:ext cx="13460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Module pickup bushing hoist rings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96782" y="1262033"/>
            <a:ext cx="13460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Pressure relief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0411" y="1535855"/>
            <a:ext cx="1589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Instrumentation </a:t>
            </a:r>
            <a:r>
              <a:rPr lang="en-US" sz="1050" dirty="0"/>
              <a:t>ports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182551" y="1785680"/>
            <a:ext cx="291839" cy="5443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900407" y="1502607"/>
            <a:ext cx="0" cy="2444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33145" y="1262033"/>
            <a:ext cx="13570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Port for </a:t>
            </a:r>
            <a:r>
              <a:rPr lang="en-US" sz="1050" dirty="0" err="1" smtClean="0"/>
              <a:t>vac</a:t>
            </a:r>
            <a:r>
              <a:rPr lang="en-US" sz="1050" dirty="0" smtClean="0"/>
              <a:t> gauge</a:t>
            </a:r>
            <a:endParaRPr lang="en-US" sz="1050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780590" y="2872806"/>
            <a:ext cx="122202" cy="3622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05591" y="3171738"/>
            <a:ext cx="11961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Insulating </a:t>
            </a:r>
            <a:r>
              <a:rPr lang="en-US" sz="1050" dirty="0" err="1"/>
              <a:t>vac</a:t>
            </a:r>
            <a:r>
              <a:rPr lang="en-US" sz="1050" dirty="0"/>
              <a:t> pump-out port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929138" y="2941453"/>
            <a:ext cx="128807" cy="3012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47224" y="3208371"/>
            <a:ext cx="24992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4 couplers on both sides of module</a:t>
            </a:r>
          </a:p>
          <a:p>
            <a:r>
              <a:rPr lang="en-US" sz="1050" dirty="0"/>
              <a:t>8 pairs of instrumentation ports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5224" y="3748065"/>
            <a:ext cx="1505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2 </a:t>
            </a:r>
            <a:r>
              <a:rPr lang="en-US" sz="1050" dirty="0" err="1"/>
              <a:t>LHe</a:t>
            </a:r>
            <a:r>
              <a:rPr lang="en-US" sz="1050" dirty="0"/>
              <a:t> level instrumentation ports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857074" y="4155609"/>
            <a:ext cx="302432" cy="610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123418" y="6234501"/>
            <a:ext cx="1257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2 support </a:t>
            </a:r>
            <a:r>
              <a:rPr lang="en-US" sz="1050" dirty="0" smtClean="0"/>
              <a:t>stands</a:t>
            </a:r>
            <a:endParaRPr lang="en-US" sz="1050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2572947" y="5992794"/>
            <a:ext cx="234414" cy="3106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8314" y="3789813"/>
            <a:ext cx="21162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Survey </a:t>
            </a:r>
            <a:r>
              <a:rPr lang="en-US" sz="1050" dirty="0" err="1"/>
              <a:t>fiducials</a:t>
            </a:r>
            <a:endParaRPr lang="en-US" sz="1050" dirty="0"/>
          </a:p>
          <a:p>
            <a:r>
              <a:rPr lang="en-US" sz="1050" dirty="0"/>
              <a:t>On both sides of 2 post ports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391969" y="4147980"/>
            <a:ext cx="314231" cy="5355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563491" y="1267237"/>
            <a:ext cx="13326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Fixed support post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5695837" y="1502607"/>
            <a:ext cx="99387" cy="3229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229815" y="1511051"/>
            <a:ext cx="11963" cy="2892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602699" y="1248691"/>
            <a:ext cx="17433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Sliding support post</a:t>
            </a:r>
          </a:p>
        </p:txBody>
      </p:sp>
      <p:sp>
        <p:nvSpPr>
          <p:cNvPr id="38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/>
              <a:t>3.9 GHz </a:t>
            </a:r>
            <a:r>
              <a:rPr lang="en-US" dirty="0" err="1" smtClean="0"/>
              <a:t>cryomodule</a:t>
            </a:r>
            <a:r>
              <a:rPr lang="en-US" dirty="0" smtClean="0"/>
              <a:t> external features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697990" y="3291922"/>
            <a:ext cx="2499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</a:t>
            </a:r>
            <a:r>
              <a:rPr lang="en-US" sz="1050" dirty="0" smtClean="0"/>
              <a:t>arm coupler vacuum manifold</a:t>
            </a:r>
            <a:endParaRPr lang="en-US" sz="1050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5227634" y="3045857"/>
            <a:ext cx="181077" cy="2812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81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3.9 GHz blade tuner -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559300" cy="506552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‘Slim’ blade tuner design is preferred to minimize significant re-engineering of the dressed cavity/helium vessel while providing room for a larger 2-phase chimney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Designed and built by LASA/INFN, Milano for the 3.9 GHz cavities fabricated for the XFEL project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Modify to allow fast tuning by means of piezo tuners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Encapsulated piezo designed for the LCLS-II 1.3 GHz cavities will well fit for this task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Experienced LLRF &amp; </a:t>
            </a:r>
            <a:r>
              <a:rPr lang="en-US" dirty="0" err="1" smtClean="0"/>
              <a:t>microphonics</a:t>
            </a:r>
            <a:r>
              <a:rPr lang="en-US" dirty="0" smtClean="0"/>
              <a:t> team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8021" y="1383264"/>
            <a:ext cx="2381250" cy="1475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77802" y="2924956"/>
            <a:ext cx="20472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Encapsulated </a:t>
            </a:r>
            <a:r>
              <a:rPr lang="en-US" sz="1600" i="1" dirty="0" err="1"/>
              <a:t>piezo</a:t>
            </a:r>
            <a:r>
              <a:rPr lang="en-US" sz="1600" i="1" dirty="0"/>
              <a:t> stack for Fast tuner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12445" y="5569372"/>
            <a:ext cx="40021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M</a:t>
            </a:r>
            <a:r>
              <a:rPr lang="en-US" sz="1600" i="1" dirty="0" smtClean="0"/>
              <a:t>odification </a:t>
            </a:r>
            <a:r>
              <a:rPr lang="en-US" sz="1600" i="1" dirty="0"/>
              <a:t>of the </a:t>
            </a:r>
            <a:r>
              <a:rPr lang="en-US" sz="1600" i="1" dirty="0" smtClean="0"/>
              <a:t>LASA/INFN </a:t>
            </a:r>
            <a:r>
              <a:rPr lang="en-US" sz="1600" i="1" dirty="0"/>
              <a:t>tuner by adding </a:t>
            </a:r>
            <a:r>
              <a:rPr lang="en-US" sz="1600" i="1" dirty="0" smtClean="0"/>
              <a:t>2 </a:t>
            </a:r>
            <a:r>
              <a:rPr lang="en-US" sz="1600" i="1" dirty="0"/>
              <a:t>encapsulated </a:t>
            </a:r>
            <a:r>
              <a:rPr lang="en-US" sz="1600" i="1" dirty="0" err="1"/>
              <a:t>piezo</a:t>
            </a:r>
            <a:r>
              <a:rPr lang="en-US" sz="1600" i="1" dirty="0"/>
              <a:t> stacks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3"/>
          <a:srcRect l="30344" t="15838" r="-594" b="3054"/>
          <a:stretch/>
        </p:blipFill>
        <p:spPr>
          <a:xfrm>
            <a:off x="5250080" y="3692518"/>
            <a:ext cx="2909102" cy="181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0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730" y="3134451"/>
            <a:ext cx="4811131" cy="24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harmonic </a:t>
            </a:r>
            <a:r>
              <a:rPr lang="en-US" dirty="0" smtClean="0"/>
              <a:t>cavity power </a:t>
            </a:r>
            <a:r>
              <a:rPr lang="en-US" dirty="0"/>
              <a:t>c</a:t>
            </a:r>
            <a:r>
              <a:rPr lang="en-US" dirty="0" smtClean="0"/>
              <a:t>oupler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44899" y="1647699"/>
            <a:ext cx="35493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 LCLS-II three modifications of existing design will provide safe margin for operation at 2kW </a:t>
            </a:r>
            <a:r>
              <a:rPr lang="en-US" dirty="0" err="1"/>
              <a:t>cw</a:t>
            </a:r>
            <a:r>
              <a:rPr lang="en-US" dirty="0"/>
              <a:t> power: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Shortening antenna to provide Qext~2.5e7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Decrease length of two SS bellows in inner conductor (warm part) </a:t>
            </a:r>
            <a:r>
              <a:rPr lang="en-US" dirty="0" smtClean="0"/>
              <a:t>from 20 </a:t>
            </a:r>
            <a:r>
              <a:rPr lang="en-US" dirty="0"/>
              <a:t>convolutions </a:t>
            </a:r>
            <a:r>
              <a:rPr lang="en-US" dirty="0" smtClean="0"/>
              <a:t>to 15 convolutions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120 </a:t>
            </a:r>
            <a:r>
              <a:rPr lang="en-US" dirty="0"/>
              <a:t>microns Cu plating of inner conductor (instead of 30 microns in current design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1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1.3 GHz BPM and HOM absorber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3631736" cy="28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60" y="3304639"/>
            <a:ext cx="497593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14144" y="1371600"/>
            <a:ext cx="4875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Concept:  Use 1.3GHz beam line components (ID=78mm) in transition between cavity strings:</a:t>
            </a:r>
          </a:p>
          <a:p>
            <a:pPr marL="519113" indent="-234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Spool piece,</a:t>
            </a:r>
          </a:p>
          <a:p>
            <a:pPr marL="519113" indent="-2349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BPM,</a:t>
            </a:r>
          </a:p>
          <a:p>
            <a:pPr marL="519113" indent="-2349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Gate-valve,</a:t>
            </a:r>
          </a:p>
          <a:p>
            <a:pPr marL="519113" indent="-2349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Beamline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 HOM absorber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44" y="46482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Optimize length of transition from ø38mm to ø78mm for minimum wakes</a:t>
            </a:r>
          </a:p>
          <a:p>
            <a:endParaRPr lang="en-US" sz="800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285750" indent="-1127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Short ~25mm in flange (XFEL)</a:t>
            </a:r>
          </a:p>
          <a:p>
            <a:pPr marL="285750" indent="-1127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Long &gt;300mm in spool-piece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6172200"/>
            <a:ext cx="230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Nikolay</a:t>
            </a:r>
            <a:r>
              <a:rPr lang="en-US" dirty="0" smtClean="0"/>
              <a:t> </a:t>
            </a:r>
            <a:r>
              <a:rPr lang="en-US" dirty="0" err="1" smtClean="0"/>
              <a:t>Solyak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1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vessel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91" b="-16691"/>
          <a:stretch>
            <a:fillRect/>
          </a:stretch>
        </p:blipFill>
        <p:spPr>
          <a:xfrm>
            <a:off x="247905" y="1088491"/>
            <a:ext cx="7018527" cy="276989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6" name="Picture 5" descr="C:\Users\scheban\Desktop\ANSYS_PICTURES\no flange M P VERTICAL\Equivalent Stress ALL ISO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9" b="6959"/>
          <a:stretch/>
        </p:blipFill>
        <p:spPr bwMode="auto">
          <a:xfrm>
            <a:off x="247905" y="3645408"/>
            <a:ext cx="4446015" cy="2499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93920" y="3669792"/>
            <a:ext cx="43130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Static structural analysis was performed to evaluate the vacuum vessel mechanical stresses and deformations under the cold mass weight of 3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Ton, for two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scenarios: module in air, under vacuum.</a:t>
            </a:r>
            <a:endParaRPr lang="en-US" dirty="0"/>
          </a:p>
          <a:p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 large safety factor</a:t>
            </a:r>
          </a:p>
          <a:p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Engineering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document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ED0004908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14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 tunnel transport clearance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5" name="Picture 4" descr="CryomoduleCrossSectionTunnelClearance-May20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287714"/>
            <a:ext cx="6273800" cy="5125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" y="2108200"/>
            <a:ext cx="2969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Tight clearance for moves </a:t>
            </a:r>
          </a:p>
          <a:p>
            <a:r>
              <a:rPr lang="en-US" dirty="0"/>
              <a:t>t</a:t>
            </a:r>
            <a:r>
              <a:rPr lang="en-US" dirty="0" smtClean="0"/>
              <a:t>hrough tunnel for 3.9 GHz. </a:t>
            </a:r>
          </a:p>
          <a:p>
            <a:r>
              <a:rPr lang="en-US" dirty="0" smtClean="0"/>
              <a:t>Also true for 1.3 GHz.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68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r>
              <a:rPr lang="en-US" dirty="0"/>
              <a:t>, </a:t>
            </a:r>
            <a:r>
              <a:rPr lang="en-US" dirty="0" smtClean="0"/>
              <a:t>major requirements </a:t>
            </a:r>
            <a:endParaRPr lang="en-US" dirty="0" smtClean="0"/>
          </a:p>
          <a:p>
            <a:r>
              <a:rPr lang="en-US" dirty="0" smtClean="0"/>
              <a:t>Design strategy and previous 3.9 GHz cryomodules </a:t>
            </a:r>
          </a:p>
          <a:p>
            <a:r>
              <a:rPr lang="en-US" dirty="0" smtClean="0"/>
              <a:t>3.9 GHz cavity design</a:t>
            </a:r>
          </a:p>
          <a:p>
            <a:r>
              <a:rPr lang="en-US" dirty="0" smtClean="0"/>
              <a:t>3.9 GHz cryomodule mechanical </a:t>
            </a:r>
            <a:r>
              <a:rPr lang="en-US" dirty="0" smtClean="0"/>
              <a:t>design </a:t>
            </a:r>
            <a:endParaRPr lang="en-US" dirty="0" smtClean="0"/>
          </a:p>
          <a:p>
            <a:r>
              <a:rPr lang="en-US" dirty="0" smtClean="0"/>
              <a:t>Analyses </a:t>
            </a:r>
            <a:r>
              <a:rPr lang="en-US" dirty="0" smtClean="0"/>
              <a:t>in support of safety and code compliance</a:t>
            </a:r>
          </a:p>
          <a:p>
            <a:r>
              <a:rPr lang="en-US" dirty="0" smtClean="0"/>
              <a:t>Status and summary </a:t>
            </a:r>
          </a:p>
          <a:p>
            <a:r>
              <a:rPr lang="en-US" dirty="0" smtClean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3825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 instrumentation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5" name="Picture 4" descr="3.9GHzInstrumentationList-4May20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66" y="1270000"/>
            <a:ext cx="5762775" cy="505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" y="2552700"/>
            <a:ext cx="245557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production </a:t>
            </a:r>
          </a:p>
          <a:p>
            <a:r>
              <a:rPr lang="en-US" dirty="0" smtClean="0"/>
              <a:t>cryomodule </a:t>
            </a:r>
          </a:p>
          <a:p>
            <a:r>
              <a:rPr lang="en-US" dirty="0"/>
              <a:t>i</a:t>
            </a:r>
            <a:r>
              <a:rPr lang="en-US" dirty="0" smtClean="0"/>
              <a:t>nstrumentation list </a:t>
            </a:r>
          </a:p>
          <a:p>
            <a:r>
              <a:rPr lang="en-US" dirty="0" smtClean="0"/>
              <a:t>has been edited </a:t>
            </a:r>
          </a:p>
          <a:p>
            <a:r>
              <a:rPr lang="en-US" dirty="0" smtClean="0"/>
              <a:t>(Thomas Cummings, </a:t>
            </a:r>
          </a:p>
          <a:p>
            <a:r>
              <a:rPr lang="en-US" dirty="0" smtClean="0"/>
              <a:t>Darryl </a:t>
            </a:r>
            <a:r>
              <a:rPr lang="en-US" dirty="0" err="1" smtClean="0"/>
              <a:t>Orris</a:t>
            </a:r>
            <a:r>
              <a:rPr lang="en-US" dirty="0" smtClean="0"/>
              <a:t>, et al.) to </a:t>
            </a:r>
          </a:p>
          <a:p>
            <a:r>
              <a:rPr lang="en-US" dirty="0"/>
              <a:t>c</a:t>
            </a:r>
            <a:r>
              <a:rPr lang="en-US" dirty="0" smtClean="0"/>
              <a:t>reate a draft 3.9 GHz </a:t>
            </a:r>
          </a:p>
          <a:p>
            <a:r>
              <a:rPr lang="en-US" dirty="0"/>
              <a:t>c</a:t>
            </a:r>
            <a:r>
              <a:rPr lang="en-US" dirty="0" smtClean="0"/>
              <a:t>ryomodule </a:t>
            </a:r>
          </a:p>
          <a:p>
            <a:r>
              <a:rPr lang="en-US" dirty="0" smtClean="0"/>
              <a:t>Instrumentation list.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99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9751" t="14636" r="3787" b="33285"/>
          <a:stretch/>
        </p:blipFill>
        <p:spPr>
          <a:xfrm>
            <a:off x="358374" y="1402097"/>
            <a:ext cx="6610157" cy="21642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Vacuum Vessel Instrumentation Flanges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56" t="8308" r="1019" b="33678"/>
          <a:stretch/>
        </p:blipFill>
        <p:spPr>
          <a:xfrm>
            <a:off x="92265" y="3797346"/>
            <a:ext cx="6620368" cy="212764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977365" y="1763293"/>
            <a:ext cx="471894" cy="6880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12770" y="1491679"/>
            <a:ext cx="975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Flange 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8545" y="1488821"/>
            <a:ext cx="975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Flange </a:t>
            </a:r>
            <a:r>
              <a:rPr lang="en-US" sz="1400" dirty="0" smtClean="0"/>
              <a:t>D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630750" y="1811353"/>
            <a:ext cx="239541" cy="7918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292258" y="4010949"/>
            <a:ext cx="241024" cy="4273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8" idx="2"/>
          </p:cNvCxnSpPr>
          <p:nvPr/>
        </p:nvCxnSpPr>
        <p:spPr>
          <a:xfrm flipH="1">
            <a:off x="4852102" y="4003571"/>
            <a:ext cx="290921" cy="4258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4531" y="3695794"/>
            <a:ext cx="975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Flange </a:t>
            </a:r>
            <a:r>
              <a:rPr lang="en-US" sz="1400" dirty="0" smtClean="0"/>
              <a:t>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655296" y="3695794"/>
            <a:ext cx="975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Flange </a:t>
            </a:r>
            <a:r>
              <a:rPr lang="en-US" sz="1400" dirty="0" smtClean="0"/>
              <a:t>L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46979" t="36187" r="44916" b="41419"/>
          <a:stretch/>
        </p:blipFill>
        <p:spPr>
          <a:xfrm>
            <a:off x="7086930" y="2375202"/>
            <a:ext cx="1472346" cy="22114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154287" y="1763293"/>
            <a:ext cx="143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QTY</a:t>
            </a:r>
            <a:r>
              <a:rPr lang="en-US" sz="1400" dirty="0"/>
              <a:t>. 8 sets of </a:t>
            </a:r>
            <a:endParaRPr lang="en-US" sz="1400" dirty="0" smtClean="0"/>
          </a:p>
          <a:p>
            <a:r>
              <a:rPr lang="en-US" sz="1400" dirty="0" smtClean="0"/>
              <a:t>Flange </a:t>
            </a:r>
            <a:r>
              <a:rPr lang="en-US" sz="1400" dirty="0"/>
              <a:t>A &amp; B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472090" y="4321708"/>
            <a:ext cx="416350" cy="5484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078423" y="4870153"/>
            <a:ext cx="975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Flange </a:t>
            </a:r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894417" y="4848759"/>
            <a:ext cx="975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Flange </a:t>
            </a:r>
            <a:r>
              <a:rPr lang="en-US" sz="1400" dirty="0" smtClean="0"/>
              <a:t>A</a:t>
            </a:r>
            <a:endParaRPr lang="en-US" sz="1400" dirty="0"/>
          </a:p>
        </p:txBody>
      </p:sp>
      <p:cxnSp>
        <p:nvCxnSpPr>
          <p:cNvPr id="27" name="Straight Arrow Connector 26"/>
          <p:cNvCxnSpPr>
            <a:stCxn id="25" idx="0"/>
          </p:cNvCxnSpPr>
          <p:nvPr/>
        </p:nvCxnSpPr>
        <p:spPr>
          <a:xfrm flipH="1" flipV="1">
            <a:off x="8487589" y="4424657"/>
            <a:ext cx="78561" cy="4454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62907" y="5924995"/>
            <a:ext cx="5281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Similar to 1.3 GHz module but less those for magnets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3160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Cryomodule interfaces – instrumentation connectors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90702" y="6129356"/>
            <a:ext cx="6347059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Fermilab ED0004361 Working Document</a:t>
            </a:r>
            <a:r>
              <a:rPr lang="en-US" sz="1200" b="1" dirty="0"/>
              <a:t>, </a:t>
            </a:r>
            <a:r>
              <a:rPr lang="en-US" sz="1200" b="1" dirty="0" smtClean="0"/>
              <a:t>“1.3 GHz </a:t>
            </a:r>
            <a:r>
              <a:rPr lang="en-US" sz="1200" b="1" dirty="0" err="1" smtClean="0"/>
              <a:t>Cryomodule</a:t>
            </a:r>
            <a:r>
              <a:rPr lang="en-US" sz="1200" b="1" dirty="0" smtClean="0"/>
              <a:t> Mechanical </a:t>
            </a:r>
            <a:r>
              <a:rPr lang="en-US" sz="1200" b="1" dirty="0"/>
              <a:t>Design </a:t>
            </a:r>
            <a:r>
              <a:rPr lang="en-US" sz="1200" b="1" dirty="0" smtClean="0"/>
              <a:t>”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071" t="26518" r="18416" b="28079"/>
          <a:stretch/>
        </p:blipFill>
        <p:spPr>
          <a:xfrm>
            <a:off x="851414" y="1402080"/>
            <a:ext cx="7722875" cy="45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36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3.9 GHz with 1.3 GHz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676906623"/>
              </p:ext>
            </p:extLst>
          </p:nvPr>
        </p:nvGraphicFramePr>
        <p:xfrm>
          <a:off x="457200" y="1243013"/>
          <a:ext cx="810895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4475"/>
                <a:gridCol w="40544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3.9 GHz cryomodule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GHz cryomodule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Two cryomodules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 cryomodules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6.55 meters slot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12.22 meters slot length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Two support posts, one end fixed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Three support posts, center fixed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634.2 mm coupler-to-coupler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1383.6 mm coupler-to-coupler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Couplers alternate sides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Couplers all on aisle</a:t>
                      </a:r>
                      <a:r>
                        <a:rPr lang="en-US" baseline="0" dirty="0" smtClean="0"/>
                        <a:t> side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Two types of dressed cavities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dressed cavities</a:t>
                      </a:r>
                      <a:r>
                        <a:rPr lang="en-US" baseline="0" dirty="0" smtClean="0"/>
                        <a:t> the same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BPM,</a:t>
                      </a:r>
                      <a:r>
                        <a:rPr lang="en-US" baseline="0" dirty="0" smtClean="0"/>
                        <a:t> but n</a:t>
                      </a:r>
                      <a:r>
                        <a:rPr lang="en-US" dirty="0" smtClean="0"/>
                        <a:t>o magnet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BPM and magnet package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Blade tuner with </a:t>
                      </a:r>
                      <a:r>
                        <a:rPr lang="en-US" dirty="0" err="1" smtClean="0"/>
                        <a:t>piezos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lever tuner with </a:t>
                      </a:r>
                      <a:r>
                        <a:rPr lang="en-US" dirty="0" err="1" smtClean="0"/>
                        <a:t>piezos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38 mm inner</a:t>
                      </a:r>
                      <a:r>
                        <a:rPr lang="en-US" baseline="0" dirty="0" smtClean="0"/>
                        <a:t> diameter beam tube 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78 mm inner</a:t>
                      </a:r>
                      <a:r>
                        <a:rPr lang="en-US" baseline="0" dirty="0" smtClean="0"/>
                        <a:t> diameter beam tube end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One cool-down inlet port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Two cool-down inlet ports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14.3 dynamic W/cavity, 112 W/CM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10.1 dynamic W/cavity, 88 W/CM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281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Analyses in support of safety and code compliance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System pressure drops for emergency venting </a:t>
            </a:r>
          </a:p>
          <a:p>
            <a:pPr lvl="1"/>
            <a:r>
              <a:rPr lang="en-US" dirty="0" smtClean="0"/>
              <a:t>Worst-case flow for each line is evaluated </a:t>
            </a:r>
          </a:p>
          <a:p>
            <a:pPr lvl="1"/>
            <a:r>
              <a:rPr lang="en-US" dirty="0" smtClean="0"/>
              <a:t>Loss of insulating vacuum to air or cavity vacuum to air provides the greatest heat flux and flow rates </a:t>
            </a:r>
          </a:p>
          <a:p>
            <a:pPr lvl="1"/>
            <a:r>
              <a:rPr lang="en-US" dirty="0" smtClean="0"/>
              <a:t>Process lines vent via the cryogenic distribution system </a:t>
            </a:r>
            <a:endParaRPr lang="en-US" dirty="0" smtClean="0"/>
          </a:p>
          <a:p>
            <a:pPr lvl="1"/>
            <a:r>
              <a:rPr lang="en-US" dirty="0" smtClean="0"/>
              <a:t>3.9 GHz cryomodules are part of the system with 1.3 GHz, same line diameters </a:t>
            </a:r>
            <a:endParaRPr lang="en-US" dirty="0" smtClean="0"/>
          </a:p>
          <a:p>
            <a:r>
              <a:rPr lang="en-US" dirty="0" smtClean="0"/>
              <a:t>Vacuum relief valve sizing </a:t>
            </a:r>
          </a:p>
          <a:p>
            <a:pPr lvl="1"/>
            <a:r>
              <a:rPr lang="en-US" dirty="0" smtClean="0"/>
              <a:t>One insulating vacuum relief per cryomodule, on the interconnect sleeve assembly </a:t>
            </a:r>
          </a:p>
          <a:p>
            <a:pPr lvl="1"/>
            <a:r>
              <a:rPr lang="en-US" dirty="0" smtClean="0"/>
              <a:t>Worst-case internal process line ruptures have been evaluated </a:t>
            </a:r>
          </a:p>
          <a:p>
            <a:pPr lvl="2"/>
            <a:r>
              <a:rPr lang="en-US" dirty="0" smtClean="0"/>
              <a:t>Provide sizing for vacuum reliefs </a:t>
            </a:r>
          </a:p>
          <a:p>
            <a:pPr lvl="2"/>
            <a:r>
              <a:rPr lang="en-US" dirty="0" smtClean="0"/>
              <a:t>Provide flow rates and helium inventory release sizes for ODH analysis </a:t>
            </a:r>
          </a:p>
          <a:p>
            <a:pPr lvl="1"/>
            <a:r>
              <a:rPr lang="en-US" dirty="0" smtClean="0"/>
              <a:t>Documents </a:t>
            </a:r>
          </a:p>
          <a:p>
            <a:pPr lvl="2"/>
            <a:r>
              <a:rPr lang="en-US" dirty="0" smtClean="0"/>
              <a:t>ED0002339 -- LCLS</a:t>
            </a:r>
            <a:r>
              <a:rPr lang="en-US" dirty="0"/>
              <a:t>-II </a:t>
            </a:r>
            <a:r>
              <a:rPr lang="en-US" dirty="0" smtClean="0"/>
              <a:t>1.3 GHz Cryomodule </a:t>
            </a:r>
            <a:r>
              <a:rPr lang="en-US" dirty="0"/>
              <a:t>Vacuum Vessel (FESHM conformance) </a:t>
            </a:r>
          </a:p>
          <a:p>
            <a:pPr lvl="2"/>
            <a:r>
              <a:rPr lang="en-US" dirty="0" smtClean="0"/>
              <a:t>ED0002337 -- LCLS</a:t>
            </a:r>
            <a:r>
              <a:rPr lang="en-US" dirty="0"/>
              <a:t>-II </a:t>
            </a:r>
            <a:r>
              <a:rPr lang="en-US" dirty="0" smtClean="0"/>
              <a:t>1.3 GHz Cryomodule Vacuum </a:t>
            </a:r>
            <a:r>
              <a:rPr lang="en-US" dirty="0"/>
              <a:t>Vessel FEA Structural Analysis</a:t>
            </a:r>
          </a:p>
          <a:p>
            <a:pPr lvl="2"/>
            <a:r>
              <a:rPr lang="en-US" dirty="0" smtClean="0"/>
              <a:t>ED0002396 -- Cryomodule </a:t>
            </a:r>
            <a:r>
              <a:rPr lang="en-US" dirty="0"/>
              <a:t>vacuum vessel venting </a:t>
            </a:r>
            <a:r>
              <a:rPr lang="en-US" dirty="0" smtClean="0"/>
              <a:t>calculation </a:t>
            </a:r>
            <a:endParaRPr lang="en-US" dirty="0" smtClean="0"/>
          </a:p>
          <a:p>
            <a:pPr lvl="1"/>
            <a:r>
              <a:rPr lang="en-US" dirty="0" smtClean="0"/>
              <a:t>3.9 GHz vacuum system contiguous with L1 1.3 GHz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ame vacuum reliefs as 1.3 GHz</a:t>
            </a:r>
            <a:endParaRPr lang="en-US" dirty="0" smtClean="0"/>
          </a:p>
          <a:p>
            <a:r>
              <a:rPr lang="en-US" dirty="0" smtClean="0"/>
              <a:t>Helium vessel (pressure vessel compliance) engineering notes </a:t>
            </a:r>
            <a:endParaRPr lang="en-US" dirty="0" smtClean="0"/>
          </a:p>
          <a:p>
            <a:pPr lvl="1"/>
            <a:r>
              <a:rPr lang="en-US" dirty="0" smtClean="0"/>
              <a:t>3.9 GHz designed to the same standards as 1.3 GHz, similar documentation </a:t>
            </a:r>
            <a:endParaRPr lang="en-US" dirty="0" smtClean="0"/>
          </a:p>
          <a:p>
            <a:r>
              <a:rPr lang="en-US" dirty="0" smtClean="0"/>
              <a:t>Cryomodule piping (piping code compliance) engineering notes </a:t>
            </a:r>
            <a:endParaRPr lang="en-US" dirty="0" smtClean="0"/>
          </a:p>
          <a:p>
            <a:pPr lvl="1"/>
            <a:r>
              <a:rPr lang="en-US" dirty="0"/>
              <a:t>3.9 GHz designed to the same standards as 1.3 GHz, similar documentation 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18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A70CD0-5394-B24C-B62C-2851087309EF}" type="slidenum">
              <a:rPr lang="en-US" sz="1100" smtClean="0">
                <a:solidFill>
                  <a:srgbClr val="000000"/>
                </a:solidFill>
              </a:rPr>
              <a:pPr/>
              <a:t>35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Dressed cavity pressure vessel compliance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rot="5400000">
            <a:off x="1676400" y="-9353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4210" y="1524000"/>
            <a:ext cx="79390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 Pressure Vessel Guidelines as Specified in </a:t>
            </a:r>
            <a:r>
              <a:rPr lang="en-US" dirty="0" err="1" smtClean="0"/>
              <a:t>Fermilab’s</a:t>
            </a:r>
            <a:r>
              <a:rPr lang="en-US" dirty="0" smtClean="0"/>
              <a:t> ES&amp;H Manual: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FESHM 5031.6: Dressed Niobium SRF Cavity Pressure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TD-09-005: Guidelines for the Design, Fabrication, Testing and Installation of SRF Nb Cavities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9" y="2895600"/>
            <a:ext cx="4393223" cy="3241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12" y="2771156"/>
            <a:ext cx="4154241" cy="1438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200869"/>
            <a:ext cx="3718905" cy="269147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9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36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3.9 GHz design status and summary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0248" y="1328928"/>
            <a:ext cx="8223504" cy="527913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LCLS-II 3.9 GHz Harmonic Linearizer consists of two 8-cavity cryomodules</a:t>
            </a:r>
          </a:p>
          <a:p>
            <a:r>
              <a:rPr lang="en-US" dirty="0" smtClean="0"/>
              <a:t>Parameter set determined </a:t>
            </a:r>
          </a:p>
          <a:p>
            <a:pPr lvl="1"/>
            <a:r>
              <a:rPr lang="en-US" dirty="0" smtClean="0"/>
              <a:t>Physics Requirements Document: “SCRF 3.9 GHz Cryomodule,” LCLSII-4.1-PR-0097-R2 </a:t>
            </a:r>
            <a:endParaRPr lang="en-US" dirty="0" smtClean="0"/>
          </a:p>
          <a:p>
            <a:pPr lvl="1"/>
            <a:r>
              <a:rPr lang="en-US" dirty="0" smtClean="0"/>
              <a:t>Design </a:t>
            </a:r>
            <a:r>
              <a:rPr lang="en-US" dirty="0" smtClean="0"/>
              <a:t>issues identified, design is advanced </a:t>
            </a:r>
          </a:p>
          <a:p>
            <a:pPr lvl="1"/>
            <a:r>
              <a:rPr lang="en-US" dirty="0" smtClean="0"/>
              <a:t>Taking advantage of 1.3 GHz design &amp; commonalities</a:t>
            </a:r>
          </a:p>
          <a:p>
            <a:pPr lvl="1"/>
            <a:r>
              <a:rPr lang="en-US" dirty="0" smtClean="0"/>
              <a:t>Taking advantage of collaborations and other 3.9 GHz experience – XFEL, INFN </a:t>
            </a:r>
          </a:p>
          <a:p>
            <a:r>
              <a:rPr lang="en-US" dirty="0" smtClean="0"/>
              <a:t>PDR was held on 20 Nov 2015 </a:t>
            </a:r>
          </a:p>
          <a:p>
            <a:pPr lvl="1"/>
            <a:r>
              <a:rPr lang="en-US" dirty="0" smtClean="0"/>
              <a:t>Preliminary design review for the cryomodule </a:t>
            </a:r>
          </a:p>
          <a:p>
            <a:pPr lvl="1"/>
            <a:r>
              <a:rPr lang="en-US" dirty="0" smtClean="0"/>
              <a:t>Also served as a final design review for the RF cavity </a:t>
            </a:r>
          </a:p>
          <a:p>
            <a:r>
              <a:rPr lang="en-US" dirty="0" smtClean="0"/>
              <a:t>Cavity design and drawings are complete </a:t>
            </a:r>
          </a:p>
          <a:p>
            <a:pPr lvl="1"/>
            <a:r>
              <a:rPr lang="en-US" dirty="0" smtClean="0"/>
              <a:t>Procurements are </a:t>
            </a:r>
            <a:r>
              <a:rPr lang="en-US" dirty="0" smtClean="0"/>
              <a:t>underway </a:t>
            </a:r>
            <a:endParaRPr lang="en-US" dirty="0" smtClean="0"/>
          </a:p>
          <a:p>
            <a:r>
              <a:rPr lang="en-US" dirty="0" smtClean="0"/>
              <a:t>A full CAD model </a:t>
            </a:r>
            <a:r>
              <a:rPr lang="en-US" dirty="0" smtClean="0"/>
              <a:t>and top-level drawing of </a:t>
            </a:r>
            <a:r>
              <a:rPr lang="en-US" dirty="0" smtClean="0"/>
              <a:t>the cryomodule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being developed </a:t>
            </a:r>
            <a:r>
              <a:rPr lang="en-US" dirty="0" smtClean="0"/>
              <a:t>F10014857 </a:t>
            </a:r>
          </a:p>
          <a:p>
            <a:r>
              <a:rPr lang="en-US" dirty="0" smtClean="0"/>
              <a:t>Some dates:  </a:t>
            </a:r>
          </a:p>
          <a:p>
            <a:pPr lvl="1"/>
            <a:r>
              <a:rPr lang="en-US" dirty="0"/>
              <a:t>31 Aug 2016 </a:t>
            </a:r>
            <a:r>
              <a:rPr lang="en-US" dirty="0" smtClean="0"/>
              <a:t>– Complete </a:t>
            </a:r>
            <a:r>
              <a:rPr lang="en-US" dirty="0"/>
              <a:t>dressed cavity design </a:t>
            </a:r>
          </a:p>
          <a:p>
            <a:pPr lvl="2"/>
            <a:r>
              <a:rPr lang="en-US" dirty="0"/>
              <a:t>Includes inner magnetic shield </a:t>
            </a:r>
          </a:p>
          <a:p>
            <a:pPr lvl="1"/>
            <a:r>
              <a:rPr lang="en-US" dirty="0"/>
              <a:t>30 Sep 2016 </a:t>
            </a:r>
            <a:r>
              <a:rPr lang="en-US" dirty="0" smtClean="0"/>
              <a:t>– Complete </a:t>
            </a:r>
            <a:r>
              <a:rPr lang="en-US" dirty="0"/>
              <a:t>3.9 GHz cryomodule Engineering Specification Document (ESD</a:t>
            </a:r>
            <a:r>
              <a:rPr lang="en-US" dirty="0" smtClean="0"/>
              <a:t>) </a:t>
            </a:r>
            <a:endParaRPr lang="en-US" dirty="0"/>
          </a:p>
          <a:p>
            <a:pPr lvl="1"/>
            <a:r>
              <a:rPr lang="en-US" dirty="0"/>
              <a:t>30 Jan </a:t>
            </a:r>
            <a:r>
              <a:rPr lang="en-US" dirty="0" smtClean="0"/>
              <a:t>2017 – 3.9 </a:t>
            </a:r>
            <a:r>
              <a:rPr lang="en-US" dirty="0"/>
              <a:t>GHz cryomodule Final Design Review (FDR) – </a:t>
            </a:r>
          </a:p>
        </p:txBody>
      </p:sp>
    </p:spTree>
    <p:extLst>
      <p:ext uri="{BB962C8B-B14F-4D97-AF65-F5344CB8AC3E}">
        <p14:creationId xmlns:p14="http://schemas.microsoft.com/office/powerpoint/2010/main" val="1168099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This presentation includes information from many people at </a:t>
            </a:r>
            <a:r>
              <a:rPr lang="en-US" dirty="0" err="1" smtClean="0"/>
              <a:t>Fermilab</a:t>
            </a:r>
            <a:r>
              <a:rPr lang="en-US" dirty="0" smtClean="0"/>
              <a:t>, </a:t>
            </a:r>
            <a:r>
              <a:rPr lang="en-US" dirty="0" err="1" smtClean="0"/>
              <a:t>Jlab</a:t>
            </a:r>
            <a:r>
              <a:rPr lang="en-US" dirty="0" smtClean="0"/>
              <a:t>, and SLAC involved in cryomodule design, cryogenic distribution design, and overall cryogenic system design.  </a:t>
            </a:r>
          </a:p>
          <a:p>
            <a:r>
              <a:rPr lang="en-US" dirty="0" smtClean="0"/>
              <a:t>Special thanks to </a:t>
            </a:r>
            <a:r>
              <a:rPr lang="en-US" dirty="0" err="1"/>
              <a:t>S</a:t>
            </a:r>
            <a:r>
              <a:rPr lang="en-US" dirty="0" err="1" smtClean="0"/>
              <a:t>aravan</a:t>
            </a:r>
            <a:r>
              <a:rPr lang="en-US" dirty="0" smtClean="0"/>
              <a:t> </a:t>
            </a:r>
            <a:r>
              <a:rPr lang="en-US" dirty="0" err="1" smtClean="0"/>
              <a:t>Chandrasekaran</a:t>
            </a:r>
            <a:r>
              <a:rPr lang="en-US" smtClean="0"/>
              <a:t>, Camille </a:t>
            </a:r>
            <a:r>
              <a:rPr lang="en-US" dirty="0" smtClean="0"/>
              <a:t>Ginsburg, Chuck Grimm, Elvin Harms, Yun He, Joshua </a:t>
            </a:r>
            <a:r>
              <a:rPr lang="en-US" dirty="0" err="1" smtClean="0"/>
              <a:t>Kaluzny</a:t>
            </a:r>
            <a:r>
              <a:rPr lang="en-US" dirty="0" smtClean="0"/>
              <a:t>, Matt </a:t>
            </a:r>
            <a:r>
              <a:rPr lang="en-US" dirty="0" err="1" smtClean="0"/>
              <a:t>Kramp</a:t>
            </a:r>
            <a:r>
              <a:rPr lang="en-US" dirty="0" smtClean="0"/>
              <a:t>, </a:t>
            </a:r>
            <a:r>
              <a:rPr lang="en-US" dirty="0" err="1" smtClean="0"/>
              <a:t>Yuriy</a:t>
            </a:r>
            <a:r>
              <a:rPr lang="en-US" dirty="0" smtClean="0"/>
              <a:t> </a:t>
            </a:r>
            <a:r>
              <a:rPr lang="en-US" dirty="0" err="1" smtClean="0"/>
              <a:t>Orlov</a:t>
            </a:r>
            <a:r>
              <a:rPr lang="en-US" dirty="0" smtClean="0"/>
              <a:t>, and </a:t>
            </a:r>
            <a:r>
              <a:rPr lang="en-US" dirty="0" err="1" smtClean="0"/>
              <a:t>Nikolay</a:t>
            </a:r>
            <a:r>
              <a:rPr lang="en-US" dirty="0" smtClean="0"/>
              <a:t> </a:t>
            </a:r>
            <a:r>
              <a:rPr lang="en-US" dirty="0" err="1" smtClean="0"/>
              <a:t>Solyak</a:t>
            </a:r>
            <a:r>
              <a:rPr lang="en-US" dirty="0" smtClean="0"/>
              <a:t> who provided information and slides for this presentation. 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660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slides, additional information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32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39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03122" y="3901915"/>
            <a:ext cx="6455513" cy="584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Physics </a:t>
            </a:r>
            <a:r>
              <a:rPr lang="en-US" sz="1600" b="1" dirty="0"/>
              <a:t>Requirements </a:t>
            </a:r>
            <a:r>
              <a:rPr lang="en-US" sz="1600" b="1" dirty="0" smtClean="0"/>
              <a:t>Document: “SCRF 3.9 </a:t>
            </a:r>
            <a:r>
              <a:rPr lang="en-US" sz="1600" b="1" dirty="0"/>
              <a:t>GHz </a:t>
            </a:r>
            <a:r>
              <a:rPr lang="en-US" sz="1600" b="1" dirty="0" smtClean="0"/>
              <a:t>Cryomodule,”</a:t>
            </a:r>
            <a:endParaRPr lang="en-US" sz="1600" b="1" dirty="0"/>
          </a:p>
          <a:p>
            <a:r>
              <a:rPr lang="en-US" sz="1600" b="1" dirty="0"/>
              <a:t>LCLSII-4.1-PR-0097-R2.</a:t>
            </a:r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44392" y="4774670"/>
            <a:ext cx="8131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Thirty-five </a:t>
            </a:r>
            <a:r>
              <a:rPr lang="en-US" sz="2000" b="1" dirty="0"/>
              <a:t>1.3 GHz 8-cavity cryomodules </a:t>
            </a:r>
            <a:endParaRPr lang="en-US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wo </a:t>
            </a:r>
            <a:r>
              <a:rPr lang="en-US" sz="2000" b="1" dirty="0" smtClean="0"/>
              <a:t>3.9 </a:t>
            </a:r>
            <a:r>
              <a:rPr lang="en-US" sz="2000" b="1" dirty="0"/>
              <a:t>GHz </a:t>
            </a:r>
            <a:r>
              <a:rPr lang="en-US" sz="2000" b="1" dirty="0" smtClean="0"/>
              <a:t>8-cavity cryomodules</a:t>
            </a:r>
            <a:r>
              <a:rPr lang="en-US" sz="2000" dirty="0" smtClean="0"/>
              <a:t>, connected directly to two 1.3 GHz cryomodules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Four cold segments (L0</a:t>
            </a:r>
            <a:r>
              <a:rPr lang="en-US" sz="2000" dirty="0"/>
              <a:t>, L1, L2 and </a:t>
            </a:r>
            <a:r>
              <a:rPr lang="en-US" sz="2000" dirty="0" smtClean="0"/>
              <a:t>L3) </a:t>
            </a:r>
            <a:r>
              <a:rPr lang="en-US" sz="2000" dirty="0"/>
              <a:t>which are separated by warm </a:t>
            </a:r>
            <a:r>
              <a:rPr lang="en-US" sz="2000" dirty="0" err="1"/>
              <a:t>beamline</a:t>
            </a:r>
            <a:r>
              <a:rPr lang="en-US" sz="2000" dirty="0"/>
              <a:t> sections. </a:t>
            </a:r>
          </a:p>
        </p:txBody>
      </p:sp>
      <p:pic>
        <p:nvPicPr>
          <p:cNvPr id="4" name="Picture 3" descr="LinacLayout-26June2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95400"/>
            <a:ext cx="88773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5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 </a:t>
            </a:r>
            <a:r>
              <a:rPr lang="en-US" dirty="0"/>
              <a:t>parameters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LCLSII</a:t>
            </a:r>
            <a:r>
              <a:rPr lang="en-US" dirty="0"/>
              <a:t>-4.1-PR-0097-R2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7" name="Picture 6" descr="3.9GHzParameters-24Feb20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447800"/>
            <a:ext cx="65151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1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cryomodules: top level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409641"/>
              </p:ext>
            </p:extLst>
          </p:nvPr>
        </p:nvGraphicFramePr>
        <p:xfrm>
          <a:off x="142533" y="1275026"/>
          <a:ext cx="8819147" cy="4147117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5340034"/>
                <a:gridCol w="1132735"/>
                <a:gridCol w="1456373"/>
                <a:gridCol w="890005"/>
              </a:tblGrid>
              <a:tr h="3810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Cryomodule (CM) Parameters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Symbol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nom.value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Units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Cavity operating temperature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T­</a:t>
                      </a:r>
                      <a:r>
                        <a:rPr lang="en-US" sz="1600" baseline="-25000" dirty="0" err="1">
                          <a:effectLst/>
                        </a:rPr>
                        <a:t>cryo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K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9-cell </a:t>
                      </a:r>
                      <a:r>
                        <a:rPr lang="en-US" sz="1600" dirty="0">
                          <a:effectLst/>
                        </a:rPr>
                        <a:t>cavities per </a:t>
                      </a:r>
                      <a:r>
                        <a:rPr lang="en-US" sz="1600" dirty="0" err="1">
                          <a:effectLst/>
                        </a:rPr>
                        <a:t>cryomodule</a:t>
                      </a:r>
                      <a:r>
                        <a:rPr lang="en-US" sz="1600" dirty="0">
                          <a:effectLst/>
                        </a:rPr>
                        <a:t> (1.3 GHz)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cav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installed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(1.3 GHz)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35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3.9-GHz </a:t>
                      </a:r>
                      <a:r>
                        <a:rPr lang="en-US" sz="1600" dirty="0">
                          <a:effectLst/>
                        </a:rPr>
                        <a:t>cavities per 3.9 GHz CM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8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3.9 installed GHz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8467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installed </a:t>
                      </a:r>
                      <a:r>
                        <a:rPr lang="en-US" sz="1600" dirty="0">
                          <a:effectLst/>
                        </a:rPr>
                        <a:t>1.3 GHz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in L0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CM0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</a:t>
                      </a:r>
                      <a:r>
                        <a:rPr lang="en-US" sz="1600" dirty="0">
                          <a:effectLst/>
                        </a:rPr>
                        <a:t>installed 1.3 GHz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in L1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CM1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</a:t>
                      </a:r>
                      <a:r>
                        <a:rPr lang="en-US" sz="1600" dirty="0">
                          <a:effectLst/>
                        </a:rPr>
                        <a:t>installed 3.9-GHz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as linearizer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CMLH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</a:t>
                      </a:r>
                      <a:r>
                        <a:rPr lang="en-US" sz="1600" dirty="0">
                          <a:effectLst/>
                        </a:rPr>
                        <a:t>installed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in L2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CM2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</a:t>
                      </a:r>
                      <a:r>
                        <a:rPr lang="en-US" sz="1600" dirty="0">
                          <a:effectLst/>
                        </a:rPr>
                        <a:t>installed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in L3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CM3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2022" y="5743415"/>
            <a:ext cx="6504478" cy="584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Physics </a:t>
            </a:r>
            <a:r>
              <a:rPr lang="en-US" sz="1600" b="1" dirty="0"/>
              <a:t>Requirements </a:t>
            </a:r>
            <a:r>
              <a:rPr lang="en-US" sz="1600" b="1" dirty="0" smtClean="0"/>
              <a:t>Document: “SCRF </a:t>
            </a:r>
            <a:r>
              <a:rPr lang="en-US" sz="1600" b="1" dirty="0"/>
              <a:t>1.3 GHz </a:t>
            </a:r>
            <a:r>
              <a:rPr lang="en-US" sz="1600" b="1" dirty="0" smtClean="0"/>
              <a:t>Cryomodule,”</a:t>
            </a:r>
            <a:endParaRPr lang="en-US" sz="1600" b="1" dirty="0"/>
          </a:p>
          <a:p>
            <a:r>
              <a:rPr lang="en-US" sz="1600" b="1" dirty="0" smtClean="0"/>
              <a:t>LCLSII-4.1-PR-0146.</a:t>
            </a:r>
          </a:p>
        </p:txBody>
      </p:sp>
    </p:spTree>
    <p:extLst>
      <p:ext uri="{BB962C8B-B14F-4D97-AF65-F5344CB8AC3E}">
        <p14:creationId xmlns:p14="http://schemas.microsoft.com/office/powerpoint/2010/main" val="73649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major requirements in terms of driving design </a:t>
            </a:r>
            <a:br>
              <a:rPr lang="en-US" dirty="0" smtClean="0"/>
            </a:br>
            <a:r>
              <a:rPr lang="en-US" dirty="0" smtClean="0"/>
              <a:t>These are the basic requirements including for 1.3 GHz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Series </a:t>
            </a:r>
            <a:r>
              <a:rPr lang="en-US" dirty="0" smtClean="0"/>
              <a:t>configuration, TESLA style</a:t>
            </a:r>
            <a:endParaRPr lang="en-US" dirty="0"/>
          </a:p>
          <a:p>
            <a:pPr lvl="1"/>
            <a:r>
              <a:rPr lang="en-US" dirty="0" smtClean="0"/>
              <a:t>Continuous insulating vacuum 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external parallel transfer </a:t>
            </a:r>
            <a:r>
              <a:rPr lang="en-US" dirty="0" smtClean="0"/>
              <a:t>line </a:t>
            </a:r>
          </a:p>
          <a:p>
            <a:pPr lvl="1"/>
            <a:r>
              <a:rPr lang="en-US" dirty="0" smtClean="0"/>
              <a:t>300 mm OD helium gas return pipe (HGRP) is “backbone” support </a:t>
            </a:r>
            <a:endParaRPr lang="en-US" dirty="0"/>
          </a:p>
          <a:p>
            <a:pPr lvl="1"/>
            <a:r>
              <a:rPr lang="en-US" dirty="0" smtClean="0"/>
              <a:t>Modified tuner design </a:t>
            </a:r>
            <a:endParaRPr lang="en-US" dirty="0"/>
          </a:p>
          <a:p>
            <a:r>
              <a:rPr lang="en-US" dirty="0" smtClean="0"/>
              <a:t>Thermal performance in CW operation </a:t>
            </a:r>
          </a:p>
          <a:p>
            <a:pPr lvl="1"/>
            <a:r>
              <a:rPr lang="en-US" dirty="0" smtClean="0"/>
              <a:t>High heat loads, heat transport, helium flow rates </a:t>
            </a:r>
          </a:p>
          <a:p>
            <a:pPr lvl="1"/>
            <a:r>
              <a:rPr lang="en-US" dirty="0" smtClean="0"/>
              <a:t>Input coupler for CW operation </a:t>
            </a:r>
          </a:p>
          <a:p>
            <a:r>
              <a:rPr lang="en-US" dirty="0"/>
              <a:t>0.5% longitudinal tunnel </a:t>
            </a:r>
            <a:r>
              <a:rPr lang="en-US" dirty="0" smtClean="0"/>
              <a:t>slope </a:t>
            </a:r>
          </a:p>
          <a:p>
            <a:pPr lvl="1"/>
            <a:r>
              <a:rPr lang="en-US" dirty="0" smtClean="0"/>
              <a:t>Liquid helium management </a:t>
            </a:r>
            <a:endParaRPr lang="en-US" dirty="0"/>
          </a:p>
          <a:p>
            <a:r>
              <a:rPr lang="en-US" dirty="0" smtClean="0"/>
              <a:t>Retention of good cavity quality factor (Q0) </a:t>
            </a:r>
          </a:p>
          <a:p>
            <a:pPr lvl="1"/>
            <a:r>
              <a:rPr lang="en-US" dirty="0" smtClean="0"/>
              <a:t>Magnetic shielding </a:t>
            </a:r>
            <a:endParaRPr lang="en-US" dirty="0"/>
          </a:p>
          <a:p>
            <a:pPr lvl="1"/>
            <a:r>
              <a:rPr lang="en-US" dirty="0" smtClean="0"/>
              <a:t>No N2 doping, but rapid cool-down would be available if beneficial</a:t>
            </a:r>
          </a:p>
          <a:p>
            <a:r>
              <a:rPr lang="en-US" dirty="0"/>
              <a:t>Pressure safety </a:t>
            </a:r>
          </a:p>
          <a:p>
            <a:pPr marL="233363" lvl="2" indent="0">
              <a:spcAft>
                <a:spcPts val="300"/>
              </a:spcAft>
              <a:buSzTx/>
              <a:buNone/>
            </a:pPr>
            <a:r>
              <a:rPr lang="en-US" dirty="0"/>
              <a:t>A cryogenic system issue of which cryomodules play a major part </a:t>
            </a:r>
          </a:p>
        </p:txBody>
      </p:sp>
    </p:spTree>
    <p:extLst>
      <p:ext uri="{BB962C8B-B14F-4D97-AF65-F5344CB8AC3E}">
        <p14:creationId xmlns:p14="http://schemas.microsoft.com/office/powerpoint/2010/main" val="2092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3.9 GHz cryomodules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7" name="Picture 6" descr="ACC39phot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346200"/>
            <a:ext cx="2882900" cy="2159000"/>
          </a:xfrm>
          <a:prstGeom prst="rect">
            <a:avLst/>
          </a:prstGeom>
        </p:spPr>
      </p:pic>
      <p:pic>
        <p:nvPicPr>
          <p:cNvPr id="10" name="Picture 9" descr="XFEL3.9GHzCM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3496038"/>
            <a:ext cx="6372225" cy="2980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94100" y="1993900"/>
            <a:ext cx="5086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4-cavity 3.9 GHz cryomodule designed and built </a:t>
            </a:r>
          </a:p>
          <a:p>
            <a:r>
              <a:rPr lang="en-US" dirty="0"/>
              <a:t>a</a:t>
            </a:r>
            <a:r>
              <a:rPr lang="en-US" dirty="0" smtClean="0"/>
              <a:t>t </a:t>
            </a:r>
            <a:r>
              <a:rPr lang="en-US" dirty="0" err="1" smtClean="0"/>
              <a:t>Fermilab</a:t>
            </a:r>
            <a:r>
              <a:rPr lang="en-US" dirty="0" smtClean="0"/>
              <a:t> for FLASH at DESY, in operation. </a:t>
            </a:r>
          </a:p>
          <a:p>
            <a:r>
              <a:rPr lang="en-US" dirty="0" smtClean="0"/>
              <a:t>Shown here on its shipping frame at </a:t>
            </a:r>
            <a:r>
              <a:rPr lang="en-US" dirty="0" err="1" smtClean="0"/>
              <a:t>Fermilab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4500" y="3746500"/>
            <a:ext cx="490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3.9 GHz cryomodule for XFEL design by INFN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90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382" t="32151" r="11472" b="24446"/>
          <a:stretch/>
        </p:blipFill>
        <p:spPr>
          <a:xfrm>
            <a:off x="251367" y="4227427"/>
            <a:ext cx="6371167" cy="2000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1822" y="3815850"/>
            <a:ext cx="3022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Interconnection Bellows </a:t>
            </a:r>
          </a:p>
          <a:p>
            <a:r>
              <a:rPr lang="en-US" sz="1600" dirty="0"/>
              <a:t>no space for sliding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32171" y="4385103"/>
            <a:ext cx="296105" cy="50314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/>
              <a:t>XFEL 3.9 GHz </a:t>
            </a:r>
            <a:r>
              <a:rPr lang="en-US" dirty="0" smtClean="0"/>
              <a:t>cryomodule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441" t="33218" r="9522" b="29601"/>
          <a:stretch/>
        </p:blipFill>
        <p:spPr>
          <a:xfrm>
            <a:off x="987349" y="1537334"/>
            <a:ext cx="7054039" cy="178122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063489" y="2750333"/>
            <a:ext cx="150126" cy="4967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0833" y="3213166"/>
            <a:ext cx="240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Magnets+BPMs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037" t="14078" r="24380" b="7125"/>
          <a:stretch/>
        </p:blipFill>
        <p:spPr>
          <a:xfrm>
            <a:off x="6556962" y="4306940"/>
            <a:ext cx="2384875" cy="201940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0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 smtClean="0"/>
              <a:t>FLASH - ACC39 </a:t>
            </a:r>
            <a:r>
              <a:rPr lang="en-US" sz="2800" dirty="0"/>
              <a:t>p</a:t>
            </a:r>
            <a:r>
              <a:rPr lang="en-US" sz="2800" dirty="0" smtClean="0"/>
              <a:t>erformance</a:t>
            </a:r>
          </a:p>
        </p:txBody>
      </p:sp>
      <p:sp>
        <p:nvSpPr>
          <p:cNvPr id="40965" name="Slide Number Placeholder 4"/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fld id="{2D9B4C0B-EE0B-4C06-A1A8-4AC3D843F474}" type="slidenum">
              <a:rPr lang="en-US" sz="1200">
                <a:solidFill>
                  <a:srgbClr val="FFFFFF"/>
                </a:solidFill>
              </a:rPr>
              <a:pPr/>
              <a:t>44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2" name="Picture 11" descr="IMG00142-20100414-17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21" y="3289309"/>
            <a:ext cx="4021655" cy="301624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0"/>
            <a:ext cx="5676900" cy="1984241"/>
          </a:xfrm>
        </p:spPr>
        <p:txBody>
          <a:bodyPr>
            <a:normAutofit fontScale="85000" lnSpcReduction="10000"/>
          </a:bodyPr>
          <a:lstStyle/>
          <a:p>
            <a:pPr marL="233363" indent="-2333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ACC39 routinely operates at 18.9 to 19.7 MV/m</a:t>
            </a:r>
          </a:p>
          <a:p>
            <a:pPr marL="342900" lvl="1" indent="-163513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CC"/>
              </a:buClr>
              <a:buFont typeface="Courier New" panose="02070309020205020404" pitchFamily="49" charset="0"/>
              <a:buChar char="o"/>
            </a:pPr>
            <a:r>
              <a:rPr lang="en-US" i="1" dirty="0" smtClean="0">
                <a:solidFill>
                  <a:srgbClr val="0000CC"/>
                </a:solidFill>
              </a:rPr>
              <a:t>Capable of operation at 22 MV/m</a:t>
            </a:r>
          </a:p>
          <a:p>
            <a:pPr marL="846137" lvl="2" indent="-342900">
              <a:lnSpc>
                <a:spcPct val="100000"/>
              </a:lnSpc>
              <a:spcAft>
                <a:spcPts val="200"/>
              </a:spcAft>
              <a:buClr>
                <a:srgbClr val="0000CC"/>
              </a:buClr>
              <a:buFontTx/>
              <a:buChar char="-"/>
            </a:pPr>
            <a:r>
              <a:rPr lang="en-US" i="1" dirty="0" smtClean="0">
                <a:solidFill>
                  <a:srgbClr val="0000CC"/>
                </a:solidFill>
              </a:rPr>
              <a:t>Limitation set  by thermal interlocks – concern about compromising HOM’s on cavities 3 &amp; 5</a:t>
            </a:r>
            <a:r>
              <a:rPr lang="en-US" i="1" dirty="0">
                <a:solidFill>
                  <a:srgbClr val="0000CC"/>
                </a:solidFill>
              </a:rPr>
              <a:t> </a:t>
            </a:r>
            <a:r>
              <a:rPr lang="en-US" i="1" dirty="0" smtClean="0">
                <a:solidFill>
                  <a:srgbClr val="0000CC"/>
                </a:solidFill>
              </a:rPr>
              <a:t>(trimmed 2-post style)</a:t>
            </a:r>
          </a:p>
          <a:p>
            <a:pPr marL="173038" indent="-173038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284163" algn="l"/>
              </a:tabLst>
            </a:pPr>
            <a:r>
              <a:rPr lang="en-US" sz="2200" dirty="0" smtClean="0"/>
              <a:t>Amplitude stability ≤ 2x10</a:t>
            </a:r>
            <a:r>
              <a:rPr lang="en-US" sz="2200" baseline="30000" dirty="0" smtClean="0"/>
              <a:t>-5</a:t>
            </a:r>
            <a:r>
              <a:rPr lang="en-US" sz="2200" dirty="0" smtClean="0"/>
              <a:t> pulse-to-pulse</a:t>
            </a:r>
          </a:p>
          <a:p>
            <a:pPr marL="173038" indent="-173038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284163" algn="l"/>
              </a:tabLst>
            </a:pPr>
            <a:r>
              <a:rPr lang="en-US" sz="2200" dirty="0" smtClean="0"/>
              <a:t>Phase </a:t>
            </a:r>
            <a:r>
              <a:rPr lang="en-US" sz="2200" dirty="0"/>
              <a:t>stability </a:t>
            </a:r>
            <a:r>
              <a:rPr lang="en-US" sz="2200" dirty="0" smtClean="0"/>
              <a:t>≤ 0.003° pulse-to-pulse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6BD8F7C-2CFD-4E90-8201-DA1C7E9365F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1" name="Picture 10" descr="lin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614713"/>
            <a:ext cx="3031195" cy="2902514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1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Q0 requirement drives some new design features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 assume Q0 = 2.7E10 in our design for 1.3 GHz </a:t>
            </a:r>
          </a:p>
          <a:p>
            <a:r>
              <a:rPr lang="en-US" dirty="0" smtClean="0"/>
              <a:t>Magnetic shielding to keep &lt; 5 </a:t>
            </a:r>
            <a:r>
              <a:rPr lang="en-US" dirty="0" err="1" smtClean="0"/>
              <a:t>mGauss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features necessary such as active external coils </a:t>
            </a:r>
          </a:p>
          <a:p>
            <a:r>
              <a:rPr lang="en-US" dirty="0"/>
              <a:t>High rate of cool-down looks necessary </a:t>
            </a:r>
          </a:p>
          <a:p>
            <a:pPr lvl="1"/>
            <a:r>
              <a:rPr lang="en-US" dirty="0"/>
              <a:t>VTS results were best with much as 2 – 3 Kelvin/minute through 9.2 K transition temperature </a:t>
            </a:r>
          </a:p>
          <a:p>
            <a:pPr lvl="1"/>
            <a:r>
              <a:rPr lang="en-US" dirty="0"/>
              <a:t>Key is high delta-T within Nb to “sweep out” magnetic flux </a:t>
            </a:r>
            <a:endParaRPr lang="en-US" dirty="0" smtClean="0"/>
          </a:p>
          <a:p>
            <a:r>
              <a:rPr lang="en-US" dirty="0"/>
              <a:t>For fast cool-down, </a:t>
            </a:r>
            <a:r>
              <a:rPr lang="en-US" dirty="0" smtClean="0"/>
              <a:t>option to cool </a:t>
            </a:r>
            <a:r>
              <a:rPr lang="en-US" dirty="0"/>
              <a:t>one </a:t>
            </a:r>
            <a:r>
              <a:rPr lang="en-US" dirty="0" err="1" smtClean="0"/>
              <a:t>cryomodule</a:t>
            </a:r>
            <a:r>
              <a:rPr lang="en-US" dirty="0" smtClean="0"/>
              <a:t> or a few </a:t>
            </a:r>
            <a:r>
              <a:rPr lang="en-US" dirty="0" err="1" smtClean="0"/>
              <a:t>cryomodules</a:t>
            </a:r>
            <a:r>
              <a:rPr lang="en-US" dirty="0" smtClean="0"/>
              <a:t> </a:t>
            </a:r>
            <a:r>
              <a:rPr lang="en-US" dirty="0"/>
              <a:t>at a time </a:t>
            </a:r>
          </a:p>
          <a:p>
            <a:pPr lvl="1"/>
            <a:r>
              <a:rPr lang="en-US" dirty="0"/>
              <a:t>Create a closed-ended warm-up/cool-down manifold (line H) for each cryomodule so as to provide a cool-down/warm-up valve on each cryomodule </a:t>
            </a:r>
          </a:p>
          <a:p>
            <a:pPr lvl="1"/>
            <a:r>
              <a:rPr lang="en-US" dirty="0"/>
              <a:t>Design for 30 grams/sec of 5 Kelvin helium flow into cryomodule during cavity transition through 9.2 K </a:t>
            </a:r>
          </a:p>
          <a:p>
            <a:pPr lvl="1"/>
            <a:r>
              <a:rPr lang="en-US" dirty="0" smtClean="0"/>
              <a:t>Retain </a:t>
            </a:r>
            <a:r>
              <a:rPr lang="en-US" dirty="0"/>
              <a:t>original plan for uniform cooling of bimetallic joints </a:t>
            </a:r>
            <a:endParaRPr lang="en-US" dirty="0" smtClean="0"/>
          </a:p>
          <a:p>
            <a:pPr lvl="1"/>
            <a:r>
              <a:rPr lang="en-US" dirty="0" smtClean="0"/>
              <a:t>Note: closing line H has liquid helium management advantages, also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7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1.3 GHz cryomodule flow scheme </a:t>
            </a:r>
            <a:br>
              <a:rPr lang="en-US" dirty="0" smtClean="0"/>
            </a:br>
            <a:r>
              <a:rPr lang="en-US" sz="1600" dirty="0" smtClean="0"/>
              <a:t>(3.9 GHz the same but without magnet and with single cool-down/warm-up input) 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3" name="Picture 2" descr="LCLS-II-CryomoduleSchematicFig-2Valve-11Aug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86" y="1400795"/>
            <a:ext cx="7434814" cy="473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helium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High heat loads (~80 Watts per cryomodule at 2.0 K) </a:t>
            </a:r>
          </a:p>
          <a:p>
            <a:r>
              <a:rPr lang="en-US" dirty="0" smtClean="0"/>
              <a:t>0.5% tunnel slope downward in beam direction  </a:t>
            </a:r>
          </a:p>
          <a:p>
            <a:r>
              <a:rPr lang="en-US" dirty="0" smtClean="0"/>
              <a:t>We have followed careful design for liquid helium management </a:t>
            </a:r>
          </a:p>
          <a:p>
            <a:pPr lvl="1"/>
            <a:r>
              <a:rPr lang="en-US" dirty="0" smtClean="0"/>
              <a:t>The design keeps liquid helium out of the 300 mm HGRP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avities are covered with liquid with plenty of allowance for liquid level control in the 2-phase pipe </a:t>
            </a:r>
          </a:p>
        </p:txBody>
      </p:sp>
    </p:spTree>
    <p:extLst>
      <p:ext uri="{BB962C8B-B14F-4D97-AF65-F5344CB8AC3E}">
        <p14:creationId xmlns:p14="http://schemas.microsoft.com/office/powerpoint/2010/main" val="299831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 descr="TunnelSlopeLiquidLevelIllustr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622300"/>
            <a:ext cx="90424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8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D2C9DD-1ACD-6142-B9DF-D1A9A001D4B7}" type="slidenum">
              <a:rPr lang="en-US" sz="1100" smtClean="0"/>
              <a:pPr/>
              <a:t>49</a:t>
            </a:fld>
            <a:endParaRPr lang="en-US" sz="11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II heat transport within the helium vessel</a:t>
            </a:r>
            <a:endParaRPr lang="en-US" dirty="0"/>
          </a:p>
        </p:txBody>
      </p:sp>
      <p:sp>
        <p:nvSpPr>
          <p:cNvPr id="18433" name="Rectangle 16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smtClean="0"/>
              <a:t>Peterson, 3.9 GHz Cryomodule Design, 26 May 2016</a:t>
            </a:r>
            <a:endParaRPr lang="en-US" sz="1100" dirty="0"/>
          </a:p>
        </p:txBody>
      </p:sp>
      <p:pic>
        <p:nvPicPr>
          <p:cNvPr id="18435" name="Picture 3" descr="He2HeatTranspP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89050"/>
            <a:ext cx="67818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/ XFEL CM Modifications for LCLS-II (components)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44714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Component design – based on TESLA / ILC / XFEL designs</a:t>
            </a:r>
          </a:p>
          <a:p>
            <a:pPr lvl="1"/>
            <a:r>
              <a:rPr lang="en-US" dirty="0" smtClean="0"/>
              <a:t>Cavities – XFEL identical </a:t>
            </a:r>
          </a:p>
          <a:p>
            <a:pPr lvl="2"/>
            <a:r>
              <a:rPr lang="en-US" dirty="0" smtClean="0"/>
              <a:t>Transition to slightly smaller beam tube</a:t>
            </a:r>
          </a:p>
          <a:p>
            <a:pPr lvl="1"/>
            <a:r>
              <a:rPr lang="en-US" dirty="0" smtClean="0"/>
              <a:t>Helium vessel – XFEL-like </a:t>
            </a:r>
            <a:endParaRPr lang="en-US" dirty="0"/>
          </a:p>
          <a:p>
            <a:pPr lvl="2"/>
            <a:r>
              <a:rPr lang="en-US" dirty="0" smtClean="0"/>
              <a:t>1.3 GHz modified ILC with bellows at end for end lever tuner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3.9 GHz modified for addition of </a:t>
            </a:r>
            <a:r>
              <a:rPr lang="en-US" dirty="0" err="1" smtClean="0"/>
              <a:t>piezos</a:t>
            </a:r>
            <a:r>
              <a:rPr lang="en-US" dirty="0" smtClean="0"/>
              <a:t> in blade tuner, larger chimney </a:t>
            </a:r>
          </a:p>
          <a:p>
            <a:pPr lvl="1"/>
            <a:r>
              <a:rPr lang="en-US" dirty="0" smtClean="0"/>
              <a:t>HOM coupler – XFEL-like </a:t>
            </a:r>
          </a:p>
          <a:p>
            <a:pPr lvl="1"/>
            <a:r>
              <a:rPr lang="en-US" dirty="0" smtClean="0"/>
              <a:t>Magnetic shielding – increased from XFEL to maintain high Q0</a:t>
            </a:r>
          </a:p>
          <a:p>
            <a:pPr lvl="1"/>
            <a:r>
              <a:rPr lang="en-US" dirty="0" smtClean="0"/>
              <a:t>Tuner – 3.9 GHz XFEL-like blade tuner style</a:t>
            </a:r>
          </a:p>
          <a:p>
            <a:pPr lvl="1"/>
            <a:r>
              <a:rPr lang="en-US" dirty="0" smtClean="0"/>
              <a:t>Magnet – provision for addition of future small magnet </a:t>
            </a:r>
          </a:p>
          <a:p>
            <a:pPr lvl="1"/>
            <a:r>
              <a:rPr lang="en-US" dirty="0" smtClean="0"/>
              <a:t>BPM – DESY button-style with modified </a:t>
            </a:r>
            <a:r>
              <a:rPr lang="en-US" dirty="0" err="1" smtClean="0"/>
              <a:t>feedthrough</a:t>
            </a:r>
            <a:endParaRPr lang="en-US" dirty="0" smtClean="0"/>
          </a:p>
          <a:p>
            <a:pPr lvl="1"/>
            <a:r>
              <a:rPr lang="en-US" dirty="0" smtClean="0"/>
              <a:t>Coupler – XFEL-like modified for CW operation</a:t>
            </a:r>
          </a:p>
        </p:txBody>
      </p:sp>
    </p:spTree>
    <p:extLst>
      <p:ext uri="{BB962C8B-B14F-4D97-AF65-F5344CB8AC3E}">
        <p14:creationId xmlns:p14="http://schemas.microsoft.com/office/powerpoint/2010/main" val="252800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50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Cryomodule pipe pressures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/>
          </a:p>
        </p:txBody>
      </p:sp>
      <p:pic>
        <p:nvPicPr>
          <p:cNvPr id="3" name="Picture 2" descr="CryomodulePipeMAWPtable-5May2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273070"/>
            <a:ext cx="6070600" cy="51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33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</a:t>
            </a:r>
            <a:r>
              <a:rPr lang="en-US" dirty="0"/>
              <a:t>plant capacity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</a:t>
            </a:r>
            <a:r>
              <a:rPr lang="en-US" sz="1800" dirty="0"/>
              <a:t>Cryo Plant Performance </a:t>
            </a:r>
            <a:r>
              <a:rPr lang="en-US" sz="1800" dirty="0" smtClean="0"/>
              <a:t>Sheet from Dana </a:t>
            </a:r>
            <a:r>
              <a:rPr lang="en-US" sz="1800" dirty="0" err="1" smtClean="0"/>
              <a:t>Arenius</a:t>
            </a:r>
            <a:r>
              <a:rPr lang="en-US" sz="1800" dirty="0" smtClean="0"/>
              <a:t>, August 5, 2014)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06400" y="3631184"/>
            <a:ext cx="8108950" cy="27188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liquefier mode (supplying 4.5 K, receiving back warm helium gas), 31 grams/sec is no problem.  </a:t>
            </a:r>
          </a:p>
          <a:p>
            <a:pPr lvl="1"/>
            <a:r>
              <a:rPr lang="en-US" dirty="0" smtClean="0"/>
              <a:t>However, 4 cryomodules would require 4 x 31 = 124 gr/sec, about the limit of cryogenic plant production </a:t>
            </a:r>
          </a:p>
          <a:p>
            <a:pPr lvl="1"/>
            <a:r>
              <a:rPr lang="en-US" dirty="0" smtClean="0"/>
              <a:t>L3 has 20 cryomodules cooled in parallel </a:t>
            </a:r>
          </a:p>
          <a:p>
            <a:pPr lvl="2"/>
            <a:r>
              <a:rPr lang="en-US" dirty="0" smtClean="0"/>
              <a:t>31 grams/sec per cryomodule would not be available</a:t>
            </a:r>
          </a:p>
          <a:p>
            <a:pPr lvl="1"/>
            <a:r>
              <a:rPr lang="en-US" dirty="0" smtClean="0"/>
              <a:t>Need to focus cooling on a few cryomodules </a:t>
            </a:r>
          </a:p>
        </p:txBody>
      </p:sp>
      <p:pic>
        <p:nvPicPr>
          <p:cNvPr id="6" name="Picture 5" descr="LiquefactionCapac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094016"/>
            <a:ext cx="8699500" cy="25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5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ool-down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We must cool slowly from 300 K until most thermal contraction is complete (around 80 K).  Cool-down </a:t>
            </a:r>
            <a:r>
              <a:rPr lang="en-US" dirty="0"/>
              <a:t>rates (</a:t>
            </a:r>
            <a:r>
              <a:rPr lang="en-US" dirty="0" err="1"/>
              <a:t>dT</a:t>
            </a:r>
            <a:r>
              <a:rPr lang="en-US" dirty="0"/>
              <a:t>/</a:t>
            </a:r>
            <a:r>
              <a:rPr lang="en-US" dirty="0" err="1"/>
              <a:t>dy</a:t>
            </a:r>
            <a:r>
              <a:rPr lang="en-US" dirty="0"/>
              <a:t> and </a:t>
            </a:r>
            <a:r>
              <a:rPr lang="en-US" dirty="0" err="1"/>
              <a:t>dT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 smtClean="0"/>
              <a:t>) based on DESY measurements and analysis, in order to limit stresses on the support posts, must be limited in the Gas Return Pipe (HGRP) </a:t>
            </a:r>
            <a:endParaRPr lang="en-US" dirty="0"/>
          </a:p>
          <a:p>
            <a:pPr lvl="1"/>
            <a:r>
              <a:rPr lang="en-US" dirty="0" smtClean="0"/>
              <a:t>HGRP </a:t>
            </a:r>
            <a:r>
              <a:rPr lang="en-US" dirty="0"/>
              <a:t>vertical gradient is &lt; 15 </a:t>
            </a:r>
            <a:r>
              <a:rPr lang="en-US" dirty="0" smtClean="0"/>
              <a:t>K</a:t>
            </a:r>
            <a:endParaRPr lang="en-US" dirty="0"/>
          </a:p>
          <a:p>
            <a:pPr lvl="1"/>
            <a:r>
              <a:rPr lang="en-US" dirty="0" smtClean="0"/>
              <a:t>HGRP </a:t>
            </a:r>
            <a:r>
              <a:rPr lang="en-US" dirty="0"/>
              <a:t>longitudinal gradient is &lt; 50 </a:t>
            </a:r>
            <a:r>
              <a:rPr lang="en-US" dirty="0" smtClean="0"/>
              <a:t>K</a:t>
            </a:r>
            <a:endParaRPr lang="en-US" dirty="0"/>
          </a:p>
          <a:p>
            <a:pPr lvl="1"/>
            <a:r>
              <a:rPr lang="en-US" dirty="0" smtClean="0"/>
              <a:t>HGRP cool-down </a:t>
            </a:r>
            <a:r>
              <a:rPr lang="en-US" dirty="0"/>
              <a:t>rate is </a:t>
            </a:r>
            <a:r>
              <a:rPr lang="en-US" dirty="0" smtClean="0"/>
              <a:t>10 K/</a:t>
            </a:r>
            <a:r>
              <a:rPr lang="en-US" dirty="0" err="1" smtClean="0"/>
              <a:t>hr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Cooling from room temperature to nominally 80 K takes about 2 days</a:t>
            </a:r>
          </a:p>
          <a:p>
            <a:r>
              <a:rPr lang="en-US" dirty="0" smtClean="0"/>
              <a:t>May start fast cool-down at 80 K or colder </a:t>
            </a:r>
          </a:p>
          <a:p>
            <a:pPr lvl="1"/>
            <a:r>
              <a:rPr lang="en-US" dirty="0" smtClean="0"/>
              <a:t>“Fast” means 2 – 3 K/minute (“slow” &lt; 0.5 K/minute) (reference:  Anna </a:t>
            </a:r>
            <a:r>
              <a:rPr lang="en-US" dirty="0" err="1" smtClean="0"/>
              <a:t>Grassellino’s</a:t>
            </a:r>
            <a:r>
              <a:rPr lang="en-US" dirty="0" smtClean="0"/>
              <a:t> presentations)</a:t>
            </a:r>
          </a:p>
          <a:p>
            <a:pPr lvl="1"/>
            <a:r>
              <a:rPr lang="en-US" dirty="0" smtClean="0"/>
              <a:t>Since thermal shield is ~35 K – 55 K, we assume 40 K delta-T at 3 K/minute, which implies 13 minutes for transition from thermal shield temperature to below the niobium 9.2 K critical temperature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1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for cool-down concept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Implementation . . .  </a:t>
            </a:r>
          </a:p>
          <a:p>
            <a:pPr lvl="1"/>
            <a:r>
              <a:rPr lang="en-US" dirty="0" smtClean="0"/>
              <a:t>Isolate Line H (cool-down / warm-up line) for each cryomodule and provide each cryomodule with its own cool-down valve, supplied from Line A (helium supply) </a:t>
            </a:r>
          </a:p>
          <a:p>
            <a:pPr lvl="1"/>
            <a:r>
              <a:rPr lang="en-US" dirty="0" smtClean="0"/>
              <a:t>We are looking at other options for cooling more cryomodules, as much as an entire half-</a:t>
            </a:r>
            <a:r>
              <a:rPr lang="en-US" dirty="0" err="1" smtClean="0"/>
              <a:t>linac</a:t>
            </a:r>
            <a:r>
              <a:rPr lang="en-US" dirty="0" smtClean="0"/>
              <a:t>, at once using stored liquid and/or taking advantage of the relatively larger volumetric flow of cold vapor </a:t>
            </a:r>
          </a:p>
          <a:p>
            <a:r>
              <a:rPr lang="en-US" dirty="0"/>
              <a:t>Required cool-down rate can be provided with our design</a:t>
            </a:r>
          </a:p>
          <a:p>
            <a:pPr lvl="1"/>
            <a:r>
              <a:rPr lang="en-US" dirty="0"/>
              <a:t>“Fast” cool-down comparable to single cavity tests can be provided in a cryomodule </a:t>
            </a:r>
          </a:p>
          <a:p>
            <a:pPr lvl="1"/>
            <a:r>
              <a:rPr lang="en-US" dirty="0"/>
              <a:t>Cryogenic plant can provide the flow for a few cryomodules at a time</a:t>
            </a:r>
          </a:p>
          <a:p>
            <a:pPr lvl="1"/>
            <a:r>
              <a:rPr lang="en-US" dirty="0"/>
              <a:t>Capillary tubes and other pipes can carry the flow </a:t>
            </a:r>
          </a:p>
          <a:p>
            <a:pPr lvl="1"/>
            <a:r>
              <a:rPr lang="en-US" dirty="0"/>
              <a:t>Note that line H (cool-down / warm-up line) exists only in the cryomodules and is eliminated from the distribution system.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059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post (same as 1.3 GHz)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8" name="Picture 7" descr="SupportPo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149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Upstream end piping and gate valve hanger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11250"/>
          <a:stretch>
            <a:fillRect/>
          </a:stretch>
        </p:blipFill>
        <p:spPr>
          <a:xfrm>
            <a:off x="215900" y="1258888"/>
            <a:ext cx="8672513" cy="498792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09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mass assembly, </a:t>
            </a:r>
            <a:br>
              <a:rPr lang="en-US" dirty="0" smtClean="0"/>
            </a:br>
            <a:r>
              <a:rPr lang="en-US" dirty="0" smtClean="0"/>
              <a:t>lower thermal shield section removed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628775"/>
            <a:ext cx="8672513" cy="422275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6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4128" t="6084" r="36287" b="7939"/>
          <a:stretch/>
        </p:blipFill>
        <p:spPr>
          <a:xfrm>
            <a:off x="2667402" y="1278552"/>
            <a:ext cx="3580998" cy="4227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6737" y="2327860"/>
            <a:ext cx="1814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Insulating Vacuum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5458" y="3127331"/>
            <a:ext cx="1636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Beamline</a:t>
            </a:r>
            <a:r>
              <a:rPr lang="en-US" sz="1200" dirty="0"/>
              <a:t> Vacuum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2759" y="4489866"/>
            <a:ext cx="184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Warm coupler Vacuum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057900" y="4189438"/>
            <a:ext cx="256959" cy="34344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344351" y="2475599"/>
            <a:ext cx="713549" cy="516776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8" idx="7"/>
          </p:cNvCxnSpPr>
          <p:nvPr/>
        </p:nvCxnSpPr>
        <p:spPr>
          <a:xfrm flipH="1">
            <a:off x="4510772" y="3247395"/>
            <a:ext cx="1804686" cy="8219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362019" y="2475600"/>
            <a:ext cx="2171477" cy="215276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88803" y="4048758"/>
            <a:ext cx="142896" cy="140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46950" y="4173991"/>
            <a:ext cx="930274" cy="764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46950" y="4015394"/>
            <a:ext cx="933682" cy="677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835360" y="4015394"/>
            <a:ext cx="930274" cy="764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37309" y="4212224"/>
            <a:ext cx="930274" cy="764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vacuum spaces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5390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(identical to 1.3 GHz methods)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Alignment design and procedures based on </a:t>
            </a:r>
          </a:p>
          <a:p>
            <a:pPr lvl="1"/>
            <a:r>
              <a:rPr lang="en-US" dirty="0" smtClean="0"/>
              <a:t>TESLA Test Facility experience at DESY </a:t>
            </a:r>
          </a:p>
          <a:p>
            <a:pPr lvl="1"/>
            <a:r>
              <a:rPr lang="en-US" dirty="0" smtClean="0"/>
              <a:t>CM1, CM2, and FLASH 3.9 GHz cryomodule experience at </a:t>
            </a:r>
            <a:r>
              <a:rPr lang="en-US" dirty="0" err="1" smtClean="0"/>
              <a:t>Fermilab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err="1" smtClean="0"/>
              <a:t>Jlab</a:t>
            </a:r>
            <a:r>
              <a:rPr lang="en-US" dirty="0" smtClean="0"/>
              <a:t> experience for CEBAF and SNS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ecent XFEL procedures </a:t>
            </a:r>
          </a:p>
          <a:p>
            <a:r>
              <a:rPr lang="en-US" dirty="0" smtClean="0"/>
              <a:t>An LCLS-II workshop on alignment with SLAC, </a:t>
            </a:r>
            <a:r>
              <a:rPr lang="en-US" dirty="0" err="1" smtClean="0"/>
              <a:t>Jlab</a:t>
            </a:r>
            <a:r>
              <a:rPr lang="en-US" dirty="0" smtClean="0"/>
              <a:t> and </a:t>
            </a:r>
            <a:r>
              <a:rPr lang="en-US" dirty="0" err="1" smtClean="0"/>
              <a:t>Fermilab</a:t>
            </a:r>
            <a:r>
              <a:rPr lang="en-US" dirty="0" smtClean="0"/>
              <a:t> participation was held in May, 2015</a:t>
            </a:r>
          </a:p>
          <a:p>
            <a:r>
              <a:rPr lang="en-US" dirty="0" smtClean="0"/>
              <a:t>Alignment features include </a:t>
            </a:r>
          </a:p>
          <a:p>
            <a:pPr lvl="1"/>
            <a:r>
              <a:rPr lang="en-US" dirty="0" smtClean="0"/>
              <a:t>External </a:t>
            </a:r>
            <a:r>
              <a:rPr lang="en-US" dirty="0" err="1" smtClean="0"/>
              <a:t>fiducials</a:t>
            </a:r>
            <a:r>
              <a:rPr lang="en-US" dirty="0" smtClean="0"/>
              <a:t> referenced to cavity string </a:t>
            </a:r>
            <a:endParaRPr lang="en-US" dirty="0"/>
          </a:p>
          <a:p>
            <a:pPr lvl="1"/>
            <a:r>
              <a:rPr lang="en-US" dirty="0"/>
              <a:t>T</a:t>
            </a:r>
            <a:r>
              <a:rPr lang="en-US" dirty="0" smtClean="0"/>
              <a:t>hermal contraction allowance </a:t>
            </a:r>
          </a:p>
          <a:p>
            <a:pPr lvl="1"/>
            <a:r>
              <a:rPr lang="en-US" dirty="0" smtClean="0"/>
              <a:t>2-phase pipe closure, compensation for pressure loads</a:t>
            </a:r>
          </a:p>
          <a:p>
            <a:pPr lvl="1"/>
            <a:r>
              <a:rPr lang="en-US" dirty="0" smtClean="0"/>
              <a:t>Post-shipment survey mark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39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</a:t>
            </a:r>
            <a:r>
              <a:rPr lang="en-US" dirty="0"/>
              <a:t>c</a:t>
            </a:r>
            <a:r>
              <a:rPr lang="en-US" dirty="0" smtClean="0"/>
              <a:t>ryomodule </a:t>
            </a:r>
            <a:r>
              <a:rPr lang="en-US" dirty="0"/>
              <a:t>c</a:t>
            </a:r>
            <a:r>
              <a:rPr lang="en-US" dirty="0" smtClean="0"/>
              <a:t>ryogenic </a:t>
            </a:r>
            <a:r>
              <a:rPr lang="en-US" dirty="0"/>
              <a:t>c</a:t>
            </a:r>
            <a:r>
              <a:rPr lang="en-US" dirty="0" smtClean="0"/>
              <a:t>ircuits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760914" y="2351636"/>
            <a:ext cx="3619516" cy="232406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AutoNum type="alphaUcPeriod"/>
            </a:pPr>
            <a:r>
              <a:rPr lang="en-US" sz="1800" dirty="0" smtClean="0"/>
              <a:t>2.4 </a:t>
            </a:r>
            <a:r>
              <a:rPr lang="en-US" sz="1800" dirty="0"/>
              <a:t>K </a:t>
            </a:r>
            <a:r>
              <a:rPr lang="en-US" sz="1800" dirty="0" err="1"/>
              <a:t>subcooled</a:t>
            </a:r>
            <a:r>
              <a:rPr lang="en-US" sz="1800" dirty="0"/>
              <a:t> supply </a:t>
            </a:r>
          </a:p>
          <a:p>
            <a:pPr marL="342900" indent="-342900">
              <a:buAutoNum type="alphaUcPeriod"/>
            </a:pPr>
            <a:r>
              <a:rPr lang="en-US" sz="1800" dirty="0" smtClean="0"/>
              <a:t>Helium gas return pipe (HGRP)</a:t>
            </a:r>
            <a:endParaRPr lang="en-US" sz="1800" dirty="0"/>
          </a:p>
          <a:p>
            <a:pPr marL="342900" indent="-342900">
              <a:buAutoNum type="alphaUcPeriod"/>
            </a:pPr>
            <a:r>
              <a:rPr lang="en-US" sz="1800" dirty="0" smtClean="0"/>
              <a:t>Low temperature </a:t>
            </a:r>
            <a:r>
              <a:rPr lang="en-US" sz="1800" dirty="0"/>
              <a:t>intercept supply </a:t>
            </a:r>
          </a:p>
          <a:p>
            <a:pPr marL="342900" indent="-342900">
              <a:buAutoNum type="alphaUcPeriod"/>
            </a:pPr>
            <a:r>
              <a:rPr lang="en-US" sz="1800" dirty="0"/>
              <a:t>Low temperature</a:t>
            </a:r>
            <a:r>
              <a:rPr lang="en-US" sz="1800" dirty="0" smtClean="0"/>
              <a:t> </a:t>
            </a:r>
            <a:r>
              <a:rPr lang="en-US" sz="1800" dirty="0"/>
              <a:t>intercept return </a:t>
            </a:r>
          </a:p>
          <a:p>
            <a:pPr marL="342900" indent="-342900">
              <a:buAutoNum type="alphaUcPeriod"/>
            </a:pPr>
            <a:r>
              <a:rPr lang="en-US" sz="1800" dirty="0"/>
              <a:t>High temperature </a:t>
            </a:r>
            <a:r>
              <a:rPr lang="en-US" sz="1800" dirty="0" smtClean="0"/>
              <a:t>shield </a:t>
            </a:r>
            <a:r>
              <a:rPr lang="en-US" sz="1800" dirty="0"/>
              <a:t>supply </a:t>
            </a:r>
          </a:p>
          <a:p>
            <a:pPr marL="342900" indent="-342900">
              <a:buAutoNum type="alphaUcPeriod"/>
            </a:pPr>
            <a:r>
              <a:rPr lang="en-US" sz="1800" dirty="0"/>
              <a:t>High temperature </a:t>
            </a:r>
            <a:r>
              <a:rPr lang="en-US" sz="1800" dirty="0" smtClean="0"/>
              <a:t>shield </a:t>
            </a:r>
            <a:r>
              <a:rPr lang="en-US" sz="1800" dirty="0"/>
              <a:t>return </a:t>
            </a:r>
          </a:p>
          <a:p>
            <a:pPr marL="342900" indent="-342900">
              <a:buAutoNum type="alphaUcPeriod"/>
            </a:pPr>
            <a:r>
              <a:rPr lang="en-US" sz="1800" dirty="0"/>
              <a:t>2-phase pipe </a:t>
            </a:r>
          </a:p>
          <a:p>
            <a:pPr marL="342900" indent="-342900">
              <a:buAutoNum type="alphaUcPeriod"/>
            </a:pPr>
            <a:r>
              <a:rPr lang="en-US" sz="1800" dirty="0"/>
              <a:t>Warm-up/cool-down line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51401" y="1838325"/>
            <a:ext cx="364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Circuit lines, 1.3 GHz shown</a:t>
            </a:r>
            <a:endParaRPr lang="en-US" u="sng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57858"/>
              </p:ext>
            </p:extLst>
          </p:nvPr>
        </p:nvGraphicFramePr>
        <p:xfrm>
          <a:off x="247654" y="4765020"/>
          <a:ext cx="879156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696"/>
                <a:gridCol w="1038225"/>
                <a:gridCol w="676275"/>
                <a:gridCol w="771525"/>
                <a:gridCol w="847725"/>
                <a:gridCol w="885825"/>
                <a:gridCol w="876300"/>
                <a:gridCol w="800100"/>
                <a:gridCol w="7238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Operating Parameters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Pressure, [bar]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0.031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0.031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Temperature, 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8.0*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 descr="LCLS-II-CM-PipeLabel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" y="1358899"/>
            <a:ext cx="3650187" cy="3316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2119" y="5835195"/>
            <a:ext cx="570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1400" dirty="0" smtClean="0"/>
              <a:t>Line D returns 1.3 bar, 7.5 K to cryogenic plant after expansion valve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636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tawaydressedcav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45" y="1288230"/>
            <a:ext cx="3814902" cy="1836414"/>
          </a:xfrm>
          <a:prstGeom prst="rect">
            <a:avLst/>
          </a:prstGeom>
        </p:spPr>
      </p:pic>
      <p:pic>
        <p:nvPicPr>
          <p:cNvPr id="9" name="Picture 8" descr="dressed cavit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38" y="3899150"/>
            <a:ext cx="3871866" cy="238268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 design for LCLS-II 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 dirty="0" smtClean="0"/>
              <a:t>3rd generation design</a:t>
            </a:r>
          </a:p>
          <a:p>
            <a:pPr lvl="1"/>
            <a:r>
              <a:rPr lang="en-US" dirty="0" smtClean="0"/>
              <a:t>FLASH (</a:t>
            </a:r>
            <a:r>
              <a:rPr lang="en-US" dirty="0" err="1" smtClean="0"/>
              <a:t>Fermilab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EuXFEL</a:t>
            </a:r>
            <a:r>
              <a:rPr lang="en-US" dirty="0" smtClean="0"/>
              <a:t> (LASA/INFN)</a:t>
            </a:r>
          </a:p>
          <a:p>
            <a:r>
              <a:rPr lang="en-US" dirty="0" smtClean="0"/>
              <a:t>Significant changes due to CW operation</a:t>
            </a:r>
          </a:p>
          <a:p>
            <a:pPr lvl="1"/>
            <a:r>
              <a:rPr lang="en-US" dirty="0" smtClean="0"/>
              <a:t>higher heat load (larger 2-phase chimney)</a:t>
            </a:r>
          </a:p>
          <a:p>
            <a:pPr lvl="1"/>
            <a:r>
              <a:rPr lang="en-US" dirty="0" smtClean="0"/>
              <a:t>modifications to FPC</a:t>
            </a:r>
          </a:p>
          <a:p>
            <a:r>
              <a:rPr lang="en-US" dirty="0" smtClean="0"/>
              <a:t>Retain blade tuner</a:t>
            </a:r>
          </a:p>
          <a:p>
            <a:pPr lvl="1"/>
            <a:r>
              <a:rPr lang="en-US" dirty="0" smtClean="0"/>
              <a:t>add fine tuning by means of </a:t>
            </a:r>
            <a:r>
              <a:rPr lang="en-US" dirty="0" err="1" smtClean="0"/>
              <a:t>piezos</a:t>
            </a:r>
            <a:endParaRPr lang="en-US" dirty="0" smtClean="0"/>
          </a:p>
          <a:p>
            <a:r>
              <a:rPr lang="en-US" dirty="0" smtClean="0"/>
              <a:t>Modification to cavity ends</a:t>
            </a:r>
          </a:p>
          <a:p>
            <a:pPr lvl="1"/>
            <a:r>
              <a:rPr lang="en-US" dirty="0" smtClean="0"/>
              <a:t>reduce trapped modes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6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60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recent estimate of heat loads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04900" y="5526131"/>
            <a:ext cx="703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smtClean="0"/>
              <a:t>LCLScryoHeat-23Feb2016.xlsx </a:t>
            </a:r>
          </a:p>
          <a:p>
            <a:r>
              <a:rPr lang="en-US" dirty="0" smtClean="0"/>
              <a:t>Summary document </a:t>
            </a:r>
            <a:r>
              <a:rPr lang="en-US" dirty="0"/>
              <a:t>is Cryogenic Heat Load, LCLSII-4.5-EN-</a:t>
            </a:r>
            <a:r>
              <a:rPr lang="en-US" dirty="0" smtClean="0"/>
              <a:t>0179</a:t>
            </a:r>
            <a:endParaRPr lang="en-US" dirty="0"/>
          </a:p>
        </p:txBody>
      </p:sp>
      <p:pic>
        <p:nvPicPr>
          <p:cNvPr id="2" name="Picture 1" descr="LCLS-II-HeatSummary-23Feb20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" y="1536700"/>
            <a:ext cx="9053543" cy="3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8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24913" y="6318250"/>
            <a:ext cx="319087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4125913" cy="314325"/>
          </a:xfrm>
        </p:spPr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pic>
        <p:nvPicPr>
          <p:cNvPr id="7" name="Picture 6" descr="CryomoduleScheduleGanttChart-Oct2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4" y="584200"/>
            <a:ext cx="894831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78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 design strategy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Build on successful implementation now in operation at FLASH</a:t>
            </a:r>
          </a:p>
          <a:p>
            <a:pPr lvl="1"/>
            <a:r>
              <a:rPr lang="en-US" dirty="0" smtClean="0"/>
              <a:t>Many lessons learned and subsequently applied</a:t>
            </a:r>
          </a:p>
          <a:p>
            <a:r>
              <a:rPr lang="en-US" dirty="0" smtClean="0"/>
              <a:t>XFEL experience</a:t>
            </a:r>
          </a:p>
          <a:p>
            <a:pPr lvl="1"/>
            <a:r>
              <a:rPr lang="en-US" dirty="0" smtClean="0"/>
              <a:t>LASA, Milano adapted the </a:t>
            </a:r>
            <a:r>
              <a:rPr lang="en-US" dirty="0" err="1" smtClean="0"/>
              <a:t>Fermilab</a:t>
            </a:r>
            <a:r>
              <a:rPr lang="en-US" dirty="0" smtClean="0"/>
              <a:t> FLASH design for XFEL and used </a:t>
            </a:r>
            <a:r>
              <a:rPr lang="en-US" dirty="0" err="1" smtClean="0"/>
              <a:t>Fermilab</a:t>
            </a:r>
            <a:r>
              <a:rPr lang="en-US" dirty="0" smtClean="0"/>
              <a:t> as a resource including test verification</a:t>
            </a:r>
          </a:p>
          <a:p>
            <a:pPr lvl="1"/>
            <a:r>
              <a:rPr lang="en-US" dirty="0" smtClean="0"/>
              <a:t>We, in turn, are taking back valuable design ideas and information from LASA, Milano – very good collaboration with LASA, Milano (as well as with XFEL, DESY) </a:t>
            </a:r>
          </a:p>
          <a:p>
            <a:r>
              <a:rPr lang="en-US" dirty="0" smtClean="0"/>
              <a:t>Apply LCLS-II 1.3 GHz CM as much as possible</a:t>
            </a:r>
          </a:p>
          <a:p>
            <a:pPr lvl="1"/>
            <a:r>
              <a:rPr lang="en-US" dirty="0" smtClean="0"/>
              <a:t>lower risk, but sequential (series) design process</a:t>
            </a:r>
          </a:p>
          <a:p>
            <a:pPr lvl="1"/>
            <a:r>
              <a:rPr lang="en-US" dirty="0" smtClean="0"/>
              <a:t>will supplement plans for Design Verification</a:t>
            </a:r>
          </a:p>
          <a:p>
            <a:r>
              <a:rPr lang="en-US" dirty="0" smtClean="0"/>
              <a:t>Common parts, e.g., instrumentation</a:t>
            </a:r>
          </a:p>
          <a:p>
            <a:r>
              <a:rPr lang="en-US" dirty="0" smtClean="0"/>
              <a:t>Common transport fixture</a:t>
            </a:r>
          </a:p>
          <a:p>
            <a:r>
              <a:rPr lang="en-US" dirty="0" smtClean="0"/>
              <a:t>CMTS can accommodate both types of CM’s </a:t>
            </a:r>
          </a:p>
          <a:p>
            <a:r>
              <a:rPr lang="en-US" dirty="0" smtClean="0"/>
              <a:t>Primary design issues </a:t>
            </a:r>
          </a:p>
          <a:p>
            <a:pPr lvl="1"/>
            <a:r>
              <a:rPr lang="en-US" dirty="0" smtClean="0"/>
              <a:t>Tuner (modification to add </a:t>
            </a:r>
            <a:r>
              <a:rPr lang="en-US" dirty="0" err="1" smtClean="0"/>
              <a:t>piezos</a:t>
            </a:r>
            <a:r>
              <a:rPr lang="en-US" dirty="0" smtClean="0"/>
              <a:t> to existing blade tuner design) </a:t>
            </a:r>
          </a:p>
          <a:p>
            <a:pPr lvl="1"/>
            <a:r>
              <a:rPr lang="en-US" dirty="0" smtClean="0"/>
              <a:t>RF Power Input Coupler for CW operation</a:t>
            </a:r>
          </a:p>
          <a:p>
            <a:pPr lvl="1"/>
            <a:r>
              <a:rPr lang="en-US" dirty="0" smtClean="0"/>
              <a:t>Cavity dynamic heat – smaller cavity with more heat, larger diameter 2-phase chimney</a:t>
            </a:r>
          </a:p>
          <a:p>
            <a:pPr lvl="1"/>
            <a:r>
              <a:rPr lang="en-US" dirty="0" smtClean="0"/>
              <a:t>Very tight space limitations on the small helium vessel around the blade tuner and chimney opening (smaller not necessarily easier!) </a:t>
            </a:r>
          </a:p>
          <a:p>
            <a:pPr lvl="1"/>
            <a:r>
              <a:rPr lang="en-US" dirty="0" smtClean="0"/>
              <a:t>Reduce trapped modes – minor change to ends, but not cavity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370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A70CD0-5394-B24C-B62C-2851087309EF}" type="slidenum">
              <a:rPr lang="en-US" sz="1100" smtClean="0">
                <a:solidFill>
                  <a:srgbClr val="000000"/>
                </a:solidFill>
              </a:rPr>
              <a:pPr/>
              <a:t>8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Cavity Design (Chuck Grimm)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81000" y="1530284"/>
            <a:ext cx="7543800" cy="679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smtClean="0">
                <a:solidFill>
                  <a:sysClr val="windowText" lastClr="000000"/>
                </a:solidFill>
                <a:latin typeface="Calibri"/>
              </a:rPr>
              <a:t>XFEL Cavity Dumbbell and LCLS-II Cavity Dumbbell Assemblies are Identical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ysClr val="windowText" lastClr="000000"/>
                </a:solidFill>
                <a:latin typeface="Calibri"/>
              </a:rPr>
              <a:t>Mid-Cells and End Half-Cells are the Same Geometry (XFEL – Top / FNAL Bottom)</a:t>
            </a:r>
          </a:p>
          <a:p>
            <a:pPr algn="l"/>
            <a:endParaRPr lang="en-US" sz="20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09799"/>
            <a:ext cx="6080156" cy="2177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387110"/>
            <a:ext cx="6096000" cy="23338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600" y="2209799"/>
            <a:ext cx="2209800" cy="228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29007" y="2421689"/>
            <a:ext cx="988714" cy="2400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17720" y="4656138"/>
            <a:ext cx="1287479" cy="296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1400" y="4458037"/>
            <a:ext cx="1371600" cy="396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1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32" y="2743200"/>
            <a:ext cx="2691768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69" y="2580893"/>
            <a:ext cx="3399262" cy="3654933"/>
          </a:xfrm>
          <a:prstGeom prst="rect">
            <a:avLst/>
          </a:prstGeom>
        </p:spPr>
      </p:pic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A70CD0-5394-B24C-B62C-2851087309EF}" type="slidenum">
              <a:rPr lang="en-US" sz="1100" smtClean="0">
                <a:solidFill>
                  <a:srgbClr val="000000"/>
                </a:solidFill>
              </a:rPr>
              <a:pPr/>
              <a:t>9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 Cavity Design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19380" y="1484013"/>
            <a:ext cx="7260270" cy="6795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ysClr val="windowText" lastClr="000000"/>
                </a:solidFill>
                <a:latin typeface="Calibri"/>
              </a:rPr>
              <a:t>XFEL Bare Cavity FP Endgroup Design – Left – 40mm Beam Tube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ysClr val="windowText" lastClr="000000"/>
                </a:solidFill>
                <a:latin typeface="Calibri"/>
              </a:rPr>
              <a:t>LCLS-II Bare Cavity FP Endgroup Design – Right – 38mm Beam Tube</a:t>
            </a:r>
          </a:p>
          <a:p>
            <a:pPr algn="l"/>
            <a:endParaRPr lang="en-US" sz="2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460654" y="4261483"/>
            <a:ext cx="685800" cy="2400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423430" y="3917789"/>
            <a:ext cx="609601" cy="0"/>
          </a:xfrm>
          <a:prstGeom prst="line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423431" y="4872177"/>
            <a:ext cx="609601" cy="0"/>
          </a:xfrm>
          <a:prstGeom prst="line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5831" y="3917789"/>
            <a:ext cx="0" cy="95438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4084527" y="4285250"/>
            <a:ext cx="663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Dia</a:t>
            </a:r>
            <a:r>
              <a:rPr lang="en-US" sz="1000" dirty="0" smtClean="0"/>
              <a:t> = 38</a:t>
            </a:r>
            <a:endParaRPr lang="en-US" sz="1000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4079397" y="4264179"/>
            <a:ext cx="648023" cy="272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endCxn id="22" idx="1"/>
          </p:cNvCxnSpPr>
          <p:nvPr/>
        </p:nvCxnSpPr>
        <p:spPr>
          <a:xfrm>
            <a:off x="7063039" y="3917789"/>
            <a:ext cx="956076" cy="914583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9115" y="4539984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Reducing</a:t>
            </a:r>
          </a:p>
          <a:p>
            <a:pPr algn="ctr"/>
            <a:r>
              <a:rPr lang="en-US" sz="1600" dirty="0" smtClean="0"/>
              <a:t>Spool</a:t>
            </a:r>
            <a:endParaRPr 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Cryomodule Design, 26 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59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sign_Milestone_Review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9D493809D8440A73C4154716CC209" ma:contentTypeVersion="9" ma:contentTypeDescription="Create a new document." ma:contentTypeScope="" ma:versionID="92dda910f6fb6ef5d48c49804839c4a4">
  <xsd:schema xmlns:xsd="http://www.w3.org/2001/XMLSchema" xmlns:xs="http://www.w3.org/2001/XMLSchema" xmlns:p="http://schemas.microsoft.com/office/2006/metadata/properties" xmlns:ns2="f5d975f2-272d-43b7-a43d-337ed3c571bd" targetNamespace="http://schemas.microsoft.com/office/2006/metadata/properties" ma:root="true" ma:fieldsID="fa1147da16d0696f045b3bacf36184c8" ns2:_="">
    <xsd:import namespace="f5d975f2-272d-43b7-a43d-337ed3c571bd"/>
    <xsd:element name="properties">
      <xsd:complexType>
        <xsd:sequence>
          <xsd:element name="documentManagement">
            <xsd:complexType>
              <xsd:all>
                <xsd:element ref="ns2:Plenary_x0020_Agenda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975f2-272d-43b7-a43d-337ed3c571bd" elementFormDefault="qualified">
    <xsd:import namespace="http://schemas.microsoft.com/office/2006/documentManagement/types"/>
    <xsd:import namespace="http://schemas.microsoft.com/office/infopath/2007/PartnerControls"/>
    <xsd:element name="Plenary_x0020_Agenda_x0020_Session" ma:index="8" nillable="true" ma:displayName="Agenda Session" ma:description="Select the plenary agend session where this will be presented" ma:list="{A0E5F691-0B11-4711-B7A9-825E9DB75858}" ma:internalName="Plenary_x0020_Agenda_x0020_Session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lenary_x0020_Agenda_x0020_Session xmlns="f5d975f2-272d-43b7-a43d-337ed3c571b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D086A5-3ACF-47E9-B8C3-25D8A5B218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d975f2-272d-43b7-a43d-337ed3c571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schemas.microsoft.com/office/2006/metadata/properties"/>
    <ds:schemaRef ds:uri="f5d975f2-272d-43b7-a43d-337ed3c571bd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155906</TotalTime>
  <Words>4161</Words>
  <Application>Microsoft Macintosh PowerPoint</Application>
  <PresentationFormat>On-screen Show (4:3)</PresentationFormat>
  <Paragraphs>653</Paragraphs>
  <Slides>61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Blank</vt:lpstr>
      <vt:lpstr>Design_Milestone_Review</vt:lpstr>
      <vt:lpstr>3.9 GHz Cryomodule Design</vt:lpstr>
      <vt:lpstr>LCLS-II 3.9 GHz cryomodule</vt:lpstr>
      <vt:lpstr>Outline</vt:lpstr>
      <vt:lpstr>3.9 GHz cryomodule parameters  from LCLSII-4.1-PR-0097-R2 </vt:lpstr>
      <vt:lpstr>ILC / XFEL CM Modifications for LCLS-II (components)</vt:lpstr>
      <vt:lpstr>3.9 GHz cryomodule design for LCLS-II  </vt:lpstr>
      <vt:lpstr>3.9 GHz cryomodule design strategy</vt:lpstr>
      <vt:lpstr>Bare Cavity Design (Chuck Grimm)</vt:lpstr>
      <vt:lpstr>Bare Cavity Design </vt:lpstr>
      <vt:lpstr>Dressed Cavity Design</vt:lpstr>
      <vt:lpstr>3.9 GHz Cryomodule Flow Scheme</vt:lpstr>
      <vt:lpstr>2 K heat in first few cryomodules, including 3.9 GHz</vt:lpstr>
      <vt:lpstr>3.9 GHz cavity dynamic heating may be large </vt:lpstr>
      <vt:lpstr>Chimney size, step up in diameter at Ti-SS transition</vt:lpstr>
      <vt:lpstr>PowerPoint Presentation</vt:lpstr>
      <vt:lpstr>3.9 GHz cryomodule cavity string  (note alternating input coupler positions)  </vt:lpstr>
      <vt:lpstr>Liquid helium levels in the 2-phase pipe with LCLS-II tunnel slope ~0.5%</vt:lpstr>
      <vt:lpstr>3.9 GHz cryomodule support system </vt:lpstr>
      <vt:lpstr>Cavity Z motion, warm to cold</vt:lpstr>
      <vt:lpstr>PowerPoint Presentation</vt:lpstr>
      <vt:lpstr>3.9 GHz cryomodule assembly </vt:lpstr>
      <vt:lpstr>Upstream End </vt:lpstr>
      <vt:lpstr>Cross section showing main features</vt:lpstr>
      <vt:lpstr>3.9 GHz cryomodule external features</vt:lpstr>
      <vt:lpstr>3.9 GHz blade tuner - design</vt:lpstr>
      <vt:lpstr>3rd harmonic cavity power coupler</vt:lpstr>
      <vt:lpstr>Use 1.3 GHz BPM and HOM absorber</vt:lpstr>
      <vt:lpstr>Vacuum vessel</vt:lpstr>
      <vt:lpstr>3.9 GHz cryomodule tunnel transport clearance</vt:lpstr>
      <vt:lpstr>3.9 GHz cryomodule instrumentation</vt:lpstr>
      <vt:lpstr> Vacuum Vessel Instrumentation Flanges</vt:lpstr>
      <vt:lpstr>Cryomodule interfaces – instrumentation connectors</vt:lpstr>
      <vt:lpstr>Comparison of 3.9 GHz with 1.3 GHz </vt:lpstr>
      <vt:lpstr>Analyses in support of safety and code compliance</vt:lpstr>
      <vt:lpstr>Dressed cavity pressure vessel compliance</vt:lpstr>
      <vt:lpstr>3.9 GHz design status and summary </vt:lpstr>
      <vt:lpstr>Acknowledgments</vt:lpstr>
      <vt:lpstr>Backup slides, additional information</vt:lpstr>
      <vt:lpstr>LCLS-II Linac</vt:lpstr>
      <vt:lpstr>LCLS-II cryomodules: top level parameters</vt:lpstr>
      <vt:lpstr>Some major requirements in terms of driving design  These are the basic requirements including for 1.3 GHz </vt:lpstr>
      <vt:lpstr>Previous 3.9 GHz cryomodules</vt:lpstr>
      <vt:lpstr>XFEL 3.9 GHz cryomodule</vt:lpstr>
      <vt:lpstr>FLASH - ACC39 performance</vt:lpstr>
      <vt:lpstr>High Q0 requirement drives some new design features</vt:lpstr>
      <vt:lpstr>1.3 GHz cryomodule flow scheme  (3.9 GHz the same but without magnet and with single cool-down/warm-up input) </vt:lpstr>
      <vt:lpstr>Liquid helium management</vt:lpstr>
      <vt:lpstr>PowerPoint Presentation</vt:lpstr>
      <vt:lpstr>Helium II heat transport within the helium vessel</vt:lpstr>
      <vt:lpstr>Cryomodule pipe pressures </vt:lpstr>
      <vt:lpstr>Cryogenic plant capacity  (Cryo Plant Performance Sheet from Dana Arenius, August 5, 2014)</vt:lpstr>
      <vt:lpstr>Cool-down requirements</vt:lpstr>
      <vt:lpstr>Conclusion for cool-down concept </vt:lpstr>
      <vt:lpstr>Support post (same as 1.3 GHz)</vt:lpstr>
      <vt:lpstr>Upstream end piping and gate valve hanger assembly</vt:lpstr>
      <vt:lpstr>Cold mass assembly,  lower thermal shield section removed</vt:lpstr>
      <vt:lpstr>Three vacuum spaces</vt:lpstr>
      <vt:lpstr>Alignment (identical to 1.3 GHz methods) </vt:lpstr>
      <vt:lpstr>LCLS-II cryomodule cryogenic circuits</vt:lpstr>
      <vt:lpstr>Most recent estimate of heat loads </vt:lpstr>
      <vt:lpstr>PowerPoint Presentation</vt:lpstr>
    </vt:vector>
  </TitlesOfParts>
  <Manager/>
  <Company>SLAC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‘your title’</dc:title>
  <dc:subject/>
  <dc:creator>Peterson</dc:creator>
  <cp:keywords/>
  <dc:description/>
  <cp:lastModifiedBy>Tom Peterson</cp:lastModifiedBy>
  <cp:revision>3143</cp:revision>
  <cp:lastPrinted>2015-11-16T17:05:18Z</cp:lastPrinted>
  <dcterms:created xsi:type="dcterms:W3CDTF">2009-11-23T23:38:17Z</dcterms:created>
  <dcterms:modified xsi:type="dcterms:W3CDTF">2016-05-26T10:37:14Z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0x010100AEA9D493809D8440A73C4154716CC209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https://slacspace.slac.stanford.edu/sites/reviews/lclsii/LCLS-II_DR_Aug2014/Presentations/Peterson-LCLS-II-CryomoduleDesign-20Aug2014.pptx</vt:lpwstr>
  </property>
  <property fmtid="{D5CDD505-2E9C-101B-9397-08002B2CF9AE}" pid="10" name="TemplateUrl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