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75" r:id="rId4"/>
    <p:sldId id="266" r:id="rId5"/>
    <p:sldId id="286" r:id="rId6"/>
    <p:sldId id="268" r:id="rId7"/>
    <p:sldId id="27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7" r:id="rId18"/>
    <p:sldId id="28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3167"/>
  </p:normalViewPr>
  <p:slideViewPr>
    <p:cSldViewPr snapToGrid="0" snapToObjects="1">
      <p:cViewPr varScale="1">
        <p:scale>
          <a:sx n="96" d="100"/>
          <a:sy n="96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W maximum from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5/26/2016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49" y="2819401"/>
            <a:ext cx="7934779" cy="187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3.9 GHz </a:t>
            </a:r>
            <a:r>
              <a:rPr lang="en-US" altLang="en-US" sz="2800" dirty="0" err="1" smtClean="0"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 Schedule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Camille Ginsburg and Genfa Wu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2016-05-26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Status - Couplers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Three existing couplers were transferred from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stock to LCLS-2 with antenna modification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Modified coupler delivery is expected in September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3" descr="P0003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0020" b="10020"/>
          <a:stretch>
            <a:fillRect/>
          </a:stretch>
        </p:blipFill>
        <p:spPr bwMode="auto">
          <a:xfrm>
            <a:off x="676275" y="3335867"/>
            <a:ext cx="3200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94" y="3349273"/>
            <a:ext cx="4233599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822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Status – Tuner/Piezo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One blade tuner was ordered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Delivery is expected in June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Mockup dressed cavity received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Using piezo and stepper motor from 1.3 GHz stock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/>
          <a:srcRect l="32640" t="43155" r="17107" b="1470"/>
          <a:stretch/>
        </p:blipFill>
        <p:spPr>
          <a:xfrm>
            <a:off x="2467906" y="3276780"/>
            <a:ext cx="4193900" cy="249318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66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Status – HOM/FP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Production units are all ordered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Delivery is expected in August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3" y="2100719"/>
            <a:ext cx="2362200" cy="37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104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3.9 GHz CM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Procurements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Tuner stepper motor awarded</a:t>
            </a:r>
          </a:p>
          <a:p>
            <a:r>
              <a:rPr lang="en-US" dirty="0" smtClean="0"/>
              <a:t>Tuner piezo stacks </a:t>
            </a:r>
            <a:r>
              <a:rPr lang="en-US" dirty="0"/>
              <a:t>awarded</a:t>
            </a:r>
          </a:p>
          <a:p>
            <a:r>
              <a:rPr lang="en-US" dirty="0" smtClean="0"/>
              <a:t>HOM/FP awarded</a:t>
            </a:r>
          </a:p>
          <a:p>
            <a:r>
              <a:rPr lang="en-US" dirty="0" smtClean="0"/>
              <a:t>Instrumentation will start procurement in July</a:t>
            </a:r>
          </a:p>
          <a:p>
            <a:r>
              <a:rPr lang="en-US" dirty="0" smtClean="0"/>
              <a:t>Cold mass upper assembly will start procurement in October due to long lead time</a:t>
            </a:r>
          </a:p>
          <a:p>
            <a:r>
              <a:rPr lang="en-US" dirty="0" smtClean="0"/>
              <a:t>All other components will start procurement after FDR is </a:t>
            </a:r>
            <a:r>
              <a:rPr lang="en-US" dirty="0" smtClean="0"/>
              <a:t>completed</a:t>
            </a:r>
            <a:endParaRPr lang="en-US" dirty="0" smtClean="0"/>
          </a:p>
          <a:p>
            <a:pPr lvl="1"/>
            <a:r>
              <a:rPr lang="en-US" dirty="0" smtClean="0"/>
              <a:t>Dressed cavity procurement follows the 1.3 GHz cavity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493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3.9 GHz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VTS bare cavity test RF system is in place.</a:t>
            </a:r>
          </a:p>
          <a:p>
            <a:r>
              <a:rPr lang="en-US" dirty="0" smtClean="0"/>
              <a:t>VTS dressed cavity tooling will be designed</a:t>
            </a:r>
          </a:p>
          <a:p>
            <a:r>
              <a:rPr lang="en-US" dirty="0" smtClean="0"/>
              <a:t>HTS </a:t>
            </a:r>
          </a:p>
          <a:p>
            <a:pPr lvl="1"/>
            <a:r>
              <a:rPr lang="en-US" dirty="0" smtClean="0"/>
              <a:t>tooling/fixtures are in storage</a:t>
            </a:r>
          </a:p>
          <a:p>
            <a:pPr lvl="1"/>
            <a:r>
              <a:rPr lang="en-US" dirty="0"/>
              <a:t>3.9 GHz CW klystron </a:t>
            </a:r>
            <a:r>
              <a:rPr lang="en-US" dirty="0" smtClean="0"/>
              <a:t>work is in progress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52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GHz </a:t>
            </a:r>
            <a:r>
              <a:rPr lang="en-US" dirty="0" err="1" smtClean="0"/>
              <a:t>Cryomodule</a:t>
            </a:r>
            <a:r>
              <a:rPr lang="en-US" dirty="0" smtClean="0"/>
              <a:t>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17997"/>
          </a:xfrm>
        </p:spPr>
        <p:txBody>
          <a:bodyPr/>
          <a:lstStyle/>
          <a:p>
            <a:r>
              <a:rPr lang="en-US" dirty="0" smtClean="0"/>
              <a:t>Technical risks – resolve during design verification</a:t>
            </a:r>
          </a:p>
          <a:p>
            <a:pPr lvl="1"/>
            <a:r>
              <a:rPr lang="en-US" dirty="0" smtClean="0"/>
              <a:t>Coupler</a:t>
            </a:r>
          </a:p>
          <a:p>
            <a:pPr lvl="1"/>
            <a:r>
              <a:rPr lang="en-US" dirty="0" smtClean="0"/>
              <a:t>Tuner</a:t>
            </a:r>
          </a:p>
          <a:p>
            <a:pPr lvl="1"/>
            <a:r>
              <a:rPr lang="en-US" dirty="0" smtClean="0"/>
              <a:t>Helium vessel</a:t>
            </a:r>
          </a:p>
          <a:p>
            <a:r>
              <a:rPr lang="en-US" dirty="0" smtClean="0"/>
              <a:t>Schedule risks</a:t>
            </a:r>
          </a:p>
          <a:p>
            <a:pPr lvl="1"/>
            <a:r>
              <a:rPr lang="en-US" dirty="0" smtClean="0"/>
              <a:t>Bare cavity delivery</a:t>
            </a:r>
          </a:p>
          <a:p>
            <a:pPr lvl="1"/>
            <a:r>
              <a:rPr lang="en-US" dirty="0" smtClean="0"/>
              <a:t>Cavity prep and test in parallel with other activities (1.3 GHz LCLS-2, PIP-2, SRF </a:t>
            </a:r>
            <a:r>
              <a:rPr lang="en-US" dirty="0" smtClean="0"/>
              <a:t>R&amp;D)</a:t>
            </a:r>
            <a:endParaRPr lang="en-US" dirty="0" smtClean="0"/>
          </a:p>
          <a:p>
            <a:pPr lvl="1"/>
            <a:r>
              <a:rPr lang="en-US" dirty="0" smtClean="0"/>
              <a:t>HTS tests in parallel with other activities (PIP-2, 1.3 GHz HTS) </a:t>
            </a:r>
          </a:p>
          <a:p>
            <a:endParaRPr lang="en-US" dirty="0"/>
          </a:p>
          <a:p>
            <a:r>
              <a:rPr lang="en-US" dirty="0" smtClean="0"/>
              <a:t>Using loaned cavities</a:t>
            </a:r>
          </a:p>
          <a:p>
            <a:r>
              <a:rPr lang="en-US" dirty="0" smtClean="0"/>
              <a:t>Request early partial delivery of cavities</a:t>
            </a:r>
          </a:p>
          <a:p>
            <a:r>
              <a:rPr lang="en-US" dirty="0" smtClean="0"/>
              <a:t>Dress </a:t>
            </a:r>
            <a:r>
              <a:rPr lang="en-US" dirty="0" smtClean="0"/>
              <a:t>a cavity as soon as it </a:t>
            </a:r>
            <a:r>
              <a:rPr lang="en-US" dirty="0" smtClean="0"/>
              <a:t>meets specification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5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the vast knowledge from 1.3 GHz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Follow the better procurement strategy</a:t>
            </a:r>
          </a:p>
          <a:p>
            <a:r>
              <a:rPr lang="en-US" dirty="0" smtClean="0"/>
              <a:t>Better alignment of engineering design and design verification work flow</a:t>
            </a:r>
          </a:p>
          <a:p>
            <a:r>
              <a:rPr lang="en-US" dirty="0" smtClean="0"/>
              <a:t>Collaborate with DESY and INFN-LASA staff to incorporate the lessons learned from XFEL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419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3.9 GHz engineering design is in good progress.</a:t>
            </a:r>
          </a:p>
          <a:p>
            <a:r>
              <a:rPr lang="en-US" dirty="0" smtClean="0"/>
              <a:t>3.9 GHz design verification started. </a:t>
            </a:r>
          </a:p>
          <a:p>
            <a:pPr lvl="1"/>
            <a:r>
              <a:rPr lang="en-US" dirty="0" smtClean="0"/>
              <a:t>Bare cavity delivery is driving the schedule.</a:t>
            </a:r>
          </a:p>
          <a:p>
            <a:r>
              <a:rPr lang="en-US" dirty="0" smtClean="0"/>
              <a:t>3.9 GHz procurement has started.</a:t>
            </a:r>
          </a:p>
          <a:p>
            <a:pPr lvl="1"/>
            <a:r>
              <a:rPr lang="en-US" dirty="0" smtClean="0"/>
              <a:t>Low risk components are awarded or planned ahead of the final design review</a:t>
            </a:r>
          </a:p>
          <a:p>
            <a:pPr lvl="1"/>
            <a:r>
              <a:rPr lang="en-US" dirty="0" smtClean="0"/>
              <a:t>Remaining components are planned after final design review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253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Flow and Schedule </a:t>
            </a:r>
            <a:r>
              <a:rPr lang="en-US" dirty="0"/>
              <a:t>O</a:t>
            </a:r>
            <a:r>
              <a:rPr lang="en-US" dirty="0" smtClean="0"/>
              <a:t>utlook</a:t>
            </a:r>
          </a:p>
          <a:p>
            <a:r>
              <a:rPr lang="en-US" dirty="0" smtClean="0"/>
              <a:t>Design Verification </a:t>
            </a:r>
            <a:r>
              <a:rPr lang="en-US" dirty="0"/>
              <a:t>S</a:t>
            </a:r>
            <a:r>
              <a:rPr lang="en-US" dirty="0" smtClean="0"/>
              <a:t>tatus</a:t>
            </a:r>
          </a:p>
          <a:p>
            <a:r>
              <a:rPr lang="en-US" dirty="0"/>
              <a:t>Procurement </a:t>
            </a:r>
            <a:r>
              <a:rPr lang="en-US" dirty="0" smtClean="0"/>
              <a:t>Status</a:t>
            </a:r>
          </a:p>
          <a:p>
            <a:r>
              <a:rPr lang="en-US" dirty="0" smtClean="0"/>
              <a:t>Risks and Learn Other’s Lessons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10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Work Flow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37" y="1365310"/>
            <a:ext cx="35787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436" y="3273416"/>
            <a:ext cx="357878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 Verification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6090" y="2380972"/>
            <a:ext cx="27164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5680" y="3157640"/>
            <a:ext cx="206462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Fabrication and Testing</a:t>
            </a:r>
            <a:endParaRPr lang="en-US" dirty="0"/>
          </a:p>
        </p:txBody>
      </p:sp>
      <p:cxnSp>
        <p:nvCxnSpPr>
          <p:cNvPr id="15" name="Straight Connector 14"/>
          <p:cNvCxnSpPr>
            <a:stCxn id="3" idx="2"/>
            <a:endCxn id="10" idx="0"/>
          </p:cNvCxnSpPr>
          <p:nvPr/>
        </p:nvCxnSpPr>
        <p:spPr>
          <a:xfrm>
            <a:off x="2241831" y="1826975"/>
            <a:ext cx="326896" cy="30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10" idx="2"/>
          </p:cNvCxnSpPr>
          <p:nvPr/>
        </p:nvCxnSpPr>
        <p:spPr>
          <a:xfrm flipV="1">
            <a:off x="2241831" y="2965692"/>
            <a:ext cx="326896" cy="30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4947" y="2134695"/>
            <a:ext cx="172755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Design Review</a:t>
            </a:r>
            <a:endParaRPr lang="en-US" dirty="0"/>
          </a:p>
        </p:txBody>
      </p:sp>
      <p:cxnSp>
        <p:nvCxnSpPr>
          <p:cNvPr id="27" name="Straight Connector 26"/>
          <p:cNvCxnSpPr>
            <a:stCxn id="10" idx="3"/>
            <a:endCxn id="12" idx="1"/>
          </p:cNvCxnSpPr>
          <p:nvPr/>
        </p:nvCxnSpPr>
        <p:spPr>
          <a:xfrm>
            <a:off x="3432506" y="2550194"/>
            <a:ext cx="313584" cy="616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0"/>
            <a:endCxn id="12" idx="3"/>
          </p:cNvCxnSpPr>
          <p:nvPr/>
        </p:nvCxnSpPr>
        <p:spPr>
          <a:xfrm flipH="1" flipV="1">
            <a:off x="6462559" y="2611805"/>
            <a:ext cx="965432" cy="545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GHz Engineering Design – ESD and FDR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Specification Document will be released four months ahead of the FDR</a:t>
            </a:r>
          </a:p>
          <a:p>
            <a:pPr lvl="1"/>
            <a:r>
              <a:rPr lang="en-US" dirty="0" smtClean="0"/>
              <a:t>Mature engineering design leads to the release of ESD for high level RF, vacuum, infrastructure integration (Sep 2016)</a:t>
            </a:r>
          </a:p>
          <a:p>
            <a:pPr lvl="1"/>
            <a:r>
              <a:rPr lang="en-US" dirty="0" smtClean="0"/>
              <a:t>Continue the integration </a:t>
            </a:r>
            <a:r>
              <a:rPr lang="en-US" dirty="0" smtClean="0"/>
              <a:t>engineering, support </a:t>
            </a:r>
            <a:r>
              <a:rPr lang="en-US" dirty="0" smtClean="0"/>
              <a:t>the design verification and early procurement (Jan 2017)</a:t>
            </a:r>
          </a:p>
          <a:p>
            <a:pPr lvl="1"/>
            <a:r>
              <a:rPr lang="en-US" dirty="0" smtClean="0"/>
              <a:t>Complete the FDR and address review comments </a:t>
            </a:r>
            <a:r>
              <a:rPr lang="en-US" dirty="0" smtClean="0"/>
              <a:t>(Feb 2017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Release the drawing packages for remaining components in support of production procurement. (March 2017)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66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Goals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Verify dressed cavity performance exceeds the specification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2.0e9@13.4 MV/m ( 1.5e9@14.9 MV/m )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Measure and insure the helium vessel heat load capacity meets the specification (36 W)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Coupler CW operation at 2 kW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HOM coupler CW operation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Cavity resonance control within 5 Hz,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microphonics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&lt; 30 Hz.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Magnetic shield design to achieve cavity Q0.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Integration with helium vessel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Two integrated horizontal tests are planned for design verification.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11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and Production Relationship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Most components are drawn from production stock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Cavity prototypes take an earlier delivery of the first two production lots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Magnetic shield prototypes are separate from the production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5790"/>
              </p:ext>
            </p:extLst>
          </p:nvPr>
        </p:nvGraphicFramePr>
        <p:xfrm>
          <a:off x="228600" y="2735116"/>
          <a:ext cx="8802511" cy="328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5622"/>
                <a:gridCol w="1422400"/>
                <a:gridCol w="1471482"/>
                <a:gridCol w="382300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Remain in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Bare 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spare</a:t>
                      </a:r>
                      <a:r>
                        <a:rPr lang="en-US" baseline="0" dirty="0" smtClean="0"/>
                        <a:t> cavities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Dressed 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coupler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HOM Feedthrough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unit of </a:t>
                      </a:r>
                      <a:r>
                        <a:rPr lang="en-US" baseline="0" dirty="0" smtClean="0"/>
                        <a:t>spare </a:t>
                      </a:r>
                      <a:r>
                        <a:rPr lang="en-US" baseline="0" dirty="0" err="1" smtClean="0"/>
                        <a:t>cryomodule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probe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unit of </a:t>
                      </a:r>
                      <a:r>
                        <a:rPr lang="en-US" baseline="0" dirty="0" smtClean="0"/>
                        <a:t>spare </a:t>
                      </a:r>
                      <a:r>
                        <a:rPr lang="en-US" baseline="0" dirty="0" err="1" smtClean="0"/>
                        <a:t>cryomodule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shield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387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GHz CM Schedule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2436" y="5251603"/>
            <a:ext cx="841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horizontal integrated test leads to the Final Design Review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2437" y="5725777"/>
            <a:ext cx="841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Engineering Specification Document has interface information before FDR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907"/>
            <a:ext cx="9144000" cy="44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GHz CM Schedule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5/26/2016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746"/>
            <a:ext cx="9144000" cy="508650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2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991054"/>
            <a:ext cx="331470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71" y="3410082"/>
            <a:ext cx="2989029" cy="2337698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3.9 GHz CM Design Verification Status - Cavities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6691489" cy="5227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Four Bare Cavities ordered.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Delivery is expected in September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Early cavity development to minimize the technical risk 	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Bare cavity processing development is supported by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R&amp;D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Cavity loan from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INFN-Lasa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Dressed cavity will be procured in November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5/26/2016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C. Ginsburg and G. Wu | 3.9 GHz </a:t>
            </a:r>
            <a:r>
              <a:rPr lang="en-US" dirty="0" err="1" smtClean="0"/>
              <a:t>Cryomodule</a:t>
            </a:r>
            <a:r>
              <a:rPr lang="en-US" dirty="0" smtClean="0"/>
              <a:t>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85622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</TotalTime>
  <Words>898</Words>
  <Application>Microsoft Office PowerPoint</Application>
  <PresentationFormat>On-screen Show (4:3)</PresentationFormat>
  <Paragraphs>174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3.9 GHz Cryomodule Schedule</vt:lpstr>
      <vt:lpstr>Outline</vt:lpstr>
      <vt:lpstr>3.9 GHz CM Work Flow</vt:lpstr>
      <vt:lpstr>3.9 GHz Engineering Design – ESD and FDR</vt:lpstr>
      <vt:lpstr>3.9 GHz CM Design Verification Goals</vt:lpstr>
      <vt:lpstr>3.9 GHz CM Design Verification and Production Relationship</vt:lpstr>
      <vt:lpstr>3.9 GHz CM Schedule Overview</vt:lpstr>
      <vt:lpstr>3.9 GHz CM Schedule Overview</vt:lpstr>
      <vt:lpstr>3.9 GHz CM Design Verification Status - Cavities</vt:lpstr>
      <vt:lpstr>3.9 GHz CM Design Verification Status - Couplers</vt:lpstr>
      <vt:lpstr>3.9 GHz CM Design Verification Status – Tuner/Piezo</vt:lpstr>
      <vt:lpstr>3.9 GHz CM Design Verification Status – HOM/FP</vt:lpstr>
      <vt:lpstr>3.9 GHz CM Procurements</vt:lpstr>
      <vt:lpstr>3.9 GHz Infrastructure</vt:lpstr>
      <vt:lpstr>3.9 GHz Cryomodule Risks</vt:lpstr>
      <vt:lpstr>Lessons Learned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3.9 GHz Cryomodule EAC  Engineering Design and Design Verification</dc:title>
  <dc:creator>Genfa Wu x 14581N</dc:creator>
  <cp:lastModifiedBy>Genfa Wu</cp:lastModifiedBy>
  <cp:revision>41</cp:revision>
  <cp:lastPrinted>2014-01-20T19:40:21Z</cp:lastPrinted>
  <dcterms:created xsi:type="dcterms:W3CDTF">2015-12-03T21:02:39Z</dcterms:created>
  <dcterms:modified xsi:type="dcterms:W3CDTF">2016-05-26T21:09:10Z</dcterms:modified>
</cp:coreProperties>
</file>