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60" r:id="rId1"/>
  </p:sldMasterIdLst>
  <p:notesMasterIdLst>
    <p:notesMasterId r:id="rId44"/>
  </p:notesMasterIdLst>
  <p:sldIdLst>
    <p:sldId id="256" r:id="rId2"/>
    <p:sldId id="385" r:id="rId3"/>
    <p:sldId id="423" r:id="rId4"/>
    <p:sldId id="520" r:id="rId5"/>
    <p:sldId id="420" r:id="rId6"/>
    <p:sldId id="430" r:id="rId7"/>
    <p:sldId id="485" r:id="rId8"/>
    <p:sldId id="424" r:id="rId9"/>
    <p:sldId id="412" r:id="rId10"/>
    <p:sldId id="400" r:id="rId11"/>
    <p:sldId id="403" r:id="rId12"/>
    <p:sldId id="500" r:id="rId13"/>
    <p:sldId id="405" r:id="rId14"/>
    <p:sldId id="454" r:id="rId15"/>
    <p:sldId id="410" r:id="rId16"/>
    <p:sldId id="499" r:id="rId17"/>
    <p:sldId id="501" r:id="rId18"/>
    <p:sldId id="406" r:id="rId19"/>
    <p:sldId id="502" r:id="rId20"/>
    <p:sldId id="530" r:id="rId21"/>
    <p:sldId id="531" r:id="rId22"/>
    <p:sldId id="450" r:id="rId23"/>
    <p:sldId id="524" r:id="rId24"/>
    <p:sldId id="526" r:id="rId25"/>
    <p:sldId id="311" r:id="rId26"/>
    <p:sldId id="522" r:id="rId27"/>
    <p:sldId id="505" r:id="rId28"/>
    <p:sldId id="532" r:id="rId29"/>
    <p:sldId id="523" r:id="rId30"/>
    <p:sldId id="534" r:id="rId31"/>
    <p:sldId id="529" r:id="rId32"/>
    <p:sldId id="288" r:id="rId33"/>
    <p:sldId id="383" r:id="rId34"/>
    <p:sldId id="519" r:id="rId35"/>
    <p:sldId id="448" r:id="rId36"/>
    <p:sldId id="439" r:id="rId37"/>
    <p:sldId id="443" r:id="rId38"/>
    <p:sldId id="491" r:id="rId39"/>
    <p:sldId id="507" r:id="rId40"/>
    <p:sldId id="473" r:id="rId41"/>
    <p:sldId id="469" r:id="rId42"/>
    <p:sldId id="506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00FF"/>
    <a:srgbClr val="0066FF"/>
    <a:srgbClr val="FFFFCC"/>
    <a:srgbClr val="0033CC"/>
    <a:srgbClr val="CC6600"/>
    <a:srgbClr val="99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49" autoAdjust="0"/>
    <p:restoredTop sz="95405" autoAdjust="0"/>
  </p:normalViewPr>
  <p:slideViewPr>
    <p:cSldViewPr>
      <p:cViewPr>
        <p:scale>
          <a:sx n="70" d="100"/>
          <a:sy n="70" d="100"/>
        </p:scale>
        <p:origin x="595" y="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3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Book2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tdserver1\project\TD_SCRF\LCLS-II\3rd_Harmonic\Losses%20in%20cavity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tdfiler\users\gonin\3-rd_LCLS-II_Modal\Resul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850198391940947"/>
          <c:y val="2.8865476322501936E-2"/>
          <c:w val="0.86205336832895885"/>
          <c:h val="0.85457011285786966"/>
        </c:manualLayout>
      </c:layout>
      <c:scatterChart>
        <c:scatterStyle val="lineMarker"/>
        <c:varyColors val="0"/>
        <c:ser>
          <c:idx val="0"/>
          <c:order val="0"/>
          <c:tx>
            <c:v>before 150C</c:v>
          </c:tx>
          <c:spPr>
            <a:ln w="28575">
              <a:noFill/>
            </a:ln>
          </c:spPr>
          <c:trendline>
            <c:spPr>
              <a:ln w="19050"/>
            </c:spPr>
            <c:trendlineType val="exp"/>
            <c:dispRSqr val="0"/>
            <c:dispEq val="0"/>
          </c:trendline>
          <c:xVal>
            <c:numRef>
              <c:f>Sheet1!$A$3:$A$42</c:f>
              <c:numCache>
                <c:formatCode>General</c:formatCode>
                <c:ptCount val="40"/>
                <c:pt idx="0">
                  <c:v>2.1144564467938403</c:v>
                </c:pt>
                <c:pt idx="1">
                  <c:v>2.1847542151507953</c:v>
                </c:pt>
                <c:pt idx="2">
                  <c:v>2.1993784365288072</c:v>
                </c:pt>
                <c:pt idx="3">
                  <c:v>2.2227591205605215</c:v>
                </c:pt>
                <c:pt idx="4">
                  <c:v>2.2800495662949194</c:v>
                </c:pt>
                <c:pt idx="5">
                  <c:v>2.2862823061630215</c:v>
                </c:pt>
                <c:pt idx="6">
                  <c:v>2.3074993729621265</c:v>
                </c:pt>
                <c:pt idx="7">
                  <c:v>2.3291139240506324</c:v>
                </c:pt>
                <c:pt idx="8">
                  <c:v>2.4268003165391714</c:v>
                </c:pt>
                <c:pt idx="9">
                  <c:v>2.489851150202977</c:v>
                </c:pt>
                <c:pt idx="10">
                  <c:v>2.5129745971046158</c:v>
                </c:pt>
                <c:pt idx="11">
                  <c:v>2.5463603653473568</c:v>
                </c:pt>
                <c:pt idx="12">
                  <c:v>2.5648173961527734</c:v>
                </c:pt>
                <c:pt idx="13">
                  <c:v>2.5806451612903225</c:v>
                </c:pt>
                <c:pt idx="14">
                  <c:v>2.6062322946175636</c:v>
                </c:pt>
                <c:pt idx="15">
                  <c:v>2.6195899772209565</c:v>
                </c:pt>
                <c:pt idx="16">
                  <c:v>2.6436781609195399</c:v>
                </c:pt>
                <c:pt idx="17">
                  <c:v>2.6674398376340966</c:v>
                </c:pt>
                <c:pt idx="18">
                  <c:v>2.7291604865025212</c:v>
                </c:pt>
                <c:pt idx="19">
                  <c:v>2.7955028866605893</c:v>
                </c:pt>
                <c:pt idx="20">
                  <c:v>2.9677419354838706</c:v>
                </c:pt>
                <c:pt idx="21">
                  <c:v>3.0986864264061973</c:v>
                </c:pt>
                <c:pt idx="22">
                  <c:v>3.1539252656839216</c:v>
                </c:pt>
                <c:pt idx="23">
                  <c:v>3.2033426183844012</c:v>
                </c:pt>
                <c:pt idx="24">
                  <c:v>3.3022254127781765</c:v>
                </c:pt>
                <c:pt idx="25">
                  <c:v>3.3333333333333335</c:v>
                </c:pt>
                <c:pt idx="26">
                  <c:v>3.3798677443056575</c:v>
                </c:pt>
                <c:pt idx="27">
                  <c:v>3.4716981132075468</c:v>
                </c:pt>
                <c:pt idx="28">
                  <c:v>3.5127911416571207</c:v>
                </c:pt>
                <c:pt idx="29">
                  <c:v>3.6234738085860569</c:v>
                </c:pt>
                <c:pt idx="30">
                  <c:v>3.6726546906187623</c:v>
                </c:pt>
                <c:pt idx="31">
                  <c:v>3.7581699346405228</c:v>
                </c:pt>
                <c:pt idx="32">
                  <c:v>3.8032244729226949</c:v>
                </c:pt>
                <c:pt idx="33">
                  <c:v>3.8365304420350288</c:v>
                </c:pt>
                <c:pt idx="34">
                  <c:v>3.8884192730346574</c:v>
                </c:pt>
                <c:pt idx="35">
                  <c:v>4.1856232939035483</c:v>
                </c:pt>
                <c:pt idx="36">
                  <c:v>4.2553191489361701</c:v>
                </c:pt>
                <c:pt idx="37">
                  <c:v>4.3233082706766908</c:v>
                </c:pt>
                <c:pt idx="38">
                  <c:v>4.4465925567907201</c:v>
                </c:pt>
                <c:pt idx="39">
                  <c:v>4.6300956215400095</c:v>
                </c:pt>
              </c:numCache>
            </c:numRef>
          </c:xVal>
          <c:yVal>
            <c:numRef>
              <c:f>Sheet1!$C$3:$C$42</c:f>
              <c:numCache>
                <c:formatCode>General</c:formatCode>
                <c:ptCount val="40"/>
                <c:pt idx="0">
                  <c:v>5602.9128356765686</c:v>
                </c:pt>
                <c:pt idx="1">
                  <c:v>5279.1830255590039</c:v>
                </c:pt>
                <c:pt idx="2">
                  <c:v>5097.9169852285258</c:v>
                </c:pt>
                <c:pt idx="3">
                  <c:v>5142.0547946244451</c:v>
                </c:pt>
                <c:pt idx="4">
                  <c:v>4053.9734848636122</c:v>
                </c:pt>
                <c:pt idx="5">
                  <c:v>3599.4363253174893</c:v>
                </c:pt>
                <c:pt idx="6">
                  <c:v>3545.713395088871</c:v>
                </c:pt>
                <c:pt idx="7">
                  <c:v>4516.4016037625797</c:v>
                </c:pt>
                <c:pt idx="8">
                  <c:v>3881.7418709630824</c:v>
                </c:pt>
                <c:pt idx="9">
                  <c:v>3290.3387296002829</c:v>
                </c:pt>
                <c:pt idx="10">
                  <c:v>3299.4758515234271</c:v>
                </c:pt>
                <c:pt idx="11">
                  <c:v>2775.2600620290509</c:v>
                </c:pt>
                <c:pt idx="12">
                  <c:v>2469.4621757763698</c:v>
                </c:pt>
                <c:pt idx="13">
                  <c:v>2216.0658704261823</c:v>
                </c:pt>
                <c:pt idx="14">
                  <c:v>2275.4990699125128</c:v>
                </c:pt>
                <c:pt idx="15">
                  <c:v>2203.7300825497805</c:v>
                </c:pt>
                <c:pt idx="16">
                  <c:v>2419.1660173000641</c:v>
                </c:pt>
                <c:pt idx="17">
                  <c:v>2284.2509894121758</c:v>
                </c:pt>
                <c:pt idx="18">
                  <c:v>2072.9664631211263</c:v>
                </c:pt>
                <c:pt idx="19">
                  <c:v>1900.4953609393035</c:v>
                </c:pt>
                <c:pt idx="20">
                  <c:v>1219.516105422181</c:v>
                </c:pt>
                <c:pt idx="21">
                  <c:v>942.70501676131244</c:v>
                </c:pt>
                <c:pt idx="22">
                  <c:v>942.70467827825087</c:v>
                </c:pt>
                <c:pt idx="23">
                  <c:v>776.83817313651286</c:v>
                </c:pt>
                <c:pt idx="24">
                  <c:v>834.74904933450159</c:v>
                </c:pt>
                <c:pt idx="25">
                  <c:v>725.83912060747309</c:v>
                </c:pt>
                <c:pt idx="26">
                  <c:v>719.88309247336008</c:v>
                </c:pt>
                <c:pt idx="27">
                  <c:v>761.41480934682306</c:v>
                </c:pt>
                <c:pt idx="28">
                  <c:v>588.02331810942781</c:v>
                </c:pt>
                <c:pt idx="29">
                  <c:v>463.9870542475399</c:v>
                </c:pt>
                <c:pt idx="30">
                  <c:v>405.39476999770011</c:v>
                </c:pt>
                <c:pt idx="31">
                  <c:v>339.3732489883767</c:v>
                </c:pt>
                <c:pt idx="32">
                  <c:v>388.17201681677068</c:v>
                </c:pt>
                <c:pt idx="33">
                  <c:v>358.85388865840429</c:v>
                </c:pt>
                <c:pt idx="34">
                  <c:v>331.78947221579568</c:v>
                </c:pt>
                <c:pt idx="35">
                  <c:v>209.48960614206905</c:v>
                </c:pt>
                <c:pt idx="36">
                  <c:v>162.93631854484235</c:v>
                </c:pt>
                <c:pt idx="37">
                  <c:v>145.74304578142511</c:v>
                </c:pt>
                <c:pt idx="38">
                  <c:v>120.46709730342776</c:v>
                </c:pt>
                <c:pt idx="39">
                  <c:v>109.98199809368495</c:v>
                </c:pt>
              </c:numCache>
            </c:numRef>
          </c:yVal>
          <c:smooth val="0"/>
        </c:ser>
        <c:ser>
          <c:idx val="1"/>
          <c:order val="1"/>
          <c:tx>
            <c:v>after 150C</c:v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rgbClr val="0033CC"/>
              </a:solidFill>
            </c:spPr>
          </c:marker>
          <c:trendline>
            <c:spPr>
              <a:ln w="19050">
                <a:solidFill>
                  <a:srgbClr val="0033CC"/>
                </a:solidFill>
              </a:ln>
            </c:spPr>
            <c:trendlineType val="exp"/>
            <c:dispRSqr val="0"/>
            <c:dispEq val="0"/>
          </c:trendline>
          <c:xVal>
            <c:numRef>
              <c:f>Sheet1!$E$3:$E$43</c:f>
              <c:numCache>
                <c:formatCode>General</c:formatCode>
                <c:ptCount val="41"/>
                <c:pt idx="0">
                  <c:v>2.121771217712177</c:v>
                </c:pt>
                <c:pt idx="1">
                  <c:v>2.121771217712177</c:v>
                </c:pt>
                <c:pt idx="2">
                  <c:v>2.1345707656612531</c:v>
                </c:pt>
                <c:pt idx="3">
                  <c:v>2.2346368715083798</c:v>
                </c:pt>
                <c:pt idx="4">
                  <c:v>2.2885572139303485</c:v>
                </c:pt>
                <c:pt idx="5">
                  <c:v>2.3261694058154232</c:v>
                </c:pt>
                <c:pt idx="6">
                  <c:v>2.3674729799279461</c:v>
                </c:pt>
                <c:pt idx="7">
                  <c:v>2.3995826812728218</c:v>
                </c:pt>
                <c:pt idx="8">
                  <c:v>2.4357956049774949</c:v>
                </c:pt>
                <c:pt idx="9">
                  <c:v>2.4645057594428073</c:v>
                </c:pt>
                <c:pt idx="10">
                  <c:v>2.5013594344752583</c:v>
                </c:pt>
                <c:pt idx="11">
                  <c:v>2.5477707006369421</c:v>
                </c:pt>
                <c:pt idx="12">
                  <c:v>2.593010146561443</c:v>
                </c:pt>
                <c:pt idx="13">
                  <c:v>2.6436781609195399</c:v>
                </c:pt>
                <c:pt idx="14">
                  <c:v>2.7702499247214689</c:v>
                </c:pt>
                <c:pt idx="15">
                  <c:v>2.9049573729081151</c:v>
                </c:pt>
                <c:pt idx="16">
                  <c:v>2.996742671009772</c:v>
                </c:pt>
                <c:pt idx="17">
                  <c:v>3.0738389575676579</c:v>
                </c:pt>
                <c:pt idx="18">
                  <c:v>3.1517643028434392</c:v>
                </c:pt>
                <c:pt idx="19">
                  <c:v>3.2190342897130857</c:v>
                </c:pt>
                <c:pt idx="20">
                  <c:v>3.2786885245901636</c:v>
                </c:pt>
                <c:pt idx="21">
                  <c:v>3.3418089357065015</c:v>
                </c:pt>
                <c:pt idx="22">
                  <c:v>3.4048852701702441</c:v>
                </c:pt>
                <c:pt idx="23">
                  <c:v>3.4573468620819239</c:v>
                </c:pt>
                <c:pt idx="24">
                  <c:v>3.5047619047619043</c:v>
                </c:pt>
                <c:pt idx="25">
                  <c:v>3.6064288514308109</c:v>
                </c:pt>
                <c:pt idx="26">
                  <c:v>3.6406806489908976</c:v>
                </c:pt>
                <c:pt idx="27">
                  <c:v>3.6711891460494814</c:v>
                </c:pt>
                <c:pt idx="28">
                  <c:v>3.712671509281678</c:v>
                </c:pt>
                <c:pt idx="29">
                  <c:v>3.9082412914188609</c:v>
                </c:pt>
                <c:pt idx="30">
                  <c:v>4.1329739442946991</c:v>
                </c:pt>
                <c:pt idx="31">
                  <c:v>4.2259990813045469</c:v>
                </c:pt>
                <c:pt idx="32">
                  <c:v>4.235727440147329</c:v>
                </c:pt>
                <c:pt idx="33">
                  <c:v>4.2691415313225063</c:v>
                </c:pt>
                <c:pt idx="34">
                  <c:v>4.4401544401544397</c:v>
                </c:pt>
                <c:pt idx="35">
                  <c:v>4.5142296368989205</c:v>
                </c:pt>
                <c:pt idx="36">
                  <c:v>4.5885286783042396</c:v>
                </c:pt>
                <c:pt idx="37">
                  <c:v>4.6535154274152752</c:v>
                </c:pt>
                <c:pt idx="38">
                  <c:v>4.7817047817047813</c:v>
                </c:pt>
                <c:pt idx="39">
                  <c:v>4.8910154173312064</c:v>
                </c:pt>
                <c:pt idx="40">
                  <c:v>4.9729729729729719</c:v>
                </c:pt>
              </c:numCache>
            </c:numRef>
          </c:xVal>
          <c:yVal>
            <c:numRef>
              <c:f>Sheet1!$G$3:$G$43</c:f>
              <c:numCache>
                <c:formatCode>General</c:formatCode>
                <c:ptCount val="41"/>
                <c:pt idx="0">
                  <c:v>3869.2307339153563</c:v>
                </c:pt>
                <c:pt idx="1">
                  <c:v>3869.2307339153563</c:v>
                </c:pt>
                <c:pt idx="2">
                  <c:v>3807.2257840665038</c:v>
                </c:pt>
                <c:pt idx="3">
                  <c:v>3093.3668239753601</c:v>
                </c:pt>
                <c:pt idx="4">
                  <c:v>2855.4136257139835</c:v>
                </c:pt>
                <c:pt idx="5">
                  <c:v>2743.3073170831804</c:v>
                </c:pt>
                <c:pt idx="6">
                  <c:v>2549.0370733659934</c:v>
                </c:pt>
                <c:pt idx="7">
                  <c:v>2424.1862779358221</c:v>
                </c:pt>
                <c:pt idx="8">
                  <c:v>2320.0203577145503</c:v>
                </c:pt>
                <c:pt idx="9">
                  <c:v>2113.6128525798035</c:v>
                </c:pt>
                <c:pt idx="10">
                  <c:v>2037.4783443713086</c:v>
                </c:pt>
                <c:pt idx="11">
                  <c:v>1940.9311679223413</c:v>
                </c:pt>
                <c:pt idx="12">
                  <c:v>1797.0497348993536</c:v>
                </c:pt>
                <c:pt idx="13">
                  <c:v>1654.3859090013009</c:v>
                </c:pt>
                <c:pt idx="14">
                  <c:v>1381.2192259102267</c:v>
                </c:pt>
                <c:pt idx="15">
                  <c:v>1131.2836220095849</c:v>
                </c:pt>
                <c:pt idx="16">
                  <c:v>899.88423772738088</c:v>
                </c:pt>
                <c:pt idx="17">
                  <c:v>797.2128817450623</c:v>
                </c:pt>
                <c:pt idx="18">
                  <c:v>742.4040010613619</c:v>
                </c:pt>
                <c:pt idx="19">
                  <c:v>652.6628580759226</c:v>
                </c:pt>
                <c:pt idx="20">
                  <c:v>562.96037995174356</c:v>
                </c:pt>
                <c:pt idx="21">
                  <c:v>514.21901049841642</c:v>
                </c:pt>
                <c:pt idx="22">
                  <c:v>464.00231025443054</c:v>
                </c:pt>
                <c:pt idx="23">
                  <c:v>398.0399872384607</c:v>
                </c:pt>
                <c:pt idx="24">
                  <c:v>378.10819044386966</c:v>
                </c:pt>
                <c:pt idx="25">
                  <c:v>296.86416792905419</c:v>
                </c:pt>
                <c:pt idx="26">
                  <c:v>314.24478966755521</c:v>
                </c:pt>
                <c:pt idx="27">
                  <c:v>299.20536648447313</c:v>
                </c:pt>
                <c:pt idx="28">
                  <c:v>276.24309417287407</c:v>
                </c:pt>
                <c:pt idx="29">
                  <c:v>218.7559740992391</c:v>
                </c:pt>
                <c:pt idx="30">
                  <c:v>154.26552906163676</c:v>
                </c:pt>
                <c:pt idx="31">
                  <c:v>120.83871554166869</c:v>
                </c:pt>
                <c:pt idx="32">
                  <c:v>114.21582440140413</c:v>
                </c:pt>
                <c:pt idx="33">
                  <c:v>109.98560868283363</c:v>
                </c:pt>
                <c:pt idx="34">
                  <c:v>83.066024283909897</c:v>
                </c:pt>
                <c:pt idx="35">
                  <c:v>77.636876352324364</c:v>
                </c:pt>
                <c:pt idx="36">
                  <c:v>70.286639537903127</c:v>
                </c:pt>
                <c:pt idx="37">
                  <c:v>64.207788450230609</c:v>
                </c:pt>
                <c:pt idx="38">
                  <c:v>54.992781774503065</c:v>
                </c:pt>
                <c:pt idx="39">
                  <c:v>47.136670092431196</c:v>
                </c:pt>
                <c:pt idx="40">
                  <c:v>42.882451391240728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2106696"/>
        <c:axId val="157022288"/>
      </c:scatterChart>
      <c:valAx>
        <c:axId val="222106696"/>
        <c:scaling>
          <c:orientation val="minMax"/>
          <c:max val="5"/>
          <c:min val="2.5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57022288"/>
        <c:crosses val="autoZero"/>
        <c:crossBetween val="midCat"/>
      </c:valAx>
      <c:valAx>
        <c:axId val="157022288"/>
        <c:scaling>
          <c:logBase val="10"/>
          <c:orientation val="minMax"/>
          <c:min val="10"/>
        </c:scaling>
        <c:delete val="0"/>
        <c:axPos val="l"/>
        <c:majorGridlines/>
        <c:minorGridlines/>
        <c:numFmt formatCode="General" sourceLinked="1"/>
        <c:majorTickMark val="out"/>
        <c:minorTickMark val="none"/>
        <c:tickLblPos val="nextTo"/>
        <c:crossAx val="22210669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55118614980819702"/>
          <c:y val="7.954574692247976E-2"/>
          <c:w val="0.40147385422975973"/>
          <c:h val="0.19375328083989501"/>
        </c:manualLayout>
      </c:layout>
      <c:overlay val="0"/>
      <c:spPr>
        <a:solidFill>
          <a:schemeClr val="bg1"/>
        </a:solidFill>
        <a:ln>
          <a:solidFill>
            <a:srgbClr val="000000"/>
          </a:solidFill>
        </a:ln>
      </c:sp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249471243279056"/>
          <c:y val="5.1400554097404488E-2"/>
          <c:w val="0.80347628876487531"/>
          <c:h val="0.8120532496997197"/>
        </c:manualLayout>
      </c:layout>
      <c:scatterChart>
        <c:scatterStyle val="lineMarker"/>
        <c:varyColors val="0"/>
        <c:ser>
          <c:idx val="0"/>
          <c:order val="0"/>
          <c:tx>
            <c:v>Scaling from ILC cav (HTS)</c:v>
          </c:tx>
          <c:spPr>
            <a:ln w="28575">
              <a:noFill/>
            </a:ln>
          </c:spPr>
          <c:trendline>
            <c:spPr>
              <a:ln w="25400">
                <a:solidFill>
                  <a:srgbClr val="0000FF"/>
                </a:solidFill>
              </a:ln>
            </c:spPr>
            <c:trendlineType val="poly"/>
            <c:order val="2"/>
            <c:dispRSqr val="0"/>
            <c:dispEq val="0"/>
          </c:trendline>
          <c:xVal>
            <c:numRef>
              <c:f>Sheet1!$B$3:$B$6</c:f>
              <c:numCache>
                <c:formatCode>General</c:formatCode>
                <c:ptCount val="4"/>
                <c:pt idx="0">
                  <c:v>55</c:v>
                </c:pt>
                <c:pt idx="1">
                  <c:v>60</c:v>
                </c:pt>
                <c:pt idx="2">
                  <c:v>76.199999999999989</c:v>
                </c:pt>
                <c:pt idx="3">
                  <c:v>101.6</c:v>
                </c:pt>
              </c:numCache>
            </c:numRef>
          </c:xVal>
          <c:yVal>
            <c:numRef>
              <c:f>Sheet1!$E$3:$E$6</c:f>
              <c:numCache>
                <c:formatCode>General</c:formatCode>
                <c:ptCount val="4"/>
                <c:pt idx="0">
                  <c:v>25</c:v>
                </c:pt>
                <c:pt idx="1">
                  <c:v>29.75206611570248</c:v>
                </c:pt>
                <c:pt idx="2">
                  <c:v>47.987107438016515</c:v>
                </c:pt>
                <c:pt idx="3">
                  <c:v>85.310413223140486</c:v>
                </c:pt>
              </c:numCache>
            </c:numRef>
          </c:yVal>
          <c:smooth val="0"/>
        </c:ser>
        <c:ser>
          <c:idx val="1"/>
          <c:order val="1"/>
          <c:tx>
            <c:v>HZB (ILC)</c:v>
          </c:tx>
          <c:spPr>
            <a:ln w="28575">
              <a:noFill/>
            </a:ln>
          </c:spPr>
          <c:trendline>
            <c:trendlineType val="linear"/>
            <c:dispRSqr val="0"/>
            <c:dispEq val="0"/>
          </c:trendline>
          <c:xVal>
            <c:numRef>
              <c:f>Sheet1!$B$3</c:f>
              <c:numCache>
                <c:formatCode>General</c:formatCode>
                <c:ptCount val="1"/>
                <c:pt idx="0">
                  <c:v>55</c:v>
                </c:pt>
              </c:numCache>
            </c:numRef>
          </c:xVal>
          <c:yVal>
            <c:numRef>
              <c:f>Sheet1!$G$3</c:f>
              <c:numCache>
                <c:formatCode>General</c:formatCode>
                <c:ptCount val="1"/>
                <c:pt idx="0">
                  <c:v>30</c:v>
                </c:pt>
              </c:numCache>
            </c:numRef>
          </c:yVal>
          <c:smooth val="0"/>
        </c:ser>
        <c:ser>
          <c:idx val="2"/>
          <c:order val="2"/>
          <c:tx>
            <c:v>JLAB-12GeV upgrade cav</c:v>
          </c:tx>
          <c:spPr>
            <a:ln w="28575">
              <a:noFill/>
            </a:ln>
          </c:spPr>
          <c:trendline>
            <c:trendlineType val="linear"/>
            <c:dispRSqr val="0"/>
            <c:dispEq val="0"/>
          </c:trendline>
          <c:xVal>
            <c:numRef>
              <c:f>Sheet1!$B$5</c:f>
              <c:numCache>
                <c:formatCode>General</c:formatCode>
                <c:ptCount val="1"/>
                <c:pt idx="0">
                  <c:v>76.199999999999989</c:v>
                </c:pt>
              </c:numCache>
            </c:numRef>
          </c:xVal>
          <c:yVal>
            <c:numRef>
              <c:f>Sheet1!$G$5</c:f>
              <c:numCache>
                <c:formatCode>General</c:formatCode>
                <c:ptCount val="1"/>
                <c:pt idx="0">
                  <c:v>54</c:v>
                </c:pt>
              </c:numCache>
            </c:numRef>
          </c:yVal>
          <c:smooth val="0"/>
        </c:ser>
        <c:ser>
          <c:idx val="3"/>
          <c:order val="3"/>
          <c:tx>
            <c:v>LCLS2-1.3GHz;19MV/m; Q=2e10</c:v>
          </c:tx>
          <c:spPr>
            <a:ln w="28575">
              <a:solidFill>
                <a:srgbClr val="C00000"/>
              </a:solidFill>
            </a:ln>
          </c:spPr>
          <c:marker>
            <c:symbol val="circle"/>
            <c:size val="9"/>
            <c:spPr>
              <a:solidFill>
                <a:srgbClr val="FF0000"/>
              </a:solidFill>
            </c:spPr>
          </c:marker>
          <c:xVal>
            <c:numRef>
              <c:f>Sheet1!$B$6</c:f>
              <c:numCache>
                <c:formatCode>General</c:formatCode>
                <c:ptCount val="1"/>
                <c:pt idx="0">
                  <c:v>101.6</c:v>
                </c:pt>
              </c:numCache>
            </c:numRef>
          </c:xVal>
          <c:yVal>
            <c:numRef>
              <c:f>Sheet1!$H$6</c:f>
              <c:numCache>
                <c:formatCode>General</c:formatCode>
                <c:ptCount val="1"/>
                <c:pt idx="0">
                  <c:v>19.37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7014400"/>
        <c:axId val="214975344"/>
      </c:scatterChart>
      <c:valAx>
        <c:axId val="387014400"/>
        <c:scaling>
          <c:orientation val="minMax"/>
          <c:min val="50"/>
        </c:scaling>
        <c:delete val="0"/>
        <c:axPos val="b"/>
        <c:majorGridlines/>
        <c:minorGridlines>
          <c:spPr>
            <a:ln>
              <a:noFill/>
            </a:ln>
          </c:spPr>
        </c:minorGridlines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 dirty="0">
                    <a:solidFill>
                      <a:srgbClr val="0000CC"/>
                    </a:solidFill>
                  </a:rPr>
                  <a:t>Chimney diameter, mm</a:t>
                </a:r>
              </a:p>
            </c:rich>
          </c:tx>
          <c:layout>
            <c:manualLayout>
              <c:xMode val="edge"/>
              <c:yMode val="edge"/>
              <c:x val="0.35638451443569552"/>
              <c:y val="0.9429832287913163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0000CC"/>
                </a:solidFill>
              </a:defRPr>
            </a:pPr>
            <a:endParaRPr lang="en-US"/>
          </a:p>
        </c:txPr>
        <c:crossAx val="214975344"/>
        <c:crosses val="autoZero"/>
        <c:crossBetween val="midCat"/>
      </c:valAx>
      <c:valAx>
        <c:axId val="214975344"/>
        <c:scaling>
          <c:orientation val="minMax"/>
          <c:max val="100"/>
          <c:min val="10"/>
        </c:scaling>
        <c:delete val="0"/>
        <c:axPos val="l"/>
        <c:majorGridlines/>
        <c:minorGridlines>
          <c:spPr>
            <a:ln>
              <a:noFill/>
            </a:ln>
          </c:spPr>
        </c:minorGridlines>
        <c:title>
          <c:tx>
            <c:rich>
              <a:bodyPr/>
              <a:lstStyle/>
              <a:p>
                <a:pPr>
                  <a:defRPr sz="1200">
                    <a:solidFill>
                      <a:srgbClr val="0000CC"/>
                    </a:solidFill>
                  </a:defRPr>
                </a:pPr>
                <a:r>
                  <a:rPr lang="en-US" sz="1200">
                    <a:solidFill>
                      <a:srgbClr val="0000CC"/>
                    </a:solidFill>
                  </a:rPr>
                  <a:t>Chimney Power limit (W)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0000CC"/>
                </a:solidFill>
              </a:defRPr>
            </a:pPr>
            <a:endParaRPr lang="en-US"/>
          </a:p>
        </c:txPr>
        <c:crossAx val="387014400"/>
        <c:crosses val="autoZero"/>
        <c:crossBetween val="midCat"/>
      </c:valAx>
    </c:plotArea>
    <c:legend>
      <c:legendPos val="r"/>
      <c:legendEntry>
        <c:idx val="0"/>
        <c:txPr>
          <a:bodyPr/>
          <a:lstStyle/>
          <a:p>
            <a:pPr>
              <a:defRPr sz="1100">
                <a:solidFill>
                  <a:schemeClr val="bg2"/>
                </a:solidFill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100">
                <a:solidFill>
                  <a:schemeClr val="bg2"/>
                </a:solidFill>
              </a:defRPr>
            </a:pPr>
            <a:endParaRPr lang="en-US"/>
          </a:p>
        </c:txPr>
      </c:legendEntry>
      <c:legendEntry>
        <c:idx val="2"/>
        <c:txPr>
          <a:bodyPr/>
          <a:lstStyle/>
          <a:p>
            <a:pPr>
              <a:defRPr sz="1100">
                <a:solidFill>
                  <a:schemeClr val="bg2"/>
                </a:solidFill>
              </a:defRPr>
            </a:pPr>
            <a:endParaRPr lang="en-US"/>
          </a:p>
        </c:txPr>
      </c:legendEntry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ayout>
        <c:manualLayout>
          <c:xMode val="edge"/>
          <c:yMode val="edge"/>
          <c:x val="0.17097524498109884"/>
          <c:y val="6.5905719581449446E-2"/>
          <c:w val="0.56764605029210058"/>
          <c:h val="0.13851661550780728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</c:spPr>
      <c:txPr>
        <a:bodyPr/>
        <a:lstStyle/>
        <a:p>
          <a:pPr>
            <a:defRPr>
              <a:solidFill>
                <a:schemeClr val="bg2"/>
              </a:solidFill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590553171829549"/>
          <c:y val="5.209533157432647E-2"/>
          <c:w val="0.83456136902908784"/>
          <c:h val="0.83271752750989303"/>
        </c:manualLayout>
      </c:layout>
      <c:scatterChart>
        <c:scatterStyle val="smoothMarker"/>
        <c:varyColors val="0"/>
        <c:ser>
          <c:idx val="0"/>
          <c:order val="0"/>
          <c:tx>
            <c:v>L#1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1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Sheet1!$K$5:$K$10</c:f>
              <c:numCache>
                <c:formatCode>General</c:formatCode>
                <c:ptCount val="6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40</c:v>
                </c:pt>
                <c:pt idx="4">
                  <c:v>60</c:v>
                </c:pt>
                <c:pt idx="5">
                  <c:v>100</c:v>
                </c:pt>
              </c:numCache>
            </c:numRef>
          </c:xVal>
          <c:yVal>
            <c:numRef>
              <c:f>Sheet1!$L$5:$L$10</c:f>
              <c:numCache>
                <c:formatCode>General</c:formatCode>
                <c:ptCount val="6"/>
                <c:pt idx="0">
                  <c:v>221.4</c:v>
                </c:pt>
                <c:pt idx="1">
                  <c:v>359.1</c:v>
                </c:pt>
                <c:pt idx="2">
                  <c:v>433.2</c:v>
                </c:pt>
                <c:pt idx="3">
                  <c:v>506.2</c:v>
                </c:pt>
                <c:pt idx="4">
                  <c:v>537.4</c:v>
                </c:pt>
                <c:pt idx="5">
                  <c:v>562.6</c:v>
                </c:pt>
              </c:numCache>
            </c:numRef>
          </c:yVal>
          <c:smooth val="1"/>
        </c:ser>
        <c:ser>
          <c:idx val="1"/>
          <c:order val="1"/>
          <c:tx>
            <c:v>L#2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1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Sheet1!$K$5:$K$10</c:f>
              <c:numCache>
                <c:formatCode>General</c:formatCode>
                <c:ptCount val="6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40</c:v>
                </c:pt>
                <c:pt idx="4">
                  <c:v>60</c:v>
                </c:pt>
                <c:pt idx="5">
                  <c:v>100</c:v>
                </c:pt>
              </c:numCache>
            </c:numRef>
          </c:xVal>
          <c:yVal>
            <c:numRef>
              <c:f>Sheet1!$M$5:$M$10</c:f>
              <c:numCache>
                <c:formatCode>General</c:formatCode>
                <c:ptCount val="6"/>
                <c:pt idx="0">
                  <c:v>686.5</c:v>
                </c:pt>
                <c:pt idx="1">
                  <c:v>708.1</c:v>
                </c:pt>
                <c:pt idx="2">
                  <c:v>733.5</c:v>
                </c:pt>
                <c:pt idx="3">
                  <c:v>785</c:v>
                </c:pt>
                <c:pt idx="4">
                  <c:v>825</c:v>
                </c:pt>
                <c:pt idx="5">
                  <c:v>870.9</c:v>
                </c:pt>
              </c:numCache>
            </c:numRef>
          </c:yVal>
          <c:smooth val="1"/>
        </c:ser>
        <c:ser>
          <c:idx val="2"/>
          <c:order val="2"/>
          <c:tx>
            <c:v>L#3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11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Sheet1!$K$5:$K$10</c:f>
              <c:numCache>
                <c:formatCode>General</c:formatCode>
                <c:ptCount val="6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40</c:v>
                </c:pt>
                <c:pt idx="4">
                  <c:v>60</c:v>
                </c:pt>
                <c:pt idx="5">
                  <c:v>100</c:v>
                </c:pt>
              </c:numCache>
            </c:numRef>
          </c:xVal>
          <c:yVal>
            <c:numRef>
              <c:f>Sheet1!$N$5:$N$10</c:f>
              <c:numCache>
                <c:formatCode>General</c:formatCode>
                <c:ptCount val="6"/>
                <c:pt idx="0">
                  <c:v>1022.4</c:v>
                </c:pt>
                <c:pt idx="1">
                  <c:v>1033.5999999999999</c:v>
                </c:pt>
                <c:pt idx="2">
                  <c:v>1046.4000000000001</c:v>
                </c:pt>
                <c:pt idx="3">
                  <c:v>1076</c:v>
                </c:pt>
                <c:pt idx="4">
                  <c:v>1108</c:v>
                </c:pt>
                <c:pt idx="5">
                  <c:v>1166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7375464"/>
        <c:axId val="387375856"/>
      </c:scatterChart>
      <c:valAx>
        <c:axId val="387375464"/>
        <c:scaling>
          <c:orientation val="minMax"/>
          <c:max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7375856"/>
        <c:crosses val="autoZero"/>
        <c:crossBetween val="midCat"/>
        <c:majorUnit val="20"/>
      </c:valAx>
      <c:valAx>
        <c:axId val="387375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737546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8819627567734035"/>
          <c:y val="0.71567482667425308"/>
          <c:w val="0.5662403875422497"/>
          <c:h val="0.1552167581016702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bg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12700" cap="flat" cmpd="sng" algn="ctr">
      <a:solidFill>
        <a:schemeClr val="tx1"/>
      </a:solidFill>
      <a:round/>
    </a:ln>
    <a:effectLst/>
  </c:spPr>
  <c:txPr>
    <a:bodyPr/>
    <a:lstStyle/>
    <a:p>
      <a:pPr>
        <a:defRPr sz="1800" baseline="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</cdr:x>
      <cdr:y>0.9301</cdr:y>
    </cdr:from>
    <cdr:to>
      <cdr:x>0.73077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81200" y="2954922"/>
          <a:ext cx="914400" cy="2220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dirty="0" smtClean="0"/>
            <a:t>Tc/T</a:t>
          </a:r>
          <a:endParaRPr lang="en-US" sz="1100" dirty="0"/>
        </a:p>
      </cdr:txBody>
    </cdr:sp>
  </cdr:relSizeAnchor>
  <cdr:relSizeAnchor xmlns:cdr="http://schemas.openxmlformats.org/drawingml/2006/chartDrawing">
    <cdr:from>
      <cdr:x>0.01923</cdr:x>
      <cdr:y>0.28919</cdr:y>
    </cdr:from>
    <cdr:to>
      <cdr:x>0.07528</cdr:x>
      <cdr:y>0.577</cdr:y>
    </cdr:to>
    <cdr:sp macro="" textlink="">
      <cdr:nvSpPr>
        <cdr:cNvPr id="3" name="TextBox 1"/>
        <cdr:cNvSpPr txBox="1"/>
      </cdr:nvSpPr>
      <cdr:spPr>
        <a:xfrm xmlns:a="http://schemas.openxmlformats.org/drawingml/2006/main" rot="16200000">
          <a:off x="-269959" y="1264905"/>
          <a:ext cx="914400" cy="2220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dirty="0" smtClean="0"/>
            <a:t>R. </a:t>
          </a:r>
          <a:r>
            <a:rPr lang="en-US" dirty="0" err="1" smtClean="0"/>
            <a:t>nOhm</a:t>
          </a:r>
          <a:endParaRPr lang="en-US" sz="1100" dirty="0"/>
        </a:p>
      </cdr:txBody>
    </cdr:sp>
  </cdr:relSizeAnchor>
  <cdr:relSizeAnchor xmlns:cdr="http://schemas.openxmlformats.org/drawingml/2006/chartDrawing">
    <cdr:from>
      <cdr:x>0.82692</cdr:x>
      <cdr:y>0.46907</cdr:y>
    </cdr:from>
    <cdr:to>
      <cdr:x>0.82692</cdr:x>
      <cdr:y>0.90213</cdr:y>
    </cdr:to>
    <cdr:cxnSp macro="">
      <cdr:nvCxnSpPr>
        <cdr:cNvPr id="5" name="Straight Connector 4"/>
        <cdr:cNvCxnSpPr/>
      </cdr:nvCxnSpPr>
      <cdr:spPr>
        <a:xfrm xmlns:a="http://schemas.openxmlformats.org/drawingml/2006/main" flipV="1">
          <a:off x="3276600" y="1490246"/>
          <a:ext cx="0" cy="1375834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rgbClr val="00B050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DED5F2-9F13-4258-BA66-B0F508C73D25}" type="datetimeFigureOut">
              <a:rPr lang="en-US" smtClean="0"/>
              <a:t>5/25/2016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A85D0F-1584-4FDC-890C-42459F48C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755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9/25/2015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C0613-93B7-4BDC-808D-DF855F8A073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395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9/25/2015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C0613-93B7-4BDC-808D-DF855F8A073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55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9/25/2015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C0613-93B7-4BDC-808D-DF855F8A073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411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9/25/2015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C0613-93B7-4BDC-808D-DF855F8A073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034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9/25/2015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C0613-93B7-4BDC-808D-DF855F8A073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7737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9/25/2015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C0613-93B7-4BDC-808D-DF855F8A073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4503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9/25/2015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C0613-93B7-4BDC-808D-DF855F8A073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379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6196866"/>
            <a:ext cx="3147290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128" y="6096000"/>
            <a:ext cx="2765528" cy="100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7050" y="3646170"/>
            <a:ext cx="5480050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36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5629276" y="6196062"/>
            <a:ext cx="584812" cy="500014"/>
          </a:xfrm>
          <a:prstGeom prst="rect">
            <a:avLst/>
          </a:prstGeom>
          <a:noFill/>
        </p:spPr>
      </p:pic>
      <p:pic>
        <p:nvPicPr>
          <p:cNvPr id="2050" name="Picture 2" descr="C:\Users\boyce\Documents\fermilab_wd100.jp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22893"/>
            <a:ext cx="95250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boyce\Documents\jlab_wd100.jp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847" y="6230571"/>
            <a:ext cx="952500" cy="31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9" y="79409"/>
            <a:ext cx="6137377" cy="127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097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N.Solyak 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46088" y="1670050"/>
            <a:ext cx="8108950" cy="4648200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10581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N.Solyak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758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N.Solyak 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723840"/>
            <a:ext cx="2442340" cy="2224216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4094034"/>
            <a:ext cx="2442340" cy="2224216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723840"/>
            <a:ext cx="2442340" cy="459441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46088" y="1670050"/>
            <a:ext cx="3013075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22652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N.Solyak </a:t>
            </a:r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670050"/>
            <a:ext cx="2667000" cy="4648200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46088" y="1670050"/>
            <a:ext cx="5484812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32051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881144" y="6515100"/>
            <a:ext cx="1076325" cy="241300"/>
          </a:xfrm>
          <a:prstGeom prst="rect">
            <a:avLst/>
          </a:prstGeom>
        </p:spPr>
        <p:txBody>
          <a:bodyPr/>
          <a:lstStyle/>
          <a:p>
            <a:r>
              <a:rPr lang="en-US" altLang="en-US" smtClean="0"/>
              <a:t>Nov.20,2015</a:t>
            </a:r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N.Solyak </a:t>
            </a:r>
            <a:endParaRPr lang="en-US" dirty="0" smtClean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06E4C-6333-4DFD-BF5D-A50EA7E5D376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04018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758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Nov.20,2015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N.Solyak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27BA4-925A-4A9C-9E86-F56F881F8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869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6450013" y="6515100"/>
            <a:ext cx="1076325" cy="2413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 smtClean="0"/>
              <a:t>Nov.20,2015</a:t>
            </a: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N.Solyak 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7278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5473" y="1667866"/>
            <a:ext cx="8109919" cy="465038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472" y="6543674"/>
            <a:ext cx="4126528" cy="31432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N.Solyak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8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521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  <p:sldLayoutId id="2147483669" r:id="rId7"/>
    <p:sldLayoutId id="2147483671" r:id="rId8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000" b="0" kern="1200" baseline="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1pPr>
      <a:lvl2pPr marL="180000" indent="-180000" algn="l" defTabSz="914400" rtl="0" eaLnBrk="1" latinLnBrk="0" hangingPunct="1">
        <a:lnSpc>
          <a:spcPct val="120000"/>
        </a:lnSpc>
        <a:spcBef>
          <a:spcPts val="800"/>
        </a:spcBef>
        <a:spcAft>
          <a:spcPts val="0"/>
        </a:spcAft>
        <a:buClr>
          <a:schemeClr val="tx1"/>
        </a:buClr>
        <a:buSzPct val="100000"/>
        <a:buFont typeface="Arial" pitchFamily="34" charset="0"/>
        <a:buChar char="•"/>
        <a:defRPr sz="1800" kern="120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2pPr>
      <a:lvl3pPr marL="504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1"/>
        </a:buClr>
        <a:buSzPct val="100000"/>
        <a:buFont typeface="Arial" pitchFamily="34" charset="0"/>
        <a:buChar char="-"/>
        <a:defRPr sz="1800" kern="120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3pPr>
      <a:lvl4pPr marL="828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1"/>
        </a:buClr>
        <a:buSzPct val="100000"/>
        <a:buFont typeface="Arial" pitchFamily="34" charset="0"/>
        <a:buChar char="•"/>
        <a:defRPr sz="1800" kern="120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4pPr>
      <a:lvl5pPr marL="1152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1"/>
        </a:buClr>
        <a:buSzPct val="100000"/>
        <a:buFont typeface="Arial" pitchFamily="34" charset="0"/>
        <a:buChar char="-"/>
        <a:defRPr sz="18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10" Type="http://schemas.openxmlformats.org/officeDocument/2006/relationships/image" Target="../media/image55.jpeg"/><Relationship Id="rId9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chart" Target="../charts/chart3.xml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1.tmp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9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emf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752600"/>
            <a:ext cx="6705600" cy="1179513"/>
          </a:xfrm>
        </p:spPr>
        <p:txBody>
          <a:bodyPr>
            <a:noAutofit/>
          </a:bodyPr>
          <a:lstStyle/>
          <a:p>
            <a:r>
              <a:rPr lang="en-US" sz="4000" dirty="0" smtClean="0"/>
              <a:t>3.9 GHz components design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3352800"/>
            <a:ext cx="5480050" cy="2187702"/>
          </a:xfrm>
        </p:spPr>
        <p:txBody>
          <a:bodyPr>
            <a:normAutofit/>
          </a:bodyPr>
          <a:lstStyle/>
          <a:p>
            <a:r>
              <a:rPr lang="en-US" dirty="0" smtClean="0"/>
              <a:t>Nikolay Solyak (from behalf of LCLS-II design team)</a:t>
            </a:r>
          </a:p>
          <a:p>
            <a:endParaRPr lang="en-US" dirty="0" smtClean="0"/>
          </a:p>
          <a:p>
            <a:r>
              <a:rPr lang="en-US" dirty="0" smtClean="0"/>
              <a:t>3.9GHz Review, FNAL, May. 26, 2016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8716101"/>
              </p:ext>
            </p:extLst>
          </p:nvPr>
        </p:nvGraphicFramePr>
        <p:xfrm>
          <a:off x="381000" y="3200400"/>
          <a:ext cx="8108950" cy="731520"/>
        </p:xfrm>
        <a:graphic>
          <a:graphicData uri="http://schemas.openxmlformats.org/drawingml/2006/table">
            <a:tbl>
              <a:tblPr/>
              <a:tblGrid>
                <a:gridCol w="8108950"/>
              </a:tblGrid>
              <a:tr h="342900">
                <a:tc>
                  <a:txBody>
                    <a:bodyPr/>
                    <a:lstStyle/>
                    <a:p>
                      <a:r>
                        <a:rPr lang="en-US" dirty="0"/>
                        <a:t>Speaker</a:t>
                      </a:r>
                      <a:r>
                        <a:rPr lang="en-US" dirty="0" smtClean="0"/>
                        <a:t>: 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29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354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6200" y="990600"/>
            <a:ext cx="8915400" cy="5688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2"/>
                </a:solidFill>
                <a:latin typeface="Calibri" panose="020F0502020204030204" pitchFamily="34" charset="0"/>
              </a:rPr>
              <a:t>INFN = modified FNAL design of the cavity for XFEL project. Modifications are done to simplify/improve production (Zenon) and tuning. Drawings and 3D models are available</a:t>
            </a:r>
            <a:r>
              <a:rPr lang="en-US" sz="2000" dirty="0">
                <a:solidFill>
                  <a:schemeClr val="bg2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smtClean="0">
                <a:solidFill>
                  <a:schemeClr val="bg2"/>
                </a:solidFill>
                <a:latin typeface="Calibri" panose="020F0502020204030204" pitchFamily="34" charset="0"/>
              </a:rPr>
              <a:t>(thanks INFN team)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2"/>
                </a:solidFill>
                <a:latin typeface="Calibri" panose="020F0502020204030204" pitchFamily="34" charset="0"/>
              </a:rPr>
              <a:t>CW operation in LCLS-II is more severe regime for the cavity. Some minor modifications are needed to reduce risks and eliminate tuning and heating problems.</a:t>
            </a:r>
            <a:endParaRPr lang="en-US" sz="2000" dirty="0">
              <a:solidFill>
                <a:schemeClr val="bg2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u="sng" dirty="0" smtClean="0">
              <a:solidFill>
                <a:schemeClr val="bg2"/>
              </a:solidFill>
              <a:latin typeface="Calibri" panose="020F0502020204030204" pitchFamily="34" charset="0"/>
            </a:endParaRPr>
          </a:p>
          <a:p>
            <a:pPr marL="173038"/>
            <a:r>
              <a:rPr lang="en-US" sz="2000" b="1" u="sng" dirty="0" smtClean="0">
                <a:solidFill>
                  <a:schemeClr val="bg2"/>
                </a:solidFill>
                <a:latin typeface="Calibri" panose="020F0502020204030204" pitchFamily="34" charset="0"/>
              </a:rPr>
              <a:t>Proposed m</a:t>
            </a:r>
            <a:r>
              <a:rPr lang="en-US" b="1" u="sng" dirty="0" smtClean="0">
                <a:solidFill>
                  <a:schemeClr val="bg2"/>
                </a:solidFill>
              </a:rPr>
              <a:t>odifications in cavity </a:t>
            </a:r>
            <a:r>
              <a:rPr lang="en-US" b="1" u="sng" dirty="0">
                <a:solidFill>
                  <a:schemeClr val="bg2"/>
                </a:solidFill>
              </a:rPr>
              <a:t>RF </a:t>
            </a:r>
            <a:r>
              <a:rPr lang="en-US" b="1" u="sng" dirty="0" smtClean="0">
                <a:solidFill>
                  <a:schemeClr val="bg2"/>
                </a:solidFill>
              </a:rPr>
              <a:t>design.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Issue #1: </a:t>
            </a:r>
            <a:r>
              <a:rPr lang="en-US" sz="20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Frequency of lowest dipole mode trapped in coupler end of the cavity is too close to operating mode frequency, 3.9 GHz. As a result the tuning of notch frequency is difficult and 3.9 GHz frequency power leak is significant.</a:t>
            </a:r>
          </a:p>
          <a:p>
            <a:pPr marL="457200" lvl="2"/>
            <a:r>
              <a:rPr lang="en-US" dirty="0" smtClean="0">
                <a:solidFill>
                  <a:srgbClr val="C00000"/>
                </a:solidFill>
              </a:rPr>
              <a:t>Solution: </a:t>
            </a:r>
            <a:r>
              <a:rPr lang="en-US" dirty="0">
                <a:solidFill>
                  <a:srgbClr val="C00000"/>
                </a:solidFill>
              </a:rPr>
              <a:t>M</a:t>
            </a:r>
            <a:r>
              <a:rPr lang="en-US" dirty="0" smtClean="0">
                <a:solidFill>
                  <a:srgbClr val="C00000"/>
                </a:solidFill>
              </a:rPr>
              <a:t>ove away frequency of this mode</a:t>
            </a:r>
          </a:p>
          <a:p>
            <a:pPr marL="457200" lvl="2"/>
            <a:r>
              <a:rPr lang="en-US" b="1" dirty="0" smtClean="0">
                <a:solidFill>
                  <a:schemeClr val="bg2"/>
                </a:solidFill>
              </a:rPr>
              <a:t>Modification: Reduce </a:t>
            </a:r>
            <a:r>
              <a:rPr lang="en-US" b="1" dirty="0">
                <a:solidFill>
                  <a:schemeClr val="bg2"/>
                </a:solidFill>
              </a:rPr>
              <a:t>beam pipe </a:t>
            </a:r>
            <a:r>
              <a:rPr lang="en-US" b="1" dirty="0" smtClean="0">
                <a:solidFill>
                  <a:schemeClr val="bg2"/>
                </a:solidFill>
              </a:rPr>
              <a:t>and bellow diameter from 40 </a:t>
            </a:r>
            <a:r>
              <a:rPr lang="en-US" b="1" dirty="0">
                <a:solidFill>
                  <a:schemeClr val="bg2"/>
                </a:solidFill>
              </a:rPr>
              <a:t>to 38mm.</a:t>
            </a: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173038" algn="l"/>
              </a:tabLst>
            </a:pPr>
            <a:r>
              <a:rPr lang="en-US" sz="2000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Issue #2 :  </a:t>
            </a:r>
            <a:r>
              <a:rPr lang="en-US" sz="20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Overheating of the HOM antenna (quench ~20MV/m at </a:t>
            </a:r>
            <a:r>
              <a:rPr lang="en-US" sz="2000" dirty="0" err="1" smtClean="0">
                <a:solidFill>
                  <a:srgbClr val="0000FF"/>
                </a:solidFill>
                <a:latin typeface="Calibri" panose="020F0502020204030204" pitchFamily="34" charset="0"/>
              </a:rPr>
              <a:t>cw</a:t>
            </a:r>
            <a:r>
              <a:rPr lang="en-US" sz="20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/VTS)</a:t>
            </a:r>
          </a:p>
          <a:p>
            <a:pPr lvl="1"/>
            <a:r>
              <a:rPr lang="en-US" b="1" dirty="0" smtClean="0">
                <a:solidFill>
                  <a:schemeClr val="bg2"/>
                </a:solidFill>
              </a:rPr>
              <a:t>Modification</a:t>
            </a:r>
            <a:r>
              <a:rPr lang="en-US" b="1" dirty="0">
                <a:solidFill>
                  <a:schemeClr val="bg2"/>
                </a:solidFill>
              </a:rPr>
              <a:t>: Increase length of bump</a:t>
            </a: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173038" algn="l"/>
              </a:tabLst>
            </a:pPr>
            <a:r>
              <a:rPr lang="en-US" sz="2000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Issue: Heating of bellow between cavities</a:t>
            </a:r>
          </a:p>
          <a:p>
            <a:pPr lvl="1">
              <a:lnSpc>
                <a:spcPts val="2000"/>
              </a:lnSpc>
              <a:spcBef>
                <a:spcPts val="600"/>
              </a:spcBef>
              <a:tabLst>
                <a:tab pos="173038" algn="l"/>
              </a:tabLst>
            </a:pPr>
            <a:r>
              <a:rPr lang="en-US" sz="2000" b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Modification: reduce bellow ID from 42 to 38mm</a:t>
            </a:r>
          </a:p>
          <a:p>
            <a:pPr lvl="1"/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381000"/>
            <a:ext cx="7239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solidFill>
                  <a:srgbClr val="A4001D"/>
                </a:solidFill>
              </a:rPr>
              <a:t>LCLS-II 3.9 GHz cavity </a:t>
            </a:r>
            <a:r>
              <a:rPr lang="en-US" sz="2800" b="1" dirty="0" smtClean="0">
                <a:solidFill>
                  <a:srgbClr val="A4001D"/>
                </a:solidFill>
              </a:rPr>
              <a:t>design</a:t>
            </a:r>
            <a:endParaRPr lang="en-US" sz="2800" dirty="0">
              <a:solidFill>
                <a:srgbClr val="A4001D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N.Solyak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10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5347" y="382695"/>
            <a:ext cx="7992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Reduce beam pipe diameter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40mm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38mm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771" y="1981200"/>
            <a:ext cx="4660352" cy="167705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5348" y="1675862"/>
            <a:ext cx="51396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FLASH: Lowest Dipole HOMs. Beam Pipe </a:t>
            </a:r>
            <a:r>
              <a:rPr lang="en-US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Ø </a:t>
            </a:r>
            <a:r>
              <a:rPr lang="en-US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mm </a:t>
            </a:r>
            <a:r>
              <a:rPr lang="en-US" sz="1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Bellows </a:t>
            </a:r>
            <a:r>
              <a:rPr lang="en-US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Ø </a:t>
            </a:r>
            <a:r>
              <a:rPr lang="en-US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 mm</a:t>
            </a:r>
            <a:r>
              <a:rPr lang="en-US" sz="1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78974" y="1952861"/>
            <a:ext cx="19021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 = 3.992 GHz, Q</a:t>
            </a:r>
            <a:r>
              <a:rPr lang="en-US" sz="12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3.6e4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44181" y="2725109"/>
            <a:ext cx="19021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 = 4.047 GHz, Q</a:t>
            </a:r>
            <a:r>
              <a:rPr lang="en-US" sz="12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8.0e4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0088" y="3872580"/>
            <a:ext cx="53513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LCLS2: Lowest Dipole HOMs. Beam Pipe </a:t>
            </a:r>
            <a:r>
              <a:rPr lang="en-US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Ø </a:t>
            </a:r>
            <a:r>
              <a:rPr lang="en-US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 mm </a:t>
            </a:r>
            <a:r>
              <a:rPr lang="en-US" sz="1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Bellows </a:t>
            </a:r>
            <a:r>
              <a:rPr lang="en-US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Ø </a:t>
            </a:r>
            <a:r>
              <a:rPr lang="en-US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 mm</a:t>
            </a:r>
            <a:r>
              <a:rPr lang="en-US" sz="1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4027" y="1143000"/>
            <a:ext cx="2155760" cy="2654931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 flipH="1">
            <a:off x="5423283" y="2009890"/>
            <a:ext cx="54862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5415400" y="3016256"/>
            <a:ext cx="5855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5602779" y="2009890"/>
            <a:ext cx="0" cy="100636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7420248" y="1270537"/>
            <a:ext cx="0" cy="7393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7556882" y="1270537"/>
            <a:ext cx="0" cy="7393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196614" y="1339856"/>
            <a:ext cx="223634" cy="0"/>
          </a:xfrm>
          <a:prstGeom prst="line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7556882" y="1339856"/>
            <a:ext cx="373118" cy="0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908992" y="1185967"/>
            <a:ext cx="830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</a:rPr>
              <a:t>8.35mm</a:t>
            </a:r>
            <a:endParaRPr lang="en-US" sz="1400" dirty="0">
              <a:solidFill>
                <a:srgbClr val="0000CC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 rot="16200000">
            <a:off x="5043171" y="2265013"/>
            <a:ext cx="811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</a:rPr>
              <a:t>Ø38 mm</a:t>
            </a:r>
            <a:endParaRPr lang="en-US" sz="1400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4186625"/>
            <a:ext cx="4487709" cy="152837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88463" y="4163627"/>
            <a:ext cx="17828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F = 4.092 GHz, Q</a:t>
            </a:r>
            <a:r>
              <a:rPr lang="en-US" sz="1200" b="1" baseline="-25000" dirty="0" smtClean="0"/>
              <a:t>E</a:t>
            </a:r>
            <a:r>
              <a:rPr lang="en-US" sz="1200" b="1" dirty="0" smtClean="0"/>
              <a:t> = 2.7e4</a:t>
            </a:r>
            <a:endParaRPr lang="en-US" sz="12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1900952" y="4879533"/>
            <a:ext cx="17828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F = 4.188 GHz, Q</a:t>
            </a:r>
            <a:r>
              <a:rPr lang="en-US" sz="1200" b="1" baseline="-25000" dirty="0" smtClean="0"/>
              <a:t>E</a:t>
            </a:r>
            <a:r>
              <a:rPr lang="en-US" sz="1200" b="1" dirty="0" smtClean="0"/>
              <a:t> = 7.4e3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/>
          <a:srcRect t="3889"/>
          <a:stretch/>
        </p:blipFill>
        <p:spPr>
          <a:xfrm>
            <a:off x="5375195" y="3946566"/>
            <a:ext cx="3408858" cy="19208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9" name="TextBox 28"/>
          <p:cNvSpPr txBox="1"/>
          <p:nvPr/>
        </p:nvSpPr>
        <p:spPr>
          <a:xfrm>
            <a:off x="76264" y="5823469"/>
            <a:ext cx="9067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In current design lowest mode </a:t>
            </a:r>
            <a:r>
              <a:rPr lang="en-US" dirty="0" smtClean="0">
                <a:solidFill>
                  <a:schemeClr val="bg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is </a:t>
            </a:r>
            <a:r>
              <a:rPr lang="en-US" dirty="0">
                <a:solidFill>
                  <a:schemeClr val="bg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closer (min ~10-20 MHz vs. 100MHz in </a:t>
            </a:r>
            <a:r>
              <a:rPr lang="en-US" dirty="0" err="1">
                <a:solidFill>
                  <a:schemeClr val="bg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simul</a:t>
            </a:r>
            <a:r>
              <a:rPr lang="en-US" dirty="0" smtClean="0">
                <a:solidFill>
                  <a:schemeClr val="bg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.) to </a:t>
            </a:r>
            <a:r>
              <a:rPr lang="en-US" dirty="0" err="1" smtClean="0">
                <a:solidFill>
                  <a:schemeClr val="bg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operat</a:t>
            </a:r>
            <a:r>
              <a:rPr lang="en-US" dirty="0" smtClean="0">
                <a:solidFill>
                  <a:schemeClr val="bg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. mode</a:t>
            </a:r>
            <a:endParaRPr lang="en-US" dirty="0">
              <a:solidFill>
                <a:schemeClr val="bg2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en-US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Lowest dipole mode frequency shifted by </a:t>
            </a:r>
            <a:r>
              <a:rPr lang="en-US" b="1" dirty="0" smtClean="0">
                <a:solidFill>
                  <a:srgbClr val="0000CC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100 MHz </a:t>
            </a:r>
            <a:r>
              <a:rPr lang="en-US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up away from operating mode frequency.</a:t>
            </a:r>
            <a:endParaRPr lang="en-US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5335" y="1086215"/>
            <a:ext cx="605395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6688" lvl="0" indent="-166688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A400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lang="en-US" dirty="0">
                <a:solidFill>
                  <a:srgbClr val="A400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modification of </a:t>
            </a:r>
            <a:r>
              <a:rPr lang="en-US" dirty="0" smtClean="0">
                <a:solidFill>
                  <a:srgbClr val="A400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cavity cells. </a:t>
            </a:r>
          </a:p>
          <a:p>
            <a:pPr marL="166688" lvl="0" indent="-166688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A400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 </a:t>
            </a:r>
            <a:r>
              <a:rPr lang="en-US" dirty="0">
                <a:solidFill>
                  <a:srgbClr val="A400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conical transition between beam pipe and end cell.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96614" y="3520932"/>
            <a:ext cx="17931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1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Lunin</a:t>
            </a:r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T.Khabiboulline</a:t>
            </a:r>
            <a:endParaRPr lang="en-US" sz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5347" y="1675862"/>
            <a:ext cx="5139656" cy="2057669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80088" y="3911867"/>
            <a:ext cx="5139656" cy="1930009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N.Solyak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39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Modification of HOM coupler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N.Solyak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304800" y="1371600"/>
            <a:ext cx="8108950" cy="464820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33CC"/>
                </a:solidFill>
                <a:latin typeface="Calibri" panose="020F0502020204030204" pitchFamily="34" charset="0"/>
              </a:rPr>
              <a:t>Reduce penetration of antenna inside HOM to reduce heating  </a:t>
            </a:r>
            <a:r>
              <a:rPr lang="en-US" sz="2400" b="1" dirty="0" smtClean="0">
                <a:solidFill>
                  <a:srgbClr val="0033CC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 F-part modification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0033CC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33CC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Increase wall thickness on the top of HOM can to prevent cracks and vacuum leak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0033CC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33CC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To modify length of HOM </a:t>
            </a:r>
            <a:r>
              <a:rPr lang="en-US" sz="2400" b="1" dirty="0" err="1" smtClean="0">
                <a:solidFill>
                  <a:srgbClr val="0033CC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feedthrough</a:t>
            </a:r>
            <a:endParaRPr lang="en-US" sz="2400" b="1" dirty="0">
              <a:solidFill>
                <a:srgbClr val="0033CC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  <a:p>
            <a:r>
              <a:rPr lang="en-US" sz="2400" b="1" dirty="0">
                <a:solidFill>
                  <a:srgbClr val="0033CC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	</a:t>
            </a:r>
            <a:r>
              <a:rPr lang="en-US" sz="2400" b="1" dirty="0" smtClean="0">
                <a:solidFill>
                  <a:srgbClr val="0033CC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(choice of </a:t>
            </a:r>
            <a:r>
              <a:rPr lang="en-US" sz="2400" b="1" dirty="0" err="1" smtClean="0">
                <a:solidFill>
                  <a:srgbClr val="0033CC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feedthrough</a:t>
            </a:r>
            <a:r>
              <a:rPr lang="en-US" sz="2400" b="1" dirty="0" smtClean="0">
                <a:solidFill>
                  <a:srgbClr val="0033CC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design: </a:t>
            </a:r>
            <a:r>
              <a:rPr lang="en-US" sz="2400" b="1" dirty="0" err="1" smtClean="0">
                <a:solidFill>
                  <a:srgbClr val="0033CC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Fermilab</a:t>
            </a:r>
            <a:r>
              <a:rPr lang="en-US" sz="2400" b="1" dirty="0" smtClean="0">
                <a:solidFill>
                  <a:srgbClr val="0033CC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vs. XFEL)</a:t>
            </a:r>
            <a:endParaRPr lang="en-US" sz="2400" b="1" dirty="0">
              <a:solidFill>
                <a:srgbClr val="0033CC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5183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3328" y="304800"/>
            <a:ext cx="8632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 F-part modification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reduce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antenna heating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227" y="1932198"/>
            <a:ext cx="2465997" cy="27650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0" y="1905903"/>
            <a:ext cx="2476500" cy="27913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358907" y="2396792"/>
            <a:ext cx="3062602" cy="17280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91959" y="432788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 = 3.2e8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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3165" y="1732431"/>
            <a:ext cx="1463177" cy="292635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362814" y="4327880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 = 1.74e9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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3327" y="5082929"/>
            <a:ext cx="8900905" cy="1387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lvl="1" indent="-233363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  <a:cs typeface="Times New Roman" panose="02020603050405020304" pitchFamily="18" charset="0"/>
              </a:rPr>
              <a:t>Current design HOM antenna quenches at </a:t>
            </a:r>
            <a:r>
              <a:rPr lang="en-US" sz="20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~20 </a:t>
            </a:r>
            <a:r>
              <a:rPr lang="en-US" sz="2000" b="1" dirty="0">
                <a:latin typeface="Calibri" panose="020F0502020204030204" pitchFamily="34" charset="0"/>
                <a:cs typeface="Times New Roman" panose="02020603050405020304" pitchFamily="18" charset="0"/>
              </a:rPr>
              <a:t>MV/m in </a:t>
            </a:r>
            <a:r>
              <a:rPr lang="en-US" sz="20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VTS. Expected that </a:t>
            </a:r>
            <a:r>
              <a:rPr lang="en-US" sz="2000" b="1" dirty="0">
                <a:latin typeface="Calibri" panose="020F0502020204030204" pitchFamily="34" charset="0"/>
                <a:cs typeface="Times New Roman" panose="02020603050405020304" pitchFamily="18" charset="0"/>
              </a:rPr>
              <a:t>quench </a:t>
            </a:r>
            <a:r>
              <a:rPr lang="en-US" sz="20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limit will even lower in </a:t>
            </a:r>
            <a:r>
              <a:rPr lang="en-US" sz="2000" b="1" dirty="0">
                <a:latin typeface="Calibri" panose="020F0502020204030204" pitchFamily="34" charset="0"/>
                <a:cs typeface="Times New Roman" panose="02020603050405020304" pitchFamily="18" charset="0"/>
              </a:rPr>
              <a:t>CW regime at </a:t>
            </a:r>
            <a:r>
              <a:rPr lang="en-US" sz="20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HTS and CM.</a:t>
            </a:r>
            <a:endParaRPr lang="en-US" sz="2000" b="1" dirty="0" smtClean="0">
              <a:solidFill>
                <a:srgbClr val="00206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33363" lvl="0" indent="-233363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RF power dissipation on HOM antenna reduced by factor of 5.4 after modification</a:t>
            </a:r>
            <a:endParaRPr lang="en-US" sz="2000" b="1" dirty="0">
              <a:solidFill>
                <a:srgbClr val="00206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22379" y="4756804"/>
            <a:ext cx="19676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400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1400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Lunin</a:t>
            </a:r>
            <a:r>
              <a:rPr lang="en-US" sz="1400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400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khabiboulline</a:t>
            </a:r>
            <a:endParaRPr lang="en-US" sz="1400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3984" y="1219200"/>
            <a:ext cx="75984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Reduce penetration to beam pipe. Increase length of 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bump in F-part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1053" y="1689868"/>
            <a:ext cx="4289295" cy="3066936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627877" y="1682413"/>
            <a:ext cx="4289295" cy="3066936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812422" y="1682413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Current design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993804" y="1721237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  <a:r>
              <a:rPr lang="en-US" dirty="0" smtClean="0"/>
              <a:t>odified design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N.Solyak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13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445472" y="3733800"/>
            <a:ext cx="9261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08354" y="3276600"/>
            <a:ext cx="9261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 rot="16200000">
            <a:off x="108991" y="2739391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5.8mm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4617332" y="2444179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  <a:r>
              <a:rPr lang="en-US" dirty="0" smtClean="0"/>
              <a:t>.8mm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4783927" y="3643815"/>
            <a:ext cx="9261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4783927" y="3124200"/>
            <a:ext cx="9261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785149" y="3301557"/>
            <a:ext cx="0" cy="43224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5062325" y="3141196"/>
            <a:ext cx="0" cy="50261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785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0660663"/>
              </p:ext>
            </p:extLst>
          </p:nvPr>
        </p:nvGraphicFramePr>
        <p:xfrm>
          <a:off x="371475" y="664753"/>
          <a:ext cx="8458200" cy="53719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1" name="SPW 13.0 Graph" r:id="rId3" imgW="8676222" imgH="6134211" progId="SigmaPlotGraphicObject.12">
                  <p:embed/>
                </p:oleObj>
              </mc:Choice>
              <mc:Fallback>
                <p:oleObj name="SPW 13.0 Graph" r:id="rId3" imgW="8676222" imgH="6134211" progId="SigmaPlotGraphicObjec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1475" y="664753"/>
                        <a:ext cx="8458200" cy="53719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14400" y="464698"/>
            <a:ext cx="792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HOMs Resonant Losses in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3.9GHz LCLS-II cavity (run #1) 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Nov.20,2015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N.Solyak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27BA4-925A-4A9C-9E86-F56F881F832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3890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610600" y="6629400"/>
            <a:ext cx="457200" cy="212725"/>
          </a:xfrm>
          <a:prstGeom prst="rect">
            <a:avLst/>
          </a:prstGeom>
        </p:spPr>
        <p:txBody>
          <a:bodyPr/>
          <a:lstStyle/>
          <a:p>
            <a:fld id="{32F8032F-39BC-450B-A91D-DC6CC0D56DEA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0744" y="304800"/>
            <a:ext cx="8537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 can thickness increase from 1.0 mm to 1.3 mm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336" y="2452653"/>
            <a:ext cx="3025147" cy="25925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0477" y="1095695"/>
            <a:ext cx="841985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000" b="1" dirty="0" smtClean="0">
                <a:solidFill>
                  <a:schemeClr val="bg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Thickness of  hat is a concern</a:t>
            </a:r>
            <a:r>
              <a:rPr lang="en-US" sz="2000" b="1" dirty="0">
                <a:solidFill>
                  <a:schemeClr val="bg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000" b="1" dirty="0" smtClean="0">
              <a:solidFill>
                <a:schemeClr val="bg2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Was broken when h=1mm (FLASH).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XFEL design has thickness of 1.15 mm </a:t>
            </a:r>
            <a:r>
              <a:rPr lang="en-US" b="1" dirty="0" smtClean="0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one prototype cavity has a leak</a:t>
            </a:r>
            <a:r>
              <a:rPr lang="en-US" b="1" dirty="0" smtClean="0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C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Proposal to have 1.3mm.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N.Solyak 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3754126" y="2452653"/>
            <a:ext cx="1635747" cy="2514600"/>
            <a:chOff x="1291836" y="2209800"/>
            <a:chExt cx="2135631" cy="32766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91836" y="2209800"/>
              <a:ext cx="1469877" cy="3276600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>
              <a:off x="1762125" y="2877879"/>
              <a:ext cx="5334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2295525" y="2895600"/>
              <a:ext cx="46618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2324101" y="2526268"/>
              <a:ext cx="1103366" cy="4812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alibri" panose="020F0502020204030204" pitchFamily="34" charset="0"/>
                </a:rPr>
                <a:t>1.3mm</a:t>
              </a:r>
              <a:endParaRPr lang="en-US" dirty="0">
                <a:latin typeface="Calibri" panose="020F0502020204030204" pitchFamily="34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1834" y="2369472"/>
            <a:ext cx="1982162" cy="166510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286351" y="4303514"/>
            <a:ext cx="1593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Wall=1.3 </a:t>
            </a:r>
            <a:r>
              <a:rPr lang="en-US" dirty="0">
                <a:solidFill>
                  <a:srgbClr val="FFFF00"/>
                </a:solidFill>
              </a:rPr>
              <a:t>mm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63248" y="2047195"/>
            <a:ext cx="25465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Knob pulled up by 0.1 mm 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139783" y="5425099"/>
            <a:ext cx="66293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Conclusion: 1.3mm is acceptable thickness of can wall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4204" y="4149815"/>
            <a:ext cx="2806396" cy="179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14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972" y="1522702"/>
            <a:ext cx="8093937" cy="354329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Notch filter tuning requirements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N.Solyak 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3630875" y="2696458"/>
            <a:ext cx="838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029200" y="1648863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Tuning accuracy ±2MHz </a:t>
            </a:r>
            <a:r>
              <a:rPr lang="en-US" dirty="0" smtClean="0">
                <a:sym typeface="Wingdings" panose="05000000000000000000" pitchFamily="2" charset="2"/>
              </a:rPr>
              <a:t> P &lt; 0.1 W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37615" y="6043583"/>
            <a:ext cx="7046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33CC"/>
                </a:solidFill>
                <a:latin typeface="Calibri" panose="020F0502020204030204" pitchFamily="34" charset="0"/>
              </a:rPr>
              <a:t>For 1.3 GHz HOM accuracy for notch filter frequency ~0.5MHz</a:t>
            </a:r>
            <a:endParaRPr lang="en-US" sz="1600" dirty="0">
              <a:solidFill>
                <a:srgbClr val="0033CC"/>
              </a:solidFill>
              <a:latin typeface="Calibri" panose="020F050202020403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6172200" y="3001258"/>
            <a:ext cx="4191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571500" y="5125734"/>
            <a:ext cx="8001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-BoldMT"/>
              </a:rPr>
              <a:t>Passband of the 3.9 GHz notch filter (left) and corresponding power radiated through </a:t>
            </a:r>
            <a:r>
              <a:rPr lang="en-US" b="1" dirty="0" smtClean="0">
                <a:latin typeface="Arial-BoldMT"/>
              </a:rPr>
              <a:t>HOM coupler at </a:t>
            </a:r>
            <a:r>
              <a:rPr lang="en-US" b="1" dirty="0">
                <a:latin typeface="Arial-BoldMT"/>
              </a:rPr>
              <a:t>nominal accelerating gradient (right)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3530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 and pick-up feedthrough: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N.Solyak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0863" y="1216811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33CC"/>
                </a:solidFill>
              </a:rPr>
              <a:t>XFEL design (used for 1.3GHz and 3.9 GHz)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68742" y="2212959"/>
            <a:ext cx="14377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Antennaa</a:t>
            </a:r>
            <a:r>
              <a:rPr lang="en-US" dirty="0" smtClean="0"/>
              <a:t> are modified for 3.9 GHz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477307" y="1303471"/>
            <a:ext cx="2641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  <a:latin typeface="Calibri" panose="020F0502020204030204" pitchFamily="34" charset="0"/>
              </a:rPr>
              <a:t>Field probe for 3.9 GHz (modified 1.3GHz design)</a:t>
            </a:r>
            <a:endParaRPr lang="en-US" dirty="0">
              <a:solidFill>
                <a:srgbClr val="0033CC"/>
              </a:solidFill>
              <a:latin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19212" y="2279657"/>
            <a:ext cx="23515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All feedthroughs are ordered in Kyocera for 24 cavities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87" y="4023143"/>
            <a:ext cx="7286625" cy="2247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12321" y="2454630"/>
            <a:ext cx="2795588" cy="161261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753951" y="2292741"/>
            <a:ext cx="2276141" cy="159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2829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2400" y="463138"/>
            <a:ext cx="723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3.9 GHz: Power removed by HOM coupler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43800" y="1524000"/>
            <a:ext cx="12554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1600" i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Sukhanov</a:t>
            </a:r>
            <a:endParaRPr lang="en-US" sz="1600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449" y="1905000"/>
            <a:ext cx="4768950" cy="3353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39" y="1217559"/>
            <a:ext cx="6324600" cy="612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5473" y="5294425"/>
            <a:ext cx="8469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  <a:latin typeface="Calibri" panose="020F0502020204030204" pitchFamily="34" charset="0"/>
              </a:rPr>
              <a:t>Simulation model includes copper plated bellows between cavities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3CC"/>
                </a:solidFill>
                <a:latin typeface="Calibri" panose="020F0502020204030204" pitchFamily="34" charset="0"/>
              </a:rPr>
              <a:t>HOM </a:t>
            </a:r>
            <a:r>
              <a:rPr lang="en-US" dirty="0" smtClean="0">
                <a:solidFill>
                  <a:srgbClr val="0033CC"/>
                </a:solidFill>
                <a:latin typeface="Calibri" panose="020F0502020204030204" pitchFamily="34" charset="0"/>
              </a:rPr>
              <a:t>frequencies have random distribution ~ 1MHz </a:t>
            </a:r>
            <a:r>
              <a:rPr lang="en-US" dirty="0" err="1" smtClean="0">
                <a:solidFill>
                  <a:srgbClr val="0033CC"/>
                </a:solidFill>
                <a:latin typeface="Calibri" panose="020F0502020204030204" pitchFamily="34" charset="0"/>
              </a:rPr>
              <a:t>rms</a:t>
            </a:r>
            <a:endParaRPr lang="en-US" dirty="0" smtClean="0">
              <a:solidFill>
                <a:srgbClr val="0033CC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  <a:latin typeface="Calibri" panose="020F0502020204030204" pitchFamily="34" charset="0"/>
              </a:rPr>
              <a:t>Max values of R/Q for each mode is used (vs. </a:t>
            </a:r>
            <a:r>
              <a:rPr lang="en-US" dirty="0" smtClean="0">
                <a:solidFill>
                  <a:srgbClr val="0033CC"/>
                </a:solidFill>
                <a:latin typeface="Calibri" panose="020F0502020204030204" pitchFamily="34" charset="0"/>
              </a:rPr>
              <a:t>cavity </a:t>
            </a:r>
            <a:r>
              <a:rPr lang="en-US" dirty="0" smtClean="0">
                <a:solidFill>
                  <a:srgbClr val="0033CC"/>
                </a:solidFill>
                <a:latin typeface="Calibri" panose="020F0502020204030204" pitchFamily="34" charset="0"/>
              </a:rPr>
              <a:t>to cavity distance) </a:t>
            </a:r>
            <a:r>
              <a:rPr lang="en-US" dirty="0" smtClean="0">
                <a:solidFill>
                  <a:srgbClr val="0033CC"/>
                </a:solidFill>
                <a:latin typeface="Calibri" panose="020F0502020204030204" pitchFamily="34" charset="0"/>
              </a:rPr>
              <a:t>– </a:t>
            </a:r>
            <a:r>
              <a:rPr lang="en-US" dirty="0" err="1" smtClean="0">
                <a:solidFill>
                  <a:srgbClr val="0033CC"/>
                </a:solidFill>
                <a:latin typeface="Calibri" panose="020F0502020204030204" pitchFamily="34" charset="0"/>
              </a:rPr>
              <a:t>overest</a:t>
            </a:r>
            <a:r>
              <a:rPr lang="en-US" dirty="0" smtClean="0">
                <a:solidFill>
                  <a:srgbClr val="0033CC"/>
                </a:solidFill>
                <a:latin typeface="Calibri" panose="020F05020202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  <a:latin typeface="Calibri" panose="020F0502020204030204" pitchFamily="34" charset="0"/>
              </a:rPr>
              <a:t> Q</a:t>
            </a:r>
            <a:r>
              <a:rPr lang="en-US" baseline="-25000" dirty="0" smtClean="0">
                <a:solidFill>
                  <a:srgbClr val="0033CC"/>
                </a:solidFill>
                <a:latin typeface="Calibri" panose="020F0502020204030204" pitchFamily="34" charset="0"/>
              </a:rPr>
              <a:t>HOM </a:t>
            </a:r>
            <a:r>
              <a:rPr lang="en-US" dirty="0" smtClean="0">
                <a:solidFill>
                  <a:srgbClr val="0033CC"/>
                </a:solidFill>
                <a:latin typeface="Calibri" panose="020F0502020204030204" pitchFamily="34" charset="0"/>
              </a:rPr>
              <a:t>&lt; 10</a:t>
            </a:r>
            <a:r>
              <a:rPr lang="en-US" baseline="30000" dirty="0" smtClean="0">
                <a:solidFill>
                  <a:srgbClr val="0033CC"/>
                </a:solidFill>
                <a:latin typeface="Calibri" panose="020F0502020204030204" pitchFamily="34" charset="0"/>
              </a:rPr>
              <a:t>6 </a:t>
            </a:r>
            <a:r>
              <a:rPr lang="en-US" dirty="0" smtClean="0">
                <a:solidFill>
                  <a:srgbClr val="0033CC"/>
                </a:solidFill>
                <a:latin typeface="Calibri" panose="020F0502020204030204" pitchFamily="34" charset="0"/>
              </a:rPr>
              <a:t>for most dangerous </a:t>
            </a:r>
            <a:r>
              <a:rPr lang="en-US" dirty="0" smtClean="0">
                <a:solidFill>
                  <a:srgbClr val="0033CC"/>
                </a:solidFill>
                <a:latin typeface="Calibri" panose="020F0502020204030204" pitchFamily="34" charset="0"/>
              </a:rPr>
              <a:t>modes (</a:t>
            </a:r>
            <a:r>
              <a:rPr lang="en-US" dirty="0" err="1" smtClean="0">
                <a:solidFill>
                  <a:srgbClr val="0033CC"/>
                </a:solidFill>
                <a:latin typeface="Calibri" panose="020F0502020204030204" pitchFamily="34" charset="0"/>
              </a:rPr>
              <a:t>Pmax</a:t>
            </a:r>
            <a:r>
              <a:rPr lang="en-US" dirty="0" smtClean="0">
                <a:solidFill>
                  <a:srgbClr val="0033CC"/>
                </a:solidFill>
                <a:latin typeface="Calibri" panose="020F0502020204030204" pitchFamily="34" charset="0"/>
              </a:rPr>
              <a:t> &lt; 7W, prob. 10</a:t>
            </a:r>
            <a:r>
              <a:rPr lang="en-US" baseline="30000" dirty="0" smtClean="0">
                <a:solidFill>
                  <a:srgbClr val="0033CC"/>
                </a:solidFill>
                <a:latin typeface="Calibri" panose="020F0502020204030204" pitchFamily="34" charset="0"/>
              </a:rPr>
              <a:t>-2</a:t>
            </a:r>
            <a:r>
              <a:rPr lang="en-US" dirty="0">
                <a:solidFill>
                  <a:srgbClr val="0033CC"/>
                </a:solidFill>
                <a:latin typeface="Calibri" panose="020F0502020204030204" pitchFamily="34" charset="0"/>
              </a:rPr>
              <a:t> </a:t>
            </a:r>
            <a:r>
              <a:rPr lang="en-US" dirty="0" smtClean="0">
                <a:solidFill>
                  <a:srgbClr val="0033CC"/>
                </a:solidFill>
                <a:latin typeface="Calibri" panose="020F0502020204030204" pitchFamily="34" charset="0"/>
              </a:rPr>
              <a:t>per 2 HOMs)</a:t>
            </a:r>
            <a:endParaRPr lang="en-US" baseline="30000" dirty="0">
              <a:solidFill>
                <a:srgbClr val="0033CC"/>
              </a:solidFill>
              <a:latin typeface="Calibri" panose="020F0502020204030204" pitchFamily="34" charset="0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05000"/>
            <a:ext cx="3883177" cy="338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14001" y="3892020"/>
            <a:ext cx="2421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R/Q of monopole modes in cavity chain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N.Solyak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86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 antenna heating issues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N.Solyak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616666" y="1447800"/>
            <a:ext cx="8268416" cy="4343400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Maximum </a:t>
            </a:r>
            <a:r>
              <a:rPr lang="en-US" sz="2400" dirty="0" smtClean="0">
                <a:latin typeface="Calibri" panose="020F0502020204030204" pitchFamily="34" charset="0"/>
              </a:rPr>
              <a:t>power flux to HOM coupler up to 4W:</a:t>
            </a:r>
          </a:p>
          <a:p>
            <a:pPr marL="1085850" indent="-342900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rgbClr val="0033CC"/>
                </a:solidFill>
                <a:latin typeface="Calibri" panose="020F0502020204030204" pitchFamily="34" charset="0"/>
              </a:rPr>
              <a:t>&lt; 0.5 W – leakage from </a:t>
            </a:r>
            <a:r>
              <a:rPr lang="en-US" sz="2400" dirty="0" smtClean="0">
                <a:solidFill>
                  <a:srgbClr val="0033CC"/>
                </a:solidFill>
                <a:latin typeface="Calibri" panose="020F0502020204030204" pitchFamily="34" charset="0"/>
              </a:rPr>
              <a:t>operating </a:t>
            </a:r>
            <a:r>
              <a:rPr lang="en-US" sz="2400" dirty="0" smtClean="0">
                <a:solidFill>
                  <a:srgbClr val="0033CC"/>
                </a:solidFill>
                <a:latin typeface="Calibri" panose="020F0502020204030204" pitchFamily="34" charset="0"/>
              </a:rPr>
              <a:t>mode </a:t>
            </a:r>
            <a:endParaRPr lang="en-US" sz="2400" dirty="0" smtClean="0">
              <a:solidFill>
                <a:srgbClr val="0033CC"/>
              </a:solidFill>
              <a:latin typeface="Calibri" panose="020F0502020204030204" pitchFamily="34" charset="0"/>
            </a:endParaRPr>
          </a:p>
          <a:p>
            <a:pPr marL="1085850" indent="-342900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rgbClr val="0033CC"/>
                </a:solidFill>
                <a:latin typeface="Calibri" panose="020F0502020204030204" pitchFamily="34" charset="0"/>
              </a:rPr>
              <a:t>Max power flux to 2K is 0.1W (from power dissipated in cable)</a:t>
            </a:r>
            <a:endParaRPr lang="en-US" sz="2400" dirty="0" smtClean="0">
              <a:solidFill>
                <a:srgbClr val="0033CC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Part of this will be dissipated in cable (0.6dB/m) and will heat HOM </a:t>
            </a:r>
            <a:r>
              <a:rPr lang="en-US" sz="2400" dirty="0" smtClean="0">
                <a:latin typeface="Calibri" panose="020F0502020204030204" pitchFamily="34" charset="0"/>
              </a:rPr>
              <a:t>antenna. </a:t>
            </a:r>
            <a:endParaRPr lang="en-US" sz="2400" dirty="0" smtClean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Heat removal from </a:t>
            </a:r>
            <a:r>
              <a:rPr lang="en-US" sz="2400" dirty="0" err="1" smtClean="0">
                <a:latin typeface="Calibri" panose="020F0502020204030204" pitchFamily="34" charset="0"/>
              </a:rPr>
              <a:t>feedthrough</a:t>
            </a:r>
            <a:r>
              <a:rPr lang="en-US" sz="2400" dirty="0" smtClean="0">
                <a:latin typeface="Calibri" panose="020F0502020204030204" pitchFamily="34" charset="0"/>
              </a:rPr>
              <a:t> (2K) and from the cable intercepts (5K and 50K) is essential part of design.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Choice of cable and specs is part of current </a:t>
            </a:r>
            <a:r>
              <a:rPr lang="en-US" sz="2400" dirty="0" smtClean="0">
                <a:latin typeface="Calibri" panose="020F0502020204030204" pitchFamily="34" charset="0"/>
              </a:rPr>
              <a:t>activity. Use the same cables as in 1.3GHz CM, bu</a:t>
            </a:r>
            <a:r>
              <a:rPr lang="en-US" sz="2400" dirty="0" smtClean="0">
                <a:latin typeface="Calibri" panose="020F0502020204030204" pitchFamily="34" charset="0"/>
              </a:rPr>
              <a:t>t ~1m shorter.</a:t>
            </a:r>
            <a:endParaRPr lang="en-US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916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 err="1" smtClean="0"/>
              <a:t>N.Solyak</a:t>
            </a:r>
            <a:r>
              <a:rPr lang="en-US" smtClean="0"/>
              <a:t>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609600" y="1600200"/>
            <a:ext cx="8108950" cy="464820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3.9 GHz system functionality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Requirements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Cavity </a:t>
            </a:r>
            <a:r>
              <a:rPr lang="en-US" sz="2400" dirty="0" smtClean="0"/>
              <a:t>design modification</a:t>
            </a:r>
            <a:endParaRPr lang="en-US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HOM </a:t>
            </a:r>
            <a:r>
              <a:rPr lang="en-US" sz="2400" dirty="0" smtClean="0"/>
              <a:t>design</a:t>
            </a: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Coupler design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Heating issues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Frequency Tuner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BPM; Gate-valve; HOM absorber.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Conclusion</a:t>
            </a:r>
            <a:endParaRPr lang="en-US" sz="2400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50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Beamline components </a:t>
            </a:r>
            <a:r>
              <a:rPr lang="en-US" dirty="0" smtClean="0"/>
              <a:t>heating: wakes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 err="1" smtClean="0"/>
              <a:t>N.Solyak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264606" y="1279073"/>
            <a:ext cx="8553316" cy="1449556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1278569"/>
              </p:ext>
            </p:extLst>
          </p:nvPr>
        </p:nvGraphicFramePr>
        <p:xfrm>
          <a:off x="138506" y="3001246"/>
          <a:ext cx="4052494" cy="10972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486321"/>
                <a:gridCol w="1566173"/>
              </a:tblGrid>
              <a:tr h="226433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Calibri" panose="020F0502020204030204" pitchFamily="34" charset="0"/>
                        </a:rPr>
                        <a:t>Bunch length (sigma)</a:t>
                      </a:r>
                      <a:endParaRPr lang="en-US" dirty="0">
                        <a:solidFill>
                          <a:srgbClr val="404040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 panose="020F0502020204030204" pitchFamily="34" charset="0"/>
                        </a:rPr>
                        <a:t>1mm</a:t>
                      </a:r>
                      <a:endParaRPr lang="en-US" dirty="0">
                        <a:solidFill>
                          <a:srgbClr val="404040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226433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Calibri" panose="020F0502020204030204" pitchFamily="34" charset="0"/>
                        </a:rPr>
                        <a:t>8x (Cavities + bellow)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Calibri" panose="020F0502020204030204" pitchFamily="34" charset="0"/>
                        </a:rPr>
                        <a:t>135.5 V/</a:t>
                      </a:r>
                      <a:r>
                        <a:rPr lang="en-US" dirty="0" err="1" smtClean="0">
                          <a:latin typeface="Calibri" panose="020F0502020204030204" pitchFamily="34" charset="0"/>
                        </a:rPr>
                        <a:t>pC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226433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Calibri" panose="020F0502020204030204" pitchFamily="34" charset="0"/>
                        </a:rPr>
                        <a:t>CM </a:t>
                      </a:r>
                      <a:r>
                        <a:rPr lang="en-US" dirty="0" smtClean="0">
                          <a:latin typeface="Calibri" panose="020F0502020204030204" pitchFamily="34" charset="0"/>
                        </a:rPr>
                        <a:t>(8cav/9bellow/gaps)</a:t>
                      </a:r>
                      <a:endParaRPr lang="en-US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Calibri" panose="020F0502020204030204" pitchFamily="34" charset="0"/>
                        </a:rPr>
                        <a:t>151.64 V/</a:t>
                      </a:r>
                      <a:r>
                        <a:rPr lang="en-US" dirty="0" err="1" smtClean="0">
                          <a:latin typeface="Calibri" panose="020F0502020204030204" pitchFamily="34" charset="0"/>
                        </a:rPr>
                        <a:t>pC</a:t>
                      </a:r>
                      <a:endParaRPr lang="en-US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66556" y="4402247"/>
            <a:ext cx="54760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2"/>
                </a:solidFill>
              </a:rPr>
              <a:t>Wake power (300µA</a:t>
            </a:r>
            <a:r>
              <a:rPr lang="en-US" dirty="0">
                <a:solidFill>
                  <a:schemeClr val="bg2"/>
                </a:solidFill>
              </a:rPr>
              <a:t>; </a:t>
            </a:r>
            <a:r>
              <a:rPr lang="el-GR" dirty="0">
                <a:solidFill>
                  <a:schemeClr val="bg2"/>
                </a:solidFill>
              </a:rPr>
              <a:t>σ</a:t>
            </a:r>
            <a:r>
              <a:rPr lang="en-US" dirty="0" smtClean="0">
                <a:solidFill>
                  <a:schemeClr val="bg2"/>
                </a:solidFill>
              </a:rPr>
              <a:t>=1mm) </a:t>
            </a:r>
            <a:r>
              <a:rPr lang="en-US" dirty="0">
                <a:solidFill>
                  <a:schemeClr val="bg2"/>
                </a:solidFill>
              </a:rPr>
              <a:t>is </a:t>
            </a:r>
            <a:r>
              <a:rPr lang="en-US" b="1" dirty="0">
                <a:solidFill>
                  <a:srgbClr val="C00000"/>
                </a:solidFill>
              </a:rPr>
              <a:t>13.65 W</a:t>
            </a:r>
            <a:r>
              <a:rPr lang="en-US" dirty="0">
                <a:solidFill>
                  <a:schemeClr val="bg2"/>
                </a:solidFill>
              </a:rPr>
              <a:t> per </a:t>
            </a:r>
            <a:r>
              <a:rPr lang="en-US" dirty="0" smtClean="0">
                <a:solidFill>
                  <a:schemeClr val="bg2"/>
                </a:solidFill>
              </a:rPr>
              <a:t>CM, and </a:t>
            </a:r>
            <a:r>
              <a:rPr lang="en-US" dirty="0">
                <a:solidFill>
                  <a:schemeClr val="bg2"/>
                </a:solidFill>
              </a:rPr>
              <a:t>only </a:t>
            </a:r>
            <a:r>
              <a:rPr lang="en-US" b="1" dirty="0">
                <a:solidFill>
                  <a:srgbClr val="C00000"/>
                </a:solidFill>
              </a:rPr>
              <a:t>9.5 W</a:t>
            </a:r>
            <a:r>
              <a:rPr lang="en-US" b="1" dirty="0">
                <a:solidFill>
                  <a:schemeClr val="bg2"/>
                </a:solidFill>
              </a:rPr>
              <a:t> </a:t>
            </a:r>
            <a:r>
              <a:rPr lang="en-US" dirty="0">
                <a:solidFill>
                  <a:schemeClr val="bg2"/>
                </a:solidFill>
              </a:rPr>
              <a:t>above beam pipe cut-off </a:t>
            </a:r>
            <a:r>
              <a:rPr lang="en-US" dirty="0" smtClean="0">
                <a:solidFill>
                  <a:schemeClr val="bg2"/>
                </a:solidFill>
              </a:rPr>
              <a:t>frequency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2949377"/>
            <a:ext cx="1259220" cy="130101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451822" y="5293625"/>
            <a:ext cx="4495799" cy="428561"/>
            <a:chOff x="254101" y="1712537"/>
            <a:chExt cx="7763960" cy="500322"/>
          </a:xfrm>
        </p:grpSpPr>
        <p:sp>
          <p:nvSpPr>
            <p:cNvPr id="25" name="Rectangle 24"/>
            <p:cNvSpPr/>
            <p:nvPr/>
          </p:nvSpPr>
          <p:spPr>
            <a:xfrm>
              <a:off x="254101" y="1725439"/>
              <a:ext cx="1417012" cy="42757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CM1</a:t>
              </a:r>
              <a:r>
                <a:rPr lang="en-US" sz="1400" dirty="0" smtClean="0">
                  <a:solidFill>
                    <a:schemeClr val="tx1"/>
                  </a:solidFill>
                </a:rPr>
                <a:t>1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912604" y="1712537"/>
              <a:ext cx="1295399" cy="50032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CM2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878744" y="1725439"/>
              <a:ext cx="924719" cy="427573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BLA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317144" y="1744723"/>
              <a:ext cx="924719" cy="441325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BLA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398459" y="1725441"/>
              <a:ext cx="2619602" cy="441325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SS Beam Pipe (L=2.5m)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51822" y="5829826"/>
            <a:ext cx="4495799" cy="356064"/>
            <a:chOff x="474205" y="2949280"/>
            <a:chExt cx="7822857" cy="340407"/>
          </a:xfrm>
        </p:grpSpPr>
        <p:sp>
          <p:nvSpPr>
            <p:cNvPr id="31" name="Rectangle 30"/>
            <p:cNvSpPr/>
            <p:nvPr/>
          </p:nvSpPr>
          <p:spPr>
            <a:xfrm>
              <a:off x="474205" y="2955396"/>
              <a:ext cx="1295400" cy="328571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CM1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157788" y="2949280"/>
              <a:ext cx="1295400" cy="328571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CM2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2020045" y="2966443"/>
              <a:ext cx="968028" cy="323244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BLA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657588" y="2955396"/>
              <a:ext cx="2639474" cy="328571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SS Beam Pipe (L=2.5m)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138505" y="5354018"/>
            <a:ext cx="1549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</a:t>
            </a:r>
            <a:endParaRPr lang="en-US" sz="1400" dirty="0"/>
          </a:p>
        </p:txBody>
      </p:sp>
      <p:sp>
        <p:nvSpPr>
          <p:cNvPr id="37" name="TextBox 36"/>
          <p:cNvSpPr txBox="1"/>
          <p:nvPr/>
        </p:nvSpPr>
        <p:spPr>
          <a:xfrm>
            <a:off x="138505" y="5847776"/>
            <a:ext cx="2251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</a:t>
            </a:r>
            <a:endParaRPr lang="en-US" sz="1400" dirty="0"/>
          </a:p>
        </p:txBody>
      </p:sp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7002122"/>
              </p:ext>
            </p:extLst>
          </p:nvPr>
        </p:nvGraphicFramePr>
        <p:xfrm>
          <a:off x="5513856" y="3012759"/>
          <a:ext cx="3475198" cy="331152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344144"/>
                <a:gridCol w="914400"/>
                <a:gridCol w="609600"/>
                <a:gridCol w="607054"/>
              </a:tblGrid>
              <a:tr h="354966">
                <a:tc rowSpan="3">
                  <a:txBody>
                    <a:bodyPr/>
                    <a:lstStyle/>
                    <a:p>
                      <a:r>
                        <a:rPr lang="en-US" sz="1400" dirty="0" smtClean="0"/>
                        <a:t>Components in 2 CM’s</a:t>
                      </a:r>
                      <a:endParaRPr lang="en-US" sz="1400" dirty="0"/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Power</a:t>
                      </a:r>
                      <a:r>
                        <a:rPr lang="en-US" sz="1400" baseline="0" dirty="0" smtClean="0"/>
                        <a:t> Deposition, [W]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2761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  (baseline)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B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4694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No HOM,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PC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HOM</a:t>
                      </a:r>
                    </a:p>
                    <a:p>
                      <a:pPr algn="ctr"/>
                      <a:r>
                        <a:rPr lang="en-US" sz="1400" dirty="0" smtClean="0"/>
                        <a:t>PC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HOM</a:t>
                      </a:r>
                    </a:p>
                    <a:p>
                      <a:pPr algn="ctr"/>
                      <a:r>
                        <a:rPr lang="en-US" sz="1400" dirty="0" smtClean="0"/>
                        <a:t>PC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/>
                </a:tc>
              </a:tr>
              <a:tr h="27612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BLA (1</a:t>
                      </a:r>
                      <a:r>
                        <a:rPr lang="en-US" sz="1400" baseline="0" dirty="0" smtClean="0"/>
                        <a:t> or </a:t>
                      </a:r>
                      <a:r>
                        <a:rPr lang="en-US" sz="1400" dirty="0" smtClean="0"/>
                        <a:t>2)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16.2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13.5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10.5</a:t>
                      </a:r>
                      <a:endParaRPr lang="en-US" sz="1400" dirty="0"/>
                    </a:p>
                  </a:txBody>
                  <a:tcPr/>
                </a:tc>
              </a:tr>
              <a:tr h="27612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SS </a:t>
                      </a:r>
                      <a:r>
                        <a:rPr lang="en-US" sz="1400" dirty="0" smtClean="0"/>
                        <a:t>tube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smtClean="0"/>
                        <a:t>2.5m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1.65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2.2</a:t>
                      </a:r>
                      <a:endParaRPr lang="en-US" sz="1400" dirty="0"/>
                    </a:p>
                  </a:txBody>
                  <a:tcPr/>
                </a:tc>
              </a:tr>
              <a:tr h="27612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Bellows (17)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0.36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0.4</a:t>
                      </a:r>
                      <a:endParaRPr lang="en-US" sz="1400" dirty="0"/>
                    </a:p>
                  </a:txBody>
                  <a:tcPr/>
                </a:tc>
              </a:tr>
              <a:tr h="27612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Gate</a:t>
                      </a:r>
                      <a:r>
                        <a:rPr lang="en-US" sz="1400" baseline="0" dirty="0" smtClean="0"/>
                        <a:t> Valve (4)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0.6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0.45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0.7</a:t>
                      </a:r>
                      <a:endParaRPr lang="en-US" sz="1400" dirty="0"/>
                    </a:p>
                  </a:txBody>
                  <a:tcPr/>
                </a:tc>
              </a:tr>
              <a:tr h="27612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Spool 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(</a:t>
                      </a:r>
                      <a:r>
                        <a:rPr lang="en-US" sz="1400" dirty="0" smtClean="0"/>
                        <a:t>2)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0.02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0.02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0.03</a:t>
                      </a:r>
                      <a:endParaRPr lang="en-US" sz="1400" dirty="0"/>
                    </a:p>
                  </a:txBody>
                  <a:tcPr/>
                </a:tc>
              </a:tr>
              <a:tr h="27612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HOMC (32)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0.75</a:t>
                      </a:r>
                      <a:endParaRPr lang="en-US" sz="1400" dirty="0"/>
                    </a:p>
                  </a:txBody>
                  <a:tcPr/>
                </a:tc>
              </a:tr>
              <a:tr h="27612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FPC (16)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4.1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1" name="TextBox 40"/>
          <p:cNvSpPr txBox="1"/>
          <p:nvPr/>
        </p:nvSpPr>
        <p:spPr>
          <a:xfrm>
            <a:off x="5880365" y="6315505"/>
            <a:ext cx="28816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 power in 2 CMs ~19 W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47970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Heating of bellows from operating mode RF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N.Solyak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1696915" y="3009900"/>
            <a:ext cx="5750169" cy="29718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6629400" y="4648200"/>
            <a:ext cx="457200" cy="685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490768" y="4038600"/>
            <a:ext cx="498771" cy="685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5369" y="1097446"/>
            <a:ext cx="3454170" cy="185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1553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5854394"/>
              </p:ext>
            </p:extLst>
          </p:nvPr>
        </p:nvGraphicFramePr>
        <p:xfrm>
          <a:off x="76200" y="1219201"/>
          <a:ext cx="4724400" cy="42616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28600"/>
            <a:ext cx="8103570" cy="753033"/>
          </a:xfrm>
        </p:spPr>
        <p:txBody>
          <a:bodyPr/>
          <a:lstStyle/>
          <a:p>
            <a:r>
              <a:rPr lang="en-US" dirty="0" smtClean="0"/>
              <a:t>Chimney Power Limit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N.Solyak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344138" y="3584453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-  </a:t>
            </a:r>
            <a:r>
              <a:rPr lang="en-US" dirty="0" err="1" smtClean="0"/>
              <a:t>Cryoload</a:t>
            </a:r>
            <a:r>
              <a:rPr lang="en-US" dirty="0" smtClean="0"/>
              <a:t> at 2K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1889918"/>
              </p:ext>
            </p:extLst>
          </p:nvPr>
        </p:nvGraphicFramePr>
        <p:xfrm>
          <a:off x="5007885" y="4162138"/>
          <a:ext cx="3627282" cy="1134314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990600"/>
                <a:gridCol w="955278"/>
                <a:gridCol w="713716"/>
                <a:gridCol w="967688"/>
              </a:tblGrid>
              <a:tr h="465659"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</a:rPr>
                        <a:t>Nominal parameters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Max in CM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Max power (VTS/HTS)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7479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 smtClean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  <a:r>
                        <a:rPr lang="en-US" sz="1400" b="1" u="none" strike="noStrike" dirty="0" err="1" smtClean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</a:rPr>
                        <a:t>E</a:t>
                      </a:r>
                      <a:r>
                        <a:rPr lang="en-US" sz="1400" b="1" u="none" strike="noStrike" baseline="-25000" dirty="0" err="1" smtClean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</a:rPr>
                        <a:t>acc</a:t>
                      </a:r>
                      <a:r>
                        <a:rPr lang="en-US" sz="1400" b="1" u="none" strike="noStrike" dirty="0" smtClean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</a:rPr>
                        <a:t> (MV/m)</a:t>
                      </a:r>
                      <a:endParaRPr lang="en-US" sz="1400" b="1" i="0" u="none" strike="noStrike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 smtClean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</a:rPr>
                        <a:t>13.4</a:t>
                      </a:r>
                      <a:endParaRPr lang="en-US" sz="1400" b="1" i="0" u="none" strike="noStrike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</a:rPr>
                        <a:t>14.9</a:t>
                      </a:r>
                      <a:endParaRPr lang="en-US" sz="1400" b="1" dirty="0">
                        <a:solidFill>
                          <a:srgbClr val="0000CC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</a:rPr>
                        <a:t>16.4 (+10%)</a:t>
                      </a:r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7479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 smtClean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</a:rPr>
                        <a:t>  Q0 </a:t>
                      </a:r>
                      <a:endParaRPr lang="en-US" sz="1400" b="1" i="0" u="none" strike="noStrike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 smtClean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</a:rPr>
                        <a:t>2.e9</a:t>
                      </a:r>
                      <a:endParaRPr lang="en-US" sz="1400" b="1" i="0" u="none" strike="noStrike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</a:rPr>
                        <a:t>2.e9</a:t>
                      </a:r>
                      <a:endParaRPr lang="en-US" sz="1400" b="1" dirty="0">
                        <a:solidFill>
                          <a:srgbClr val="0000CC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</a:rPr>
                        <a:t>1.5e9</a:t>
                      </a:r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7479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 smtClean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</a:rPr>
                        <a:t>  P/</a:t>
                      </a:r>
                      <a:r>
                        <a:rPr lang="en-US" sz="1400" b="1" u="none" strike="noStrike" dirty="0" err="1" smtClean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</a:rPr>
                        <a:t>cav</a:t>
                      </a:r>
                      <a:r>
                        <a:rPr lang="en-US" sz="1400" b="1" u="none" strike="noStrike" dirty="0" smtClean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</a:rPr>
                        <a:t> (W)</a:t>
                      </a:r>
                      <a:endParaRPr lang="en-US" sz="1400" b="1" i="0" u="none" strike="noStrike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 smtClean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</a:rPr>
                        <a:t>14.3</a:t>
                      </a:r>
                      <a:endParaRPr lang="en-US" sz="1400" b="1" i="0" u="none" strike="noStrike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</a:rPr>
                        <a:t>17.7</a:t>
                      </a:r>
                      <a:endParaRPr lang="en-US" sz="1400" b="1" dirty="0">
                        <a:solidFill>
                          <a:srgbClr val="0000CC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28.6</a:t>
                      </a:r>
                      <a:endParaRPr lang="en-US" sz="1400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667016" y="3486308"/>
                <a:ext cx="2042097" cy="63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/>
                        </a:rPr>
                        <m:t>𝑃</m:t>
                      </m:r>
                      <m:r>
                        <a:rPr lang="en-US" sz="16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/>
                                  <a:ea typeface="Cambria Math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/>
                                    </a:rPr>
                                    <m:t>𝑎𝑐𝑐</m:t>
                                  </m:r>
                                </m:sub>
                              </m:sSub>
                              <m:r>
                                <a:rPr lang="en-US" sz="1600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en-US" sz="1600" i="1">
                                  <a:latin typeface="Cambria Math"/>
                                  <a:ea typeface="Cambria Math"/>
                                </a:rPr>
                                <m:t>𝐿</m:t>
                              </m:r>
                              <m:r>
                                <a:rPr lang="en-US" sz="1600" b="0" i="1" smtClean="0">
                                  <a:latin typeface="Cambria Math"/>
                                  <a:ea typeface="Cambria Math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600" b="0" i="1" smtClean="0">
                              <a:latin typeface="Cambria Math"/>
                            </a:rPr>
                            <m:t>(</m:t>
                          </m:r>
                          <m:f>
                            <m:fPr>
                              <m:type m:val="lin"/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0" i="1" smtClean="0">
                                  <a:latin typeface="Cambria Math"/>
                                </a:rPr>
                                <m:t>𝑅</m:t>
                              </m:r>
                            </m:num>
                            <m:den>
                              <m:r>
                                <a:rPr lang="en-US" sz="1600" b="0" i="1" smtClean="0">
                                  <a:latin typeface="Cambria Math"/>
                                </a:rPr>
                                <m:t>𝑄</m:t>
                              </m:r>
                              <m:r>
                                <a:rPr lang="en-US" sz="1600" b="0" i="1" smtClean="0">
                                  <a:latin typeface="Cambria Math"/>
                                </a:rPr>
                                <m:t>)∙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  <a:ea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/>
                                      <a:ea typeface="Cambria Math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7016" y="3486308"/>
                <a:ext cx="2042097" cy="630109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3154072" y="4307037"/>
            <a:ext cx="1449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LCLS2-1.3 GHz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84018" y="4496784"/>
            <a:ext cx="1449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LCLS2-3.9 GHz</a:t>
            </a:r>
            <a:endParaRPr lang="en-US" sz="1400" dirty="0">
              <a:solidFill>
                <a:srgbClr val="C0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43504" y="1487712"/>
            <a:ext cx="2801127" cy="1865738"/>
          </a:xfrm>
          <a:prstGeom prst="rect">
            <a:avLst/>
          </a:prstGeom>
        </p:spPr>
      </p:pic>
      <p:pic>
        <p:nvPicPr>
          <p:cNvPr id="24579" name="22FAEADC-0BAE-4400-A70A-525515A5E01E" descr="ED34A196-74C1-433F-AC86-E60789326F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04" y="1396327"/>
            <a:ext cx="1697446" cy="2089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502991" y="5941244"/>
            <a:ext cx="86766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Chimney the </a:t>
            </a:r>
            <a:r>
              <a:rPr lang="en-US" b="1" dirty="0">
                <a:solidFill>
                  <a:srgbClr val="0000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heat load limit is at least 30 W </a:t>
            </a:r>
            <a:r>
              <a:rPr lang="en-US" b="1" dirty="0" smtClean="0">
                <a:solidFill>
                  <a:srgbClr val="0000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(ID= 60.2 mm (short) </a:t>
            </a:r>
            <a:r>
              <a:rPr lang="en-US" b="1" dirty="0" smtClean="0">
                <a:solidFill>
                  <a:srgbClr val="0000CC"/>
                </a:solidFill>
                <a:latin typeface="Calibri" panose="020F0502020204030204" pitchFamily="34" charset="0"/>
                <a:ea typeface="Times New Roman" panose="02020603050405020304" pitchFamily="18" charset="0"/>
                <a:sym typeface="Wingdings" panose="05000000000000000000" pitchFamily="2" charset="2"/>
              </a:rPr>
              <a:t>  73mm (long part)</a:t>
            </a:r>
            <a:r>
              <a:rPr lang="en-US" b="1" dirty="0" smtClean="0">
                <a:solidFill>
                  <a:srgbClr val="0000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) </a:t>
            </a:r>
            <a:endParaRPr lang="en-US" b="1" dirty="0">
              <a:solidFill>
                <a:srgbClr val="0000CC"/>
              </a:solidFill>
              <a:latin typeface="Calibri" panose="020F050202020403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376497" y="4406132"/>
            <a:ext cx="114980" cy="1095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8141001" y="5304127"/>
            <a:ext cx="76200" cy="1766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532851" y="5397672"/>
            <a:ext cx="1646786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400" dirty="0" smtClean="0">
                <a:latin typeface="Calibri" panose="020F0502020204030204" pitchFamily="34" charset="0"/>
              </a:rPr>
              <a:t>Max power in individual cavity</a:t>
            </a:r>
            <a:endParaRPr lang="en-US" sz="1400" dirty="0">
              <a:latin typeface="Calibri" panose="020F0502020204030204" pitchFamily="34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7075246" y="5274366"/>
            <a:ext cx="76200" cy="176695"/>
          </a:xfrm>
          <a:prstGeom prst="straightConnector1">
            <a:avLst/>
          </a:prstGeom>
          <a:ln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6353684" y="5247761"/>
            <a:ext cx="76200" cy="176695"/>
          </a:xfrm>
          <a:prstGeom prst="straightConnector1">
            <a:avLst/>
          </a:prstGeom>
          <a:ln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6330691" y="5424456"/>
            <a:ext cx="756845" cy="14195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167525" y="5389192"/>
            <a:ext cx="1365326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400" dirty="0" err="1" smtClean="0">
                <a:solidFill>
                  <a:srgbClr val="0000CC"/>
                </a:solidFill>
                <a:latin typeface="Calibri" panose="020F0502020204030204" pitchFamily="34" charset="0"/>
              </a:rPr>
              <a:t>Avrg</a:t>
            </a:r>
            <a:r>
              <a:rPr lang="en-US" sz="14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 power per cavity in CM</a:t>
            </a:r>
            <a:endParaRPr lang="en-US" sz="1400" dirty="0">
              <a:solidFill>
                <a:srgbClr val="0000CC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519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67245"/>
            <a:ext cx="487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Cavity Mechanical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Resonances </a:t>
            </a:r>
          </a:p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(Stiffness of the Tuner = 40 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/mm)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6016336" y="495796"/>
            <a:ext cx="3054782" cy="1056182"/>
            <a:chOff x="6135827" y="48408"/>
            <a:chExt cx="3349364" cy="1198773"/>
          </a:xfrm>
        </p:grpSpPr>
        <p:grpSp>
          <p:nvGrpSpPr>
            <p:cNvPr id="3" name="Group 2"/>
            <p:cNvGrpSpPr/>
            <p:nvPr/>
          </p:nvGrpSpPr>
          <p:grpSpPr>
            <a:xfrm>
              <a:off x="6135827" y="48408"/>
              <a:ext cx="3312565" cy="1184511"/>
              <a:chOff x="76200" y="836172"/>
              <a:chExt cx="3312565" cy="1184511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81189" y="922649"/>
                <a:ext cx="3107576" cy="1098034"/>
              </a:xfrm>
              <a:prstGeom prst="rect">
                <a:avLst/>
              </a:prstGeom>
            </p:spPr>
          </p:pic>
          <p:sp>
            <p:nvSpPr>
              <p:cNvPr id="2" name="Rectangle 1"/>
              <p:cNvSpPr/>
              <p:nvPr/>
            </p:nvSpPr>
            <p:spPr>
              <a:xfrm>
                <a:off x="76200" y="836172"/>
                <a:ext cx="132643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b">
                  <a:defRPr/>
                </a:pPr>
                <a:r>
                  <a:rPr lang="en-US" dirty="0" smtClean="0">
                    <a:latin typeface="Calibri" panose="020F0502020204030204" pitchFamily="34" charset="0"/>
                  </a:rPr>
                  <a:t>218.9 Hz</a:t>
                </a:r>
                <a:endParaRPr 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8838111" y="877849"/>
              <a:ext cx="647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T#1</a:t>
              </a:r>
              <a:endParaRPr lang="en-US" b="1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122649" y="1576718"/>
            <a:ext cx="2930075" cy="1045386"/>
            <a:chOff x="189234" y="2070428"/>
            <a:chExt cx="3185608" cy="1082172"/>
          </a:xfrm>
        </p:grpSpPr>
        <p:grpSp>
          <p:nvGrpSpPr>
            <p:cNvPr id="29" name="Group 28"/>
            <p:cNvGrpSpPr/>
            <p:nvPr/>
          </p:nvGrpSpPr>
          <p:grpSpPr>
            <a:xfrm>
              <a:off x="189234" y="2070428"/>
              <a:ext cx="3162401" cy="1082172"/>
              <a:chOff x="189234" y="2070428"/>
              <a:chExt cx="3162401" cy="1082172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2636" y="2089780"/>
                <a:ext cx="3078999" cy="1062820"/>
              </a:xfrm>
              <a:prstGeom prst="rect">
                <a:avLst/>
              </a:prstGeom>
            </p:spPr>
          </p:pic>
          <p:sp>
            <p:nvSpPr>
              <p:cNvPr id="34" name="Rectangle 33"/>
              <p:cNvSpPr/>
              <p:nvPr/>
            </p:nvSpPr>
            <p:spPr>
              <a:xfrm>
                <a:off x="189234" y="2070428"/>
                <a:ext cx="9906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b">
                  <a:defRPr/>
                </a:pPr>
                <a:r>
                  <a:rPr lang="en-US" dirty="0" smtClean="0">
                    <a:latin typeface="Calibri" panose="020F0502020204030204" pitchFamily="34" charset="0"/>
                  </a:rPr>
                  <a:t>231.7 Hz</a:t>
                </a:r>
                <a:endParaRPr 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727762" y="2783268"/>
              <a:ext cx="647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T#2</a:t>
              </a:r>
              <a:endParaRPr lang="en-US" b="1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141618" y="2591896"/>
            <a:ext cx="2911106" cy="1068821"/>
            <a:chOff x="177816" y="3156316"/>
            <a:chExt cx="3193170" cy="1134598"/>
          </a:xfrm>
        </p:grpSpPr>
        <p:grpSp>
          <p:nvGrpSpPr>
            <p:cNvPr id="27" name="Group 26"/>
            <p:cNvGrpSpPr/>
            <p:nvPr/>
          </p:nvGrpSpPr>
          <p:grpSpPr>
            <a:xfrm>
              <a:off x="177816" y="3156316"/>
              <a:ext cx="3180370" cy="1134598"/>
              <a:chOff x="177816" y="3156316"/>
              <a:chExt cx="3180370" cy="1134598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4488" y="3228170"/>
                <a:ext cx="3083698" cy="1062744"/>
              </a:xfrm>
              <a:prstGeom prst="rect">
                <a:avLst/>
              </a:prstGeom>
            </p:spPr>
          </p:pic>
          <p:sp>
            <p:nvSpPr>
              <p:cNvPr id="45" name="Rectangle 44"/>
              <p:cNvSpPr/>
              <p:nvPr/>
            </p:nvSpPr>
            <p:spPr>
              <a:xfrm>
                <a:off x="177816" y="3156316"/>
                <a:ext cx="1098902" cy="3982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b">
                  <a:defRPr/>
                </a:pPr>
                <a:r>
                  <a:rPr lang="en-US" dirty="0" smtClean="0">
                    <a:latin typeface="Calibri" panose="020F0502020204030204" pitchFamily="34" charset="0"/>
                  </a:rPr>
                  <a:t>370.8 Hz</a:t>
                </a:r>
                <a:endParaRPr 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2723906" y="3901019"/>
              <a:ext cx="647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T#3</a:t>
              </a:r>
              <a:endParaRPr lang="en-US" b="1" dirty="0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6122650" y="4668786"/>
            <a:ext cx="2918406" cy="949509"/>
            <a:chOff x="6554891" y="1089783"/>
            <a:chExt cx="3213694" cy="1172330"/>
          </a:xfrm>
        </p:grpSpPr>
        <p:grpSp>
          <p:nvGrpSpPr>
            <p:cNvPr id="4" name="Group 3"/>
            <p:cNvGrpSpPr/>
            <p:nvPr/>
          </p:nvGrpSpPr>
          <p:grpSpPr>
            <a:xfrm>
              <a:off x="6554891" y="1089783"/>
              <a:ext cx="3188721" cy="1168708"/>
              <a:chOff x="5669163" y="1206629"/>
              <a:chExt cx="3188721" cy="1168708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31435" y="1321027"/>
                <a:ext cx="3026449" cy="1054310"/>
              </a:xfrm>
              <a:prstGeom prst="rect">
                <a:avLst/>
              </a:prstGeom>
            </p:spPr>
          </p:pic>
          <p:sp>
            <p:nvSpPr>
              <p:cNvPr id="48" name="Rectangle 47"/>
              <p:cNvSpPr/>
              <p:nvPr/>
            </p:nvSpPr>
            <p:spPr>
              <a:xfrm>
                <a:off x="5669163" y="1206629"/>
                <a:ext cx="1209989" cy="4387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b">
                  <a:defRPr/>
                </a:pPr>
                <a:r>
                  <a:rPr lang="en-US" dirty="0" smtClean="0">
                    <a:latin typeface="Calibri" panose="020F0502020204030204" pitchFamily="34" charset="0"/>
                  </a:rPr>
                  <a:t>719.7 Hz</a:t>
                </a:r>
                <a:endParaRPr 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9121505" y="1892781"/>
              <a:ext cx="647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T#5</a:t>
              </a:r>
              <a:endParaRPr lang="en-US" b="1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-79376" y="1696914"/>
            <a:ext cx="2744706" cy="1239956"/>
            <a:chOff x="49749" y="832136"/>
            <a:chExt cx="3303445" cy="1185316"/>
          </a:xfrm>
        </p:grpSpPr>
        <p:grpSp>
          <p:nvGrpSpPr>
            <p:cNvPr id="26" name="Group 25"/>
            <p:cNvGrpSpPr/>
            <p:nvPr/>
          </p:nvGrpSpPr>
          <p:grpSpPr>
            <a:xfrm>
              <a:off x="49749" y="832136"/>
              <a:ext cx="3273801" cy="1182239"/>
              <a:chOff x="111485" y="4280080"/>
              <a:chExt cx="3273801" cy="1182239"/>
            </a:xfrm>
          </p:grpSpPr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7088" y="4400000"/>
                <a:ext cx="3118198" cy="1062319"/>
              </a:xfrm>
              <a:prstGeom prst="rect">
                <a:avLst/>
              </a:prstGeom>
            </p:spPr>
          </p:pic>
          <p:sp>
            <p:nvSpPr>
              <p:cNvPr id="46" name="Rectangle 45"/>
              <p:cNvSpPr/>
              <p:nvPr/>
            </p:nvSpPr>
            <p:spPr>
              <a:xfrm>
                <a:off x="111485" y="4280080"/>
                <a:ext cx="1331301" cy="3530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b">
                  <a:defRPr/>
                </a:pPr>
                <a:r>
                  <a:rPr lang="en-US" dirty="0" smtClean="0">
                    <a:latin typeface="Calibri" panose="020F0502020204030204" pitchFamily="34" charset="0"/>
                  </a:rPr>
                  <a:t>506.2 Hz</a:t>
                </a:r>
                <a:endParaRPr 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2584581" y="1664395"/>
              <a:ext cx="768613" cy="353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L#1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101171" y="3616964"/>
            <a:ext cx="2951554" cy="1100585"/>
            <a:chOff x="113998" y="5505791"/>
            <a:chExt cx="3274767" cy="1136918"/>
          </a:xfrm>
        </p:grpSpPr>
        <p:grpSp>
          <p:nvGrpSpPr>
            <p:cNvPr id="28" name="Group 27"/>
            <p:cNvGrpSpPr/>
            <p:nvPr/>
          </p:nvGrpSpPr>
          <p:grpSpPr>
            <a:xfrm>
              <a:off x="113998" y="5505791"/>
              <a:ext cx="3274767" cy="1136918"/>
              <a:chOff x="113998" y="5505791"/>
              <a:chExt cx="3274767" cy="1136918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7087" y="5590614"/>
                <a:ext cx="3121678" cy="1052095"/>
              </a:xfrm>
              <a:prstGeom prst="rect">
                <a:avLst/>
              </a:prstGeom>
            </p:spPr>
          </p:pic>
          <p:sp>
            <p:nvSpPr>
              <p:cNvPr id="47" name="Rectangle 46"/>
              <p:cNvSpPr/>
              <p:nvPr/>
            </p:nvSpPr>
            <p:spPr>
              <a:xfrm>
                <a:off x="113998" y="5505791"/>
                <a:ext cx="1327125" cy="4208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b">
                  <a:defRPr/>
                </a:pPr>
                <a:r>
                  <a:rPr lang="en-US" dirty="0" smtClean="0">
                    <a:latin typeface="Calibri" panose="020F0502020204030204" pitchFamily="34" charset="0"/>
                  </a:rPr>
                  <a:t>526.1 Hz</a:t>
                </a:r>
                <a:endParaRPr 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2719316" y="6266156"/>
              <a:ext cx="647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T#4</a:t>
              </a:r>
              <a:endParaRPr lang="en-US" b="1" dirty="0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-75298" y="3110954"/>
            <a:ext cx="2864665" cy="1033671"/>
            <a:chOff x="5555437" y="2159416"/>
            <a:chExt cx="3244998" cy="1090103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01999" y="2224653"/>
              <a:ext cx="3026449" cy="1024866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8038846" y="2856270"/>
              <a:ext cx="761589" cy="389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L#2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5555437" y="2159416"/>
              <a:ext cx="1431698" cy="3894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">
                <a:defRPr/>
              </a:pPr>
              <a:r>
                <a:rPr lang="en-US" dirty="0" smtClean="0">
                  <a:latin typeface="Calibri" panose="020F0502020204030204" pitchFamily="34" charset="0"/>
                </a:rPr>
                <a:t>785.1 Hz</a:t>
              </a:r>
              <a:endParaRPr 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20314" y="4328669"/>
            <a:ext cx="2789366" cy="982736"/>
            <a:chOff x="5621751" y="4395181"/>
            <a:chExt cx="3214714" cy="1213690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95635" y="4447749"/>
              <a:ext cx="3026449" cy="103580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8055159" y="5152742"/>
              <a:ext cx="781306" cy="456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L#3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5621751" y="4395181"/>
              <a:ext cx="1280985" cy="4561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">
                <a:defRPr/>
              </a:pPr>
              <a:r>
                <a:rPr lang="en-US" dirty="0" smtClean="0">
                  <a:latin typeface="Calibri" panose="020F0502020204030204" pitchFamily="34" charset="0"/>
                </a:rPr>
                <a:t>1076.4 Hz</a:t>
              </a:r>
              <a:endParaRPr 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6195561" y="5643060"/>
            <a:ext cx="2857163" cy="1152460"/>
            <a:chOff x="5689919" y="3193133"/>
            <a:chExt cx="3088407" cy="1154726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751877" y="3225602"/>
              <a:ext cx="3026449" cy="1040554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8131245" y="3978527"/>
              <a:ext cx="647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T#6</a:t>
              </a:r>
              <a:endParaRPr lang="en-US" b="1" dirty="0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5689919" y="3193133"/>
              <a:ext cx="119526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">
                <a:defRPr/>
              </a:pPr>
              <a:r>
                <a:rPr lang="en-US" dirty="0" smtClean="0">
                  <a:latin typeface="Calibri" panose="020F0502020204030204" pitchFamily="34" charset="0"/>
                </a:rPr>
                <a:t>865.7 Hz</a:t>
              </a:r>
              <a:endParaRPr 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473688" y="2847704"/>
            <a:ext cx="1497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Calibri" panose="020F0502020204030204" pitchFamily="34" charset="0"/>
              </a:rPr>
              <a:t>k</a:t>
            </a:r>
            <a:r>
              <a:rPr lang="en-US" i="1" dirty="0" smtClean="0">
                <a:latin typeface="Calibri" panose="020F0502020204030204" pitchFamily="34" charset="0"/>
              </a:rPr>
              <a:t>=0.75 Hz/µm</a:t>
            </a:r>
            <a:endParaRPr lang="en-US" i="1" dirty="0">
              <a:latin typeface="Calibri" panose="020F050202020403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05914" y="4055545"/>
            <a:ext cx="1497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Calibri" panose="020F0502020204030204" pitchFamily="34" charset="0"/>
              </a:rPr>
              <a:t>k=4.75 Hz/µm</a:t>
            </a:r>
            <a:endParaRPr lang="en-US" i="1" dirty="0">
              <a:latin typeface="Calibri" panose="020F050202020403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41188" y="5145832"/>
            <a:ext cx="1497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Calibri" panose="020F0502020204030204" pitchFamily="34" charset="0"/>
              </a:rPr>
              <a:t>k</a:t>
            </a:r>
            <a:r>
              <a:rPr lang="en-US" i="1" dirty="0" smtClean="0">
                <a:latin typeface="Calibri" panose="020F0502020204030204" pitchFamily="34" charset="0"/>
              </a:rPr>
              <a:t>=0.75 Hz/µm</a:t>
            </a:r>
            <a:endParaRPr lang="en-US" i="1" dirty="0">
              <a:latin typeface="Calibri" panose="020F0502020204030204" pitchFamily="34" charset="0"/>
            </a:endParaRPr>
          </a:p>
        </p:txBody>
      </p:sp>
      <p:graphicFrame>
        <p:nvGraphicFramePr>
          <p:cNvPr id="63" name="Chart 6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0163869"/>
              </p:ext>
            </p:extLst>
          </p:nvPr>
        </p:nvGraphicFramePr>
        <p:xfrm>
          <a:off x="2695480" y="2129384"/>
          <a:ext cx="3463139" cy="3385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64" name="TextBox 63"/>
          <p:cNvSpPr txBox="1"/>
          <p:nvPr/>
        </p:nvSpPr>
        <p:spPr>
          <a:xfrm>
            <a:off x="205986" y="1327582"/>
            <a:ext cx="2032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Calibri" panose="020F0502020204030204" pitchFamily="34" charset="0"/>
              </a:rPr>
              <a:t>Longitudinal modes</a:t>
            </a:r>
            <a:endParaRPr lang="en-US" dirty="0">
              <a:solidFill>
                <a:srgbClr val="0000CC"/>
              </a:solidFill>
              <a:latin typeface="Calibri" panose="020F050202020403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578218" y="108461"/>
            <a:ext cx="1914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Calibri" panose="020F0502020204030204" pitchFamily="34" charset="0"/>
              </a:rPr>
              <a:t>Transverse modes</a:t>
            </a:r>
            <a:endParaRPr lang="en-US" dirty="0">
              <a:solidFill>
                <a:srgbClr val="0000CC"/>
              </a:solidFill>
              <a:latin typeface="Calibri" panose="020F050202020403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768345" y="1210914"/>
            <a:ext cx="31568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CC"/>
                </a:solidFill>
                <a:latin typeface="Calibri" panose="020F0502020204030204" pitchFamily="34" charset="0"/>
              </a:rPr>
              <a:t>Frequencies (Hz) of Longitudinal modes L#1-L#3 vs. Stiffness of the Tuner (</a:t>
            </a:r>
            <a:r>
              <a:rPr lang="en-US" dirty="0" err="1" smtClean="0">
                <a:solidFill>
                  <a:srgbClr val="0000CC"/>
                </a:solidFill>
                <a:latin typeface="Calibri" panose="020F0502020204030204" pitchFamily="34" charset="0"/>
              </a:rPr>
              <a:t>kN</a:t>
            </a:r>
            <a:r>
              <a:rPr lang="en-US" dirty="0" smtClean="0">
                <a:solidFill>
                  <a:srgbClr val="0000CC"/>
                </a:solidFill>
                <a:latin typeface="Calibri" panose="020F0502020204030204" pitchFamily="34" charset="0"/>
              </a:rPr>
              <a:t>/mm)</a:t>
            </a:r>
            <a:endParaRPr lang="en-US" dirty="0">
              <a:solidFill>
                <a:srgbClr val="0000CC"/>
              </a:solidFill>
              <a:latin typeface="Calibri" panose="020F050202020403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88551" y="6004863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600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Gonin</a:t>
            </a:r>
            <a:endParaRPr lang="en-US" sz="1600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2616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43000"/>
            <a:ext cx="4419600" cy="33687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352800"/>
            <a:ext cx="4449617" cy="31796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0600" y="271647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Dressed Cavity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LFD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and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dF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/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dP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77371" y="2841199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600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Gonin</a:t>
            </a:r>
            <a:endParaRPr lang="en-US" sz="1600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181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304800"/>
            <a:ext cx="7543800" cy="632909"/>
          </a:xfrm>
        </p:spPr>
        <p:txBody>
          <a:bodyPr/>
          <a:lstStyle/>
          <a:p>
            <a:r>
              <a:rPr lang="en-US" sz="2400" dirty="0" smtClean="0"/>
              <a:t>Modification </a:t>
            </a:r>
            <a:r>
              <a:rPr lang="en-US" sz="2400" dirty="0"/>
              <a:t>of 3.9 GHz power coupler for LCLS-II CW operation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N.Solyak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122082" y="3983372"/>
            <a:ext cx="8763000" cy="2816153"/>
          </a:xfrm>
        </p:spPr>
        <p:txBody>
          <a:bodyPr>
            <a:normAutofit lnSpcReduction="10000"/>
          </a:bodyPr>
          <a:lstStyle/>
          <a:p>
            <a:pPr marL="285750" indent="-227013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b="1" dirty="0"/>
              <a:t>Coupler was designed for pulse operation </a:t>
            </a:r>
            <a:r>
              <a:rPr lang="en-US" b="1" dirty="0" smtClean="0"/>
              <a:t>(P=50kW</a:t>
            </a:r>
            <a:r>
              <a:rPr lang="en-US" b="1" dirty="0"/>
              <a:t>, </a:t>
            </a:r>
            <a:r>
              <a:rPr lang="en-US" b="1" dirty="0" smtClean="0"/>
              <a:t>DF=2%). </a:t>
            </a:r>
          </a:p>
          <a:p>
            <a:pPr marL="285750" indent="-227013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b="1" dirty="0" smtClean="0"/>
              <a:t>LCLS-II </a:t>
            </a:r>
            <a:r>
              <a:rPr lang="en-US" b="1" dirty="0"/>
              <a:t>requirements: </a:t>
            </a:r>
            <a:r>
              <a:rPr lang="en-US" b="1" dirty="0" err="1" smtClean="0"/>
              <a:t>P</a:t>
            </a:r>
            <a:r>
              <a:rPr lang="en-US" b="1" baseline="-25000" dirty="0" err="1" smtClean="0"/>
              <a:t>max</a:t>
            </a:r>
            <a:r>
              <a:rPr lang="en-US" b="1" dirty="0" smtClean="0"/>
              <a:t>=2kW </a:t>
            </a:r>
            <a:r>
              <a:rPr lang="en-US" b="1" dirty="0" err="1" smtClean="0"/>
              <a:t>cw</a:t>
            </a:r>
            <a:r>
              <a:rPr lang="en-US" b="1" dirty="0" smtClean="0"/>
              <a:t>; quasi – TW  regime:</a:t>
            </a:r>
          </a:p>
          <a:p>
            <a:pPr marL="687388" lvl="2" indent="-125413">
              <a:buClr>
                <a:schemeClr val="bg2"/>
              </a:buClr>
            </a:pPr>
            <a:r>
              <a:rPr lang="en-US" dirty="0" smtClean="0">
                <a:solidFill>
                  <a:srgbClr val="0000CC"/>
                </a:solidFill>
              </a:rPr>
              <a:t>W/o modification inner </a:t>
            </a:r>
            <a:r>
              <a:rPr lang="en-US" dirty="0">
                <a:solidFill>
                  <a:srgbClr val="0000CC"/>
                </a:solidFill>
              </a:rPr>
              <a:t>conductor of warm part will be overheated up to </a:t>
            </a:r>
            <a:r>
              <a:rPr lang="en-US" dirty="0" smtClean="0">
                <a:solidFill>
                  <a:srgbClr val="0000CC"/>
                </a:solidFill>
              </a:rPr>
              <a:t>1000 K</a:t>
            </a:r>
            <a:r>
              <a:rPr lang="en-US" dirty="0" smtClean="0"/>
              <a:t>.</a:t>
            </a:r>
            <a:endParaRPr lang="en-US" dirty="0"/>
          </a:p>
          <a:p>
            <a:pPr marL="463550" indent="-17780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b="1" dirty="0" smtClean="0"/>
              <a:t>Proposed </a:t>
            </a:r>
            <a:r>
              <a:rPr lang="en-US" b="1" dirty="0"/>
              <a:t>modifications:</a:t>
            </a:r>
          </a:p>
          <a:p>
            <a:pPr marL="895500" lvl="2" indent="-285750">
              <a:buClr>
                <a:schemeClr val="bg2"/>
              </a:buClr>
            </a:pPr>
            <a:r>
              <a:rPr lang="en-US" sz="19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Shorter antenna (</a:t>
            </a:r>
            <a:r>
              <a:rPr lang="en-US" sz="19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QL~2.7e7 </a:t>
            </a:r>
            <a:r>
              <a:rPr lang="en-US" sz="19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vs. 1.5e6)</a:t>
            </a:r>
          </a:p>
          <a:p>
            <a:pPr marL="895500" lvl="2" indent="-285750">
              <a:buClr>
                <a:schemeClr val="bg2"/>
              </a:buClr>
            </a:pPr>
            <a:r>
              <a:rPr lang="en-US" sz="19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Increase </a:t>
            </a:r>
            <a:r>
              <a:rPr lang="en-US" sz="1900" dirty="0">
                <a:solidFill>
                  <a:srgbClr val="0000CC"/>
                </a:solidFill>
                <a:latin typeface="Calibri" panose="020F0502020204030204" pitchFamily="34" charset="0"/>
              </a:rPr>
              <a:t>thickness of copper plating </a:t>
            </a:r>
            <a:r>
              <a:rPr lang="en-US" sz="19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on </a:t>
            </a:r>
            <a:r>
              <a:rPr lang="en-US" sz="1900" dirty="0">
                <a:solidFill>
                  <a:srgbClr val="0000CC"/>
                </a:solidFill>
                <a:latin typeface="Calibri" panose="020F0502020204030204" pitchFamily="34" charset="0"/>
              </a:rPr>
              <a:t>inner conductor from 30 </a:t>
            </a:r>
            <a:r>
              <a:rPr lang="en-US" sz="19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µm </a:t>
            </a:r>
            <a:r>
              <a:rPr lang="en-US" sz="1900" dirty="0">
                <a:solidFill>
                  <a:srgbClr val="0000CC"/>
                </a:solidFill>
                <a:latin typeface="Calibri" panose="020F0502020204030204" pitchFamily="34" charset="0"/>
              </a:rPr>
              <a:t>to 120 µm</a:t>
            </a:r>
          </a:p>
          <a:p>
            <a:pPr marL="895500" lvl="2" indent="-285750">
              <a:buClr>
                <a:schemeClr val="bg2"/>
              </a:buClr>
            </a:pPr>
            <a:r>
              <a:rPr lang="en-US" sz="19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Reduce </a:t>
            </a:r>
            <a:r>
              <a:rPr lang="en-US" sz="1900" dirty="0">
                <a:solidFill>
                  <a:srgbClr val="0000CC"/>
                </a:solidFill>
                <a:latin typeface="Calibri" panose="020F0502020204030204" pitchFamily="34" charset="0"/>
              </a:rPr>
              <a:t>length of 2 inner bellows in inner conductor from 20 </a:t>
            </a:r>
            <a:r>
              <a:rPr lang="en-US" sz="19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to 15 convolutions.</a:t>
            </a:r>
          </a:p>
          <a:p>
            <a:pPr marL="895500" lvl="2" indent="-285750">
              <a:buClr>
                <a:schemeClr val="bg2"/>
              </a:buClr>
            </a:pPr>
            <a:r>
              <a:rPr lang="en-US" sz="19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Increase thickness of ceramics in cold window to move parasitic mode away.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82" y="1185912"/>
            <a:ext cx="5125152" cy="260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9600" y="1136263"/>
            <a:ext cx="4566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Original FNAL design (FLASH &amp; EXFEL)</a:t>
            </a:r>
            <a:endParaRPr lang="en-US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532" y="1236337"/>
            <a:ext cx="1985369" cy="875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000383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3" t="5580" r="4660" b="3540"/>
          <a:stretch>
            <a:fillRect/>
          </a:stretch>
        </p:blipFill>
        <p:spPr bwMode="auto">
          <a:xfrm>
            <a:off x="5357937" y="2211540"/>
            <a:ext cx="2313709" cy="160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P000385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7" t="10020" b="10020"/>
          <a:stretch>
            <a:fillRect/>
          </a:stretch>
        </p:blipFill>
        <p:spPr bwMode="auto">
          <a:xfrm>
            <a:off x="7315200" y="1134851"/>
            <a:ext cx="1716385" cy="1001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316639" y="3081505"/>
            <a:ext cx="1617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Warm inner part and WG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5436777" y="1749396"/>
            <a:ext cx="16175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Cold part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22186" y="1938933"/>
            <a:ext cx="16175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Warm outer part</a:t>
            </a:r>
            <a:endParaRPr lang="en-US" sz="1400" dirty="0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4607347" y="2077599"/>
            <a:ext cx="709292" cy="33138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5175915" y="2953092"/>
            <a:ext cx="661832" cy="27663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5377985" y="2821015"/>
            <a:ext cx="747434" cy="33349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6629298" y="1749396"/>
            <a:ext cx="304902" cy="47065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183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1176164"/>
            <a:ext cx="876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>
                <a:solidFill>
                  <a:srgbClr val="0000FF"/>
                </a:solidFill>
                <a:latin typeface="Calibri" panose="020F0502020204030204" pitchFamily="34" charset="0"/>
              </a:rPr>
              <a:t>For solving the inner conductor overheating problem we propose to reduce the length of two inner bellows from 20 to 15 convolutions and to increase the thickness of a copper plating on the inner conductor from 30 to 120 microns. </a:t>
            </a:r>
            <a:endParaRPr lang="en-US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0831" y="328625"/>
            <a:ext cx="518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900"/>
              </a:spcBef>
              <a:spcAft>
                <a:spcPts val="300"/>
              </a:spcAft>
            </a:pPr>
            <a:r>
              <a:rPr lang="en-GB" sz="2400" b="1" kern="800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Coupler THERMAL </a:t>
            </a:r>
            <a:r>
              <a:rPr lang="en-GB" sz="2400" b="1" kern="800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ANALYSIS</a:t>
            </a:r>
            <a:endParaRPr lang="en-US" sz="2400" b="1" kern="800" cap="all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52" y="2161890"/>
            <a:ext cx="4684534" cy="274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478923" y="3330707"/>
            <a:ext cx="198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2"/>
                </a:solidFill>
                <a:latin typeface="Calibri" panose="020F0502020204030204" pitchFamily="34" charset="0"/>
              </a:rPr>
              <a:t>Temperature, K</a:t>
            </a:r>
            <a:endParaRPr lang="en-US" sz="1600" dirty="0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831" y="4965640"/>
            <a:ext cx="5294134" cy="4664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87377" y="5481856"/>
            <a:ext cx="5434176" cy="10085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90800" y="4321307"/>
            <a:ext cx="27267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2"/>
                </a:solidFill>
                <a:latin typeface="Calibri" panose="020F0502020204030204" pitchFamily="34" charset="0"/>
              </a:rPr>
              <a:t>Cu plating thickness, µm</a:t>
            </a:r>
            <a:endParaRPr lang="en-US" sz="1600" dirty="0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2895995" y="4358080"/>
            <a:ext cx="323850" cy="4505325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7068443"/>
              </p:ext>
            </p:extLst>
          </p:nvPr>
        </p:nvGraphicFramePr>
        <p:xfrm>
          <a:off x="5634965" y="2636020"/>
          <a:ext cx="3165895" cy="150762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184695"/>
                <a:gridCol w="609600"/>
                <a:gridCol w="685800"/>
                <a:gridCol w="685800"/>
              </a:tblGrid>
              <a:tr h="623705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1400" baseline="0" dirty="0" smtClean="0">
                          <a:latin typeface="Calibri" panose="020F0502020204030204" pitchFamily="34" charset="0"/>
                        </a:rPr>
                        <a:t>SS Inner Conductor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1400" dirty="0" err="1" smtClean="0">
                          <a:latin typeface="Calibri" panose="020F0502020204030204" pitchFamily="34" charset="0"/>
                        </a:rPr>
                        <a:t>T</a:t>
                      </a:r>
                      <a:r>
                        <a:rPr lang="en-US" sz="1400" baseline="-25000" dirty="0" err="1" smtClean="0">
                          <a:latin typeface="Calibri" panose="020F0502020204030204" pitchFamily="34" charset="0"/>
                        </a:rPr>
                        <a:t>max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</a:rPr>
                        <a:t> K</a:t>
                      </a:r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1400" dirty="0" smtClean="0">
                          <a:latin typeface="Calibri" panose="020F0502020204030204" pitchFamily="34" charset="0"/>
                        </a:rPr>
                        <a:t>Losses@50K</a:t>
                      </a:r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Calibri" panose="020F0502020204030204" pitchFamily="34" charset="0"/>
                        </a:rPr>
                        <a:t>Losses@5K</a:t>
                      </a:r>
                    </a:p>
                  </a:txBody>
                  <a:tcPr/>
                </a:tc>
              </a:tr>
              <a:tr h="2621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Calibri" panose="020F0502020204030204" pitchFamily="34" charset="0"/>
                        </a:rPr>
                        <a:t>30 µm plating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1400" dirty="0" smtClean="0">
                          <a:latin typeface="Calibri" panose="020F0502020204030204" pitchFamily="34" charset="0"/>
                        </a:rPr>
                        <a:t>1000</a:t>
                      </a:r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1400" dirty="0" smtClean="0">
                          <a:latin typeface="Calibri" panose="020F0502020204030204" pitchFamily="34" charset="0"/>
                        </a:rPr>
                        <a:t>9.2</a:t>
                      </a:r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1400" dirty="0" smtClean="0">
                          <a:latin typeface="Calibri" panose="020F0502020204030204" pitchFamily="34" charset="0"/>
                        </a:rPr>
                        <a:t>0.8</a:t>
                      </a:r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262137"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</a:pPr>
                      <a:r>
                        <a:rPr lang="en-US" sz="1400" dirty="0" smtClean="0">
                          <a:latin typeface="Calibri" panose="020F0502020204030204" pitchFamily="34" charset="0"/>
                        </a:rPr>
                        <a:t>100 µm plating</a:t>
                      </a:r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1400" dirty="0" smtClean="0">
                          <a:latin typeface="Calibri" panose="020F0502020204030204" pitchFamily="34" charset="0"/>
                        </a:rPr>
                        <a:t>507</a:t>
                      </a:r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1400" dirty="0" smtClean="0">
                          <a:latin typeface="Calibri" panose="020F0502020204030204" pitchFamily="34" charset="0"/>
                        </a:rPr>
                        <a:t>9.3</a:t>
                      </a:r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1400" dirty="0" smtClean="0">
                          <a:latin typeface="Calibri" panose="020F0502020204030204" pitchFamily="34" charset="0"/>
                        </a:rPr>
                        <a:t>0.8</a:t>
                      </a:r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2621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Calibri" panose="020F0502020204030204" pitchFamily="34" charset="0"/>
                        </a:rPr>
                        <a:t>150 µm plating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1400" dirty="0" smtClean="0">
                          <a:latin typeface="Calibri" panose="020F0502020204030204" pitchFamily="34" charset="0"/>
                        </a:rPr>
                        <a:t>427</a:t>
                      </a:r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1400" dirty="0" smtClean="0">
                          <a:latin typeface="Calibri" panose="020F0502020204030204" pitchFamily="34" charset="0"/>
                        </a:rPr>
                        <a:t>9.4</a:t>
                      </a:r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1400" dirty="0" smtClean="0">
                          <a:latin typeface="Calibri" panose="020F0502020204030204" pitchFamily="34" charset="0"/>
                        </a:rPr>
                        <a:t>0.8</a:t>
                      </a:r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734836" y="2214289"/>
            <a:ext cx="3066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Losses (W) at 5K and 50K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784132" y="4911125"/>
            <a:ext cx="12572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T=150K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609600" y="4905090"/>
            <a:ext cx="12572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T=320K</a:t>
            </a:r>
            <a:endParaRPr lang="en-US" sz="1400" dirty="0"/>
          </a:p>
        </p:txBody>
      </p:sp>
      <p:sp>
        <p:nvSpPr>
          <p:cNvPr id="16" name="Rectangle 15"/>
          <p:cNvSpPr/>
          <p:nvPr/>
        </p:nvSpPr>
        <p:spPr>
          <a:xfrm>
            <a:off x="6409584" y="4321307"/>
            <a:ext cx="209209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u="sng" dirty="0" smtClean="0">
                <a:solidFill>
                  <a:srgbClr val="0033CC"/>
                </a:solidFill>
                <a:latin typeface="Calibri" panose="020F0502020204030204" pitchFamily="34" charset="0"/>
              </a:rPr>
              <a:t>Assumptions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33CC"/>
                </a:solidFill>
                <a:latin typeface="Calibri" panose="020F0502020204030204" pitchFamily="34" charset="0"/>
              </a:rPr>
              <a:t>Pin=2kW TW,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33CC"/>
                </a:solidFill>
                <a:latin typeface="Calibri" panose="020F0502020204030204" pitchFamily="34" charset="0"/>
              </a:rPr>
              <a:t>10</a:t>
            </a:r>
            <a:r>
              <a:rPr lang="el-GR" sz="1600" dirty="0">
                <a:solidFill>
                  <a:srgbClr val="0033CC"/>
                </a:solidFill>
                <a:latin typeface="Calibri" panose="020F0502020204030204" pitchFamily="34" charset="0"/>
              </a:rPr>
              <a:t>μ</a:t>
            </a:r>
            <a:r>
              <a:rPr lang="en-US" sz="1600" dirty="0">
                <a:solidFill>
                  <a:srgbClr val="0033CC"/>
                </a:solidFill>
                <a:latin typeface="Calibri" panose="020F0502020204030204" pitchFamily="34" charset="0"/>
              </a:rPr>
              <a:t>m on </a:t>
            </a:r>
            <a:r>
              <a:rPr lang="en-US" sz="1600" dirty="0" smtClean="0">
                <a:solidFill>
                  <a:srgbClr val="0033CC"/>
                </a:solidFill>
                <a:latin typeface="Calibri" panose="020F0502020204030204" pitchFamily="34" charset="0"/>
              </a:rPr>
              <a:t>outer,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33CC"/>
                </a:solidFill>
                <a:latin typeface="Calibri" panose="020F0502020204030204" pitchFamily="34" charset="0"/>
              </a:rPr>
              <a:t>RRR=50; ASE,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33CC"/>
                </a:solidFill>
                <a:latin typeface="Calibri" panose="020F0502020204030204" pitchFamily="34" charset="0"/>
              </a:rPr>
              <a:t>10% roughness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l-GR" sz="1600" dirty="0" smtClean="0">
                <a:solidFill>
                  <a:srgbClr val="0033CC"/>
                </a:solidFill>
                <a:latin typeface="Calibri" panose="020F0502020204030204" pitchFamily="34" charset="0"/>
              </a:rPr>
              <a:t>ε</a:t>
            </a:r>
            <a:r>
              <a:rPr lang="en-US" sz="1600" dirty="0">
                <a:solidFill>
                  <a:srgbClr val="0033CC"/>
                </a:solidFill>
                <a:latin typeface="Calibri" panose="020F0502020204030204" pitchFamily="34" charset="0"/>
              </a:rPr>
              <a:t>=9.8, tan=3e-4, </a:t>
            </a:r>
          </a:p>
        </p:txBody>
      </p:sp>
    </p:spTree>
    <p:extLst>
      <p:ext uri="{BB962C8B-B14F-4D97-AF65-F5344CB8AC3E}">
        <p14:creationId xmlns:p14="http://schemas.microsoft.com/office/powerpoint/2010/main" val="7152769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825" y="1398660"/>
            <a:ext cx="4928820" cy="30342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0790" y="238900"/>
            <a:ext cx="723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Main coupler antenna configuration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1219200" y="1642053"/>
            <a:ext cx="175881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66FF"/>
                </a:solidFill>
                <a:latin typeface="Comic Sans MS" panose="030F0702030302020204" pitchFamily="66" charset="0"/>
                <a:sym typeface="Symbol" panose="05050102010706020507" pitchFamily="18" charset="2"/>
              </a:defRPr>
            </a:lvl1pPr>
            <a:lvl2pPr marL="742950" indent="-285750">
              <a:defRPr sz="1400">
                <a:solidFill>
                  <a:srgbClr val="0066FF"/>
                </a:solidFill>
                <a:latin typeface="Comic Sans MS" panose="030F0702030302020204" pitchFamily="66" charset="0"/>
                <a:sym typeface="Symbol" panose="05050102010706020507" pitchFamily="18" charset="2"/>
              </a:defRPr>
            </a:lvl2pPr>
            <a:lvl3pPr marL="1143000" indent="-228600">
              <a:defRPr sz="1400">
                <a:solidFill>
                  <a:srgbClr val="0066FF"/>
                </a:solidFill>
                <a:latin typeface="Comic Sans MS" panose="030F0702030302020204" pitchFamily="66" charset="0"/>
                <a:sym typeface="Symbol" panose="05050102010706020507" pitchFamily="18" charset="2"/>
              </a:defRPr>
            </a:lvl3pPr>
            <a:lvl4pPr marL="1600200" indent="-228600">
              <a:defRPr sz="1400">
                <a:solidFill>
                  <a:srgbClr val="0066FF"/>
                </a:solidFill>
                <a:latin typeface="Comic Sans MS" panose="030F0702030302020204" pitchFamily="66" charset="0"/>
                <a:sym typeface="Symbol" panose="05050102010706020507" pitchFamily="18" charset="2"/>
              </a:defRPr>
            </a:lvl4pPr>
            <a:lvl5pPr marL="2057400" indent="-228600">
              <a:defRPr sz="1400">
                <a:solidFill>
                  <a:srgbClr val="0066FF"/>
                </a:solidFill>
                <a:latin typeface="Comic Sans MS" panose="030F0702030302020204" pitchFamily="66" charset="0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66FF"/>
                </a:solidFill>
                <a:latin typeface="Comic Sans MS" panose="030F0702030302020204" pitchFamily="66" charset="0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66FF"/>
                </a:solidFill>
                <a:latin typeface="Comic Sans MS" panose="030F0702030302020204" pitchFamily="66" charset="0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66FF"/>
                </a:solidFill>
                <a:latin typeface="Comic Sans MS" panose="030F0702030302020204" pitchFamily="66" charset="0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66FF"/>
                </a:solidFill>
                <a:latin typeface="Comic Sans MS" panose="030F0702030302020204" pitchFamily="66" charset="0"/>
                <a:sym typeface="Symbol" panose="05050102010706020507" pitchFamily="18" charset="2"/>
              </a:defRPr>
            </a:lvl9pPr>
          </a:lstStyle>
          <a:p>
            <a:pPr algn="ctr"/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Beam Pipe Ø40 mm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042128" y="3383763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600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Lunin</a:t>
            </a:r>
            <a:endParaRPr lang="en-US" sz="1600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Box 12"/>
          <p:cNvSpPr txBox="1">
            <a:spLocks noChangeArrowheads="1"/>
          </p:cNvSpPr>
          <p:nvPr/>
        </p:nvSpPr>
        <p:spPr bwMode="auto">
          <a:xfrm>
            <a:off x="3429000" y="2374767"/>
            <a:ext cx="17139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66FF"/>
                </a:solidFill>
                <a:latin typeface="Comic Sans MS" panose="030F0702030302020204" pitchFamily="66" charset="0"/>
                <a:sym typeface="Symbol" panose="05050102010706020507" pitchFamily="18" charset="2"/>
              </a:defRPr>
            </a:lvl1pPr>
            <a:lvl2pPr marL="742950" indent="-285750">
              <a:defRPr sz="1400">
                <a:solidFill>
                  <a:srgbClr val="0066FF"/>
                </a:solidFill>
                <a:latin typeface="Comic Sans MS" panose="030F0702030302020204" pitchFamily="66" charset="0"/>
                <a:sym typeface="Symbol" panose="05050102010706020507" pitchFamily="18" charset="2"/>
              </a:defRPr>
            </a:lvl2pPr>
            <a:lvl3pPr marL="1143000" indent="-228600">
              <a:defRPr sz="1400">
                <a:solidFill>
                  <a:srgbClr val="0066FF"/>
                </a:solidFill>
                <a:latin typeface="Comic Sans MS" panose="030F0702030302020204" pitchFamily="66" charset="0"/>
                <a:sym typeface="Symbol" panose="05050102010706020507" pitchFamily="18" charset="2"/>
              </a:defRPr>
            </a:lvl3pPr>
            <a:lvl4pPr marL="1600200" indent="-228600">
              <a:defRPr sz="1400">
                <a:solidFill>
                  <a:srgbClr val="0066FF"/>
                </a:solidFill>
                <a:latin typeface="Comic Sans MS" panose="030F0702030302020204" pitchFamily="66" charset="0"/>
                <a:sym typeface="Symbol" panose="05050102010706020507" pitchFamily="18" charset="2"/>
              </a:defRPr>
            </a:lvl4pPr>
            <a:lvl5pPr marL="2057400" indent="-228600">
              <a:defRPr sz="1400">
                <a:solidFill>
                  <a:srgbClr val="0066FF"/>
                </a:solidFill>
                <a:latin typeface="Comic Sans MS" panose="030F0702030302020204" pitchFamily="66" charset="0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66FF"/>
                </a:solidFill>
                <a:latin typeface="Comic Sans MS" panose="030F0702030302020204" pitchFamily="66" charset="0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66FF"/>
                </a:solidFill>
                <a:latin typeface="Comic Sans MS" panose="030F0702030302020204" pitchFamily="66" charset="0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66FF"/>
                </a:solidFill>
                <a:latin typeface="Comic Sans MS" panose="030F0702030302020204" pitchFamily="66" charset="0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66FF"/>
                </a:solidFill>
                <a:latin typeface="Comic Sans MS" panose="030F0702030302020204" pitchFamily="66" charset="0"/>
                <a:sym typeface="Symbol" panose="05050102010706020507" pitchFamily="18" charset="2"/>
              </a:defRPr>
            </a:lvl9pPr>
          </a:lstStyle>
          <a:p>
            <a:pPr algn="ctr"/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Beam </a:t>
            </a:r>
            <a:r>
              <a:rPr lang="en-US" altLang="en-US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PipeØ38 </a:t>
            </a:r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 err="1" smtClean="0"/>
              <a:t>N.Solyak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648" y="4541414"/>
            <a:ext cx="5578827" cy="1893750"/>
          </a:xfrm>
          <a:prstGeom prst="rect">
            <a:avLst/>
          </a:prstGeom>
        </p:spPr>
      </p:pic>
      <p:sp>
        <p:nvSpPr>
          <p:cNvPr id="31" name="Text Box 12"/>
          <p:cNvSpPr txBox="1">
            <a:spLocks noChangeArrowheads="1"/>
          </p:cNvSpPr>
          <p:nvPr/>
        </p:nvSpPr>
        <p:spPr bwMode="auto">
          <a:xfrm>
            <a:off x="6260743" y="4814513"/>
            <a:ext cx="273808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66FF"/>
                </a:solidFill>
                <a:latin typeface="Comic Sans MS" panose="030F0702030302020204" pitchFamily="66" charset="0"/>
                <a:sym typeface="Symbol" panose="05050102010706020507" pitchFamily="18" charset="2"/>
              </a:defRPr>
            </a:lvl1pPr>
            <a:lvl2pPr marL="742950" indent="-285750">
              <a:defRPr sz="1400">
                <a:solidFill>
                  <a:srgbClr val="0066FF"/>
                </a:solidFill>
                <a:latin typeface="Comic Sans MS" panose="030F0702030302020204" pitchFamily="66" charset="0"/>
                <a:sym typeface="Symbol" panose="05050102010706020507" pitchFamily="18" charset="2"/>
              </a:defRPr>
            </a:lvl2pPr>
            <a:lvl3pPr marL="1143000" indent="-228600">
              <a:defRPr sz="1400">
                <a:solidFill>
                  <a:srgbClr val="0066FF"/>
                </a:solidFill>
                <a:latin typeface="Comic Sans MS" panose="030F0702030302020204" pitchFamily="66" charset="0"/>
                <a:sym typeface="Symbol" panose="05050102010706020507" pitchFamily="18" charset="2"/>
              </a:defRPr>
            </a:lvl3pPr>
            <a:lvl4pPr marL="1600200" indent="-228600">
              <a:defRPr sz="1400">
                <a:solidFill>
                  <a:srgbClr val="0066FF"/>
                </a:solidFill>
                <a:latin typeface="Comic Sans MS" panose="030F0702030302020204" pitchFamily="66" charset="0"/>
                <a:sym typeface="Symbol" panose="05050102010706020507" pitchFamily="18" charset="2"/>
              </a:defRPr>
            </a:lvl4pPr>
            <a:lvl5pPr marL="2057400" indent="-228600">
              <a:defRPr sz="1400">
                <a:solidFill>
                  <a:srgbClr val="0066FF"/>
                </a:solidFill>
                <a:latin typeface="Comic Sans MS" panose="030F0702030302020204" pitchFamily="66" charset="0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66FF"/>
                </a:solidFill>
                <a:latin typeface="Comic Sans MS" panose="030F0702030302020204" pitchFamily="66" charset="0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66FF"/>
                </a:solidFill>
                <a:latin typeface="Comic Sans MS" panose="030F0702030302020204" pitchFamily="66" charset="0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66FF"/>
                </a:solidFill>
                <a:latin typeface="Comic Sans MS" panose="030F0702030302020204" pitchFamily="66" charset="0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66FF"/>
                </a:solidFill>
                <a:latin typeface="Comic Sans MS" panose="030F0702030302020204" pitchFamily="66" charset="0"/>
                <a:sym typeface="Symbol" panose="05050102010706020507" pitchFamily="18" charset="2"/>
              </a:defRPr>
            </a:lvl9pPr>
          </a:lstStyle>
          <a:p>
            <a:r>
              <a:rPr lang="en-US" b="1" dirty="0"/>
              <a:t>Nominal power coupler antenna positions in the 3.9 GHz cavity for XFEL (left) and </a:t>
            </a:r>
            <a:r>
              <a:rPr lang="en-US" b="1" dirty="0" smtClean="0"/>
              <a:t>LCLS-II (</a:t>
            </a:r>
            <a:r>
              <a:rPr lang="en-US" b="1" dirty="0"/>
              <a:t>right</a:t>
            </a:r>
            <a:r>
              <a:rPr lang="en-US" b="1" dirty="0" smtClean="0"/>
              <a:t>);</a:t>
            </a:r>
          </a:p>
          <a:p>
            <a:r>
              <a:rPr lang="en-US" altLang="en-US" sz="16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QL=2.5e7</a:t>
            </a:r>
            <a:endParaRPr lang="en-US" altLang="en-US" sz="16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42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Trapped modes in cold ceramic window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N.Solyak </a:t>
            </a:r>
            <a:endParaRPr lang="en-US" dirty="0"/>
          </a:p>
        </p:txBody>
      </p:sp>
      <p:pic>
        <p:nvPicPr>
          <p:cNvPr id="6" name="Content Placeholder 5"/>
          <p:cNvPicPr>
            <a:picLocks noGrp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05" y="1255939"/>
            <a:ext cx="2635262" cy="2287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407" y="3322844"/>
            <a:ext cx="3204051" cy="134749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632037" y="3240802"/>
            <a:ext cx="2209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600"/>
              </a:spcAft>
            </a:pPr>
            <a:r>
              <a:rPr lang="en-GB" dirty="0">
                <a:latin typeface="Times New Roman" panose="02020603050405020304" pitchFamily="18" charset="0"/>
                <a:ea typeface="Times New Roman" panose="02020603050405020304" pitchFamily="18" charset="0"/>
              </a:rPr>
              <a:t>Two nearest trapped modes in the coupler ceramic </a:t>
            </a:r>
            <a:r>
              <a:rPr lang="en-GB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window (simulations)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9867" y="1366812"/>
            <a:ext cx="3025690" cy="1905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55557" y="1617851"/>
            <a:ext cx="34495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CC"/>
                </a:solidFill>
              </a:rPr>
              <a:t>Trapped mode resonances measured in the 3</a:t>
            </a:r>
            <a:r>
              <a:rPr lang="en-US" sz="1800" baseline="30000" dirty="0" smtClean="0">
                <a:solidFill>
                  <a:srgbClr val="0000CC"/>
                </a:solidFill>
              </a:rPr>
              <a:t>rd</a:t>
            </a:r>
            <a:r>
              <a:rPr lang="en-US" sz="1800" dirty="0" smtClean="0">
                <a:solidFill>
                  <a:srgbClr val="0000CC"/>
                </a:solidFill>
              </a:rPr>
              <a:t> harmonic power </a:t>
            </a:r>
            <a:r>
              <a:rPr lang="en-US" sz="1800" dirty="0" smtClean="0">
                <a:solidFill>
                  <a:srgbClr val="0000CC"/>
                </a:solidFill>
              </a:rPr>
              <a:t>coupler (shift -20MHz). </a:t>
            </a:r>
            <a:r>
              <a:rPr lang="en-US" sz="1800" dirty="0" smtClean="0">
                <a:solidFill>
                  <a:srgbClr val="0000CC"/>
                </a:solidFill>
              </a:rPr>
              <a:t>Transmission losses more than 3 dB, bandwidth ~ 0.5 MHz.</a:t>
            </a:r>
            <a:endParaRPr lang="en-US" sz="1800" dirty="0">
              <a:solidFill>
                <a:srgbClr val="0000CC"/>
              </a:solidFill>
            </a:endParaRPr>
          </a:p>
        </p:txBody>
      </p:sp>
      <p:pic>
        <p:nvPicPr>
          <p:cNvPr id="11" name="Picture 1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7" y="3543469"/>
            <a:ext cx="2861310" cy="126873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5092" y="5105855"/>
            <a:ext cx="29432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CC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Set-up for ceramic measurement</a:t>
            </a:r>
            <a:r>
              <a:rPr lang="en-US" sz="1600" dirty="0" smtClean="0">
                <a:solidFill>
                  <a:srgbClr val="0000CC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00" dirty="0" smtClean="0">
                <a:solidFill>
                  <a:srgbClr val="0000CC"/>
                </a:solidFill>
              </a:rPr>
              <a:t>ε=9.71; </a:t>
            </a:r>
            <a:r>
              <a:rPr lang="en-US" sz="1600" dirty="0" err="1" smtClean="0">
                <a:solidFill>
                  <a:srgbClr val="0000CC"/>
                </a:solidFill>
              </a:rPr>
              <a:t>tanδ</a:t>
            </a:r>
            <a:r>
              <a:rPr lang="en-US" sz="1600" dirty="0" smtClean="0">
                <a:solidFill>
                  <a:srgbClr val="0000CC"/>
                </a:solidFill>
              </a:rPr>
              <a:t>=3.6E-4</a:t>
            </a:r>
            <a:r>
              <a:rPr lang="en-US" sz="1600" b="1" dirty="0" smtClean="0">
                <a:solidFill>
                  <a:srgbClr val="0000CC"/>
                </a:solidFill>
              </a:rPr>
              <a:t> </a:t>
            </a:r>
            <a:r>
              <a:rPr lang="en-US" sz="1600" dirty="0" smtClean="0">
                <a:solidFill>
                  <a:srgbClr val="0000CC"/>
                </a:solidFill>
              </a:rPr>
              <a:t>(averaged over 5 modes)</a:t>
            </a:r>
            <a:endParaRPr lang="en-US" sz="1600" dirty="0">
              <a:solidFill>
                <a:srgbClr val="0000CC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95803" y="4772403"/>
            <a:ext cx="564272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The inner </a:t>
            </a:r>
            <a:r>
              <a:rPr lang="en-GB" dirty="0">
                <a:latin typeface="Times New Roman" panose="02020603050405020304" pitchFamily="18" charset="0"/>
                <a:ea typeface="Times New Roman" panose="02020603050405020304" pitchFamily="18" charset="0"/>
              </a:rPr>
              <a:t>and outer diameters </a:t>
            </a:r>
            <a:r>
              <a:rPr lang="en-GB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of ceramic changed </a:t>
            </a:r>
            <a:r>
              <a:rPr lang="en-GB" dirty="0">
                <a:latin typeface="Times New Roman" panose="02020603050405020304" pitchFamily="18" charset="0"/>
                <a:ea typeface="Times New Roman" panose="02020603050405020304" pitchFamily="18" charset="0"/>
              </a:rPr>
              <a:t>symmetrically by 0.25 mm each, which shifts down by </a:t>
            </a:r>
            <a:r>
              <a:rPr lang="en-GB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33 MHz</a:t>
            </a:r>
            <a:r>
              <a:rPr lang="en-GB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the frequency of nearest parasitic mode and, thus, secures of </a:t>
            </a:r>
            <a:r>
              <a:rPr lang="en-GB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~50 </a:t>
            </a:r>
            <a:r>
              <a:rPr lang="en-GB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MHz </a:t>
            </a:r>
            <a:r>
              <a:rPr lang="en-GB" dirty="0">
                <a:latin typeface="Times New Roman" panose="02020603050405020304" pitchFamily="18" charset="0"/>
                <a:ea typeface="Times New Roman" panose="02020603050405020304" pitchFamily="18" charset="0"/>
              </a:rPr>
              <a:t>isolation from the operating mode</a:t>
            </a:r>
            <a:r>
              <a:rPr lang="en-GB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GB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(sensitivity of parasitic mode frequencies </a:t>
            </a:r>
            <a:r>
              <a:rPr lang="en-GB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vs. ceramic radius is  </a:t>
            </a:r>
            <a:r>
              <a:rPr lang="en-GB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±</a:t>
            </a:r>
            <a:r>
              <a:rPr lang="en-GB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65.6 </a:t>
            </a:r>
            <a:r>
              <a:rPr lang="en-GB" dirty="0">
                <a:latin typeface="Times New Roman" panose="02020603050405020304" pitchFamily="18" charset="0"/>
                <a:ea typeface="Times New Roman" panose="02020603050405020304" pitchFamily="18" charset="0"/>
              </a:rPr>
              <a:t>MHz/mm) 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3831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181" y="3439473"/>
            <a:ext cx="3125666" cy="23875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0" y="1336878"/>
            <a:ext cx="4707014" cy="12956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01789" y="321223"/>
            <a:ext cx="60094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900"/>
              </a:spcBef>
              <a:spcAft>
                <a:spcPts val="300"/>
              </a:spcAft>
            </a:pPr>
            <a:r>
              <a:rPr lang="en-GB" sz="2800" b="1" kern="800" cap="all" dirty="0" smtClean="0">
                <a:effectLst/>
                <a:latin typeface="Times New Roman" panose="02020603050405020304" pitchFamily="18" charset="0"/>
                <a:cs typeface="Arial" panose="020B0604020202020204" pitchFamily="34" charset="0"/>
              </a:rPr>
              <a:t>Coupler MECHANICAL </a:t>
            </a:r>
            <a:r>
              <a:rPr lang="en-GB" sz="2800" b="1" kern="800" cap="all" dirty="0" smtClean="0">
                <a:effectLst/>
                <a:latin typeface="Times New Roman" panose="02020603050405020304" pitchFamily="18" charset="0"/>
                <a:cs typeface="Arial" panose="020B0604020202020204" pitchFamily="34" charset="0"/>
              </a:rPr>
              <a:t>DESIGN</a:t>
            </a:r>
            <a:endParaRPr lang="en-US" sz="2800" b="1" kern="800" cap="all" dirty="0">
              <a:effectLst/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150" y="2675806"/>
            <a:ext cx="481561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solidFill>
                  <a:srgbClr val="0000CC"/>
                </a:solidFill>
                <a:latin typeface="Calibri" panose="020F0502020204030204" pitchFamily="34" charset="0"/>
              </a:rPr>
              <a:t>COMSOL solid model and mechanical boundary conditions</a:t>
            </a:r>
            <a:r>
              <a:rPr lang="en-GB" sz="15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.</a:t>
            </a:r>
            <a:endParaRPr lang="en-US" sz="1500" dirty="0">
              <a:solidFill>
                <a:srgbClr val="0000CC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397" y="1326304"/>
            <a:ext cx="4007866" cy="12956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80711" y="2767288"/>
            <a:ext cx="3693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00CC"/>
                </a:solidFill>
                <a:latin typeface="Calibri" panose="020F0502020204030204" pitchFamily="34" charset="0"/>
              </a:rPr>
              <a:t>Solid model </a:t>
            </a:r>
            <a:r>
              <a:rPr lang="en-GB" sz="16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of </a:t>
            </a:r>
            <a:r>
              <a:rPr lang="en-GB" sz="1600" dirty="0">
                <a:solidFill>
                  <a:srgbClr val="0000CC"/>
                </a:solidFill>
                <a:latin typeface="Calibri" panose="020F0502020204030204" pitchFamily="34" charset="0"/>
              </a:rPr>
              <a:t>15 convolutions stainless steel bellows with 120 </a:t>
            </a:r>
            <a:r>
              <a:rPr lang="en-GB" sz="1600" dirty="0" err="1">
                <a:solidFill>
                  <a:srgbClr val="0000CC"/>
                </a:solidFill>
                <a:latin typeface="Calibri" panose="020F0502020204030204" pitchFamily="34" charset="0"/>
              </a:rPr>
              <a:t>μm</a:t>
            </a:r>
            <a:r>
              <a:rPr lang="en-GB" sz="1600" dirty="0">
                <a:solidFill>
                  <a:srgbClr val="0000CC"/>
                </a:solidFill>
                <a:latin typeface="Calibri" panose="020F0502020204030204" pitchFamily="34" charset="0"/>
              </a:rPr>
              <a:t> copper plating</a:t>
            </a:r>
            <a:r>
              <a:rPr lang="en-GB" sz="1500" dirty="0" smtClean="0"/>
              <a:t>.</a:t>
            </a:r>
            <a:endParaRPr lang="en-US" sz="1500" dirty="0"/>
          </a:p>
        </p:txBody>
      </p:sp>
      <p:sp>
        <p:nvSpPr>
          <p:cNvPr id="12" name="TextBox 11"/>
          <p:cNvSpPr txBox="1"/>
          <p:nvPr/>
        </p:nvSpPr>
        <p:spPr>
          <a:xfrm>
            <a:off x="272472" y="5826985"/>
            <a:ext cx="315337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solidFill>
                  <a:srgbClr val="0000CC"/>
                </a:solidFill>
              </a:rPr>
              <a:t>Von Misses stresses for 0.5 mm longitudinal deformations of each bellows</a:t>
            </a:r>
            <a:r>
              <a:rPr lang="en-GB" sz="1500" dirty="0" smtClean="0"/>
              <a:t>.</a:t>
            </a:r>
            <a:endParaRPr lang="en-US" sz="1500" dirty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4237759"/>
              </p:ext>
            </p:extLst>
          </p:nvPr>
        </p:nvGraphicFramePr>
        <p:xfrm>
          <a:off x="4582392" y="3552846"/>
          <a:ext cx="3657599" cy="1397322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581866"/>
                <a:gridCol w="1075733"/>
              </a:tblGrid>
              <a:tr h="30004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600" b="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effectLst/>
                          <a:latin typeface="Calibri" panose="020F0502020204030204" pitchFamily="34" charset="0"/>
                        </a:rPr>
                        <a:t>MPa/mm</a:t>
                      </a:r>
                      <a:endParaRPr lang="en-US" sz="1600" dirty="0" smtClean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964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</a:rPr>
                        <a:t>Inner conductor, transverse, </a:t>
                      </a:r>
                      <a:endParaRPr lang="en-US" sz="1600" b="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en-US" sz="18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964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</a:rPr>
                        <a:t>Outer conductor, transverse, </a:t>
                      </a:r>
                      <a:endParaRPr lang="en-US" sz="1600" b="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  <a:endParaRPr lang="en-US" sz="18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964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</a:rPr>
                        <a:t>Inner conductor, </a:t>
                      </a:r>
                      <a:r>
                        <a:rPr lang="en-GB" sz="1600" b="0" dirty="0" smtClean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</a:rPr>
                        <a:t>longitudinal</a:t>
                      </a:r>
                      <a:endParaRPr lang="en-US" sz="1600" b="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</a:rPr>
                        <a:t>253</a:t>
                      </a:r>
                      <a:endParaRPr lang="en-US" sz="18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964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</a:rPr>
                        <a:t>Outer conductor, </a:t>
                      </a:r>
                      <a:r>
                        <a:rPr lang="en-GB" sz="1600" b="0" dirty="0" smtClean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</a:rPr>
                        <a:t>longitudinal</a:t>
                      </a:r>
                      <a:endParaRPr lang="en-US" sz="1600" b="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</a:rPr>
                        <a:t>98</a:t>
                      </a:r>
                      <a:endParaRPr lang="en-US" sz="18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425792" y="4950168"/>
            <a:ext cx="426533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solidFill>
                  <a:srgbClr val="0000CC"/>
                </a:solidFill>
              </a:rPr>
              <a:t>Summary of stresses in 15 convolutions </a:t>
            </a:r>
            <a:r>
              <a:rPr lang="en-GB" sz="1500" dirty="0" smtClean="0">
                <a:solidFill>
                  <a:srgbClr val="0000CC"/>
                </a:solidFill>
              </a:rPr>
              <a:t>bellows</a:t>
            </a:r>
            <a:endParaRPr lang="en-US" sz="1500" dirty="0">
              <a:solidFill>
                <a:srgbClr val="0000CC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25191" y="5365320"/>
            <a:ext cx="46378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GB" dirty="0">
                <a:solidFill>
                  <a:schemeClr val="bg2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Typically copper bellow endurance limit for infinite cycles is from 83 to 166 MPa or </a:t>
            </a:r>
            <a:r>
              <a:rPr lang="en-GB" dirty="0">
                <a:solidFill>
                  <a:srgbClr val="C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300 MPa </a:t>
            </a:r>
            <a:r>
              <a:rPr lang="en-GB" dirty="0">
                <a:solidFill>
                  <a:schemeClr val="bg2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 a low cycle fatigue </a:t>
            </a:r>
            <a:r>
              <a:rPr lang="en-GB" dirty="0" smtClean="0">
                <a:solidFill>
                  <a:schemeClr val="bg2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strength CPI feed-back)</a:t>
            </a:r>
            <a:endParaRPr lang="en-US" dirty="0">
              <a:solidFill>
                <a:schemeClr val="bg2"/>
              </a:solidFill>
              <a:effectLst/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957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2800" dirty="0" smtClean="0"/>
              <a:t>FLASH and XFEL - ACC39 </a:t>
            </a:r>
            <a:r>
              <a:rPr lang="en-US" sz="2800" dirty="0"/>
              <a:t>p</a:t>
            </a:r>
            <a:r>
              <a:rPr lang="en-US" sz="2800" dirty="0" smtClean="0"/>
              <a:t>erformance</a:t>
            </a:r>
          </a:p>
        </p:txBody>
      </p:sp>
      <p:sp>
        <p:nvSpPr>
          <p:cNvPr id="40965" name="Slide Number Placeholder 4"/>
          <p:cNvSpPr txBox="1">
            <a:spLocks noGrp="1"/>
          </p:cNvSpPr>
          <p:nvPr/>
        </p:nvSpPr>
        <p:spPr bwMode="auto">
          <a:xfrm>
            <a:off x="381000" y="63055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fld id="{2D9B4C0B-EE0B-4C06-A1A8-4AC3D843F474}" type="slidenum">
              <a:rPr lang="en-US" sz="1200">
                <a:solidFill>
                  <a:srgbClr val="FFFFFF"/>
                </a:solidFill>
              </a:rPr>
              <a:pPr/>
              <a:t>3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12" name="Picture 11" descr="IMG00142-20100414-172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121" y="3289309"/>
            <a:ext cx="4021655" cy="3016241"/>
          </a:xfrm>
          <a:prstGeom prst="rect">
            <a:avLst/>
          </a:prstGeom>
        </p:spPr>
      </p:pic>
      <p:sp>
        <p:nvSpPr>
          <p:cNvPr id="15" name="Content Placeholder 2"/>
          <p:cNvSpPr>
            <a:spLocks noGrp="1"/>
          </p:cNvSpPr>
          <p:nvPr>
            <p:ph idx="4294967295"/>
          </p:nvPr>
        </p:nvSpPr>
        <p:spPr>
          <a:xfrm>
            <a:off x="152400" y="1277960"/>
            <a:ext cx="6096000" cy="1984241"/>
          </a:xfrm>
        </p:spPr>
        <p:txBody>
          <a:bodyPr>
            <a:normAutofit fontScale="92500"/>
          </a:bodyPr>
          <a:lstStyle/>
          <a:p>
            <a:pPr marL="233363" indent="-233363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Calibri" panose="020F0502020204030204" pitchFamily="34" charset="0"/>
              </a:rPr>
              <a:t>ACC39 routinely operates at 18.9 to 19.7 MV/m</a:t>
            </a:r>
          </a:p>
          <a:p>
            <a:pPr marL="342900" lvl="1" indent="-163513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CC"/>
              </a:buClr>
              <a:buFont typeface="Courier New" panose="02070309020205020404" pitchFamily="49" charset="0"/>
              <a:buChar char="o"/>
            </a:pPr>
            <a:r>
              <a:rPr lang="en-US" sz="1900" i="1" dirty="0" smtClean="0">
                <a:solidFill>
                  <a:srgbClr val="0000CC"/>
                </a:solidFill>
                <a:latin typeface="Calibri" panose="020F0502020204030204" pitchFamily="34" charset="0"/>
              </a:rPr>
              <a:t>Capable of operation at 22 MV/m</a:t>
            </a:r>
          </a:p>
          <a:p>
            <a:pPr marL="503237" lvl="2" indent="0">
              <a:lnSpc>
                <a:spcPct val="100000"/>
              </a:lnSpc>
              <a:spcAft>
                <a:spcPts val="200"/>
              </a:spcAft>
              <a:buClr>
                <a:srgbClr val="0000CC"/>
              </a:buClr>
              <a:buNone/>
            </a:pPr>
            <a:r>
              <a:rPr lang="en-US" i="1" dirty="0" smtClean="0">
                <a:solidFill>
                  <a:srgbClr val="0000CC"/>
                </a:solidFill>
              </a:rPr>
              <a:t>- </a:t>
            </a:r>
            <a:r>
              <a:rPr lang="en-US" i="1" dirty="0" smtClean="0">
                <a:solidFill>
                  <a:srgbClr val="0000CC"/>
                </a:solidFill>
                <a:latin typeface="Calibri" panose="020F0502020204030204" pitchFamily="34" charset="0"/>
              </a:rPr>
              <a:t>Limitation set  by thermal interlocks – concern about compromising HOM’s on cavities 3 &amp; 5  (trimmed 2-post style)</a:t>
            </a:r>
          </a:p>
          <a:p>
            <a:pPr marL="173038" indent="-173038">
              <a:lnSpc>
                <a:spcPct val="100000"/>
              </a:lnSpc>
              <a:spcAft>
                <a:spcPts val="500"/>
              </a:spcAft>
              <a:buFont typeface="Arial" panose="020B0604020202020204" pitchFamily="34" charset="0"/>
              <a:buChar char="•"/>
              <a:tabLst>
                <a:tab pos="284163" algn="l"/>
              </a:tabLst>
            </a:pPr>
            <a:r>
              <a:rPr lang="en-US" sz="2200" dirty="0" smtClean="0">
                <a:latin typeface="Calibri" panose="020F0502020204030204" pitchFamily="34" charset="0"/>
              </a:rPr>
              <a:t>Amplitude stability ≤ 2x10</a:t>
            </a:r>
            <a:r>
              <a:rPr lang="en-US" sz="2200" baseline="30000" dirty="0" smtClean="0">
                <a:latin typeface="Calibri" panose="020F0502020204030204" pitchFamily="34" charset="0"/>
              </a:rPr>
              <a:t>-5</a:t>
            </a:r>
            <a:r>
              <a:rPr lang="en-US" sz="2200" dirty="0" smtClean="0">
                <a:latin typeface="Calibri" panose="020F0502020204030204" pitchFamily="34" charset="0"/>
              </a:rPr>
              <a:t> pulse-to-pulse</a:t>
            </a:r>
          </a:p>
          <a:p>
            <a:pPr marL="173038" indent="-173038">
              <a:lnSpc>
                <a:spcPct val="100000"/>
              </a:lnSpc>
              <a:spcAft>
                <a:spcPts val="500"/>
              </a:spcAft>
              <a:buFont typeface="Arial" panose="020B0604020202020204" pitchFamily="34" charset="0"/>
              <a:buChar char="•"/>
              <a:tabLst>
                <a:tab pos="284163" algn="l"/>
              </a:tabLst>
            </a:pPr>
            <a:r>
              <a:rPr lang="en-US" sz="2200" dirty="0" smtClean="0">
                <a:latin typeface="Calibri" panose="020F0502020204030204" pitchFamily="34" charset="0"/>
              </a:rPr>
              <a:t>Phase </a:t>
            </a:r>
            <a:r>
              <a:rPr lang="en-US" sz="2200" dirty="0">
                <a:latin typeface="Calibri" panose="020F0502020204030204" pitchFamily="34" charset="0"/>
              </a:rPr>
              <a:t>stability </a:t>
            </a:r>
            <a:r>
              <a:rPr lang="en-US" sz="2200" dirty="0" smtClean="0">
                <a:latin typeface="Calibri" panose="020F0502020204030204" pitchFamily="34" charset="0"/>
              </a:rPr>
              <a:t>≤ 0.003° pulse-to-pulse</a:t>
            </a:r>
          </a:p>
        </p:txBody>
      </p:sp>
      <p:pic>
        <p:nvPicPr>
          <p:cNvPr id="10" name="Picture 9" descr="ACC39 operation params.tif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5242" y="4121334"/>
            <a:ext cx="4343400" cy="214214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auto">
          <a:xfrm>
            <a:off x="5389268" y="5339337"/>
            <a:ext cx="492973" cy="852289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6BD8F7C-2CFD-4E90-8201-DA1C7E9365F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11" name="Picture 10" descr="linea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1284301"/>
            <a:ext cx="2819400" cy="2699710"/>
          </a:xfrm>
          <a:prstGeom prst="rect">
            <a:avLst/>
          </a:prstGeom>
        </p:spPr>
      </p:pic>
      <p:sp>
        <p:nvSpPr>
          <p:cNvPr id="13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smtClean="0"/>
              <a:t>N.Solyak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71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30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Tuner SUMMARY/STATUS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328246" y="1600200"/>
            <a:ext cx="8108950" cy="464820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 Use XFEL </a:t>
            </a:r>
            <a:r>
              <a:rPr lang="en-US" dirty="0" smtClean="0"/>
              <a:t>3.9GHz slim blade tuner (INFN) </a:t>
            </a:r>
            <a:r>
              <a:rPr lang="en-US" dirty="0" smtClean="0"/>
              <a:t>with minor modifications to meet LCLS-II requirements.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Modification </a:t>
            </a:r>
            <a:r>
              <a:rPr lang="en-US" dirty="0" smtClean="0"/>
              <a:t>introduced:  </a:t>
            </a:r>
            <a:endParaRPr lang="en-US" dirty="0"/>
          </a:p>
          <a:p>
            <a:pPr marL="631825" lvl="1" indent="-228600">
              <a:buFont typeface="Wingdings" panose="05000000000000000000" pitchFamily="2" charset="2"/>
              <a:buChar char="v"/>
            </a:pPr>
            <a:r>
              <a:rPr lang="en-US" dirty="0"/>
              <a:t>#</a:t>
            </a:r>
            <a:r>
              <a:rPr lang="en-US" dirty="0" smtClean="0"/>
              <a:t>1 </a:t>
            </a:r>
            <a:r>
              <a:rPr lang="en-US" dirty="0" smtClean="0"/>
              <a:t>-adding fine/fast piezo </a:t>
            </a:r>
            <a:r>
              <a:rPr lang="en-US" dirty="0" smtClean="0"/>
              <a:t>tuner</a:t>
            </a:r>
          </a:p>
          <a:p>
            <a:pPr marL="631825" lvl="1" indent="-228600">
              <a:buFont typeface="Wingdings" panose="05000000000000000000" pitchFamily="2" charset="2"/>
              <a:buChar char="v"/>
            </a:pPr>
            <a:r>
              <a:rPr lang="en-US" dirty="0" smtClean="0"/>
              <a:t>#</a:t>
            </a:r>
            <a:r>
              <a:rPr lang="en-US" dirty="0" smtClean="0"/>
              <a:t>2 replacement of the Sanyo/HD actuator on  Phytron electromechanical actuator. </a:t>
            </a:r>
            <a:endParaRPr lang="en-US" dirty="0" smtClean="0"/>
          </a:p>
          <a:p>
            <a:pPr lvl="1" indent="0"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0000CC"/>
                </a:solidFill>
              </a:rPr>
              <a:t>Note: Piezo-capsule </a:t>
            </a:r>
            <a:r>
              <a:rPr lang="en-US" dirty="0" smtClean="0">
                <a:solidFill>
                  <a:srgbClr val="0000CC"/>
                </a:solidFill>
              </a:rPr>
              <a:t>and Phytron actuator selected for 1.3GHz tuner. Both active components passed several lifetime and rad. hardness tests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8246" y="6449626"/>
            <a:ext cx="2718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/>
              <a:t>Yu.Pischalnikov, SRF Cavity Tuner</a:t>
            </a:r>
            <a:endParaRPr lang="en-US" sz="1200" b="1" i="1" dirty="0"/>
          </a:p>
        </p:txBody>
      </p:sp>
    </p:spTree>
    <p:extLst>
      <p:ext uri="{BB962C8B-B14F-4D97-AF65-F5344CB8AC3E}">
        <p14:creationId xmlns:p14="http://schemas.microsoft.com/office/powerpoint/2010/main" val="3460147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48356" y="3889547"/>
            <a:ext cx="2077155" cy="178369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31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INFN slim blade tuner modifications – </a:t>
            </a:r>
            <a:br>
              <a:rPr lang="en-US" dirty="0" smtClean="0"/>
            </a:br>
            <a:r>
              <a:rPr lang="en-US" dirty="0" smtClean="0"/>
              <a:t>adding Fine/Fast (piezo) tuner</a:t>
            </a:r>
            <a:endParaRPr lang="en-US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/>
          <a:srcRect l="32640" t="43155" r="17107" b="1470"/>
          <a:stretch/>
        </p:blipFill>
        <p:spPr>
          <a:xfrm>
            <a:off x="3034639" y="3310646"/>
            <a:ext cx="4193900" cy="24931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4194" t="54715" r="30450" b="16797"/>
          <a:stretch/>
        </p:blipFill>
        <p:spPr>
          <a:xfrm>
            <a:off x="445472" y="1447799"/>
            <a:ext cx="2768824" cy="18760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3794" y="1156527"/>
            <a:ext cx="3969494" cy="1627595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2028092" y="1840523"/>
            <a:ext cx="4958862" cy="445477"/>
          </a:xfrm>
          <a:prstGeom prst="straightConnector1">
            <a:avLst/>
          </a:prstGeom>
          <a:ln w="15875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383794" y="2654247"/>
            <a:ext cx="396949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Moved second ring, welded to He Vessel. to accommodate 66mm piezo-stacks</a:t>
            </a:r>
            <a:endParaRPr lang="en-US" sz="16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1506074" y="5803835"/>
            <a:ext cx="7379008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Two PI piezo-capsules (4 piezo-stacks). Will deliver more than 10kHz. </a:t>
            </a:r>
          </a:p>
          <a:p>
            <a:r>
              <a:rPr lang="en-US" dirty="0" smtClean="0"/>
              <a:t>Even one piezo can deliver  required fine tuning stroke &gt;1kHz.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136" y="6515584"/>
            <a:ext cx="2718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/>
              <a:t>Yu.Pischalnikov, SRF Cavity Tuner</a:t>
            </a:r>
            <a:endParaRPr lang="en-US" sz="1200" b="1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5919995" y="3362087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Evgueni</a:t>
            </a:r>
            <a:r>
              <a:rPr lang="en-US" b="1" dirty="0" smtClean="0"/>
              <a:t> </a:t>
            </a:r>
            <a:r>
              <a:rPr lang="en-US" b="1" dirty="0" err="1" smtClean="0"/>
              <a:t>Borissov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56971" y="3262271"/>
            <a:ext cx="21451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INFN (</a:t>
            </a:r>
            <a:r>
              <a:rPr lang="en-US" sz="1600" i="1" dirty="0" err="1" smtClean="0"/>
              <a:t>EuXFEL</a:t>
            </a:r>
            <a:r>
              <a:rPr lang="en-US" sz="1600" i="1" dirty="0" smtClean="0"/>
              <a:t>) tuner</a:t>
            </a:r>
            <a:endParaRPr lang="en-US" sz="1600" i="1" dirty="0"/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4" y="5057300"/>
            <a:ext cx="1671698" cy="42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10" y="4136830"/>
            <a:ext cx="1528704" cy="83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85777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BPM and HOM absorber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1219200"/>
            <a:ext cx="3631736" cy="2838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N.Solyak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442" y="3651251"/>
            <a:ext cx="4975931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009735" y="1531198"/>
            <a:ext cx="48753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alibri" panose="020F0502020204030204" pitchFamily="34" charset="0"/>
              </a:rPr>
              <a:t>Concept:  Use 1.3GHz beam line components (ID=78mm) in transition between cavity string:</a:t>
            </a:r>
          </a:p>
          <a:p>
            <a:pPr marL="519113" indent="-2349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  <a:latin typeface="Calibri" panose="020F0502020204030204" pitchFamily="34" charset="0"/>
              </a:rPr>
              <a:t>BPM,</a:t>
            </a:r>
          </a:p>
          <a:p>
            <a:pPr marL="519113" indent="-2349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  <a:latin typeface="Calibri" panose="020F0502020204030204" pitchFamily="34" charset="0"/>
              </a:rPr>
              <a:t>Gate-valve</a:t>
            </a:r>
            <a:r>
              <a:rPr lang="en-US" dirty="0" smtClean="0">
                <a:solidFill>
                  <a:srgbClr val="0000FF"/>
                </a:solidFill>
                <a:latin typeface="Calibri" panose="020F0502020204030204" pitchFamily="34" charset="0"/>
              </a:rPr>
              <a:t>,</a:t>
            </a:r>
          </a:p>
          <a:p>
            <a:pPr marL="519113" indent="-2349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  <a:latin typeface="Calibri" panose="020F0502020204030204" pitchFamily="34" charset="0"/>
              </a:rPr>
              <a:t>Beamline HOM </a:t>
            </a:r>
            <a:r>
              <a:rPr lang="en-US" dirty="0" smtClean="0">
                <a:solidFill>
                  <a:srgbClr val="0000FF"/>
                </a:solidFill>
                <a:latin typeface="Calibri" panose="020F0502020204030204" pitchFamily="34" charset="0"/>
              </a:rPr>
              <a:t>absorber (~10 W)</a:t>
            </a:r>
            <a:endParaRPr lang="en-US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01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8103570" cy="753033"/>
          </a:xfrm>
        </p:spPr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N.Solyak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533400" y="1447800"/>
            <a:ext cx="8108950" cy="4343400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Design is completed and </a:t>
            </a:r>
            <a:r>
              <a:rPr lang="en-US" dirty="0" smtClean="0"/>
              <a:t>Technology </a:t>
            </a:r>
            <a:r>
              <a:rPr lang="en-US" dirty="0" smtClean="0"/>
              <a:t>of all components exist </a:t>
            </a:r>
            <a:r>
              <a:rPr lang="en-US" dirty="0" smtClean="0"/>
              <a:t>(based on </a:t>
            </a:r>
            <a:r>
              <a:rPr lang="en-US" dirty="0" smtClean="0"/>
              <a:t>FNAL/XFEL/INFN).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To meet LCLS-II requirements cavity, coupler, </a:t>
            </a:r>
            <a:r>
              <a:rPr lang="en-US" dirty="0" smtClean="0"/>
              <a:t>HV and tuner </a:t>
            </a:r>
            <a:r>
              <a:rPr lang="en-US" dirty="0" smtClean="0"/>
              <a:t>designs </a:t>
            </a:r>
            <a:r>
              <a:rPr lang="en-US" dirty="0" smtClean="0"/>
              <a:t>are modified </a:t>
            </a:r>
            <a:r>
              <a:rPr lang="en-US" dirty="0" smtClean="0"/>
              <a:t>to reduce risks and improve performance at </a:t>
            </a:r>
            <a:r>
              <a:rPr lang="en-US" dirty="0" err="1" smtClean="0"/>
              <a:t>cw</a:t>
            </a:r>
            <a:r>
              <a:rPr lang="en-US" dirty="0" smtClean="0"/>
              <a:t> operation.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Simulations and studies for the dressed </a:t>
            </a:r>
            <a:r>
              <a:rPr lang="en-US" dirty="0" smtClean="0"/>
              <a:t>cavity and beamline components </a:t>
            </a:r>
            <a:r>
              <a:rPr lang="en-US" dirty="0" smtClean="0"/>
              <a:t>are done to prove proposed modifications and predict performance in LCLS-II cryostat.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Prototypes of Cavity </a:t>
            </a:r>
            <a:r>
              <a:rPr lang="en-US" dirty="0" smtClean="0"/>
              <a:t>and Auxiliaries (</a:t>
            </a:r>
            <a:r>
              <a:rPr lang="en-US" dirty="0" smtClean="0"/>
              <a:t>Tuner, main coupler, magnetic shielding, feedthroughs,…) </a:t>
            </a:r>
            <a:r>
              <a:rPr lang="en-US" dirty="0" smtClean="0"/>
              <a:t>will be tested in HTS (DV) before </a:t>
            </a:r>
            <a:r>
              <a:rPr lang="en-US" dirty="0" smtClean="0"/>
              <a:t>major procurement starts.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522900" lvl="1" indent="-34290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3562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N.Solyak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46088" y="1670050"/>
            <a:ext cx="8469312" cy="4648200"/>
          </a:xfrm>
        </p:spPr>
        <p:txBody>
          <a:bodyPr/>
          <a:lstStyle/>
          <a:p>
            <a:r>
              <a:rPr lang="en-US" dirty="0" smtClean="0"/>
              <a:t>Thanks:</a:t>
            </a:r>
          </a:p>
          <a:p>
            <a:endParaRPr lang="en-US" dirty="0" smtClean="0"/>
          </a:p>
          <a:p>
            <a:r>
              <a:rPr lang="en-US" dirty="0" err="1" smtClean="0"/>
              <a:t>T.Khabiboulline</a:t>
            </a:r>
            <a:r>
              <a:rPr lang="en-US" dirty="0" smtClean="0"/>
              <a:t>, </a:t>
            </a:r>
            <a:r>
              <a:rPr lang="en-US" dirty="0" err="1" smtClean="0"/>
              <a:t>I.Gonin</a:t>
            </a:r>
            <a:r>
              <a:rPr lang="en-US" dirty="0" smtClean="0"/>
              <a:t>, </a:t>
            </a:r>
            <a:r>
              <a:rPr lang="en-US" dirty="0" err="1" smtClean="0"/>
              <a:t>A.Lunin</a:t>
            </a:r>
            <a:r>
              <a:rPr lang="en-US" dirty="0" smtClean="0"/>
              <a:t>, </a:t>
            </a:r>
            <a:r>
              <a:rPr lang="en-US" dirty="0" err="1" smtClean="0"/>
              <a:t>S.Kazakov</a:t>
            </a:r>
            <a:r>
              <a:rPr lang="en-US" dirty="0" smtClean="0"/>
              <a:t>, </a:t>
            </a:r>
            <a:r>
              <a:rPr lang="en-US" dirty="0" err="1" smtClean="0"/>
              <a:t>R.Stanek</a:t>
            </a:r>
            <a:r>
              <a:rPr lang="en-US" dirty="0" smtClean="0"/>
              <a:t>, </a:t>
            </a:r>
            <a:r>
              <a:rPr lang="en-US" dirty="0" err="1" smtClean="0"/>
              <a:t>C.Ginzburg</a:t>
            </a:r>
            <a:r>
              <a:rPr lang="en-US" dirty="0" smtClean="0"/>
              <a:t>, </a:t>
            </a:r>
            <a:r>
              <a:rPr lang="en-US" dirty="0" err="1" smtClean="0"/>
              <a:t>E.Harms</a:t>
            </a:r>
            <a:r>
              <a:rPr lang="en-US" dirty="0" smtClean="0"/>
              <a:t>, </a:t>
            </a:r>
            <a:r>
              <a:rPr lang="en-US" dirty="0" err="1" smtClean="0"/>
              <a:t>H.Edwards</a:t>
            </a:r>
            <a:r>
              <a:rPr lang="en-US" dirty="0" smtClean="0"/>
              <a:t>, </a:t>
            </a:r>
            <a:r>
              <a:rPr lang="en-US" dirty="0" err="1" smtClean="0"/>
              <a:t>C.Grimm</a:t>
            </a:r>
            <a:r>
              <a:rPr lang="en-US" dirty="0" smtClean="0"/>
              <a:t>, </a:t>
            </a:r>
            <a:r>
              <a:rPr lang="en-US" dirty="0" err="1" smtClean="0"/>
              <a:t>M.Foley</a:t>
            </a:r>
            <a:r>
              <a:rPr lang="en-US" dirty="0" smtClean="0"/>
              <a:t>, </a:t>
            </a:r>
            <a:r>
              <a:rPr lang="en-US" dirty="0" err="1" smtClean="0"/>
              <a:t>Y.Pischalnikov</a:t>
            </a:r>
            <a:r>
              <a:rPr lang="en-US" dirty="0" smtClean="0"/>
              <a:t>, </a:t>
            </a:r>
            <a:r>
              <a:rPr lang="en-US" dirty="0" err="1" smtClean="0"/>
              <a:t>T.Arkan</a:t>
            </a:r>
            <a:r>
              <a:rPr lang="en-US" dirty="0" smtClean="0"/>
              <a:t>, </a:t>
            </a:r>
            <a:r>
              <a:rPr lang="en-US" dirty="0" err="1" smtClean="0"/>
              <a:t>A.Rowe</a:t>
            </a:r>
            <a:r>
              <a:rPr lang="en-US" dirty="0" smtClean="0"/>
              <a:t>, </a:t>
            </a:r>
            <a:r>
              <a:rPr lang="en-US" dirty="0" err="1" smtClean="0"/>
              <a:t>A.Grassellino</a:t>
            </a:r>
            <a:r>
              <a:rPr lang="en-US" dirty="0" smtClean="0"/>
              <a:t>, </a:t>
            </a:r>
            <a:r>
              <a:rPr lang="en-US" dirty="0" err="1" smtClean="0"/>
              <a:t>G.Wu</a:t>
            </a:r>
            <a:r>
              <a:rPr lang="en-US" dirty="0" smtClean="0"/>
              <a:t>, </a:t>
            </a:r>
            <a:r>
              <a:rPr lang="en-US" dirty="0" err="1" smtClean="0"/>
              <a:t>O.Prokofiev</a:t>
            </a:r>
            <a:r>
              <a:rPr lang="en-US" dirty="0" smtClean="0"/>
              <a:t>, </a:t>
            </a:r>
            <a:r>
              <a:rPr lang="en-US" dirty="0" err="1" smtClean="0"/>
              <a:t>J.Ozelis</a:t>
            </a:r>
            <a:r>
              <a:rPr lang="en-US" dirty="0" smtClean="0"/>
              <a:t>, </a:t>
            </a:r>
            <a:r>
              <a:rPr lang="en-US" dirty="0" err="1" smtClean="0"/>
              <a:t>A.Saini</a:t>
            </a:r>
            <a:r>
              <a:rPr lang="en-US" dirty="0" smtClean="0"/>
              <a:t>, </a:t>
            </a:r>
            <a:r>
              <a:rPr lang="en-US" dirty="0" err="1" smtClean="0"/>
              <a:t>J.Kaluzny</a:t>
            </a:r>
            <a:r>
              <a:rPr lang="en-US" dirty="0" smtClean="0"/>
              <a:t>, </a:t>
            </a:r>
            <a:r>
              <a:rPr lang="en-US" dirty="0" err="1" smtClean="0"/>
              <a:t>S.Yakovlev</a:t>
            </a:r>
            <a:r>
              <a:rPr lang="en-US" dirty="0" smtClean="0"/>
              <a:t>, </a:t>
            </a:r>
            <a:r>
              <a:rPr lang="en-US" dirty="0" err="1" smtClean="0"/>
              <a:t>M.Hasan</a:t>
            </a:r>
            <a:r>
              <a:rPr lang="en-US" dirty="0" smtClean="0"/>
              <a:t>, </a:t>
            </a:r>
            <a:r>
              <a:rPr lang="en-US" dirty="0" err="1" smtClean="0"/>
              <a:t>T.Peterson</a:t>
            </a:r>
            <a:r>
              <a:rPr lang="en-US" dirty="0" smtClean="0"/>
              <a:t>, </a:t>
            </a:r>
            <a:r>
              <a:rPr lang="en-US" dirty="0" err="1" smtClean="0"/>
              <a:t>Y.Orlov</a:t>
            </a:r>
            <a:r>
              <a:rPr lang="en-US" dirty="0" smtClean="0"/>
              <a:t>, </a:t>
            </a:r>
            <a:r>
              <a:rPr lang="en-US" dirty="0" err="1" smtClean="0"/>
              <a:t>Y.He</a:t>
            </a:r>
            <a:r>
              <a:rPr lang="en-US" dirty="0" smtClean="0"/>
              <a:t>, E. </a:t>
            </a:r>
            <a:r>
              <a:rPr lang="en-US" dirty="0" err="1" smtClean="0"/>
              <a:t>Borissov</a:t>
            </a:r>
            <a:r>
              <a:rPr lang="en-US" dirty="0" smtClean="0"/>
              <a:t>, 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2669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2514600"/>
            <a:ext cx="8103570" cy="753033"/>
          </a:xfrm>
        </p:spPr>
        <p:txBody>
          <a:bodyPr/>
          <a:lstStyle/>
          <a:p>
            <a:pPr algn="ctr"/>
            <a:r>
              <a:rPr lang="en-US" dirty="0" smtClean="0"/>
              <a:t>Back-up slides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N.Solyak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6505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543" y="152400"/>
            <a:ext cx="8311178" cy="75303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LCLS-II 3.9GHz Cryomodule, (F10014857 in Team Center)</a:t>
            </a:r>
            <a:endParaRPr lang="en-US" sz="2400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600200"/>
            <a:ext cx="7772400" cy="4533353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530"/>
          <a:stretch/>
        </p:blipFill>
        <p:spPr bwMode="auto">
          <a:xfrm>
            <a:off x="3581400" y="5476240"/>
            <a:ext cx="5462270" cy="10007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686" b="97105" l="1768" r="99890">
                        <a14:foregroundMark x1="10608" y1="65924" x2="10608" y2="65924"/>
                        <a14:foregroundMark x1="90497" y1="24499" x2="90497" y2="24499"/>
                        <a14:foregroundMark x1="99890" y1="78396" x2="99890" y2="78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1143000"/>
            <a:ext cx="2947178" cy="1371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43400" y="5448300"/>
            <a:ext cx="449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</a:rPr>
              <a:t>XFEL cavity orientation (z-rotation:180 </a:t>
            </a:r>
            <a:r>
              <a:rPr lang="en-US" sz="1600" dirty="0" err="1" smtClean="0">
                <a:solidFill>
                  <a:srgbClr val="0000CC"/>
                </a:solidFill>
              </a:rPr>
              <a:t>deg</a:t>
            </a:r>
            <a:r>
              <a:rPr lang="en-US" sz="1600" dirty="0" smtClean="0">
                <a:solidFill>
                  <a:srgbClr val="0000CC"/>
                </a:solidFill>
              </a:rPr>
              <a:t>)</a:t>
            </a:r>
            <a:endParaRPr lang="en-US" sz="1600" dirty="0">
              <a:solidFill>
                <a:srgbClr val="0000C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N.Solyak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525" y="1066800"/>
            <a:ext cx="3571875" cy="20313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dirty="0" smtClean="0"/>
              <a:t>8 - 3.9GHz </a:t>
            </a:r>
            <a:r>
              <a:rPr lang="en-US" dirty="0"/>
              <a:t>c</a:t>
            </a:r>
            <a:r>
              <a:rPr lang="en-US" dirty="0" smtClean="0"/>
              <a:t>avities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dirty="0"/>
              <a:t>P</a:t>
            </a:r>
            <a:r>
              <a:rPr lang="en-US" dirty="0" smtClean="0"/>
              <a:t>ower couplers from both sides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dirty="0" smtClean="0"/>
              <a:t>2-coldmass supports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dirty="0" smtClean="0"/>
              <a:t>Interconnection sliding bellow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dirty="0" smtClean="0"/>
              <a:t>38” OD vacuum vessel pipe 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dirty="0" smtClean="0"/>
              <a:t>One thermo shields:50K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dirty="0" smtClean="0"/>
              <a:t>5K intercept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18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LCLS-II. 3.9GHz Cavity String (F10014812)</a:t>
            </a:r>
            <a:endParaRPr lang="en-US" dirty="0"/>
          </a:p>
        </p:txBody>
      </p:sp>
      <p:pic>
        <p:nvPicPr>
          <p:cNvPr id="8" name="Content Placeholder 7" descr="Screen Clippin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73" y="1779099"/>
            <a:ext cx="7241304" cy="421420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805654" y="5092433"/>
            <a:ext cx="1192802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r>
              <a:rPr lang="en-US" dirty="0" smtClean="0">
                <a:latin typeface="Calibri" panose="020F0502020204030204" pitchFamily="34" charset="0"/>
              </a:rPr>
              <a:t>3.9 cavity Style-A</a:t>
            </a:r>
            <a:endParaRPr lang="en-US" dirty="0">
              <a:latin typeface="Calibri" panose="020F0502020204030204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3139817" y="4937432"/>
            <a:ext cx="262238" cy="19865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572000" y="5562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124325" y="4613814"/>
            <a:ext cx="1368806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r>
              <a:rPr lang="en-US" dirty="0" smtClean="0">
                <a:latin typeface="Calibri" panose="020F0502020204030204" pitchFamily="34" charset="0"/>
              </a:rPr>
              <a:t>3.9 cavity Style-B</a:t>
            </a:r>
            <a:endParaRPr lang="en-US" dirty="0">
              <a:latin typeface="Calibri" panose="020F0502020204030204" pitchFamily="34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 flipV="1">
            <a:off x="4261450" y="4477433"/>
            <a:ext cx="228599" cy="23615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386428" y="5839599"/>
            <a:ext cx="118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Gate Valve</a:t>
            </a:r>
            <a:endParaRPr lang="en-US" dirty="0">
              <a:latin typeface="Calibri" panose="020F0502020204030204" pitchFamily="34" charset="0"/>
            </a:endParaRPr>
          </a:p>
        </p:txBody>
      </p:sp>
      <p:cxnSp>
        <p:nvCxnSpPr>
          <p:cNvPr id="28" name="Straight Arrow Connector 27"/>
          <p:cNvCxnSpPr>
            <a:stCxn id="26" idx="1"/>
          </p:cNvCxnSpPr>
          <p:nvPr/>
        </p:nvCxnSpPr>
        <p:spPr>
          <a:xfrm flipH="1" flipV="1">
            <a:off x="1981200" y="5747267"/>
            <a:ext cx="405228" cy="2769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715000" y="3581400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Blade tuner 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flipH="1" flipV="1">
            <a:off x="5493131" y="3581400"/>
            <a:ext cx="307327" cy="1391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28600" y="4154269"/>
            <a:ext cx="971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Spool piece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990600" y="4546431"/>
            <a:ext cx="818755" cy="4528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N.Solyak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6" y="1190625"/>
            <a:ext cx="4603319" cy="141488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77" y="4242467"/>
            <a:ext cx="3657600" cy="200286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544328" y="4390428"/>
            <a:ext cx="139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Spool piece</a:t>
            </a:r>
          </a:p>
          <a:p>
            <a:r>
              <a:rPr lang="en-US" dirty="0"/>
              <a:t>a</a:t>
            </a:r>
            <a:r>
              <a:rPr lang="en-US" dirty="0" smtClean="0"/>
              <a:t>nd BPM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67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N.Solyak 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" y="404365"/>
            <a:ext cx="6737350" cy="454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67400" y="2448888"/>
            <a:ext cx="381000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solidFill>
                  <a:schemeClr val="bg2"/>
                </a:solidFill>
                <a:latin typeface="Calibri" panose="020F0502020204030204" pitchFamily="34" charset="0"/>
              </a:rPr>
              <a:t>750</a:t>
            </a:r>
            <a:endParaRPr lang="en-US" sz="1600" dirty="0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5257800"/>
            <a:ext cx="21216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Comparison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3.9 GHz vs. 1.3 GHz</a:t>
            </a:r>
            <a:r>
              <a:rPr lang="en-US" dirty="0" smtClean="0"/>
              <a:t>: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76417" y="4971365"/>
            <a:ext cx="5943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>
                <a:solidFill>
                  <a:srgbClr val="0033CC"/>
                </a:solidFill>
                <a:latin typeface="Calibri" panose="020F0502020204030204" pitchFamily="34" charset="0"/>
              </a:rPr>
              <a:t>Iris Aperture:  	30mm vs. 70mm (ratio 2.34)</a:t>
            </a:r>
          </a:p>
          <a:p>
            <a:pPr lvl="0"/>
            <a:r>
              <a:rPr lang="en-US" dirty="0">
                <a:solidFill>
                  <a:srgbClr val="0033CC"/>
                </a:solidFill>
                <a:latin typeface="Calibri" panose="020F0502020204030204" pitchFamily="34" charset="0"/>
              </a:rPr>
              <a:t>E</a:t>
            </a:r>
            <a:r>
              <a:rPr lang="en-US" baseline="-25000" dirty="0">
                <a:solidFill>
                  <a:srgbClr val="0033CC"/>
                </a:solidFill>
                <a:latin typeface="Calibri" panose="020F0502020204030204" pitchFamily="34" charset="0"/>
              </a:rPr>
              <a:t>p</a:t>
            </a:r>
            <a:r>
              <a:rPr lang="en-US" dirty="0">
                <a:solidFill>
                  <a:srgbClr val="0033CC"/>
                </a:solidFill>
                <a:latin typeface="Calibri" panose="020F0502020204030204" pitchFamily="34" charset="0"/>
              </a:rPr>
              <a:t>/</a:t>
            </a:r>
            <a:r>
              <a:rPr lang="en-US" dirty="0" err="1">
                <a:solidFill>
                  <a:srgbClr val="0033CC"/>
                </a:solidFill>
                <a:latin typeface="Calibri" panose="020F0502020204030204" pitchFamily="34" charset="0"/>
              </a:rPr>
              <a:t>E</a:t>
            </a:r>
            <a:r>
              <a:rPr lang="en-US" baseline="-25000" dirty="0" err="1">
                <a:solidFill>
                  <a:srgbClr val="0033CC"/>
                </a:solidFill>
                <a:latin typeface="Calibri" panose="020F0502020204030204" pitchFamily="34" charset="0"/>
              </a:rPr>
              <a:t>acc</a:t>
            </a:r>
            <a:r>
              <a:rPr lang="en-US" dirty="0">
                <a:solidFill>
                  <a:srgbClr val="0033CC"/>
                </a:solidFill>
                <a:latin typeface="Calibri" panose="020F0502020204030204" pitchFamily="34" charset="0"/>
              </a:rPr>
              <a:t>      ;  	2.26    vs. 2.0   </a:t>
            </a:r>
            <a:r>
              <a:rPr lang="en-US" dirty="0" smtClean="0">
                <a:solidFill>
                  <a:srgbClr val="0033CC"/>
                </a:solidFill>
                <a:latin typeface="Calibri" panose="020F0502020204030204" pitchFamily="34" charset="0"/>
              </a:rPr>
              <a:t>(</a:t>
            </a:r>
            <a:r>
              <a:rPr lang="en-US" dirty="0">
                <a:solidFill>
                  <a:srgbClr val="0033CC"/>
                </a:solidFill>
                <a:latin typeface="Calibri" panose="020F0502020204030204" pitchFamily="34" charset="0"/>
              </a:rPr>
              <a:t>13% higher)</a:t>
            </a:r>
          </a:p>
          <a:p>
            <a:pPr lvl="0"/>
            <a:r>
              <a:rPr lang="en-US" dirty="0" err="1">
                <a:solidFill>
                  <a:srgbClr val="0033CC"/>
                </a:solidFill>
                <a:latin typeface="Calibri" panose="020F0502020204030204" pitchFamily="34" charset="0"/>
              </a:rPr>
              <a:t>H</a:t>
            </a:r>
            <a:r>
              <a:rPr lang="en-US" baseline="-25000" dirty="0" err="1">
                <a:solidFill>
                  <a:srgbClr val="0033CC"/>
                </a:solidFill>
                <a:latin typeface="Calibri" panose="020F0502020204030204" pitchFamily="34" charset="0"/>
              </a:rPr>
              <a:t>p</a:t>
            </a:r>
            <a:r>
              <a:rPr lang="en-US" dirty="0">
                <a:solidFill>
                  <a:srgbClr val="0033CC"/>
                </a:solidFill>
                <a:latin typeface="Calibri" panose="020F0502020204030204" pitchFamily="34" charset="0"/>
              </a:rPr>
              <a:t>/</a:t>
            </a:r>
            <a:r>
              <a:rPr lang="en-US" dirty="0" err="1">
                <a:solidFill>
                  <a:srgbClr val="0033CC"/>
                </a:solidFill>
                <a:latin typeface="Calibri" panose="020F0502020204030204" pitchFamily="34" charset="0"/>
              </a:rPr>
              <a:t>E</a:t>
            </a:r>
            <a:r>
              <a:rPr lang="en-US" baseline="-25000" dirty="0" err="1">
                <a:solidFill>
                  <a:srgbClr val="0033CC"/>
                </a:solidFill>
                <a:latin typeface="Calibri" panose="020F0502020204030204" pitchFamily="34" charset="0"/>
              </a:rPr>
              <a:t>acc</a:t>
            </a:r>
            <a:r>
              <a:rPr lang="en-US" dirty="0">
                <a:solidFill>
                  <a:srgbClr val="0033CC"/>
                </a:solidFill>
                <a:latin typeface="Calibri" panose="020F0502020204030204" pitchFamily="34" charset="0"/>
              </a:rPr>
              <a:t>(</a:t>
            </a:r>
            <a:r>
              <a:rPr lang="en-US" dirty="0" err="1">
                <a:solidFill>
                  <a:srgbClr val="0033CC"/>
                </a:solidFill>
                <a:latin typeface="Calibri" panose="020F0502020204030204" pitchFamily="34" charset="0"/>
              </a:rPr>
              <a:t>mT</a:t>
            </a:r>
            <a:r>
              <a:rPr lang="en-US" dirty="0">
                <a:solidFill>
                  <a:srgbClr val="0033CC"/>
                </a:solidFill>
                <a:latin typeface="Calibri" panose="020F0502020204030204" pitchFamily="34" charset="0"/>
              </a:rPr>
              <a:t>/MV/m)  4.86  vs. 4.26   (14% higher)</a:t>
            </a:r>
          </a:p>
          <a:p>
            <a:pPr lvl="0"/>
            <a:r>
              <a:rPr lang="en-US" dirty="0">
                <a:solidFill>
                  <a:srgbClr val="0033CC"/>
                </a:solidFill>
                <a:latin typeface="Calibri" panose="020F0502020204030204" pitchFamily="34" charset="0"/>
              </a:rPr>
              <a:t>R/Q   (Ohm)             750   vs. </a:t>
            </a:r>
            <a:r>
              <a:rPr lang="en-US" dirty="0" smtClean="0">
                <a:solidFill>
                  <a:srgbClr val="0033CC"/>
                </a:solidFill>
                <a:latin typeface="Calibri" panose="020F0502020204030204" pitchFamily="34" charset="0"/>
              </a:rPr>
              <a:t>1000</a:t>
            </a:r>
          </a:p>
          <a:p>
            <a:pPr lvl="0"/>
            <a:r>
              <a:rPr lang="en-US" dirty="0" smtClean="0">
                <a:solidFill>
                  <a:srgbClr val="0033CC"/>
                </a:solidFill>
                <a:latin typeface="Calibri" panose="020F0502020204030204" pitchFamily="34" charset="0"/>
              </a:rPr>
              <a:t>BCS resistance ratio         (f</a:t>
            </a:r>
            <a:r>
              <a:rPr lang="en-US" baseline="30000" dirty="0" smtClean="0">
                <a:solidFill>
                  <a:srgbClr val="0033CC"/>
                </a:solidFill>
                <a:latin typeface="Calibri" panose="020F0502020204030204" pitchFamily="34" charset="0"/>
              </a:rPr>
              <a:t>2</a:t>
            </a:r>
            <a:r>
              <a:rPr lang="en-US" dirty="0" smtClean="0">
                <a:solidFill>
                  <a:srgbClr val="0033CC"/>
                </a:solidFill>
                <a:latin typeface="Calibri" panose="020F0502020204030204" pitchFamily="34" charset="0"/>
              </a:rPr>
              <a:t>)	        (9 times higher)</a:t>
            </a:r>
            <a:endParaRPr lang="en-US" dirty="0">
              <a:solidFill>
                <a:srgbClr val="0033CC"/>
              </a:solidFill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05267" y="778877"/>
            <a:ext cx="7649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FLASH </a:t>
            </a:r>
            <a:endParaRPr lang="en-US" sz="16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317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smtClean="0">
                <a:solidFill>
                  <a:srgbClr val="004C97"/>
                </a:solidFill>
                <a:latin typeface="Helvetica" panose="020B0604020202020204" pitchFamily="34" charset="0"/>
              </a:rPr>
              <a:t>Nov.20,2015</a:t>
            </a:r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smtClean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N.Solyak </a:t>
            </a:r>
            <a:endParaRPr lang="en-US" altLang="en-US" sz="12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39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graphicFrame>
        <p:nvGraphicFramePr>
          <p:cNvPr id="10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7156093"/>
              </p:ext>
            </p:extLst>
          </p:nvPr>
        </p:nvGraphicFramePr>
        <p:xfrm>
          <a:off x="152400" y="76200"/>
          <a:ext cx="8885055" cy="667823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76400"/>
                <a:gridCol w="696789"/>
                <a:gridCol w="923386"/>
                <a:gridCol w="802569"/>
                <a:gridCol w="949275"/>
                <a:gridCol w="890282"/>
                <a:gridCol w="982118"/>
                <a:gridCol w="982118"/>
                <a:gridCol w="982118"/>
              </a:tblGrid>
              <a:tr h="386841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Vendor</a:t>
                      </a:r>
                      <a:endParaRPr lang="en-US" sz="1050" dirty="0">
                        <a:solidFill>
                          <a:srgbClr val="FFFFCC"/>
                        </a:solidFill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effectLst/>
                        </a:rPr>
                        <a:t>Times Microwave</a:t>
                      </a:r>
                      <a:endParaRPr lang="en-US" sz="1050" b="1" dirty="0" smtClean="0">
                        <a:solidFill>
                          <a:srgbClr val="FFFFCC"/>
                        </a:solidFill>
                        <a:effectLst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b="1" dirty="0" smtClean="0">
                        <a:effectLst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050" b="1" dirty="0" smtClean="0">
                        <a:solidFill>
                          <a:srgbClr val="404040"/>
                        </a:solidFill>
                        <a:effectLst/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050" dirty="0" err="1" smtClean="0"/>
                        <a:t>Huber+Suhner</a:t>
                      </a:r>
                      <a:endParaRPr lang="en-US" sz="1050" dirty="0">
                        <a:solidFill>
                          <a:srgbClr val="FFFFCC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40404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40404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Gore </a:t>
                      </a:r>
                    </a:p>
                    <a:p>
                      <a:pPr algn="ctr"/>
                      <a:r>
                        <a:rPr lang="en-US" sz="1050" dirty="0" smtClean="0"/>
                        <a:t>Type 42</a:t>
                      </a:r>
                      <a:endParaRPr lang="en-US" sz="1050" dirty="0">
                        <a:solidFill>
                          <a:srgbClr val="FFFFCC"/>
                        </a:solidFill>
                      </a:endParaRPr>
                    </a:p>
                  </a:txBody>
                  <a:tcPr/>
                </a:tc>
              </a:tr>
              <a:tr h="386841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Cable Type</a:t>
                      </a:r>
                      <a:endParaRPr lang="en-US" sz="1100" b="1" dirty="0">
                        <a:solidFill>
                          <a:srgbClr val="40404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effectLst/>
                        </a:rPr>
                        <a:t>TFlex-401</a:t>
                      </a:r>
                      <a:endParaRPr lang="en-US" sz="1100" b="1" dirty="0" smtClean="0">
                        <a:solidFill>
                          <a:srgbClr val="40404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2"/>
                          </a:solidFill>
                          <a:effectLst/>
                        </a:rPr>
                        <a:t>TFlex-401t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effectLst/>
                        </a:rPr>
                        <a:t>SFT-304</a:t>
                      </a:r>
                      <a:endParaRPr lang="en-US" sz="1100" b="1" dirty="0" smtClean="0">
                        <a:solidFill>
                          <a:srgbClr val="40404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32022</a:t>
                      </a:r>
                      <a:endParaRPr lang="en-US" sz="1100" b="1" dirty="0">
                        <a:solidFill>
                          <a:srgbClr val="40404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32039</a:t>
                      </a:r>
                      <a:endParaRPr lang="en-US" sz="1100" b="1" dirty="0">
                        <a:solidFill>
                          <a:srgbClr val="40404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SF229</a:t>
                      </a:r>
                      <a:endParaRPr lang="en-US" sz="1100" b="1" dirty="0">
                        <a:solidFill>
                          <a:srgbClr val="40404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solidFill>
                            <a:schemeClr val="bg2"/>
                          </a:solidFill>
                        </a:rPr>
                        <a:t>3288LM</a:t>
                      </a:r>
                      <a:r>
                        <a:rPr lang="en-US" sz="1100" b="1" baseline="0" dirty="0" smtClean="0">
                          <a:solidFill>
                            <a:schemeClr val="bg2"/>
                          </a:solidFill>
                        </a:rPr>
                        <a:t> (SF329)</a:t>
                      </a:r>
                      <a:endParaRPr lang="en-US" sz="1100" b="1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Gore </a:t>
                      </a:r>
                    </a:p>
                    <a:p>
                      <a:pPr algn="ctr"/>
                      <a:r>
                        <a:rPr lang="en-US" sz="1100" dirty="0" smtClean="0"/>
                        <a:t>Type 42</a:t>
                      </a:r>
                      <a:endParaRPr lang="en-US" sz="1100" b="1" dirty="0">
                        <a:solidFill>
                          <a:srgbClr val="404040"/>
                        </a:solidFill>
                      </a:endParaRPr>
                    </a:p>
                  </a:txBody>
                  <a:tcPr/>
                </a:tc>
              </a:tr>
              <a:tr h="255029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Inner Cond OD [in]</a:t>
                      </a:r>
                      <a:endParaRPr lang="en-US" sz="11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0.0641</a:t>
                      </a:r>
                      <a:endParaRPr lang="en-US" sz="11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2"/>
                          </a:solidFill>
                        </a:rPr>
                        <a:t>0.062</a:t>
                      </a:r>
                      <a:endParaRPr lang="en-US" sz="1100" b="1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0.062</a:t>
                      </a:r>
                      <a:endParaRPr lang="en-US" sz="11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0.0359</a:t>
                      </a:r>
                      <a:endParaRPr lang="en-US" sz="11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0.06</a:t>
                      </a:r>
                      <a:endParaRPr lang="en-US" sz="11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?</a:t>
                      </a:r>
                      <a:endParaRPr lang="en-US" sz="11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2"/>
                          </a:solidFill>
                        </a:rPr>
                        <a:t>?</a:t>
                      </a:r>
                      <a:endParaRPr lang="en-US" sz="1100" b="1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0.089</a:t>
                      </a:r>
                      <a:endParaRPr lang="en-US" sz="11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</a:tr>
              <a:tr h="255029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Outer Cond ID</a:t>
                      </a:r>
                      <a:r>
                        <a:rPr lang="en-US" sz="1100" baseline="0" dirty="0" smtClean="0"/>
                        <a:t> [in]</a:t>
                      </a:r>
                      <a:endParaRPr lang="en-US" sz="11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0.208</a:t>
                      </a:r>
                      <a:endParaRPr lang="en-US" sz="11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2"/>
                          </a:solidFill>
                        </a:rPr>
                        <a:t>0.185</a:t>
                      </a:r>
                      <a:endParaRPr lang="en-US" sz="1100" b="1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0.185</a:t>
                      </a:r>
                      <a:endParaRPr lang="en-US" sz="11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0.106</a:t>
                      </a:r>
                      <a:endParaRPr lang="en-US" sz="11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0.191</a:t>
                      </a:r>
                      <a:endParaRPr lang="en-US" sz="11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?</a:t>
                      </a:r>
                      <a:endParaRPr lang="en-US" sz="11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2"/>
                          </a:solidFill>
                        </a:rPr>
                        <a:t>?</a:t>
                      </a:r>
                      <a:endParaRPr lang="en-US" sz="1100" b="1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0.196</a:t>
                      </a:r>
                      <a:endParaRPr lang="en-US" sz="11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</a:tr>
              <a:tr h="2550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Outer Cond OD</a:t>
                      </a:r>
                      <a:r>
                        <a:rPr lang="en-US" sz="1100" baseline="0" dirty="0" smtClean="0"/>
                        <a:t> [in]</a:t>
                      </a:r>
                      <a:endParaRPr lang="en-US" sz="1100" dirty="0" smtClean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0.249</a:t>
                      </a:r>
                      <a:endParaRPr lang="en-US" sz="11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2"/>
                          </a:solidFill>
                        </a:rPr>
                        <a:t>0.227</a:t>
                      </a:r>
                      <a:endParaRPr lang="en-US" sz="1100" b="1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0.227</a:t>
                      </a:r>
                      <a:endParaRPr lang="en-US" sz="11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0.109</a:t>
                      </a:r>
                      <a:endParaRPr lang="en-US" sz="11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0.20</a:t>
                      </a:r>
                      <a:endParaRPr lang="en-US" sz="11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?</a:t>
                      </a:r>
                      <a:endParaRPr lang="en-US" sz="11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2"/>
                          </a:solidFill>
                        </a:rPr>
                        <a:t>?</a:t>
                      </a:r>
                      <a:endParaRPr lang="en-US" sz="1100" b="1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0.225</a:t>
                      </a:r>
                      <a:endParaRPr lang="en-US" sz="11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</a:tr>
              <a:tr h="236403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Cable OD [in]</a:t>
                      </a:r>
                      <a:endParaRPr lang="en-US" sz="11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0.27</a:t>
                      </a:r>
                      <a:endParaRPr lang="en-US" sz="1100" dirty="0" smtClean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2"/>
                          </a:solidFill>
                        </a:rPr>
                        <a:t>0.250</a:t>
                      </a:r>
                      <a:endParaRPr lang="en-US" sz="1100" b="1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0.250</a:t>
                      </a:r>
                      <a:endParaRPr lang="en-US" sz="11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0.144</a:t>
                      </a:r>
                      <a:endParaRPr lang="en-US" sz="11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0.250</a:t>
                      </a:r>
                      <a:endParaRPr lang="en-US" sz="11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0.20</a:t>
                      </a:r>
                      <a:endParaRPr lang="en-US" sz="11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2"/>
                          </a:solidFill>
                        </a:rPr>
                        <a:t>0.20</a:t>
                      </a:r>
                      <a:endParaRPr lang="en-US" sz="1100" b="1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0.29</a:t>
                      </a:r>
                      <a:endParaRPr lang="en-US" sz="11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</a:tr>
              <a:tr h="386841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Material of Conductor</a:t>
                      </a:r>
                      <a:endParaRPr lang="en-US" sz="11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 smtClean="0"/>
                        <a:t>CuAg</a:t>
                      </a:r>
                      <a:endParaRPr lang="en-US" sz="1100" dirty="0" smtClean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err="1" smtClean="0">
                          <a:solidFill>
                            <a:schemeClr val="bg2"/>
                          </a:solidFill>
                        </a:rPr>
                        <a:t>CuAg</a:t>
                      </a:r>
                      <a:endParaRPr lang="en-US" sz="1100" b="1" dirty="0" smtClean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 smtClean="0"/>
                        <a:t>CuAg</a:t>
                      </a:r>
                      <a:endParaRPr lang="en-US" sz="1100" dirty="0" smtClean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 smtClean="0"/>
                        <a:t>CuAg</a:t>
                      </a:r>
                      <a:endParaRPr lang="en-US" sz="11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 smtClean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 smtClean="0"/>
                        <a:t>CuAg</a:t>
                      </a:r>
                      <a:endParaRPr lang="en-US" sz="11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 smtClean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 smtClean="0"/>
                        <a:t>CuAg</a:t>
                      </a:r>
                      <a:endParaRPr lang="en-US" sz="11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 smtClean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err="1" smtClean="0">
                          <a:solidFill>
                            <a:schemeClr val="bg2"/>
                          </a:solidFill>
                        </a:rPr>
                        <a:t>AlCuAg</a:t>
                      </a:r>
                      <a:endParaRPr lang="en-US" sz="1100" b="1" dirty="0" smtClean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 smtClean="0"/>
                        <a:t>CuAg</a:t>
                      </a:r>
                      <a:endParaRPr lang="en-US" sz="1100" dirty="0" smtClean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</a:tr>
              <a:tr h="386841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Dielectric</a:t>
                      </a:r>
                      <a:endParaRPr lang="en-US" sz="11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PTFE (</a:t>
                      </a:r>
                      <a:r>
                        <a:rPr lang="el-GR" sz="1100" dirty="0" smtClean="0"/>
                        <a:t>ε</a:t>
                      </a:r>
                      <a:r>
                        <a:rPr lang="en-US" sz="1100" baseline="-25000" dirty="0" smtClean="0"/>
                        <a:t>r</a:t>
                      </a:r>
                      <a:r>
                        <a:rPr lang="en-US" sz="1100" baseline="0" dirty="0" smtClean="0"/>
                        <a:t>=2.04)</a:t>
                      </a:r>
                      <a:endParaRPr lang="en-US" sz="1100" baseline="0" dirty="0" smtClean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baseline="0" dirty="0" err="1" smtClean="0">
                          <a:solidFill>
                            <a:schemeClr val="bg2"/>
                          </a:solidFill>
                        </a:rPr>
                        <a:t>ePTFE</a:t>
                      </a:r>
                      <a:endParaRPr lang="en-US" sz="1100" b="1" baseline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 err="1" smtClean="0"/>
                        <a:t>ePTFE</a:t>
                      </a:r>
                      <a:endParaRPr lang="en-US" sz="1100" baseline="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 smtClean="0"/>
                        <a:t>Microporous PTFE</a:t>
                      </a:r>
                      <a:endParaRPr lang="en-US" sz="1100" baseline="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 smtClean="0"/>
                        <a:t>Extruded TFE</a:t>
                      </a:r>
                      <a:endParaRPr lang="en-US" sz="1100" baseline="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 smtClean="0"/>
                        <a:t>Low density PTFE</a:t>
                      </a:r>
                      <a:endParaRPr lang="en-US" sz="1100" baseline="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baseline="0" dirty="0" smtClean="0">
                          <a:solidFill>
                            <a:schemeClr val="bg2"/>
                          </a:solidFill>
                        </a:rPr>
                        <a:t>Microporous PTFE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 smtClean="0"/>
                        <a:t>ePTFE</a:t>
                      </a:r>
                      <a:r>
                        <a:rPr lang="en-US" sz="1100" dirty="0" smtClean="0"/>
                        <a:t> (</a:t>
                      </a:r>
                      <a:r>
                        <a:rPr lang="el-GR" sz="1100" dirty="0" smtClean="0"/>
                        <a:t>ε</a:t>
                      </a:r>
                      <a:r>
                        <a:rPr lang="en-US" sz="1100" baseline="-25000" dirty="0" smtClean="0"/>
                        <a:t>r</a:t>
                      </a:r>
                      <a:r>
                        <a:rPr lang="en-US" sz="1100" baseline="0" dirty="0" smtClean="0"/>
                        <a:t>=1.4)</a:t>
                      </a:r>
                      <a:endParaRPr lang="en-US" sz="1100" baseline="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</a:tr>
              <a:tr h="236403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Velocity %</a:t>
                      </a:r>
                      <a:endParaRPr lang="en-US" sz="1100" dirty="0" smtClean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69.5</a:t>
                      </a:r>
                      <a:endParaRPr lang="en-US" sz="11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2"/>
                          </a:solidFill>
                        </a:rPr>
                        <a:t>69.5</a:t>
                      </a:r>
                      <a:endParaRPr lang="en-US" sz="1100" b="1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76</a:t>
                      </a:r>
                      <a:endParaRPr lang="en-US" sz="11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76.3</a:t>
                      </a:r>
                      <a:endParaRPr lang="en-US" sz="11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70.3</a:t>
                      </a:r>
                      <a:endParaRPr lang="en-US" sz="11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82</a:t>
                      </a:r>
                      <a:endParaRPr lang="en-US" sz="11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2"/>
                          </a:solidFill>
                        </a:rPr>
                        <a:t>82</a:t>
                      </a:r>
                      <a:endParaRPr lang="en-US" sz="1100" b="1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</a:tr>
              <a:tr h="386841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Attenuation [dB/m] at 1 GHz</a:t>
                      </a:r>
                      <a:endParaRPr lang="en-US" sz="1100" dirty="0" smtClean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0.26</a:t>
                      </a:r>
                      <a:endParaRPr lang="en-US" sz="11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2"/>
                          </a:solidFill>
                        </a:rPr>
                        <a:t>0.22</a:t>
                      </a:r>
                      <a:endParaRPr lang="en-US" sz="1100" b="1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0.22</a:t>
                      </a:r>
                      <a:endParaRPr lang="en-US" sz="11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17dB/100ft at 2GHz</a:t>
                      </a:r>
                      <a:endParaRPr lang="en-US" sz="11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12dB/100ft at 2GHz</a:t>
                      </a:r>
                      <a:endParaRPr lang="en-US" sz="11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0.18</a:t>
                      </a:r>
                      <a:endParaRPr lang="en-US" sz="11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2"/>
                          </a:solidFill>
                        </a:rPr>
                        <a:t>0.18</a:t>
                      </a:r>
                      <a:endParaRPr lang="en-US" sz="1100" b="1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0.3</a:t>
                      </a:r>
                      <a:endParaRPr lang="en-US" sz="11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</a:tr>
              <a:tr h="537279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Outer Braid</a:t>
                      </a:r>
                      <a:endParaRPr lang="en-US" sz="1100" dirty="0" smtClean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 smtClean="0"/>
                        <a:t>CuAg</a:t>
                      </a:r>
                      <a:endParaRPr lang="en-US" sz="11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err="1" smtClean="0">
                          <a:solidFill>
                            <a:schemeClr val="bg2"/>
                          </a:solidFill>
                        </a:rPr>
                        <a:t>CuAg</a:t>
                      </a:r>
                      <a:endParaRPr lang="en-US" sz="1100" b="1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 smtClean="0"/>
                        <a:t>CuAg</a:t>
                      </a:r>
                      <a:r>
                        <a:rPr lang="en-US" sz="1100" dirty="0" smtClean="0"/>
                        <a:t>+ </a:t>
                      </a:r>
                      <a:r>
                        <a:rPr lang="en-US" sz="1100" dirty="0" err="1" smtClean="0"/>
                        <a:t>Polymide</a:t>
                      </a:r>
                      <a:r>
                        <a:rPr lang="en-US" sz="1100" dirty="0" smtClean="0"/>
                        <a:t>/</a:t>
                      </a:r>
                      <a:r>
                        <a:rPr lang="en-US" sz="1100" dirty="0" err="1" smtClean="0"/>
                        <a:t>Al+CuAg</a:t>
                      </a:r>
                      <a:endParaRPr lang="en-US" sz="1100" dirty="0" smtClean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 smtClean="0"/>
                        <a:t>CuAg</a:t>
                      </a:r>
                      <a:r>
                        <a:rPr lang="en-US" sz="1100" dirty="0" smtClean="0"/>
                        <a:t>+ </a:t>
                      </a:r>
                      <a:r>
                        <a:rPr lang="en-US" sz="1100" dirty="0" err="1" smtClean="0"/>
                        <a:t>Polymide</a:t>
                      </a:r>
                      <a:r>
                        <a:rPr lang="en-US" sz="1100" dirty="0" smtClean="0"/>
                        <a:t>/</a:t>
                      </a:r>
                      <a:r>
                        <a:rPr lang="en-US" sz="1100" dirty="0" err="1" smtClean="0"/>
                        <a:t>Al+SS</a:t>
                      </a:r>
                      <a:endParaRPr lang="en-US" sz="1100" dirty="0" smtClean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 smtClean="0"/>
                        <a:t>CuAg</a:t>
                      </a:r>
                      <a:r>
                        <a:rPr lang="en-US" sz="1100" dirty="0" smtClean="0"/>
                        <a:t>+ </a:t>
                      </a:r>
                      <a:r>
                        <a:rPr lang="en-US" sz="1100" dirty="0" err="1" smtClean="0"/>
                        <a:t>Polymide</a:t>
                      </a:r>
                      <a:r>
                        <a:rPr lang="en-US" sz="1100" dirty="0" smtClean="0"/>
                        <a:t>/</a:t>
                      </a:r>
                      <a:r>
                        <a:rPr lang="en-US" sz="1100" dirty="0" err="1" smtClean="0"/>
                        <a:t>Al+SS</a:t>
                      </a:r>
                      <a:endParaRPr lang="en-US" sz="11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 smtClean="0"/>
                        <a:t>Polymide</a:t>
                      </a:r>
                      <a:r>
                        <a:rPr lang="en-US" sz="1100" dirty="0" smtClean="0"/>
                        <a:t>/</a:t>
                      </a:r>
                      <a:r>
                        <a:rPr lang="en-US" sz="1100" dirty="0" err="1" smtClean="0"/>
                        <a:t>Al+CuAg</a:t>
                      </a:r>
                      <a:endParaRPr lang="en-US" sz="11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>
                          <a:solidFill>
                            <a:schemeClr val="bg2"/>
                          </a:solidFill>
                        </a:rPr>
                        <a:t>Polymide</a:t>
                      </a:r>
                      <a:r>
                        <a:rPr lang="en-US" sz="1100" b="1" dirty="0" smtClean="0">
                          <a:solidFill>
                            <a:schemeClr val="bg2"/>
                          </a:solidFill>
                        </a:rPr>
                        <a:t>/</a:t>
                      </a:r>
                      <a:r>
                        <a:rPr lang="en-US" sz="1100" b="1" dirty="0" err="1" smtClean="0">
                          <a:solidFill>
                            <a:schemeClr val="bg2"/>
                          </a:solidFill>
                        </a:rPr>
                        <a:t>Al+AlCuAg</a:t>
                      </a:r>
                      <a:endParaRPr lang="en-US" sz="1100" b="1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 smtClean="0"/>
                        <a:t>CuAg</a:t>
                      </a:r>
                      <a:r>
                        <a:rPr lang="en-US" sz="1100" dirty="0" smtClean="0"/>
                        <a:t>+ Mechanical</a:t>
                      </a:r>
                      <a:r>
                        <a:rPr lang="en-US" sz="1100" baseline="0" dirty="0" smtClean="0"/>
                        <a:t> Shield</a:t>
                      </a:r>
                      <a:endParaRPr lang="en-US" sz="11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</a:tr>
              <a:tr h="386841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Jacket Material</a:t>
                      </a:r>
                      <a:endParaRPr lang="en-US" sz="1100" dirty="0" smtClean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FEP</a:t>
                      </a:r>
                      <a:endParaRPr lang="en-US" sz="11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2"/>
                          </a:solidFill>
                        </a:rPr>
                        <a:t>TEFZEL</a:t>
                      </a:r>
                      <a:r>
                        <a:rPr lang="en-US" sz="1100" b="1" baseline="0" dirty="0" smtClean="0">
                          <a:solidFill>
                            <a:schemeClr val="bg2"/>
                          </a:solidFill>
                        </a:rPr>
                        <a:t> 750</a:t>
                      </a:r>
                      <a:endParaRPr lang="en-US" sz="1100" b="1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FEP</a:t>
                      </a:r>
                      <a:endParaRPr lang="en-US" sz="11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FEP</a:t>
                      </a:r>
                      <a:endParaRPr lang="en-US" sz="11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FEP</a:t>
                      </a:r>
                      <a:endParaRPr lang="en-US" sz="11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FEP</a:t>
                      </a:r>
                      <a:endParaRPr lang="en-US" sz="11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2"/>
                          </a:solidFill>
                        </a:rPr>
                        <a:t>ECTFE</a:t>
                      </a:r>
                      <a:endParaRPr lang="en-US" sz="1100" b="1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TEFZEL</a:t>
                      </a:r>
                      <a:endParaRPr lang="en-US" sz="11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</a:tr>
              <a:tr h="386841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Temperature Rating [C]</a:t>
                      </a:r>
                      <a:endParaRPr lang="en-US" sz="1100" dirty="0" smtClean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-65 to +125</a:t>
                      </a:r>
                      <a:endParaRPr lang="en-US" sz="11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2"/>
                          </a:solidFill>
                        </a:rPr>
                        <a:t>-55 to +200</a:t>
                      </a:r>
                      <a:endParaRPr lang="en-US" sz="1100" b="1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-55 to +200</a:t>
                      </a:r>
                      <a:endParaRPr lang="en-US" sz="11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-55 to +200</a:t>
                      </a:r>
                      <a:endParaRPr lang="en-US" sz="1100" dirty="0" smtClean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-55 to +200</a:t>
                      </a:r>
                      <a:endParaRPr lang="en-US" sz="1100" dirty="0" smtClean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-55 to +125</a:t>
                      </a:r>
                      <a:endParaRPr lang="en-US" sz="1100" dirty="0" smtClean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solidFill>
                            <a:schemeClr val="bg2"/>
                          </a:solidFill>
                        </a:rPr>
                        <a:t>-65</a:t>
                      </a:r>
                      <a:r>
                        <a:rPr lang="en-US" sz="1100" b="1" baseline="0" dirty="0" smtClean="0">
                          <a:solidFill>
                            <a:schemeClr val="bg2"/>
                          </a:solidFill>
                        </a:rPr>
                        <a:t> to +</a:t>
                      </a:r>
                      <a:r>
                        <a:rPr lang="en-US" sz="1100" b="1" dirty="0" smtClean="0">
                          <a:solidFill>
                            <a:schemeClr val="bg2"/>
                          </a:solidFill>
                        </a:rPr>
                        <a:t>165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-100 to 150</a:t>
                      </a:r>
                      <a:endParaRPr lang="en-US" sz="1100" dirty="0" smtClean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</a:tr>
              <a:tr h="386841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Shielding </a:t>
                      </a:r>
                      <a:endParaRPr lang="en-US" sz="1100" dirty="0" smtClean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&gt;100 dB</a:t>
                      </a:r>
                      <a:endParaRPr lang="en-US" sz="1100" dirty="0" smtClean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solidFill>
                            <a:schemeClr val="bg2"/>
                          </a:solidFill>
                        </a:rPr>
                        <a:t>&gt;100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&gt;110 dB</a:t>
                      </a:r>
                      <a:endParaRPr lang="en-US" sz="1100" dirty="0" smtClean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&gt;110 dB</a:t>
                      </a:r>
                      <a:endParaRPr lang="en-US" sz="11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&gt;110 dB</a:t>
                      </a:r>
                      <a:endParaRPr lang="en-US" sz="1100" dirty="0" smtClean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&gt;90 dB</a:t>
                      </a:r>
                      <a:endParaRPr lang="en-US" sz="1100" dirty="0" smtClean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2"/>
                          </a:solidFill>
                        </a:rPr>
                        <a:t>&gt;90 dB</a:t>
                      </a:r>
                      <a:endParaRPr lang="en-US" sz="1100" b="1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&gt;110 dB</a:t>
                      </a:r>
                    </a:p>
                    <a:p>
                      <a:pPr algn="ctr"/>
                      <a:endParaRPr lang="en-US" sz="11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</a:tr>
              <a:tr h="386841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Radiation Resistance [Rad]</a:t>
                      </a:r>
                      <a:endParaRPr lang="en-US" sz="1100" dirty="0" smtClean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1e5</a:t>
                      </a:r>
                      <a:endParaRPr lang="en-US" sz="11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2"/>
                          </a:solidFill>
                        </a:rPr>
                        <a:t>3e7</a:t>
                      </a:r>
                      <a:endParaRPr lang="en-US" sz="1100" b="1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1e5</a:t>
                      </a:r>
                      <a:endParaRPr lang="en-US" sz="11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1e5</a:t>
                      </a:r>
                      <a:endParaRPr lang="en-US" sz="11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1e5</a:t>
                      </a:r>
                      <a:endParaRPr lang="en-US" sz="11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1e5</a:t>
                      </a:r>
                      <a:endParaRPr lang="en-US" sz="11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2"/>
                          </a:solidFill>
                        </a:rPr>
                        <a:t>2e8</a:t>
                      </a:r>
                      <a:endParaRPr lang="en-US" sz="1100" b="1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1e8</a:t>
                      </a:r>
                      <a:endParaRPr lang="en-US" sz="11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</a:tr>
              <a:tr h="333038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Material</a:t>
                      </a:r>
                      <a:r>
                        <a:rPr lang="en-US" sz="1100" baseline="0" dirty="0" smtClean="0"/>
                        <a:t> of Connectors</a:t>
                      </a:r>
                      <a:endParaRPr lang="en-US" sz="1100" dirty="0" smtClean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Brass</a:t>
                      </a:r>
                      <a:endParaRPr lang="en-US" sz="11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2"/>
                          </a:solidFill>
                        </a:rPr>
                        <a:t>Brass</a:t>
                      </a:r>
                      <a:endParaRPr lang="en-US" sz="1100" b="1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Brass</a:t>
                      </a:r>
                      <a:endParaRPr lang="en-US" sz="11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Brass</a:t>
                      </a:r>
                      <a:endParaRPr lang="en-US" sz="11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Brass</a:t>
                      </a:r>
                      <a:endParaRPr lang="en-US" sz="11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Brass</a:t>
                      </a:r>
                      <a:endParaRPr lang="en-US" sz="11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2"/>
                          </a:solidFill>
                        </a:rPr>
                        <a:t>Brass</a:t>
                      </a:r>
                      <a:endParaRPr lang="en-US" sz="1100" b="1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Be Cu </a:t>
                      </a:r>
                      <a:endParaRPr lang="en-US" sz="1100" b="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</a:tr>
              <a:tr h="462553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Price of 3m long assemblies(min is 250)</a:t>
                      </a:r>
                      <a:endParaRPr lang="en-US" sz="1100" dirty="0" smtClean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$147</a:t>
                      </a:r>
                      <a:endParaRPr lang="en-US" sz="11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2"/>
                          </a:solidFill>
                        </a:rPr>
                        <a:t>$175</a:t>
                      </a:r>
                      <a:endParaRPr lang="en-US" sz="1100" b="1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$157</a:t>
                      </a:r>
                      <a:endParaRPr lang="en-US" sz="11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$146</a:t>
                      </a:r>
                      <a:endParaRPr lang="en-US" sz="1100" dirty="0" smtClean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$192</a:t>
                      </a:r>
                      <a:endParaRPr lang="en-US" sz="1100" dirty="0" smtClean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$266</a:t>
                      </a:r>
                      <a:endParaRPr lang="en-US" sz="1100" dirty="0" smtClean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solidFill>
                            <a:schemeClr val="bg2"/>
                          </a:solidFill>
                        </a:rPr>
                        <a:t>$341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$756</a:t>
                      </a:r>
                      <a:endParaRPr lang="en-US" sz="1100" b="0" dirty="0" smtClean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3351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2699"/>
            <a:ext cx="9153397" cy="684530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N.Solyak 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6629400" y="2286000"/>
            <a:ext cx="1600200" cy="381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299472" y="2143780"/>
            <a:ext cx="9335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LCLS-II</a:t>
            </a:r>
          </a:p>
          <a:p>
            <a:pPr algn="ctr"/>
            <a:r>
              <a:rPr lang="en-US" sz="14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36MV/CM</a:t>
            </a:r>
            <a:endParaRPr lang="en-US" sz="1400" dirty="0">
              <a:solidFill>
                <a:srgbClr val="0000CC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2113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Lead Intercepted Power (3.9 GHz)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4193742"/>
              </p:ext>
            </p:extLst>
          </p:nvPr>
        </p:nvGraphicFramePr>
        <p:xfrm>
          <a:off x="572027" y="1905000"/>
          <a:ext cx="3635297" cy="3352840"/>
        </p:xfrm>
        <a:graphic>
          <a:graphicData uri="http://schemas.openxmlformats.org/drawingml/2006/table">
            <a:tbl>
              <a:tblPr/>
              <a:tblGrid>
                <a:gridCol w="1071561"/>
                <a:gridCol w="640934"/>
                <a:gridCol w="640934"/>
                <a:gridCol w="640934"/>
                <a:gridCol w="640934"/>
              </a:tblGrid>
              <a:tr h="434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Power Flow [W]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2K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5K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50K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300K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51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189.88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287.86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-484.04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51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217.86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358.44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-394.68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51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29.84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246.19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435.51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-298.46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51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41.63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274.95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520.27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-194.23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51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53.49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304.20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614.21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-80.58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51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65.44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334.01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719.21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44.26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51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77.43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364.58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837.66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182.56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51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89.46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396.08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972.68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337.22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51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101.50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428.79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1128.35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512.10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51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113.61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462.98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1310.21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712.38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51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125.80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499.07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1525.91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945.19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209800" y="1322079"/>
            <a:ext cx="1475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Narrow Leads</a:t>
            </a:r>
            <a:endParaRPr lang="en-US" dirty="0"/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316928"/>
              </p:ext>
            </p:extLst>
          </p:nvPr>
        </p:nvGraphicFramePr>
        <p:xfrm>
          <a:off x="4604169" y="1981200"/>
          <a:ext cx="4038599" cy="3367921"/>
        </p:xfrm>
        <a:graphic>
          <a:graphicData uri="http://schemas.openxmlformats.org/drawingml/2006/table">
            <a:tbl>
              <a:tblPr/>
              <a:tblGrid>
                <a:gridCol w="1024269"/>
                <a:gridCol w="650109"/>
                <a:gridCol w="776911"/>
                <a:gridCol w="793655"/>
                <a:gridCol w="793655"/>
              </a:tblGrid>
              <a:tr h="2665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Power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Flow[W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]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2K [</a:t>
                      </a:r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mW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]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5K [</a:t>
                      </a:r>
                      <a:r>
                        <a:rPr lang="en-US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mW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]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50K [mW]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300K [mw]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5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9.27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164.76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242.83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-416.87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5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21.91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193.01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313.60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-326.02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5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34.61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221.87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393.03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-226.41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5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47.43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251.44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483.14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-116.22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5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60.39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281.94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586.51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5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73.47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313.74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706.51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145.86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5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86.67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347.22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847.86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304.90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5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100.05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383.02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1017.10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489.75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5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113.67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422.00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1223.63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708.57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5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127.78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465.89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1481.52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973.22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5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142.70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517.64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1812.94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1301.92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096000" y="1324789"/>
            <a:ext cx="1627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Wide Leads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5257800" y="3276600"/>
            <a:ext cx="3733800" cy="1676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N.Solyak </a:t>
            </a:r>
            <a:endParaRPr lang="en-US" dirty="0" smtClean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06E4C-6333-4DFD-BF5D-A50EA7E5D376}" type="slidenum">
              <a:rPr lang="en-US" altLang="en-US" smtClean="0"/>
              <a:pPr/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23999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133434"/>
            <a:ext cx="4238182" cy="32861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64408" y="2965134"/>
            <a:ext cx="20714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Wide cooling leads</a:t>
            </a:r>
          </a:p>
          <a:p>
            <a:r>
              <a:rPr lang="en-US" sz="16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 (45mm x 2.5x10 mm</a:t>
            </a:r>
            <a:r>
              <a:rPr lang="en-US" sz="1600" baseline="300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2</a:t>
            </a:r>
            <a:r>
              <a:rPr lang="en-US" sz="16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)</a:t>
            </a:r>
            <a:endParaRPr lang="en-US" sz="1600" dirty="0">
              <a:solidFill>
                <a:srgbClr val="0000CC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17" y="1133435"/>
            <a:ext cx="4381553" cy="32861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4400" y="2952528"/>
            <a:ext cx="21226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Narrow cooling leads</a:t>
            </a:r>
          </a:p>
          <a:p>
            <a:r>
              <a:rPr lang="en-US" sz="16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 (45mm x 2.5x2.5 mm</a:t>
            </a:r>
            <a:r>
              <a:rPr lang="en-US" sz="1600" baseline="300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2</a:t>
            </a:r>
            <a:r>
              <a:rPr lang="en-US" sz="16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)</a:t>
            </a:r>
            <a:endParaRPr lang="en-US" sz="1600" dirty="0">
              <a:solidFill>
                <a:srgbClr val="0000CC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4301356"/>
            <a:ext cx="3306648" cy="24799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348" y="4266742"/>
            <a:ext cx="3352800" cy="2514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39636" t="55333" r="33182" b="12303"/>
          <a:stretch/>
        </p:blipFill>
        <p:spPr>
          <a:xfrm>
            <a:off x="1705761" y="1562928"/>
            <a:ext cx="1489420" cy="133001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l="50091" t="64667" r="27909" b="11819"/>
          <a:stretch/>
        </p:blipFill>
        <p:spPr>
          <a:xfrm>
            <a:off x="6179531" y="1562928"/>
            <a:ext cx="1446793" cy="115982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67092" y="381000"/>
            <a:ext cx="737158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Thermal simulation for HOM cable (TFlex401)</a:t>
            </a:r>
            <a:br>
              <a:rPr 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err="1" smtClean="0">
                <a:solidFill>
                  <a:schemeClr val="bg2"/>
                </a:solidFill>
                <a:latin typeface="Calibri" panose="020F0502020204030204" pitchFamily="34" charset="0"/>
              </a:rPr>
              <a:t>P</a:t>
            </a:r>
            <a:r>
              <a:rPr lang="en-US" sz="1400" baseline="-25000" dirty="0" err="1" smtClean="0">
                <a:solidFill>
                  <a:schemeClr val="bg2"/>
                </a:solidFill>
                <a:latin typeface="Calibri" panose="020F0502020204030204" pitchFamily="34" charset="0"/>
              </a:rPr>
              <a:t>antenna</a:t>
            </a:r>
            <a:r>
              <a:rPr lang="en-US" dirty="0" smtClean="0">
                <a:solidFill>
                  <a:schemeClr val="bg2"/>
                </a:solidFill>
                <a:latin typeface="Calibri" panose="020F0502020204030204" pitchFamily="34" charset="0"/>
              </a:rPr>
              <a:t>= 9uW (140mT with modified design, 63 </a:t>
            </a:r>
            <a:r>
              <a:rPr lang="en-US" dirty="0" err="1" smtClean="0">
                <a:solidFill>
                  <a:schemeClr val="bg2"/>
                </a:solidFill>
                <a:latin typeface="Calibri" panose="020F0502020204030204" pitchFamily="34" charset="0"/>
              </a:rPr>
              <a:t>mT</a:t>
            </a:r>
            <a:r>
              <a:rPr lang="en-US" dirty="0" smtClean="0">
                <a:solidFill>
                  <a:schemeClr val="bg2"/>
                </a:solidFill>
                <a:latin typeface="Calibri" panose="020F0502020204030204" pitchFamily="34" charset="0"/>
              </a:rPr>
              <a:t> with original design)</a:t>
            </a:r>
            <a:endParaRPr lang="en-US" dirty="0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52147" y="5791200"/>
            <a:ext cx="2057401" cy="751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en-US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Cable </a:t>
            </a: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is OK up to 9 W input power flow </a:t>
            </a:r>
            <a:endParaRPr lang="en-US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700"/>
              </a:lnSpc>
            </a:pPr>
            <a:r>
              <a:rPr lang="en-US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 (</a:t>
            </a: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80°C cable limit).</a:t>
            </a:r>
          </a:p>
        </p:txBody>
      </p:sp>
      <p:sp>
        <p:nvSpPr>
          <p:cNvPr id="3" name="Oval 2"/>
          <p:cNvSpPr/>
          <p:nvPr/>
        </p:nvSpPr>
        <p:spPr>
          <a:xfrm>
            <a:off x="685799" y="3962400"/>
            <a:ext cx="342457" cy="304342"/>
          </a:xfrm>
          <a:prstGeom prst="ellipse">
            <a:avLst/>
          </a:pr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970664" y="4266742"/>
            <a:ext cx="553336" cy="533858"/>
          </a:xfrm>
          <a:prstGeom prst="straightConnector1">
            <a:avLst/>
          </a:prstGeom>
          <a:ln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447800" y="47244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zoom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Nov.20,2015</a:t>
            </a:r>
            <a:endParaRPr lang="en-US" alt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N.Solyak </a:t>
            </a:r>
            <a:endParaRPr lang="en-US" dirty="0" smtClean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06E4C-6333-4DFD-BF5D-A50EA7E5D376}" type="slidenum">
              <a:rPr lang="en-US" altLang="en-US" smtClean="0"/>
              <a:pPr/>
              <a:t>41</a:t>
            </a:fld>
            <a:endParaRPr lang="en-US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3661673" y="4306535"/>
            <a:ext cx="21653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accent5">
                    <a:lumMod val="75000"/>
                  </a:schemeClr>
                </a:solidFill>
              </a:rPr>
              <a:t>M.Hasan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</a:rPr>
              <a:t>/</a:t>
            </a:r>
            <a:r>
              <a:rPr lang="en-US" sz="1400" dirty="0" err="1" smtClean="0">
                <a:solidFill>
                  <a:schemeClr val="accent5">
                    <a:lumMod val="75000"/>
                  </a:schemeClr>
                </a:solidFill>
              </a:rPr>
              <a:t>T.Khabiboulline</a:t>
            </a:r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1505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" y="-55662"/>
            <a:ext cx="5324475" cy="380565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90500" y="3405982"/>
            <a:ext cx="3886200" cy="3143229"/>
          </a:xfrm>
          <a:prstGeom prst="rect">
            <a:avLst/>
          </a:prstGeom>
          <a:solidFill>
            <a:srgbClr val="FFFFCC">
              <a:alpha val="41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"/>
          <p:cNvPicPr>
            <a:picLocks noGrp="1" noChangeAspect="1" noChangeArrowheads="1"/>
          </p:cNvPicPr>
          <p:nvPr>
            <p:ph sz="half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697" y="2343686"/>
            <a:ext cx="4994728" cy="3440113"/>
          </a:xfrm>
          <a:prstGeom prst="rect">
            <a:avLst/>
          </a:prstGeom>
          <a:noFill/>
          <a:ln w="9525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114800" y="762000"/>
            <a:ext cx="4876800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rgbClr val="0000CC"/>
              </a:solidFill>
              <a:latin typeface="Calibri" panose="020F0502020204030204" pitchFamily="34" charset="0"/>
            </a:endParaRPr>
          </a:p>
          <a:p>
            <a:endParaRPr lang="en-US" b="1" dirty="0">
              <a:solidFill>
                <a:srgbClr val="0000CC"/>
              </a:solidFill>
              <a:latin typeface="Calibri" panose="020F0502020204030204" pitchFamily="34" charset="0"/>
            </a:endParaRPr>
          </a:p>
          <a:p>
            <a:r>
              <a:rPr lang="en-US" b="1" dirty="0" smtClean="0">
                <a:solidFill>
                  <a:srgbClr val="0000CC"/>
                </a:solidFill>
                <a:latin typeface="Calibri" panose="020F0502020204030204" pitchFamily="34" charset="0"/>
              </a:rPr>
              <a:t>  </a:t>
            </a:r>
            <a:r>
              <a:rPr lang="en-US" b="1" dirty="0" err="1" smtClean="0">
                <a:solidFill>
                  <a:srgbClr val="0000CC"/>
                </a:solidFill>
                <a:latin typeface="Calibri" panose="020F0502020204030204" pitchFamily="34" charset="0"/>
              </a:rPr>
              <a:t>TFlex</a:t>
            </a:r>
            <a:r>
              <a:rPr lang="en-US" b="1" dirty="0" smtClean="0">
                <a:solidFill>
                  <a:srgbClr val="0000CC"/>
                </a:solidFill>
                <a:latin typeface="Calibri" panose="020F0502020204030204" pitchFamily="34" charset="0"/>
              </a:rPr>
              <a:t> 401 cable after 500 </a:t>
            </a:r>
            <a:r>
              <a:rPr lang="en-US" b="1" dirty="0" err="1" smtClean="0">
                <a:solidFill>
                  <a:srgbClr val="0000CC"/>
                </a:solidFill>
                <a:latin typeface="Calibri" panose="020F0502020204030204" pitchFamily="34" charset="0"/>
              </a:rPr>
              <a:t>MRad</a:t>
            </a:r>
            <a:r>
              <a:rPr lang="en-US" b="1" dirty="0" smtClean="0">
                <a:solidFill>
                  <a:srgbClr val="0000CC"/>
                </a:solidFill>
                <a:latin typeface="Calibri" panose="020F0502020204030204" pitchFamily="34" charset="0"/>
              </a:rPr>
              <a:t> </a:t>
            </a:r>
            <a:r>
              <a:rPr lang="el-GR" b="1" dirty="0" smtClean="0">
                <a:solidFill>
                  <a:srgbClr val="0000CC"/>
                </a:solidFill>
                <a:latin typeface="Calibri" panose="020F0502020204030204" pitchFamily="34" charset="0"/>
              </a:rPr>
              <a:t>γ</a:t>
            </a:r>
            <a:r>
              <a:rPr lang="en-US" b="1" dirty="0" smtClean="0">
                <a:solidFill>
                  <a:srgbClr val="0000CC"/>
                </a:solidFill>
                <a:latin typeface="Calibri" panose="020F0502020204030204" pitchFamily="34" charset="0"/>
              </a:rPr>
              <a:t>-radiation in Sandia (7 days)</a:t>
            </a:r>
          </a:p>
          <a:p>
            <a:endParaRPr lang="en-US" b="1" dirty="0">
              <a:solidFill>
                <a:srgbClr val="0000CC"/>
              </a:solidFill>
              <a:latin typeface="Calibri" panose="020F0502020204030204" pitchFamily="34" charset="0"/>
            </a:endParaRPr>
          </a:p>
          <a:p>
            <a:endParaRPr lang="en-US" b="1" dirty="0">
              <a:solidFill>
                <a:srgbClr val="0000CC"/>
              </a:solidFill>
              <a:latin typeface="Calibri" panose="020F0502020204030204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600200" y="1786593"/>
            <a:ext cx="990600" cy="346710"/>
          </a:xfrm>
          <a:prstGeom prst="straightConnector1">
            <a:avLst/>
          </a:prstGeom>
          <a:ln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828800" y="2133303"/>
            <a:ext cx="2247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Modification:  </a:t>
            </a:r>
            <a:r>
              <a:rPr lang="en-US" sz="1400" dirty="0" err="1" smtClean="0">
                <a:solidFill>
                  <a:srgbClr val="0000CC"/>
                </a:solidFill>
                <a:latin typeface="Calibri" panose="020F0502020204030204" pitchFamily="34" charset="0"/>
              </a:rPr>
              <a:t>FEP</a:t>
            </a:r>
            <a:r>
              <a:rPr lang="en-US" sz="1400" dirty="0" err="1" smtClean="0">
                <a:solidFill>
                  <a:srgbClr val="0000CC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sz="1400" dirty="0" err="1" smtClean="0">
                <a:solidFill>
                  <a:srgbClr val="0000CC"/>
                </a:solidFill>
                <a:latin typeface="Calibri" panose="020F0502020204030204" pitchFamily="34" charset="0"/>
              </a:rPr>
              <a:t>Tefzel</a:t>
            </a:r>
            <a:r>
              <a:rPr lang="en-US" sz="14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 for outer conductor</a:t>
            </a:r>
            <a:endParaRPr lang="en-US" sz="1400" dirty="0">
              <a:solidFill>
                <a:srgbClr val="0000CC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0500" y="3810000"/>
            <a:ext cx="392430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Calibri" panose="020F0502020204030204" pitchFamily="34" charset="0"/>
              </a:rPr>
              <a:t>New antenna design has better thermal performance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 smtClean="0">
                <a:latin typeface="Calibri" panose="020F0502020204030204" pitchFamily="34" charset="0"/>
              </a:rPr>
              <a:t>Preliminary </a:t>
            </a:r>
            <a:r>
              <a:rPr lang="en-US" dirty="0">
                <a:latin typeface="Calibri" panose="020F0502020204030204" pitchFamily="34" charset="0"/>
              </a:rPr>
              <a:t>analysis shows that the TFlex-401t/Huber-SF329</a:t>
            </a:r>
            <a:r>
              <a:rPr lang="en-US" b="1" dirty="0">
                <a:latin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</a:rPr>
              <a:t>cable used for the 1.3GHz </a:t>
            </a:r>
            <a:r>
              <a:rPr lang="en-US" dirty="0" err="1">
                <a:latin typeface="Calibri" panose="020F0502020204030204" pitchFamily="34" charset="0"/>
              </a:rPr>
              <a:t>cryo</a:t>
            </a:r>
            <a:r>
              <a:rPr lang="en-US" dirty="0">
                <a:latin typeface="Calibri" panose="020F0502020204030204" pitchFamily="34" charset="0"/>
              </a:rPr>
              <a:t>-module will work for up to 8W power flow out of the HOM ports for the 3.9GHz </a:t>
            </a:r>
            <a:r>
              <a:rPr lang="en-US" dirty="0" err="1">
                <a:latin typeface="Calibri" panose="020F0502020204030204" pitchFamily="34" charset="0"/>
              </a:rPr>
              <a:t>cryo</a:t>
            </a:r>
            <a:r>
              <a:rPr lang="en-US" dirty="0">
                <a:latin typeface="Calibri" panose="020F0502020204030204" pitchFamily="34" charset="0"/>
              </a:rPr>
              <a:t>-module 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Calibri" panose="020F0502020204030204" pitchFamily="34" charset="0"/>
              </a:rPr>
              <a:t>Wide Leads are critically needed 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62000" y="3505200"/>
            <a:ext cx="2371726" cy="304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20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</a:t>
            </a:r>
            <a:endParaRPr lang="en-US" sz="20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400" y="533400"/>
            <a:ext cx="3924300" cy="2872582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N.Solyak </a:t>
            </a: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71519E6-F709-4990-B973-B339820CA70B}" type="slidenum">
              <a:rPr lang="en-US" altLang="en-US" smtClean="0"/>
              <a:pPr/>
              <a:t>42</a:t>
            </a:fld>
            <a:endParaRPr lang="en-US" altLang="en-US"/>
          </a:p>
        </p:txBody>
      </p:sp>
      <p:sp>
        <p:nvSpPr>
          <p:cNvPr id="2" name="TextBox 1"/>
          <p:cNvSpPr txBox="1"/>
          <p:nvPr/>
        </p:nvSpPr>
        <p:spPr>
          <a:xfrm>
            <a:off x="5372100" y="5867400"/>
            <a:ext cx="33689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 smtClean="0">
                <a:solidFill>
                  <a:schemeClr val="accent5">
                    <a:lumMod val="75000"/>
                  </a:schemeClr>
                </a:solidFill>
              </a:rPr>
              <a:t>Y.Pischalnikov</a:t>
            </a:r>
            <a:r>
              <a:rPr lang="en-US" sz="1400" i="1" dirty="0" smtClean="0">
                <a:solidFill>
                  <a:schemeClr val="accent5">
                    <a:lumMod val="75000"/>
                  </a:schemeClr>
                </a:solidFill>
              </a:rPr>
              <a:t>/</a:t>
            </a:r>
            <a:r>
              <a:rPr lang="en-US" sz="1400" i="1" dirty="0" err="1" smtClean="0">
                <a:solidFill>
                  <a:schemeClr val="accent5">
                    <a:lumMod val="75000"/>
                  </a:schemeClr>
                </a:solidFill>
              </a:rPr>
              <a:t>T.Khabiboulline</a:t>
            </a:r>
            <a:r>
              <a:rPr lang="en-US" sz="1400" i="1" dirty="0" smtClean="0">
                <a:solidFill>
                  <a:schemeClr val="accent5">
                    <a:lumMod val="75000"/>
                  </a:schemeClr>
                </a:solidFill>
              </a:rPr>
              <a:t>/</a:t>
            </a:r>
            <a:r>
              <a:rPr lang="en-US" sz="1400" i="1" dirty="0" err="1" smtClean="0">
                <a:solidFill>
                  <a:schemeClr val="accent5">
                    <a:lumMod val="75000"/>
                  </a:schemeClr>
                </a:solidFill>
              </a:rPr>
              <a:t>M.Hasan</a:t>
            </a:r>
            <a:endParaRPr lang="en-US" sz="1400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421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11" y="1458253"/>
            <a:ext cx="4346089" cy="263911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7645" y="195865"/>
            <a:ext cx="7168178" cy="753033"/>
          </a:xfrm>
        </p:spPr>
        <p:txBody>
          <a:bodyPr/>
          <a:lstStyle/>
          <a:p>
            <a:r>
              <a:rPr lang="en-US" sz="2400" dirty="0" smtClean="0"/>
              <a:t>LCLS-II </a:t>
            </a:r>
            <a:r>
              <a:rPr lang="en-US" sz="2400" dirty="0" err="1" smtClean="0"/>
              <a:t>reqs</a:t>
            </a:r>
            <a:r>
              <a:rPr lang="en-US" sz="2400" dirty="0" smtClean="0"/>
              <a:t>.(PRD and FRD)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N.Solyak </a:t>
            </a:r>
            <a:endParaRPr lang="en-US" dirty="0"/>
          </a:p>
        </p:txBody>
      </p:sp>
      <p:sp>
        <p:nvSpPr>
          <p:cNvPr id="8" name="Content Placeholder 4"/>
          <p:cNvSpPr>
            <a:spLocks noGrp="1"/>
          </p:cNvSpPr>
          <p:nvPr>
            <p:ph sz="quarter" idx="14"/>
          </p:nvPr>
        </p:nvSpPr>
        <p:spPr>
          <a:xfrm>
            <a:off x="4693227" y="4172534"/>
            <a:ext cx="4114800" cy="1752600"/>
          </a:xfrm>
        </p:spPr>
        <p:txBody>
          <a:bodyPr>
            <a:normAutofit/>
          </a:bodyPr>
          <a:lstStyle/>
          <a:p>
            <a:pPr marL="225425" indent="-225425">
              <a:lnSpc>
                <a:spcPts val="1900"/>
              </a:lnSpc>
              <a:buFont typeface="Wingdings" pitchFamily="2" charset="2"/>
              <a:buChar char="§"/>
            </a:pPr>
            <a:r>
              <a:rPr lang="en-US" sz="1800" dirty="0" smtClean="0">
                <a:latin typeface="Calibri" panose="020F0502020204030204" pitchFamily="34" charset="0"/>
              </a:rPr>
              <a:t>Two CMs;  8 cavity / each</a:t>
            </a:r>
          </a:p>
          <a:p>
            <a:pPr marL="225425" indent="-225425">
              <a:lnSpc>
                <a:spcPts val="1900"/>
              </a:lnSpc>
              <a:buFont typeface="Wingdings" pitchFamily="2" charset="2"/>
              <a:buChar char="§"/>
            </a:pPr>
            <a:r>
              <a:rPr lang="en-US" sz="1800" dirty="0" smtClean="0">
                <a:latin typeface="Calibri" panose="020F0502020204030204" pitchFamily="34" charset="0"/>
              </a:rPr>
              <a:t>9 Cu plated bellows</a:t>
            </a:r>
            <a:endParaRPr lang="en-US" sz="1800" dirty="0">
              <a:latin typeface="Calibri" panose="020F0502020204030204" pitchFamily="34" charset="0"/>
            </a:endParaRPr>
          </a:p>
          <a:p>
            <a:pPr marL="225425" indent="-225425">
              <a:lnSpc>
                <a:spcPts val="1900"/>
              </a:lnSpc>
              <a:buFont typeface="Wingdings" pitchFamily="2" charset="2"/>
              <a:buChar char="§"/>
            </a:pPr>
            <a:r>
              <a:rPr lang="en-US" sz="1800" dirty="0" smtClean="0">
                <a:latin typeface="Calibri" panose="020F0502020204030204" pitchFamily="34" charset="0"/>
              </a:rPr>
              <a:t>Coupler orientation as per XFEL</a:t>
            </a:r>
          </a:p>
          <a:p>
            <a:pPr marL="225425" indent="-225425">
              <a:lnSpc>
                <a:spcPts val="1900"/>
              </a:lnSpc>
              <a:buFont typeface="Wingdings" pitchFamily="2" charset="2"/>
              <a:buChar char="§"/>
            </a:pPr>
            <a:r>
              <a:rPr lang="en-US" sz="1800" dirty="0" smtClean="0">
                <a:latin typeface="Calibri" panose="020F0502020204030204" pitchFamily="34" charset="0"/>
              </a:rPr>
              <a:t>~150 W heat load/</a:t>
            </a:r>
            <a:r>
              <a:rPr lang="en-US" sz="1800" dirty="0" err="1" smtClean="0">
                <a:latin typeface="Calibri" panose="020F0502020204030204" pitchFamily="34" charset="0"/>
              </a:rPr>
              <a:t>cryomodule</a:t>
            </a:r>
            <a:r>
              <a:rPr lang="en-US" sz="1800" dirty="0" smtClean="0">
                <a:latin typeface="Calibri" panose="020F0502020204030204" pitchFamily="34" charset="0"/>
              </a:rPr>
              <a:t> (2K)</a:t>
            </a:r>
          </a:p>
          <a:p>
            <a:pPr marL="225425" indent="-225425">
              <a:lnSpc>
                <a:spcPts val="1900"/>
              </a:lnSpc>
              <a:buFont typeface="Wingdings" pitchFamily="2" charset="2"/>
              <a:buChar char="§"/>
            </a:pPr>
            <a:r>
              <a:rPr lang="en-US" sz="1800" dirty="0" smtClean="0">
                <a:latin typeface="Calibri" panose="020F0502020204030204" pitchFamily="34" charset="0"/>
              </a:rPr>
              <a:t> BPM at downstream end (1.3GHz type)</a:t>
            </a:r>
          </a:p>
          <a:p>
            <a:pPr marL="225425" indent="-225425">
              <a:lnSpc>
                <a:spcPts val="1900"/>
              </a:lnSpc>
              <a:buFont typeface="Wingdings" pitchFamily="2" charset="2"/>
              <a:buChar char="§"/>
            </a:pPr>
            <a:r>
              <a:rPr lang="en-US" sz="1800" dirty="0">
                <a:latin typeface="Calibri" panose="020F0502020204030204" pitchFamily="34" charset="0"/>
              </a:rPr>
              <a:t> N</a:t>
            </a:r>
            <a:r>
              <a:rPr lang="en-US" sz="1800" dirty="0" smtClean="0">
                <a:latin typeface="Calibri" panose="020F0502020204030204" pitchFamily="34" charset="0"/>
              </a:rPr>
              <a:t>o magnet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44" y="4179713"/>
            <a:ext cx="4133821" cy="228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45" y="1159304"/>
            <a:ext cx="258127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520" y="1775377"/>
            <a:ext cx="4109680" cy="2004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38700" y="1406045"/>
            <a:ext cx="415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Table 3. Tuning/stability requirements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76599" y="2613659"/>
            <a:ext cx="4133821" cy="2286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1075" y="148743"/>
            <a:ext cx="4367521" cy="125712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704438" y="1017877"/>
            <a:ext cx="27012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600" b="1" dirty="0">
                <a:solidFill>
                  <a:srgbClr val="0000CC"/>
                </a:solidFill>
                <a:latin typeface="Arial" panose="020B0604020202020204" pitchFamily="34" charset="0"/>
              </a:rPr>
              <a:t>LCLSII-4.1-PR-0097-R2 </a:t>
            </a:r>
            <a:endParaRPr lang="en-US" sz="16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1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9" y="1066800"/>
            <a:ext cx="4956608" cy="42672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8434238" cy="685800"/>
          </a:xfrm>
        </p:spPr>
        <p:txBody>
          <a:bodyPr/>
          <a:lstStyle/>
          <a:p>
            <a:r>
              <a:rPr lang="en-US" sz="2400" dirty="0" smtClean="0">
                <a:latin typeface="Calibri" panose="020F0502020204030204" pitchFamily="34" charset="0"/>
              </a:rPr>
              <a:t>Cavity gradient and Q0 requirements</a:t>
            </a:r>
            <a:br>
              <a:rPr lang="en-US" sz="2400" dirty="0" smtClean="0">
                <a:latin typeface="Calibri" panose="020F0502020204030204" pitchFamily="34" charset="0"/>
              </a:rPr>
            </a:br>
            <a:r>
              <a:rPr lang="en-US" sz="2400" dirty="0" smtClean="0">
                <a:latin typeface="Calibri" panose="020F0502020204030204" pitchFamily="34" charset="0"/>
              </a:rPr>
              <a:t> (recent data from XFEL cavity production)</a:t>
            </a:r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N.Solyak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34399" y="4792132"/>
            <a:ext cx="7239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solidFill>
                  <a:srgbClr val="0000CC"/>
                </a:solidFill>
                <a:latin typeface="Calibri" panose="020F0502020204030204" pitchFamily="34" charset="0"/>
              </a:rPr>
              <a:t>Recent XFEL production cavities (INFN-</a:t>
            </a:r>
            <a:r>
              <a:rPr lang="en-US" sz="2000" u="sng" dirty="0" err="1" smtClean="0">
                <a:solidFill>
                  <a:srgbClr val="0000CC"/>
                </a:solidFill>
                <a:latin typeface="Calibri" panose="020F0502020204030204" pitchFamily="34" charset="0"/>
              </a:rPr>
              <a:t>Zenon</a:t>
            </a:r>
            <a:r>
              <a:rPr lang="en-US" sz="2000" u="sng" dirty="0" smtClean="0">
                <a:solidFill>
                  <a:srgbClr val="0000CC"/>
                </a:solidFill>
                <a:latin typeface="Calibri" panose="020F0502020204030204" pitchFamily="34" charset="0"/>
              </a:rPr>
              <a:t>);</a:t>
            </a:r>
          </a:p>
          <a:p>
            <a:pPr marL="571500" indent="-22860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CC"/>
                </a:solidFill>
                <a:latin typeface="Calibri" panose="020F0502020204030204" pitchFamily="34" charset="0"/>
              </a:rPr>
              <a:t>At 2K the all cavities have </a:t>
            </a:r>
            <a:r>
              <a:rPr lang="en-US" dirty="0" err="1" smtClean="0">
                <a:solidFill>
                  <a:srgbClr val="0000CC"/>
                </a:solidFill>
                <a:latin typeface="Calibri" panose="020F0502020204030204" pitchFamily="34" charset="0"/>
              </a:rPr>
              <a:t>Qo</a:t>
            </a:r>
            <a:r>
              <a:rPr lang="en-US" dirty="0" smtClean="0">
                <a:solidFill>
                  <a:srgbClr val="0000CC"/>
                </a:solidFill>
                <a:latin typeface="Calibri" panose="020F0502020204030204" pitchFamily="34" charset="0"/>
              </a:rPr>
              <a:t> in range ~(2-3)·10</a:t>
            </a:r>
            <a:r>
              <a:rPr lang="en-US" baseline="300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9</a:t>
            </a:r>
            <a:r>
              <a:rPr lang="en-US" dirty="0" smtClean="0">
                <a:solidFill>
                  <a:srgbClr val="0000CC"/>
                </a:solidFill>
                <a:latin typeface="Calibri" panose="020F0502020204030204" pitchFamily="34" charset="0"/>
              </a:rPr>
              <a:t> (except 2)</a:t>
            </a:r>
          </a:p>
          <a:p>
            <a:pPr marL="571500" indent="-22860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CC"/>
                </a:solidFill>
                <a:latin typeface="Calibri" panose="020F0502020204030204" pitchFamily="34" charset="0"/>
              </a:rPr>
              <a:t>No field slope up-to ~17 MV/m; Quench at 20-23 MV/m, VTS</a:t>
            </a:r>
          </a:p>
          <a:p>
            <a:pPr marL="571500" indent="-22860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CC"/>
                </a:solidFill>
                <a:latin typeface="Calibri" panose="020F0502020204030204" pitchFamily="34" charset="0"/>
              </a:rPr>
              <a:t>No Q degradation after welding to HV</a:t>
            </a:r>
            <a:endParaRPr lang="en-US" dirty="0">
              <a:solidFill>
                <a:srgbClr val="0000CC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1912" y="3019744"/>
            <a:ext cx="1295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 smtClean="0">
                <a:solidFill>
                  <a:srgbClr val="0000CC"/>
                </a:solidFill>
                <a:latin typeface="Calibri" panose="020F0502020204030204" pitchFamily="34" charset="0"/>
              </a:rPr>
              <a:t>P.Perini</a:t>
            </a:r>
            <a:r>
              <a:rPr lang="en-US" sz="1600" i="1" dirty="0" smtClean="0">
                <a:solidFill>
                  <a:srgbClr val="0000CC"/>
                </a:solidFill>
                <a:latin typeface="Calibri" panose="020F0502020204030204" pitchFamily="34" charset="0"/>
              </a:rPr>
              <a:t>, INFN</a:t>
            </a:r>
            <a:endParaRPr lang="en-US" sz="1600" i="1" dirty="0">
              <a:solidFill>
                <a:srgbClr val="0000CC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4399" y="5943600"/>
            <a:ext cx="7253524" cy="5554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dirty="0" smtClean="0">
                <a:latin typeface="Calibri" panose="020F0502020204030204" pitchFamily="34" charset="0"/>
              </a:rPr>
              <a:t>Risk:   LCLS-II cavity (</a:t>
            </a:r>
            <a:r>
              <a:rPr lang="en-US" dirty="0" err="1" smtClean="0">
                <a:latin typeface="Calibri" panose="020F0502020204030204" pitchFamily="34" charset="0"/>
              </a:rPr>
              <a:t>cw</a:t>
            </a:r>
            <a:r>
              <a:rPr lang="en-US" dirty="0" smtClean="0">
                <a:latin typeface="Calibri" panose="020F0502020204030204" pitchFamily="34" charset="0"/>
              </a:rPr>
              <a:t>) requirements more stringent than XFEL (pulse) !!!  </a:t>
            </a:r>
          </a:p>
          <a:p>
            <a:pPr algn="ctr">
              <a:lnSpc>
                <a:spcPts val="1800"/>
              </a:lnSpc>
            </a:pPr>
            <a:r>
              <a:rPr lang="en-US" dirty="0" smtClean="0">
                <a:latin typeface="Calibri" panose="020F0502020204030204" pitchFamily="34" charset="0"/>
                <a:sym typeface="Wingdings" panose="05000000000000000000" pitchFamily="2" charset="2"/>
              </a:rPr>
              <a:t> Require Prototyping and Testing</a:t>
            </a:r>
            <a:endParaRPr lang="en-US" dirty="0" smtClean="0">
              <a:latin typeface="Calibri" panose="020F0502020204030204" pitchFamily="34" charset="0"/>
            </a:endParaRPr>
          </a:p>
        </p:txBody>
      </p:sp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1212619"/>
              </p:ext>
            </p:extLst>
          </p:nvPr>
        </p:nvGraphicFramePr>
        <p:xfrm>
          <a:off x="4835103" y="1329378"/>
          <a:ext cx="4038600" cy="34714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6788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110067" y="3297221"/>
            <a:ext cx="4614333" cy="128051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654" y="3225978"/>
            <a:ext cx="3912923" cy="3147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398" y="581893"/>
            <a:ext cx="3980545" cy="2699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67" y="2209799"/>
            <a:ext cx="4457710" cy="9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10068" y="1143000"/>
            <a:ext cx="4336958" cy="885501"/>
            <a:chOff x="609600" y="914400"/>
            <a:chExt cx="7696684" cy="1472767"/>
          </a:xfrm>
        </p:grpSpPr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914400"/>
              <a:ext cx="4038599" cy="1466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685" y="920316"/>
              <a:ext cx="4038599" cy="1466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49" y="3389858"/>
            <a:ext cx="4396333" cy="8798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</p:pic>
      <p:sp>
        <p:nvSpPr>
          <p:cNvPr id="14" name="TextBox 13"/>
          <p:cNvSpPr txBox="1"/>
          <p:nvPr/>
        </p:nvSpPr>
        <p:spPr>
          <a:xfrm>
            <a:off x="304843" y="2953725"/>
            <a:ext cx="3466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33CC"/>
                </a:solidFill>
                <a:latin typeface="Calibri" panose="020F0502020204030204" pitchFamily="34" charset="0"/>
              </a:rPr>
              <a:t>FLASH-like </a:t>
            </a:r>
            <a:r>
              <a:rPr lang="en-US" b="1" i="1" dirty="0" err="1" smtClean="0">
                <a:solidFill>
                  <a:srgbClr val="0033CC"/>
                </a:solidFill>
                <a:latin typeface="Calibri" panose="020F0502020204030204" pitchFamily="34" charset="0"/>
              </a:rPr>
              <a:t>Cryomodule</a:t>
            </a:r>
            <a:r>
              <a:rPr lang="en-US" b="1" i="1" dirty="0" smtClean="0">
                <a:solidFill>
                  <a:srgbClr val="0033CC"/>
                </a:solidFill>
                <a:latin typeface="Calibri" panose="020F0502020204030204" pitchFamily="34" charset="0"/>
              </a:rPr>
              <a:t> Layout: </a:t>
            </a:r>
            <a:endParaRPr lang="en-US" b="1" i="1" dirty="0">
              <a:solidFill>
                <a:srgbClr val="0033CC"/>
              </a:solidFill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9220" y="4211989"/>
            <a:ext cx="3683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Calibri" panose="020F0502020204030204" pitchFamily="34" charset="0"/>
              </a:rPr>
              <a:t>XFEL/LCLS2 </a:t>
            </a:r>
            <a:r>
              <a:rPr lang="en-US" b="1" i="1" dirty="0" err="1" smtClean="0">
                <a:latin typeface="Calibri" panose="020F0502020204030204" pitchFamily="34" charset="0"/>
              </a:rPr>
              <a:t>Cryomodule</a:t>
            </a:r>
            <a:r>
              <a:rPr lang="en-US" b="1" i="1" dirty="0" smtClean="0">
                <a:latin typeface="Calibri" panose="020F0502020204030204" pitchFamily="34" charset="0"/>
              </a:rPr>
              <a:t> Layout  </a:t>
            </a:r>
            <a:endParaRPr lang="en-US" b="1" i="1" dirty="0">
              <a:latin typeface="Calibri" panose="020F0502020204030204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0" y="854404"/>
            <a:ext cx="4457700" cy="5334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i="1" dirty="0" smtClean="0">
                <a:latin typeface="Calibri" panose="020F0502020204030204" pitchFamily="34" charset="0"/>
              </a:rPr>
              <a:t>3.9 GHz </a:t>
            </a:r>
            <a:r>
              <a:rPr lang="en-US" sz="2000" b="1" i="1" dirty="0" err="1" smtClean="0">
                <a:latin typeface="Calibri" panose="020F0502020204030204" pitchFamily="34" charset="0"/>
              </a:rPr>
              <a:t>Cryomodule</a:t>
            </a:r>
            <a:r>
              <a:rPr lang="en-US" sz="2000" b="1" i="1" dirty="0" smtClean="0">
                <a:latin typeface="Calibri" panose="020F0502020204030204" pitchFamily="34" charset="0"/>
              </a:rPr>
              <a:t> Options </a:t>
            </a:r>
            <a:endParaRPr lang="en-US" sz="2000" b="1" i="1" dirty="0">
              <a:latin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6143" y="1943835"/>
            <a:ext cx="3683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33CC"/>
                </a:solidFill>
                <a:latin typeface="Calibri" panose="020F0502020204030204" pitchFamily="34" charset="0"/>
              </a:rPr>
              <a:t>1.3GHz like </a:t>
            </a:r>
            <a:r>
              <a:rPr lang="en-US" b="1" i="1" dirty="0" err="1" smtClean="0">
                <a:solidFill>
                  <a:srgbClr val="0033CC"/>
                </a:solidFill>
                <a:latin typeface="Calibri" panose="020F0502020204030204" pitchFamily="34" charset="0"/>
              </a:rPr>
              <a:t>Cryomodule</a:t>
            </a:r>
            <a:r>
              <a:rPr lang="en-US" b="1" i="1" dirty="0" smtClean="0">
                <a:solidFill>
                  <a:srgbClr val="0033CC"/>
                </a:solidFill>
                <a:latin typeface="Calibri" panose="020F0502020204030204" pitchFamily="34" charset="0"/>
              </a:rPr>
              <a:t> Layout:  </a:t>
            </a:r>
            <a:endParaRPr lang="en-US" b="1" i="1" dirty="0">
              <a:solidFill>
                <a:srgbClr val="0033CC"/>
              </a:solidFill>
              <a:latin typeface="Calibri" panose="020F0502020204030204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8328732" y="716064"/>
            <a:ext cx="274320" cy="0"/>
          </a:xfrm>
          <a:prstGeom prst="line">
            <a:avLst/>
          </a:prstGeom>
          <a:ln w="19050">
            <a:solidFill>
              <a:srgbClr val="4A33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328732" y="1081536"/>
            <a:ext cx="274320" cy="0"/>
          </a:xfrm>
          <a:prstGeom prst="line">
            <a:avLst/>
          </a:prstGeom>
          <a:ln w="19050">
            <a:solidFill>
              <a:srgbClr val="F70F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067136" y="512305"/>
            <a:ext cx="381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Symbol" panose="05050102010706020507" pitchFamily="18" charset="2"/>
              </a:rPr>
              <a:t>e</a:t>
            </a:r>
            <a:r>
              <a:rPr lang="en-US" sz="1500" baseline="-25000" dirty="0" smtClean="0"/>
              <a:t>y</a:t>
            </a:r>
            <a:endParaRPr lang="en-US" sz="1500" baseline="-25000" dirty="0"/>
          </a:p>
        </p:txBody>
      </p:sp>
      <p:sp>
        <p:nvSpPr>
          <p:cNvPr id="22" name="TextBox 21"/>
          <p:cNvSpPr txBox="1"/>
          <p:nvPr/>
        </p:nvSpPr>
        <p:spPr>
          <a:xfrm>
            <a:off x="8059444" y="850099"/>
            <a:ext cx="381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Symbol" panose="05050102010706020507" pitchFamily="18" charset="2"/>
              </a:rPr>
              <a:t>e</a:t>
            </a:r>
            <a:r>
              <a:rPr lang="en-US" sz="1500" baseline="-25000" dirty="0"/>
              <a:t>x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827777" y="623257"/>
            <a:ext cx="16802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Symbol" panose="05050102010706020507" pitchFamily="18" charset="2"/>
              </a:rPr>
              <a:t>  </a:t>
            </a:r>
            <a:r>
              <a:rPr lang="en-US" dirty="0" err="1" smtClean="0">
                <a:latin typeface="Symbol" panose="05050102010706020507" pitchFamily="18" charset="2"/>
              </a:rPr>
              <a:t>De</a:t>
            </a:r>
            <a:r>
              <a:rPr lang="en-US" baseline="-25000" dirty="0" err="1" smtClean="0"/>
              <a:t>x</a:t>
            </a:r>
            <a:r>
              <a:rPr lang="en-US" baseline="-25000" dirty="0" smtClean="0"/>
              <a:t>  </a:t>
            </a:r>
            <a:r>
              <a:rPr lang="en-US" dirty="0" smtClean="0"/>
              <a:t> </a:t>
            </a:r>
            <a:r>
              <a:rPr lang="en-US" sz="1500" dirty="0" smtClean="0"/>
              <a:t>(%)  ~  6.0 %</a:t>
            </a:r>
            <a:endParaRPr lang="en-US" sz="1500" baseline="-25000" dirty="0"/>
          </a:p>
        </p:txBody>
      </p:sp>
      <p:sp>
        <p:nvSpPr>
          <p:cNvPr id="30" name="Rectangle 29"/>
          <p:cNvSpPr/>
          <p:nvPr/>
        </p:nvSpPr>
        <p:spPr>
          <a:xfrm>
            <a:off x="5943600" y="928188"/>
            <a:ext cx="16898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latin typeface="Symbol" panose="05050102010706020507" pitchFamily="18" charset="2"/>
              </a:rPr>
              <a:t>De</a:t>
            </a:r>
            <a:r>
              <a:rPr lang="en-US" baseline="-25000" dirty="0" err="1"/>
              <a:t>y</a:t>
            </a:r>
            <a:r>
              <a:rPr lang="en-US" baseline="-25000" dirty="0"/>
              <a:t>   </a:t>
            </a:r>
            <a:r>
              <a:rPr lang="en-US" sz="1500" dirty="0" smtClean="0"/>
              <a:t>(%)   ~  24.0 %</a:t>
            </a:r>
            <a:endParaRPr lang="en-US" sz="1500" dirty="0"/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036" y="4974219"/>
            <a:ext cx="1600200" cy="1274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3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503372"/>
              </p:ext>
            </p:extLst>
          </p:nvPr>
        </p:nvGraphicFramePr>
        <p:xfrm>
          <a:off x="743680" y="5088062"/>
          <a:ext cx="3190484" cy="84582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021078"/>
                <a:gridCol w="1409767"/>
                <a:gridCol w="759639"/>
              </a:tblGrid>
              <a:tr h="261894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endParaRPr lang="en-US" sz="16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en-US" sz="1600" dirty="0" smtClean="0">
                          <a:solidFill>
                            <a:schemeClr val="bg2"/>
                          </a:solidFill>
                        </a:rPr>
                        <a:t>1.3GHz-like</a:t>
                      </a:r>
                      <a:endParaRPr lang="en-US" sz="1600" dirty="0">
                        <a:solidFill>
                          <a:schemeClr val="bg2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en-US" sz="1600" dirty="0" smtClean="0">
                          <a:solidFill>
                            <a:schemeClr val="bg2"/>
                          </a:solidFill>
                        </a:rPr>
                        <a:t>XFEL</a:t>
                      </a:r>
                      <a:endParaRPr lang="en-US" sz="1600" dirty="0">
                        <a:solidFill>
                          <a:schemeClr val="bg2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2618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dirty="0" smtClean="0"/>
                        <a:t>Δε</a:t>
                      </a:r>
                      <a:r>
                        <a:rPr lang="en-US" sz="1600" baseline="-25000" dirty="0" smtClean="0"/>
                        <a:t>x  </a:t>
                      </a:r>
                      <a:r>
                        <a:rPr lang="en-US" sz="1600" baseline="0" dirty="0" smtClean="0"/>
                        <a:t> (%)</a:t>
                      </a:r>
                      <a:endParaRPr lang="en-US" sz="16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1600" dirty="0" smtClean="0"/>
                        <a:t>6 .0</a:t>
                      </a:r>
                      <a:endParaRPr lang="en-US" sz="16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1600" dirty="0" smtClean="0"/>
                        <a:t>0.09</a:t>
                      </a:r>
                      <a:endParaRPr lang="en-US" sz="16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2618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dirty="0" smtClean="0"/>
                        <a:t>Δε</a:t>
                      </a:r>
                      <a:r>
                        <a:rPr lang="en-US" sz="1600" baseline="-25000" dirty="0" smtClean="0"/>
                        <a:t>y   </a:t>
                      </a:r>
                      <a:r>
                        <a:rPr lang="en-US" sz="1600" baseline="0" dirty="0" smtClean="0"/>
                        <a:t>(%)</a:t>
                      </a:r>
                      <a:endParaRPr lang="en-US" sz="16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1600" dirty="0" smtClean="0"/>
                        <a:t>24.4</a:t>
                      </a:r>
                      <a:endParaRPr lang="en-US" sz="16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1600" dirty="0" smtClean="0"/>
                        <a:t>0.15</a:t>
                      </a:r>
                      <a:endParaRPr lang="en-US" sz="16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4" name="Straight Arrow Connector 3"/>
          <p:cNvCxnSpPr/>
          <p:nvPr/>
        </p:nvCxnSpPr>
        <p:spPr>
          <a:xfrm>
            <a:off x="4567777" y="1676400"/>
            <a:ext cx="99482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567777" y="3795467"/>
            <a:ext cx="994823" cy="1814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N.Solyak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27BA4-925A-4A9C-9E86-F56F881F8328}" type="slidenum">
              <a:rPr lang="en-US" smtClean="0"/>
              <a:t>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04843" y="152400"/>
            <a:ext cx="69532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Effect of large field asymmetry and cavity orientation</a:t>
            </a:r>
            <a:endParaRPr lang="en-US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1154" y="5902845"/>
            <a:ext cx="3559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  <a:latin typeface="Calibri" panose="020F0502020204030204" pitchFamily="34" charset="0"/>
              </a:rPr>
              <a:t>Emittance growth in 3.9 GHz system</a:t>
            </a:r>
            <a:endParaRPr lang="en-US" dirty="0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72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228600"/>
            <a:ext cx="8504082" cy="753033"/>
          </a:xfrm>
        </p:spPr>
        <p:txBody>
          <a:bodyPr/>
          <a:lstStyle/>
          <a:p>
            <a:r>
              <a:rPr lang="en-US" sz="24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Cavity/coupler  design issues and proposed modifications </a:t>
            </a:r>
            <a:br>
              <a:rPr lang="en-US" sz="24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LCLS-II CW operation</a:t>
            </a:r>
            <a:endParaRPr lang="en-US" sz="24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N.Solyak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45472" y="1295400"/>
            <a:ext cx="7620000" cy="4114800"/>
          </a:xfrm>
        </p:spPr>
        <p:txBody>
          <a:bodyPr>
            <a:normAutofit/>
          </a:bodyPr>
          <a:lstStyle/>
          <a:p>
            <a:pPr marL="347663" indent="-347663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800" dirty="0" smtClean="0">
                <a:latin typeface="Calibri" panose="020F0502020204030204" pitchFamily="34" charset="0"/>
              </a:rPr>
              <a:t>Cavity, bellows and Helium vessel</a:t>
            </a:r>
          </a:p>
          <a:p>
            <a:pPr marL="347663" indent="-347663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800" dirty="0" smtClean="0">
                <a:latin typeface="Calibri" panose="020F0502020204030204" pitchFamily="34" charset="0"/>
              </a:rPr>
              <a:t> HOM coupler </a:t>
            </a:r>
          </a:p>
          <a:p>
            <a:pPr marL="347663" indent="-347663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800" dirty="0" smtClean="0">
                <a:latin typeface="Calibri" panose="020F0502020204030204" pitchFamily="34" charset="0"/>
              </a:rPr>
              <a:t>Power Coupler </a:t>
            </a:r>
            <a:endParaRPr lang="en-US" sz="2800" dirty="0">
              <a:latin typeface="Calibri" panose="020F0502020204030204" pitchFamily="34" charset="0"/>
            </a:endParaRPr>
          </a:p>
          <a:p>
            <a:pPr marL="347663" indent="-347663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800" dirty="0" smtClean="0">
                <a:latin typeface="Calibri" panose="020F0502020204030204" pitchFamily="34" charset="0"/>
              </a:rPr>
              <a:t>Blade-Tuner with piezo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3432713"/>
            <a:ext cx="6036034" cy="304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79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4800" y="337810"/>
            <a:ext cx="807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Cavity drawings: FLASH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XFEL  L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CLS-II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0521" y="1289615"/>
            <a:ext cx="5011479" cy="17399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2718" y="2986006"/>
            <a:ext cx="5141138" cy="1942845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N.Solyak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9895" y="1974934"/>
            <a:ext cx="2455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FNAL/FLASH design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0190" y="3035839"/>
            <a:ext cx="251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CC"/>
                </a:solidFill>
              </a:rPr>
              <a:t>INFN/Zenon</a:t>
            </a:r>
          </a:p>
          <a:p>
            <a:pPr algn="ctr"/>
            <a:r>
              <a:rPr lang="en-US" dirty="0">
                <a:solidFill>
                  <a:srgbClr val="0000CC"/>
                </a:solidFill>
              </a:rPr>
              <a:t>m</a:t>
            </a:r>
            <a:r>
              <a:rPr lang="en-US" dirty="0" smtClean="0">
                <a:solidFill>
                  <a:srgbClr val="0000CC"/>
                </a:solidFill>
              </a:rPr>
              <a:t>odification</a:t>
            </a:r>
          </a:p>
          <a:p>
            <a:endParaRPr lang="en-US" sz="1000" dirty="0"/>
          </a:p>
          <a:p>
            <a:r>
              <a:rPr lang="en-US" sz="1600" dirty="0" smtClean="0">
                <a:solidFill>
                  <a:srgbClr val="0000CC"/>
                </a:solidFill>
              </a:rPr>
              <a:t>(starting point for LCLS2)</a:t>
            </a:r>
          </a:p>
          <a:p>
            <a:endParaRPr lang="en-US" sz="1000" dirty="0" smtClean="0"/>
          </a:p>
        </p:txBody>
      </p:sp>
      <p:sp>
        <p:nvSpPr>
          <p:cNvPr id="7" name="Rectangle 6"/>
          <p:cNvSpPr/>
          <p:nvPr/>
        </p:nvSpPr>
        <p:spPr>
          <a:xfrm>
            <a:off x="312263" y="5476542"/>
            <a:ext cx="29904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Additional  modifications </a:t>
            </a:r>
            <a:r>
              <a:rPr lang="en-US" dirty="0" smtClean="0"/>
              <a:t>to </a:t>
            </a:r>
            <a:r>
              <a:rPr lang="en-US" dirty="0"/>
              <a:t>meet </a:t>
            </a:r>
            <a:r>
              <a:rPr lang="en-US" dirty="0" smtClean="0"/>
              <a:t>requirements.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194096" y="5065357"/>
            <a:ext cx="1133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LCLS-II: </a:t>
            </a:r>
            <a:endParaRPr lang="en-US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2718" y="5044575"/>
            <a:ext cx="5141138" cy="165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0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ign_Milestone_Review">
  <a:themeElements>
    <a:clrScheme name="Custom 4">
      <a:dk1>
        <a:srgbClr val="A4001D"/>
      </a:dk1>
      <a:lt1>
        <a:sysClr val="window" lastClr="FFFFFF"/>
      </a:lt1>
      <a:dk2>
        <a:srgbClr val="E17000"/>
      </a:dk2>
      <a:lt2>
        <a:srgbClr val="000000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19805</TotalTime>
  <Words>2931</Words>
  <Application>Microsoft Office PowerPoint</Application>
  <PresentationFormat>On-screen Show (4:3)</PresentationFormat>
  <Paragraphs>771</Paragraphs>
  <Slides>42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7" baseType="lpstr">
      <vt:lpstr>MS PGothic</vt:lpstr>
      <vt:lpstr>Arial</vt:lpstr>
      <vt:lpstr>Arial-BoldMT</vt:lpstr>
      <vt:lpstr>Calibri</vt:lpstr>
      <vt:lpstr>Cambria Math</vt:lpstr>
      <vt:lpstr>Comic Sans MS</vt:lpstr>
      <vt:lpstr>Courier New</vt:lpstr>
      <vt:lpstr>Geneva</vt:lpstr>
      <vt:lpstr>Helvetica</vt:lpstr>
      <vt:lpstr>Symbol</vt:lpstr>
      <vt:lpstr>Times</vt:lpstr>
      <vt:lpstr>Times New Roman</vt:lpstr>
      <vt:lpstr>Wingdings</vt:lpstr>
      <vt:lpstr>Design_Milestone_Review</vt:lpstr>
      <vt:lpstr>SPW 13.0 Graph</vt:lpstr>
      <vt:lpstr>3.9 GHz components design</vt:lpstr>
      <vt:lpstr>Outline</vt:lpstr>
      <vt:lpstr>FLASH and XFEL - ACC39 performance</vt:lpstr>
      <vt:lpstr>PowerPoint Presentation</vt:lpstr>
      <vt:lpstr>LCLS-II reqs.(PRD and FRD)</vt:lpstr>
      <vt:lpstr>Cavity gradient and Q0 requirements  (recent data from XFEL cavity production)</vt:lpstr>
      <vt:lpstr>PowerPoint Presentation</vt:lpstr>
      <vt:lpstr>Cavity/coupler  design issues and proposed modifications  for LCLS-II CW operation</vt:lpstr>
      <vt:lpstr>PowerPoint Presentation</vt:lpstr>
      <vt:lpstr>PowerPoint Presentation</vt:lpstr>
      <vt:lpstr>PowerPoint Presentation</vt:lpstr>
      <vt:lpstr>Modification of HOM coupler</vt:lpstr>
      <vt:lpstr>PowerPoint Presentation</vt:lpstr>
      <vt:lpstr>PowerPoint Presentation</vt:lpstr>
      <vt:lpstr>PowerPoint Presentation</vt:lpstr>
      <vt:lpstr>Notch filter tuning requirements</vt:lpstr>
      <vt:lpstr>HOM and pick-up feedthrough:</vt:lpstr>
      <vt:lpstr>PowerPoint Presentation</vt:lpstr>
      <vt:lpstr>HOM antenna heating issues</vt:lpstr>
      <vt:lpstr>Beamline components heating: wakes</vt:lpstr>
      <vt:lpstr>Heating of bellows from operating mode RF</vt:lpstr>
      <vt:lpstr>Chimney Power Limit </vt:lpstr>
      <vt:lpstr>PowerPoint Presentation</vt:lpstr>
      <vt:lpstr>PowerPoint Presentation</vt:lpstr>
      <vt:lpstr>Modification of 3.9 GHz power coupler for LCLS-II CW operation</vt:lpstr>
      <vt:lpstr>PowerPoint Presentation</vt:lpstr>
      <vt:lpstr>PowerPoint Presentation</vt:lpstr>
      <vt:lpstr>Trapped modes in cold ceramic window</vt:lpstr>
      <vt:lpstr>PowerPoint Presentation</vt:lpstr>
      <vt:lpstr>Tuner SUMMARY/STATUS</vt:lpstr>
      <vt:lpstr>INFN slim blade tuner modifications –  adding Fine/Fast (piezo) tuner</vt:lpstr>
      <vt:lpstr>BPM and HOM absorber</vt:lpstr>
      <vt:lpstr>Conclusion</vt:lpstr>
      <vt:lpstr>PowerPoint Presentation</vt:lpstr>
      <vt:lpstr>Back-up slides</vt:lpstr>
      <vt:lpstr>LCLS-II 3.9GHz Cryomodule, (F10014857 in Team Center)</vt:lpstr>
      <vt:lpstr>LCLS-II. 3.9GHz Cavity String (F10014812)</vt:lpstr>
      <vt:lpstr>4.8</vt:lpstr>
      <vt:lpstr>PowerPoint Presentation</vt:lpstr>
      <vt:lpstr>Lead Intercepted Power (3.9 GHz)</vt:lpstr>
      <vt:lpstr>PowerPoint Presentation</vt:lpstr>
      <vt:lpstr>PowerPoint Presentation</vt:lpstr>
    </vt:vector>
  </TitlesOfParts>
  <Company>Fermilab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XFEL Button-type BPM</dc:title>
  <dc:creator>Nikolay A. Solyak x8841 12664N</dc:creator>
  <cp:lastModifiedBy>Nikolay A. Solyak x8841 12664N</cp:lastModifiedBy>
  <cp:revision>455</cp:revision>
  <dcterms:created xsi:type="dcterms:W3CDTF">2014-04-14T23:32:34Z</dcterms:created>
  <dcterms:modified xsi:type="dcterms:W3CDTF">2016-05-26T04:46:39Z</dcterms:modified>
</cp:coreProperties>
</file>