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5"/>
  </p:notesMasterIdLst>
  <p:sldIdLst>
    <p:sldId id="352" r:id="rId2"/>
    <p:sldId id="272" r:id="rId3"/>
    <p:sldId id="406" r:id="rId4"/>
    <p:sldId id="361" r:id="rId5"/>
    <p:sldId id="378" r:id="rId6"/>
    <p:sldId id="377" r:id="rId7"/>
    <p:sldId id="408" r:id="rId8"/>
    <p:sldId id="380" r:id="rId9"/>
    <p:sldId id="382" r:id="rId10"/>
    <p:sldId id="398" r:id="rId11"/>
    <p:sldId id="400" r:id="rId12"/>
    <p:sldId id="399" r:id="rId13"/>
    <p:sldId id="387" r:id="rId14"/>
    <p:sldId id="389" r:id="rId15"/>
    <p:sldId id="401" r:id="rId16"/>
    <p:sldId id="390" r:id="rId17"/>
    <p:sldId id="391" r:id="rId18"/>
    <p:sldId id="394" r:id="rId19"/>
    <p:sldId id="402" r:id="rId20"/>
    <p:sldId id="392" r:id="rId21"/>
    <p:sldId id="396" r:id="rId22"/>
    <p:sldId id="403" r:id="rId23"/>
    <p:sldId id="404" r:id="rId24"/>
    <p:sldId id="393" r:id="rId25"/>
    <p:sldId id="388" r:id="rId26"/>
    <p:sldId id="395" r:id="rId27"/>
    <p:sldId id="405" r:id="rId28"/>
    <p:sldId id="397" r:id="rId29"/>
    <p:sldId id="326" r:id="rId30"/>
    <p:sldId id="384" r:id="rId31"/>
    <p:sldId id="407" r:id="rId32"/>
    <p:sldId id="375" r:id="rId33"/>
    <p:sldId id="354" r:id="rId3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8000"/>
    <a:srgbClr val="000000"/>
    <a:srgbClr val="F65312"/>
    <a:srgbClr val="0099FF"/>
    <a:srgbClr val="FF9999"/>
    <a:srgbClr val="CCECFF"/>
    <a:srgbClr val="FF5050"/>
    <a:srgbClr val="FF66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8" autoAdjust="0"/>
    <p:restoredTop sz="94660"/>
  </p:normalViewPr>
  <p:slideViewPr>
    <p:cSldViewPr showGuides="1">
      <p:cViewPr>
        <p:scale>
          <a:sx n="80" d="100"/>
          <a:sy n="80" d="100"/>
        </p:scale>
        <p:origin x="-160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300">
                <a:cs typeface="Arial" charset="0"/>
              </a:defRPr>
            </a:lvl1pPr>
          </a:lstStyle>
          <a:p>
            <a:pPr>
              <a:defRPr/>
            </a:pPr>
            <a:fld id="{C22C25A0-0070-400C-A3B0-33A3C23D6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350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5F492D-E24B-4403-9C6E-D5C066A77C97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9EB6A5-AFD0-4E83-9007-9521303C7E5C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6" name="Picture 14" descr="logo-XFEL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9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altLang="en-US" noProof="0" smtClean="0"/>
              <a:t>Subtitle format (max. 4 lines)</a:t>
            </a:r>
          </a:p>
          <a:p>
            <a:pPr lvl="0"/>
            <a:r>
              <a:rPr lang="en-GB" altLang="en-US" noProof="0" smtClean="0"/>
              <a:t>(conference, location, name of the speaker, date)</a:t>
            </a:r>
          </a:p>
          <a:p>
            <a:pPr lvl="0"/>
            <a:r>
              <a:rPr lang="en-GB" altLang="en-US" noProof="0" smtClean="0"/>
              <a:t>You are in the slide master view: Don’t edit here!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altLang="en-US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213398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2F11B-3C85-430E-847F-B36505D03E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 smtClean="0"/>
              <a:t>C.Maiano</a:t>
            </a:r>
            <a:r>
              <a:rPr lang="en-US" altLang="en-US" dirty="0" smtClean="0"/>
              <a:t>, Cavity Meeting</a:t>
            </a:r>
            <a:endParaRPr lang="en-GB" alt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xfrm>
            <a:off x="7086599" y="6508750"/>
            <a:ext cx="1547813" cy="2667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684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87EC-6444-4996-9BDA-A5EB5F73F7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294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4360863" cy="4900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347788"/>
            <a:ext cx="4360862" cy="4900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4903-51B0-46B5-98D6-DAFDFE990E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 smtClean="0"/>
              <a:t>C.Maiano</a:t>
            </a:r>
            <a:r>
              <a:rPr lang="en-US" altLang="en-US" dirty="0" smtClean="0"/>
              <a:t>, Cavity Meeting</a:t>
            </a:r>
            <a:endParaRPr lang="en-GB" alt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451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4C574-8C93-4B89-A960-84F2571CF0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983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42ED-1A3F-4681-97F2-029B7FFDFC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 smtClean="0"/>
              <a:t>C.Maiano</a:t>
            </a:r>
            <a:r>
              <a:rPr lang="en-US" altLang="en-US" dirty="0" smtClean="0"/>
              <a:t>, Cavity Meeting</a:t>
            </a:r>
            <a:endParaRPr lang="en-GB" alt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313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ulator_final_nurh#50DE97_rech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1E33FBC5-E281-4434-B890-411E2FB6CF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6435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 dirty="0" err="1" smtClean="0"/>
              <a:t>C.Maiano</a:t>
            </a:r>
            <a:r>
              <a:rPr lang="en-US" altLang="en-US" dirty="0" smtClean="0"/>
              <a:t>, Cavity Meeting</a:t>
            </a:r>
            <a:endParaRPr lang="en-GB" altLang="en-US" dirty="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en-US" sz="2400" smtClean="0">
              <a:cs typeface="+mn-cs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mtClean="0">
                <a:cs typeface="+mn-cs"/>
              </a:rPr>
              <a:t>Status and plans for the 3.9 GHz section of XFEL </a:t>
            </a:r>
            <a:endParaRPr lang="en-GB" altLang="en-US" smtClean="0">
              <a:cs typeface="+mn-cs"/>
            </a:endParaRPr>
          </a:p>
        </p:txBody>
      </p:sp>
      <p:pic>
        <p:nvPicPr>
          <p:cNvPr id="1032" name="Picture 8" descr="logo-XFEL_rgb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Slide title: Don’t edit here!</a:t>
            </a:r>
          </a:p>
        </p:txBody>
      </p:sp>
      <p:sp>
        <p:nvSpPr>
          <p:cNvPr id="1034" name="Rectangle 10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8874125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text format – don’t edit!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8" y="647700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6508750"/>
            <a:ext cx="70961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800">
                <a:cs typeface="Arial" charset="0"/>
              </a:defRPr>
            </a:lvl1pPr>
          </a:lstStyle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  <p:pic>
        <p:nvPicPr>
          <p:cNvPr id="13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82" y="6493668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80" r:id="rId5"/>
    <p:sldLayoutId id="2147483681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erini\Documents\Area Progetti\XFEL\3H\Photo\2015_07 String Assembly\dirk\20151103-MKX_76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8575" y="1066800"/>
            <a:ext cx="9172575" cy="4381501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9800" y="2743200"/>
            <a:ext cx="7251700" cy="1434746"/>
          </a:xfrm>
          <a:effectLst>
            <a:outerShdw blurRad="12700" dist="25400" dir="2400000" algn="tl" rotWithShape="0">
              <a:schemeClr val="bg1">
                <a:alpha val="63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sz="4000" dirty="0" smtClean="0"/>
              <a:t>Status </a:t>
            </a:r>
            <a:r>
              <a:rPr lang="en-US" sz="4000" smtClean="0"/>
              <a:t>of AH1 </a:t>
            </a:r>
            <a:br>
              <a:rPr lang="en-US" sz="4000" smtClean="0"/>
            </a:br>
            <a:r>
              <a:rPr lang="en-US" sz="4000" smtClean="0"/>
              <a:t>and </a:t>
            </a:r>
            <a:r>
              <a:rPr lang="en-US" sz="4000" dirty="0" smtClean="0"/>
              <a:t>options </a:t>
            </a:r>
            <a:r>
              <a:rPr lang="en-US" sz="4000" dirty="0"/>
              <a:t>for 3.9GHz R&amp;D</a:t>
            </a:r>
            <a:r>
              <a:rPr lang="en-US" altLang="en-US" sz="3700" b="1" dirty="0" smtClean="0"/>
              <a:t> </a:t>
            </a:r>
            <a:endParaRPr lang="en-US" altLang="en-US" sz="37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378450"/>
            <a:ext cx="8762999" cy="869949"/>
          </a:xfrm>
        </p:spPr>
        <p:txBody>
          <a:bodyPr/>
          <a:lstStyle/>
          <a:p>
            <a:pPr eaLnBrk="1" hangingPunct="1"/>
            <a:r>
              <a:rPr lang="it-IT" altLang="en-US" sz="2800" u="sng" dirty="0" smtClean="0"/>
              <a:t>Cecilia Maiano</a:t>
            </a:r>
            <a:br>
              <a:rPr lang="it-IT" altLang="en-US" sz="2800" u="sng" dirty="0" smtClean="0"/>
            </a:br>
            <a:r>
              <a:rPr lang="it-IT" altLang="en-US" sz="2800" dirty="0" smtClean="0"/>
              <a:t>Paolo Pierini, </a:t>
            </a:r>
            <a:r>
              <a:rPr lang="it-IT" altLang="en-US" sz="2800" dirty="0" err="1" smtClean="0"/>
              <a:t>Elmar</a:t>
            </a:r>
            <a:r>
              <a:rPr lang="it-IT" altLang="en-US" sz="2800" dirty="0" smtClean="0"/>
              <a:t> Vogel</a:t>
            </a:r>
            <a:endParaRPr lang="en-US" altLang="en-US" sz="2800" dirty="0" smtClean="0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76200" y="6248400"/>
            <a:ext cx="4953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0"/>
          <a:lstStyle>
            <a:lvl1pPr eaLnBrk="0" hangingPunct="0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1pPr>
            <a:lvl2pPr marL="271463" indent="28575" eaLnBrk="0" hangingPunct="0">
              <a:buClr>
                <a:schemeClr val="accent1"/>
              </a:buClr>
              <a:buChar char="§"/>
              <a:defRPr sz="2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2pPr>
            <a:lvl3pPr marL="493713" indent="66675" eaLnBrk="0" hangingPunct="0">
              <a:buClr>
                <a:schemeClr val="folHlink"/>
              </a:buClr>
              <a:buSzPct val="60000"/>
              <a:buChar char=""/>
              <a:defRPr sz="2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3pPr>
            <a:lvl4pPr marL="1333500" indent="-514350" eaLnBrk="0" hangingPunct="0">
              <a:buClr>
                <a:schemeClr val="hlink"/>
              </a:buClr>
              <a:buChar char="§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4pPr>
            <a:lvl5pPr marL="928688" indent="160338" eaLnBrk="0" hangingPunct="0"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5pPr>
            <a:lvl6pPr marL="1385888" indent="160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6pPr>
            <a:lvl7pPr marL="1843088" indent="160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7pPr>
            <a:lvl8pPr marL="2300288" indent="160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8pPr>
            <a:lvl9pPr marL="2757488" indent="160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altLang="en-US" sz="1000" dirty="0" err="1" smtClean="0">
                <a:solidFill>
                  <a:schemeClr val="hlink"/>
                </a:solidFill>
              </a:rPr>
              <a:t>Cavity</a:t>
            </a:r>
            <a:r>
              <a:rPr lang="it-IT" altLang="en-US" sz="1000" dirty="0" smtClean="0">
                <a:solidFill>
                  <a:schemeClr val="hlink"/>
                </a:solidFill>
              </a:rPr>
              <a:t> Meeting</a:t>
            </a:r>
            <a:endParaRPr lang="en-US" altLang="en-US" sz="1000" dirty="0">
              <a:solidFill>
                <a:schemeClr val="hlink"/>
              </a:solidFill>
            </a:endParaRPr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7010400" y="6477000"/>
            <a:ext cx="19812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0"/>
          <a:lstStyle>
            <a:lvl1pPr eaLnBrk="0" hangingPunct="0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1pPr>
            <a:lvl2pPr marL="271463" indent="28575" eaLnBrk="0" hangingPunct="0">
              <a:buClr>
                <a:schemeClr val="accent1"/>
              </a:buClr>
              <a:buChar char="§"/>
              <a:defRPr sz="2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2pPr>
            <a:lvl3pPr marL="493713" indent="66675" eaLnBrk="0" hangingPunct="0">
              <a:buClr>
                <a:schemeClr val="folHlink"/>
              </a:buClr>
              <a:buSzPct val="60000"/>
              <a:buChar char=""/>
              <a:defRPr sz="2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3pPr>
            <a:lvl4pPr marL="1333500" indent="-514350" eaLnBrk="0" hangingPunct="0">
              <a:buClr>
                <a:schemeClr val="hlink"/>
              </a:buClr>
              <a:buChar char="§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4pPr>
            <a:lvl5pPr marL="928688" indent="160338" eaLnBrk="0" hangingPunct="0"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5pPr>
            <a:lvl6pPr marL="1385888" indent="160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6pPr>
            <a:lvl7pPr marL="1843088" indent="160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7pPr>
            <a:lvl8pPr marL="2300288" indent="160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8pPr>
            <a:lvl9pPr marL="2757488" indent="160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buNone/>
            </a:pPr>
            <a:r>
              <a:rPr lang="it-IT" altLang="en-US" sz="700" dirty="0">
                <a:solidFill>
                  <a:schemeClr val="hlink"/>
                </a:solidFill>
              </a:rPr>
              <a:t>PPT </a:t>
            </a:r>
            <a:r>
              <a:rPr lang="it-IT" altLang="en-US" sz="700" dirty="0" err="1">
                <a:solidFill>
                  <a:schemeClr val="hlink"/>
                </a:solidFill>
              </a:rPr>
              <a:t>version</a:t>
            </a:r>
            <a:r>
              <a:rPr lang="it-IT" altLang="en-US" sz="700" dirty="0">
                <a:solidFill>
                  <a:schemeClr val="hlink"/>
                </a:solidFill>
              </a:rPr>
              <a:t> </a:t>
            </a:r>
            <a:r>
              <a:rPr lang="it-IT" altLang="en-US" sz="700" dirty="0" smtClean="0">
                <a:solidFill>
                  <a:schemeClr val="hlink"/>
                </a:solidFill>
              </a:rPr>
              <a:t>0 3/5/2016</a:t>
            </a:r>
            <a:endParaRPr lang="en-US" altLang="en-US" sz="700" dirty="0">
              <a:solidFill>
                <a:schemeClr val="hlink"/>
              </a:solidFill>
            </a:endParaRPr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76200" y="6477000"/>
            <a:ext cx="4953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0"/>
          <a:lstStyle>
            <a:lvl1pPr eaLnBrk="0" hangingPunct="0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1pPr>
            <a:lvl2pPr marL="271463" indent="28575" eaLnBrk="0" hangingPunct="0">
              <a:buClr>
                <a:schemeClr val="accent1"/>
              </a:buClr>
              <a:buChar char="§"/>
              <a:defRPr sz="2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2pPr>
            <a:lvl3pPr marL="493713" indent="66675" eaLnBrk="0" hangingPunct="0">
              <a:buClr>
                <a:schemeClr val="folHlink"/>
              </a:buClr>
              <a:buSzPct val="60000"/>
              <a:buChar char=""/>
              <a:defRPr sz="2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3pPr>
            <a:lvl4pPr marL="1333500" indent="-514350" eaLnBrk="0" hangingPunct="0">
              <a:buClr>
                <a:schemeClr val="hlink"/>
              </a:buClr>
              <a:buChar char="§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4pPr>
            <a:lvl5pPr marL="928688" indent="160338" eaLnBrk="0" hangingPunct="0"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5pPr>
            <a:lvl6pPr marL="1385888" indent="160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6pPr>
            <a:lvl7pPr marL="1843088" indent="160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7pPr>
            <a:lvl8pPr marL="2300288" indent="160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8pPr>
            <a:lvl9pPr marL="2757488" indent="160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altLang="en-US" sz="1000" dirty="0" smtClean="0">
                <a:solidFill>
                  <a:schemeClr val="hlink"/>
                </a:solidFill>
              </a:rPr>
              <a:t>04 </a:t>
            </a:r>
            <a:r>
              <a:rPr lang="it-IT" altLang="en-US" sz="1000" dirty="0" err="1" smtClean="0">
                <a:solidFill>
                  <a:schemeClr val="hlink"/>
                </a:solidFill>
              </a:rPr>
              <a:t>May</a:t>
            </a:r>
            <a:r>
              <a:rPr lang="it-IT" altLang="en-US" sz="1000" dirty="0" smtClean="0">
                <a:solidFill>
                  <a:schemeClr val="hlink"/>
                </a:solidFill>
              </a:rPr>
              <a:t> 2016</a:t>
            </a:r>
            <a:endParaRPr lang="en-US" altLang="en-US" sz="1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Klystron operated by LLRF on load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87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143000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800" b="1" dirty="0" err="1" smtClean="0"/>
              <a:t>Operation</a:t>
            </a:r>
            <a:r>
              <a:rPr lang="it-IT" sz="1800" b="1" dirty="0" smtClean="0"/>
              <a:t> on </a:t>
            </a:r>
            <a:r>
              <a:rPr lang="it-IT" sz="1800" b="1" dirty="0" err="1" smtClean="0"/>
              <a:t>load</a:t>
            </a:r>
            <a:r>
              <a:rPr lang="it-IT" sz="1800" b="1" dirty="0" smtClean="0"/>
              <a:t>, </a:t>
            </a:r>
            <a:r>
              <a:rPr lang="it-IT" sz="1800" b="1" dirty="0" err="1" smtClean="0"/>
              <a:t>achieved</a:t>
            </a:r>
            <a:r>
              <a:rPr lang="it-IT" sz="1800" b="1" dirty="0" smtClean="0"/>
              <a:t> 61 kW </a:t>
            </a:r>
            <a:r>
              <a:rPr lang="it-IT" sz="1800" b="1" dirty="0" err="1" smtClean="0"/>
              <a:t>power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at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saturation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4865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RF Distribution layout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99" y="1492433"/>
            <a:ext cx="5840276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585156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Output of </a:t>
            </a:r>
            <a:br>
              <a:rPr lang="en-US" sz="1400" dirty="0" smtClean="0"/>
            </a:br>
            <a:r>
              <a:rPr lang="en-US" sz="1400" dirty="0" smtClean="0"/>
              <a:t>LLRF VM</a:t>
            </a:r>
            <a:endParaRPr lang="de-DE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45327" y="1219200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Pre</a:t>
            </a:r>
            <a:br>
              <a:rPr lang="en-US" sz="1400" dirty="0" smtClean="0"/>
            </a:br>
            <a:r>
              <a:rPr lang="en-US" sz="1400" dirty="0" smtClean="0"/>
              <a:t>Amp</a:t>
            </a:r>
            <a:endParaRPr lang="de-D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1373088"/>
            <a:ext cx="511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KLY</a:t>
            </a:r>
            <a:endParaRPr lang="de-DE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36403" y="1066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err="1" smtClean="0"/>
              <a:t>PMeter</a:t>
            </a:r>
            <a:r>
              <a:rPr lang="en-US" sz="1400" dirty="0" smtClean="0"/>
              <a:t> (Cal)</a:t>
            </a:r>
            <a:endParaRPr lang="de-DE" sz="14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6096000" y="2438400"/>
            <a:ext cx="533400" cy="403860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5327" y="6096000"/>
            <a:ext cx="1309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Only to LLRF</a:t>
            </a:r>
            <a:endParaRPr lang="de-DE" sz="14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6324600" y="1219200"/>
            <a:ext cx="990600" cy="889176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14" idx="3"/>
          </p:cNvCxnSpPr>
          <p:nvPr/>
        </p:nvCxnSpPr>
        <p:spPr bwMode="auto">
          <a:xfrm flipH="1" flipV="1">
            <a:off x="4854566" y="6249889"/>
            <a:ext cx="1241434" cy="153888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868635" y="1852653"/>
            <a:ext cx="1087263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7363901" y="259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Cavity 1</a:t>
            </a:r>
            <a:endParaRPr lang="de-DE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363901" y="3069346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Cavity 3</a:t>
            </a:r>
            <a:endParaRPr lang="de-DE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63901" y="354789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Cavity 5</a:t>
            </a:r>
            <a:endParaRPr lang="de-DE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363901" y="402643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Cavity 7</a:t>
            </a:r>
            <a:endParaRPr lang="de-DE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363901" y="4504984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Cavity 2</a:t>
            </a:r>
            <a:endParaRPr lang="de-DE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363901" y="498353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Cavity 4</a:t>
            </a:r>
            <a:endParaRPr lang="de-DE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7363901" y="5462076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Cavity 6</a:t>
            </a:r>
            <a:endParaRPr lang="de-DE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363901" y="59406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Cavity 8</a:t>
            </a:r>
            <a:endParaRPr lang="de-DE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14325" y="4334215"/>
            <a:ext cx="3240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Check of the WG distribution flatness performed only at  few W level after assembly</a:t>
            </a:r>
            <a:endParaRPr lang="de-DE" sz="1800" dirty="0"/>
          </a:p>
        </p:txBody>
      </p:sp>
      <p:sp>
        <p:nvSpPr>
          <p:cNvPr id="36" name="TextBox 35"/>
          <p:cNvSpPr txBox="1"/>
          <p:nvPr/>
        </p:nvSpPr>
        <p:spPr>
          <a:xfrm>
            <a:off x="112019" y="6172944"/>
            <a:ext cx="2574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Courtesy of R. Jonas, MIN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934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Phasing and QL adjustment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6051064" cy="4900612"/>
          </a:xfrm>
        </p:spPr>
        <p:txBody>
          <a:bodyPr/>
          <a:lstStyle/>
          <a:p>
            <a:r>
              <a:rPr lang="en-US" dirty="0" smtClean="0"/>
              <a:t>WG distribution uses 3dB splitters to provide RF power to cavities from a single Klystron</a:t>
            </a:r>
          </a:p>
          <a:p>
            <a:pPr lvl="1"/>
            <a:r>
              <a:rPr lang="en-US" dirty="0" smtClean="0"/>
              <a:t>No phase </a:t>
            </a:r>
            <a:r>
              <a:rPr lang="en-US" u="sng" dirty="0" smtClean="0"/>
              <a:t>shifters</a:t>
            </a:r>
          </a:p>
          <a:p>
            <a:pPr lvl="1"/>
            <a:r>
              <a:rPr lang="en-US" u="sng" dirty="0" smtClean="0"/>
              <a:t>Flexible</a:t>
            </a:r>
            <a:r>
              <a:rPr lang="en-US" dirty="0" smtClean="0"/>
              <a:t> waveguide sections</a:t>
            </a:r>
          </a:p>
          <a:p>
            <a:pPr lvl="1"/>
            <a:r>
              <a:rPr lang="en-US" dirty="0" smtClean="0"/>
              <a:t>Assembled in tunnel</a:t>
            </a:r>
          </a:p>
          <a:p>
            <a:pPr lvl="2"/>
            <a:r>
              <a:rPr lang="en-US" dirty="0" smtClean="0"/>
              <a:t>no measurements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relevant </a:t>
            </a:r>
            <a:r>
              <a:rPr lang="en-US" dirty="0" err="1" smtClean="0"/>
              <a:t>Kly</a:t>
            </a:r>
            <a:r>
              <a:rPr lang="en-US" dirty="0" smtClean="0"/>
              <a:t> power </a:t>
            </a:r>
          </a:p>
          <a:p>
            <a:r>
              <a:rPr lang="en-US" dirty="0" smtClean="0"/>
              <a:t>Fixed coupler design</a:t>
            </a:r>
            <a:endParaRPr lang="de-DE" dirty="0" smtClean="0"/>
          </a:p>
          <a:p>
            <a:r>
              <a:rPr lang="en-US" dirty="0" smtClean="0"/>
              <a:t>The systems relies on 3-stub tuners to achieve the desired </a:t>
            </a:r>
            <a:r>
              <a:rPr lang="en-US" b="1" dirty="0" smtClean="0"/>
              <a:t>QL adjustment and cavity phasing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7162" y="1905000"/>
            <a:ext cx="433244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34022" y="2894852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Directional </a:t>
            </a:r>
            <a:br>
              <a:rPr lang="en-US" sz="1400" dirty="0" smtClean="0"/>
            </a:br>
            <a:r>
              <a:rPr lang="en-US" sz="1400" dirty="0" smtClean="0"/>
              <a:t>Coupler</a:t>
            </a:r>
            <a:endParaRPr lang="de-DE" sz="14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flipH="1">
            <a:off x="7543800" y="3156462"/>
            <a:ext cx="290222" cy="56641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168539" y="6085072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3-stub tuner</a:t>
            </a:r>
            <a:endParaRPr lang="de-DE" sz="1400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 bwMode="auto">
          <a:xfrm flipV="1">
            <a:off x="6737766" y="4865872"/>
            <a:ext cx="653634" cy="12192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31210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5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Main characterization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it-IT" dirty="0" smtClean="0"/>
              <a:t>Cavity performances, up to quench limit</a:t>
            </a:r>
            <a:r>
              <a:rPr lang="it-IT" dirty="0" smtClean="0">
                <a:solidFill>
                  <a:srgbClr val="00B050"/>
                </a:solidFill>
              </a:rPr>
              <a:t> - done</a:t>
            </a:r>
          </a:p>
          <a:p>
            <a:r>
              <a:rPr lang="it-IT" dirty="0" smtClean="0"/>
              <a:t>Phase alignment and QL tuning</a:t>
            </a:r>
            <a:r>
              <a:rPr lang="it-IT" dirty="0">
                <a:solidFill>
                  <a:srgbClr val="00B050"/>
                </a:solidFill>
              </a:rPr>
              <a:t> - done</a:t>
            </a:r>
            <a:endParaRPr lang="it-IT" dirty="0" smtClean="0"/>
          </a:p>
          <a:p>
            <a:r>
              <a:rPr lang="it-IT" dirty="0" smtClean="0"/>
              <a:t>Beam-based calibrations</a:t>
            </a:r>
            <a:r>
              <a:rPr lang="it-IT" dirty="0" smtClean="0">
                <a:solidFill>
                  <a:srgbClr val="00B050"/>
                </a:solidFill>
              </a:rPr>
              <a:t> - done</a:t>
            </a:r>
            <a:endParaRPr lang="it-IT" dirty="0" smtClean="0"/>
          </a:p>
          <a:p>
            <a:r>
              <a:rPr lang="it-IT" dirty="0" smtClean="0"/>
              <a:t>HOM thermal stability studies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>
                <a:solidFill>
                  <a:srgbClr val="00B050"/>
                </a:solidFill>
              </a:rPr>
              <a:t>- done</a:t>
            </a:r>
            <a:endParaRPr lang="it-IT" dirty="0" smtClean="0"/>
          </a:p>
          <a:p>
            <a:r>
              <a:rPr lang="it-IT" dirty="0" smtClean="0"/>
              <a:t>Cryogenic performance assessment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>
                <a:solidFill>
                  <a:srgbClr val="00B050"/>
                </a:solidFill>
              </a:rPr>
              <a:t>- done</a:t>
            </a:r>
            <a:endParaRPr lang="it-IT" dirty="0" smtClean="0"/>
          </a:p>
          <a:p>
            <a:r>
              <a:rPr lang="it-IT" dirty="0" smtClean="0"/>
              <a:t>Preserving (and improving) beam quality</a:t>
            </a:r>
            <a:r>
              <a:rPr lang="it-IT" dirty="0" smtClean="0">
                <a:solidFill>
                  <a:srgbClr val="3399FF"/>
                </a:solidFill>
              </a:rPr>
              <a:t> – ongoing</a:t>
            </a:r>
          </a:p>
          <a:p>
            <a:endParaRPr lang="it-IT" dirty="0">
              <a:solidFill>
                <a:srgbClr val="3399FF"/>
              </a:solidFill>
            </a:endParaRPr>
          </a:p>
          <a:p>
            <a:r>
              <a:rPr lang="it-IT" dirty="0" smtClean="0">
                <a:solidFill>
                  <a:srgbClr val="000000"/>
                </a:solidFill>
              </a:rPr>
              <a:t>Characterization of the RF power distribution </a:t>
            </a:r>
            <a:r>
              <a:rPr lang="it-IT" dirty="0" smtClean="0">
                <a:solidFill>
                  <a:srgbClr val="C00000"/>
                </a:solidFill>
              </a:rPr>
              <a:t>– skipped (for schedule reason)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30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First operation at nominal gradient on </a:t>
            </a:r>
            <a:r>
              <a:rPr lang="it-IT" dirty="0" smtClean="0">
                <a:solidFill>
                  <a:srgbClr val="FFFF00"/>
                </a:solidFill>
              </a:rPr>
              <a:t>Day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6" y="1271588"/>
            <a:ext cx="4997450" cy="5129212"/>
          </a:xfrm>
        </p:spPr>
        <p:txBody>
          <a:bodyPr/>
          <a:lstStyle/>
          <a:p>
            <a:r>
              <a:rPr lang="it-IT" b="1" dirty="0" smtClean="0"/>
              <a:t>18 December 2015</a:t>
            </a:r>
          </a:p>
          <a:p>
            <a:pPr lvl="1"/>
            <a:r>
              <a:rPr lang="it-IT" b="1" dirty="0" smtClean="0"/>
              <a:t>Operation with no beam</a:t>
            </a:r>
            <a:endParaRPr lang="it-IT" dirty="0" smtClean="0"/>
          </a:p>
          <a:p>
            <a:pPr lvl="1"/>
            <a:r>
              <a:rPr lang="it-IT" dirty="0" smtClean="0"/>
              <a:t>First </a:t>
            </a:r>
            <a:r>
              <a:rPr lang="it-IT" i="1" dirty="0" err="1" smtClean="0"/>
              <a:t>rough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r>
              <a:rPr lang="it-IT" dirty="0" smtClean="0"/>
              <a:t> (LLRF)</a:t>
            </a:r>
          </a:p>
          <a:p>
            <a:pPr lvl="2"/>
            <a:r>
              <a:rPr lang="it-IT" dirty="0" smtClean="0"/>
              <a:t>Assume </a:t>
            </a:r>
            <a:r>
              <a:rPr lang="it-IT" dirty="0" err="1" smtClean="0"/>
              <a:t>P</a:t>
            </a:r>
            <a:r>
              <a:rPr lang="it-IT" baseline="-25000" dirty="0" err="1" smtClean="0"/>
              <a:t>cav</a:t>
            </a:r>
            <a:r>
              <a:rPr lang="it-IT" dirty="0" smtClean="0"/>
              <a:t>=</a:t>
            </a:r>
            <a:r>
              <a:rPr lang="it-IT" dirty="0" err="1" smtClean="0"/>
              <a:t>P</a:t>
            </a:r>
            <a:r>
              <a:rPr lang="it-IT" baseline="-25000" dirty="0" err="1" smtClean="0"/>
              <a:t>kly</a:t>
            </a:r>
            <a:r>
              <a:rPr lang="it-IT" dirty="0" smtClean="0"/>
              <a:t>/10 </a:t>
            </a:r>
          </a:p>
          <a:p>
            <a:pPr lvl="1"/>
            <a:r>
              <a:rPr lang="it-IT" dirty="0" smtClean="0"/>
              <a:t>Nominal pulse structure</a:t>
            </a:r>
          </a:p>
          <a:p>
            <a:pPr lvl="2"/>
            <a:r>
              <a:rPr lang="it-IT" dirty="0" err="1" smtClean="0"/>
              <a:t>Fill</a:t>
            </a:r>
            <a:r>
              <a:rPr lang="it-IT" dirty="0" smtClean="0"/>
              <a:t>: 750 </a:t>
            </a:r>
            <a:r>
              <a:rPr lang="it-IT" dirty="0" err="1" smtClean="0"/>
              <a:t>us</a:t>
            </a:r>
            <a:r>
              <a:rPr lang="it-IT" dirty="0" smtClean="0"/>
              <a:t>/</a:t>
            </a:r>
            <a:r>
              <a:rPr lang="it-IT" dirty="0" err="1" smtClean="0"/>
              <a:t>FlatTop</a:t>
            </a:r>
            <a:r>
              <a:rPr lang="it-IT" dirty="0" smtClean="0"/>
              <a:t>: 650 us</a:t>
            </a:r>
          </a:p>
          <a:p>
            <a:pPr lvl="1"/>
            <a:r>
              <a:rPr lang="it-IT" dirty="0" smtClean="0"/>
              <a:t>Gradient well above nominal</a:t>
            </a:r>
          </a:p>
          <a:p>
            <a:pPr lvl="2"/>
            <a:r>
              <a:rPr lang="it-IT" dirty="0" smtClean="0"/>
              <a:t>40 MV of VS voltage</a:t>
            </a:r>
          </a:p>
          <a:p>
            <a:pPr lvl="2"/>
            <a:r>
              <a:rPr lang="it-IT" dirty="0" smtClean="0"/>
              <a:t>First quench &gt; 45 MV</a:t>
            </a:r>
          </a:p>
          <a:p>
            <a:pPr lvl="1"/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Cavity phasing missing and QL values not yet tuned</a:t>
            </a:r>
          </a:p>
          <a:p>
            <a:pPr lvl="1"/>
            <a:r>
              <a:rPr lang="it-IT" b="1" dirty="0" smtClean="0"/>
              <a:t>LLRF in FB mode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pic>
        <p:nvPicPr>
          <p:cNvPr id="2050" name="Picture 2" descr="https://ttfinfo.desy.de/XFELelog-sec/data/2015/51/18.12_M/2015-12-18T10:27: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62075"/>
            <a:ext cx="38862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006468">
            <a:off x="5584031" y="4775394"/>
            <a:ext cx="3034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Arbitrary calibration/need beam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97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QL values (nominal 3.2E6)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Cumulative effect of antenna / cavity tolerances</a:t>
            </a:r>
          </a:p>
          <a:p>
            <a:pPr lvl="1"/>
            <a:r>
              <a:rPr lang="en-US" dirty="0" smtClean="0"/>
              <a:t>Spread in the QL values (all stubs out), factor of 2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9" y="4252156"/>
            <a:ext cx="8019781" cy="219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2209800"/>
            <a:ext cx="802044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 bwMode="auto">
          <a:xfrm>
            <a:off x="3505200" y="3947356"/>
            <a:ext cx="2438400" cy="777044"/>
          </a:xfrm>
          <a:prstGeom prst="downArrow">
            <a:avLst/>
          </a:prstGeom>
          <a:solidFill>
            <a:schemeClr val="accent2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12" charset="-128"/>
                <a:cs typeface="Arial" charset="0"/>
              </a:rPr>
              <a:t>TUNING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95400" y="3429000"/>
            <a:ext cx="6781800" cy="38100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95400" y="5638800"/>
            <a:ext cx="6781800" cy="38100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Beam Based calibration: Cavity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219200"/>
            <a:ext cx="5334000" cy="3657600"/>
          </a:xfrm>
        </p:spPr>
        <p:txBody>
          <a:bodyPr/>
          <a:lstStyle/>
          <a:p>
            <a:r>
              <a:rPr lang="it-IT" b="1" dirty="0" smtClean="0"/>
              <a:t>January 2016, on beam</a:t>
            </a:r>
          </a:p>
          <a:p>
            <a:pPr lvl="1"/>
            <a:r>
              <a:rPr lang="it-IT" dirty="0" smtClean="0"/>
              <a:t>Beam transients</a:t>
            </a:r>
          </a:p>
          <a:p>
            <a:pPr lvl="1"/>
            <a:r>
              <a:rPr lang="it-IT" dirty="0" smtClean="0"/>
              <a:t>Phase Calibrations</a:t>
            </a:r>
          </a:p>
          <a:p>
            <a:r>
              <a:rPr lang="it-IT" dirty="0" smtClean="0"/>
              <a:t>Preliminary to :</a:t>
            </a:r>
          </a:p>
          <a:p>
            <a:pPr lvl="1"/>
            <a:r>
              <a:rPr lang="it-IT" b="1" dirty="0" smtClean="0">
                <a:solidFill>
                  <a:schemeClr val="tx1"/>
                </a:solidFill>
              </a:rPr>
              <a:t>Phase Tuning</a:t>
            </a:r>
          </a:p>
          <a:p>
            <a:pPr lvl="1"/>
            <a:r>
              <a:rPr lang="it-IT" b="1" dirty="0" smtClean="0">
                <a:solidFill>
                  <a:schemeClr val="tx1"/>
                </a:solidFill>
              </a:rPr>
              <a:t>QL tuning</a:t>
            </a:r>
          </a:p>
          <a:p>
            <a:r>
              <a:rPr lang="it-IT" dirty="0" smtClean="0"/>
              <a:t>Large initial cavity phase </a:t>
            </a:r>
            <a:r>
              <a:rPr lang="it-IT" dirty="0"/>
              <a:t>spread </a:t>
            </a:r>
            <a:endParaRPr lang="it-IT" dirty="0" smtClean="0"/>
          </a:p>
          <a:p>
            <a:pPr lvl="1"/>
            <a:r>
              <a:rPr lang="it-IT" i="1" dirty="0" smtClean="0">
                <a:solidFill>
                  <a:srgbClr val="FF0000"/>
                </a:solidFill>
              </a:rPr>
              <a:t>WG assembled in tunnel, no cal.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pic>
        <p:nvPicPr>
          <p:cNvPr id="3078" name="Picture 6" descr="https://ttfinfo.desy.de/XFELelog-sec/data/2016/02/17.01_a/2016-01-17T19:07:41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0" y="1122663"/>
            <a:ext cx="3450450" cy="52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2381251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42785" y="4856464"/>
            <a:ext cx="23198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b="1" dirty="0" smtClean="0"/>
              <a:t>Beam induced cavity gradient changes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7595" y="3761089"/>
            <a:ext cx="3288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b="1" dirty="0" smtClean="0"/>
              <a:t>Cavity transient, QL determination and phase calibration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924288"/>
            <a:ext cx="2876549" cy="134806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eaLnBrk="0" hangingPunct="0">
              <a:buClr>
                <a:schemeClr val="accent2"/>
              </a:buClr>
              <a:buSzPct val="80000"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lvl="1" indent="-258763" eaLnBrk="0" hangingPunct="0">
              <a:buClr>
                <a:schemeClr val="accent1"/>
              </a:buClr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eaLnBrk="0" hangingPunct="0">
              <a:buClr>
                <a:schemeClr val="folHlink"/>
              </a:buClr>
              <a:buSzPct val="60000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eaLnBrk="0" hangingPunct="0">
              <a:buClr>
                <a:schemeClr val="hlink"/>
              </a:buClr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eaLnBrk="0" hangingPunct="0"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it-IT" dirty="0" smtClean="0"/>
              <a:t>Tune with</a:t>
            </a:r>
            <a:endParaRPr lang="it-IT" dirty="0"/>
          </a:p>
          <a:p>
            <a:pPr lvl="1"/>
            <a:r>
              <a:rPr lang="it-IT" dirty="0" smtClean="0"/>
              <a:t>3-stub tuners</a:t>
            </a:r>
            <a:endParaRPr lang="it-IT" dirty="0"/>
          </a:p>
          <a:p>
            <a:pPr lvl="1"/>
            <a:r>
              <a:rPr lang="it-IT" dirty="0" smtClean="0"/>
              <a:t>WG Spacers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048000" y="4267200"/>
            <a:ext cx="0" cy="17526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286000" y="5410200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2000" b="1" dirty="0" smtClean="0">
                <a:solidFill>
                  <a:schemeClr val="accent2"/>
                </a:solidFill>
              </a:rPr>
              <a:t>160°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1835" y="6070229"/>
            <a:ext cx="2133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b="1" dirty="0" smtClean="0"/>
              <a:t>After operation of a few stub tuners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80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QL tuning &amp; Phase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1 February 2016</a:t>
            </a:r>
            <a:r>
              <a:rPr lang="it-IT" dirty="0" smtClean="0"/>
              <a:t>, AH1 moved 1 ms after the beam</a:t>
            </a:r>
          </a:p>
          <a:p>
            <a:pPr lvl="1"/>
            <a:r>
              <a:rPr lang="it-IT" dirty="0" smtClean="0"/>
              <a:t>Allow injector commissioning while aligning cavity phases</a:t>
            </a:r>
          </a:p>
          <a:p>
            <a:r>
              <a:rPr lang="it-IT" dirty="0" smtClean="0"/>
              <a:t>Individual maps of all 3-stub tuner positions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pic>
        <p:nvPicPr>
          <p:cNvPr id="5122" name="Picture 2" descr="https://ttfinfo.desy.de/XFELelog-sec/data/2016/05/03.02_a/2016-02-03T22:34:50-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648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695575"/>
            <a:ext cx="47625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819400"/>
            <a:ext cx="3467616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800" dirty="0" smtClean="0"/>
              <a:t>QL-Phase region</a:t>
            </a:r>
          </a:p>
          <a:p>
            <a:pPr>
              <a:buNone/>
            </a:pPr>
            <a:r>
              <a:rPr lang="it-IT" sz="1800" dirty="0" smtClean="0"/>
              <a:t>Case of design in range of tuner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2819400"/>
            <a:ext cx="403187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800" dirty="0" smtClean="0"/>
              <a:t>QL-Phase region</a:t>
            </a:r>
          </a:p>
          <a:p>
            <a:pPr>
              <a:buNone/>
            </a:pPr>
            <a:r>
              <a:rPr lang="it-IT" sz="1800" dirty="0" smtClean="0"/>
              <a:t>Case of design outside range of tuner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5867400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800" b="1" dirty="0" smtClean="0"/>
              <a:t>WG s</a:t>
            </a:r>
            <a:r>
              <a:rPr lang="it-IT" sz="1800" b="1" dirty="0"/>
              <a:t>pa</a:t>
            </a:r>
            <a:r>
              <a:rPr lang="it-IT" sz="1800" b="1" dirty="0" smtClean="0"/>
              <a:t>cers installed on 3 cavities</a:t>
            </a:r>
            <a:endParaRPr lang="en-US" sz="1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03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Started regular operation in injector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10 February 2016</a:t>
            </a:r>
          </a:p>
          <a:p>
            <a:pPr lvl="1"/>
            <a:r>
              <a:rPr lang="it-IT" dirty="0" smtClean="0"/>
              <a:t>QL aligned well within the 10% requirement</a:t>
            </a:r>
          </a:p>
          <a:p>
            <a:pPr lvl="1"/>
            <a:r>
              <a:rPr lang="it-IT" dirty="0" smtClean="0"/>
              <a:t>Phases within 15°</a:t>
            </a:r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lvl="1"/>
            <a:endParaRPr lang="it-IT" dirty="0"/>
          </a:p>
          <a:p>
            <a:r>
              <a:rPr lang="it-IT" b="1" dirty="0" smtClean="0"/>
              <a:t>16 February 2016 </a:t>
            </a:r>
          </a:p>
          <a:p>
            <a:pPr lvl="1"/>
            <a:r>
              <a:rPr lang="it-IT" dirty="0"/>
              <a:t>B</a:t>
            </a:r>
            <a:r>
              <a:rPr lang="it-IT" dirty="0" smtClean="0"/>
              <a:t>ack on beam</a:t>
            </a:r>
          </a:p>
          <a:p>
            <a:pPr lvl="1"/>
            <a:r>
              <a:rPr lang="it-IT" dirty="0" smtClean="0"/>
              <a:t>Moved to -180°(wrt on-crest), calibration with beam energy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pic>
        <p:nvPicPr>
          <p:cNvPr id="7170" name="Picture 2" descr="https://ttfinfo.desy.de/XFELelog-sec/data/2016/06/11.02_a/2016-02-11T21:08:40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98759"/>
            <a:ext cx="4800600" cy="341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tfinfo.desy.de/XFELelog-sec/data/2016/08/26.02_n/2016-02-27T01:31:22-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1"/>
            <a:ext cx="2133600" cy="22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35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Max QL obtainable in present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By mapping all tuners we were able to reach high QL values with the present antenna design</a:t>
            </a:r>
          </a:p>
          <a:p>
            <a:pPr lvl="1"/>
            <a:r>
              <a:rPr lang="it-IT" dirty="0" smtClean="0"/>
              <a:t>Easy without phase constraints (single 1:1 powering)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36951"/>
            <a:ext cx="1975556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9000"/>
            <a:ext cx="1974000" cy="152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00" y="3429000"/>
            <a:ext cx="1974000" cy="152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436951"/>
            <a:ext cx="1974000" cy="1522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85951"/>
            <a:ext cx="2069907" cy="152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54" y="4876800"/>
            <a:ext cx="1974000" cy="152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00" y="4850170"/>
            <a:ext cx="1974000" cy="152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00" y="4850170"/>
            <a:ext cx="1972800" cy="152280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5124"/>
              </p:ext>
            </p:extLst>
          </p:nvPr>
        </p:nvGraphicFramePr>
        <p:xfrm>
          <a:off x="533400" y="2590800"/>
          <a:ext cx="8077200" cy="761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866775"/>
                <a:gridCol w="866775"/>
                <a:gridCol w="866775"/>
                <a:gridCol w="866775"/>
                <a:gridCol w="866775"/>
                <a:gridCol w="866775"/>
                <a:gridCol w="866775"/>
                <a:gridCol w="866775"/>
              </a:tblGrid>
              <a:tr h="300045">
                <a:tc>
                  <a:txBody>
                    <a:bodyPr/>
                    <a:lstStyle/>
                    <a:p>
                      <a:r>
                        <a:rPr lang="it-IT" dirty="0" smtClean="0"/>
                        <a:t>Cav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95787">
                <a:tc>
                  <a:txBody>
                    <a:bodyPr/>
                    <a:lstStyle/>
                    <a:p>
                      <a:r>
                        <a:rPr lang="it-IT" dirty="0" smtClean="0"/>
                        <a:t>Max QL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~ 1E7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~ 4E7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~ 3E7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~ 3E7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~ 4E7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~ 1E7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~ 3E7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~ 4E7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343400" y="4701285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sz="1800" b="1" dirty="0" smtClean="0">
                <a:solidFill>
                  <a:srgbClr val="00B050"/>
                </a:solidFill>
              </a:rPr>
              <a:t>Already close to values for CW operation</a:t>
            </a:r>
            <a:endParaRPr lang="en-US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Outline</a:t>
            </a:r>
            <a:endParaRPr lang="en-US" altLang="en-US" dirty="0" smtClean="0"/>
          </a:p>
        </p:txBody>
      </p:sp>
      <p:sp>
        <p:nvSpPr>
          <p:cNvPr id="4102" name="Rectangle 3"/>
          <p:cNvSpPr>
            <a:spLocks noGrp="1" noChangeAspect="1" noChangeArrowheads="1"/>
          </p:cNvSpPr>
          <p:nvPr>
            <p:ph idx="1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it-IT" altLang="en-US" b="1" dirty="0" smtClean="0"/>
              <a:t>Performance of AH1 in </a:t>
            </a:r>
            <a:r>
              <a:rPr lang="it-IT" altLang="en-US" b="1" dirty="0" err="1" smtClean="0"/>
              <a:t>Injector</a:t>
            </a:r>
            <a:endParaRPr lang="it-IT" altLang="en-US" b="1" dirty="0" smtClean="0"/>
          </a:p>
          <a:p>
            <a:pPr eaLnBrk="1" hangingPunct="1"/>
            <a:r>
              <a:rPr lang="it-IT" altLang="en-US" b="1" dirty="0" err="1" smtClean="0"/>
              <a:t>Spare</a:t>
            </a:r>
            <a:r>
              <a:rPr lang="it-IT" altLang="en-US" b="1" dirty="0" smtClean="0"/>
              <a:t> module preparation</a:t>
            </a:r>
          </a:p>
          <a:p>
            <a:pPr eaLnBrk="1" hangingPunct="1"/>
            <a:r>
              <a:rPr lang="it-IT" altLang="en-US" b="1" dirty="0" err="1" smtClean="0"/>
              <a:t>Opportunities</a:t>
            </a:r>
            <a:r>
              <a:rPr lang="it-IT" altLang="en-US" b="1" dirty="0" smtClean="0"/>
              <a:t> for CW R&amp;D </a:t>
            </a:r>
            <a:r>
              <a:rPr lang="it-IT" altLang="en-US" b="1" dirty="0" err="1" smtClean="0"/>
              <a:t>at</a:t>
            </a:r>
            <a:r>
              <a:rPr lang="it-IT" altLang="en-US" b="1" dirty="0" smtClean="0"/>
              <a:t> 3.9 GHz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72" y="1044222"/>
            <a:ext cx="2925763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41" y="114801"/>
            <a:ext cx="33353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Quench Gradients in tunnel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7475" y="3067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987268"/>
              </p:ext>
            </p:extLst>
          </p:nvPr>
        </p:nvGraphicFramePr>
        <p:xfrm>
          <a:off x="1447800" y="1295400"/>
          <a:ext cx="4648200" cy="3931920"/>
        </p:xfrm>
        <a:graphic>
          <a:graphicData uri="http://schemas.openxmlformats.org/drawingml/2006/table">
            <a:tbl>
              <a:tblPr/>
              <a:tblGrid>
                <a:gridCol w="685800"/>
                <a:gridCol w="1447800"/>
                <a:gridCol w="1066800"/>
                <a:gridCol w="1447800"/>
              </a:tblGrid>
              <a:tr h="365760">
                <a:tc rowSpan="2">
                  <a:txBody>
                    <a:bodyPr/>
                    <a:lstStyle/>
                    <a:p>
                      <a:r>
                        <a:rPr lang="it-IT" sz="1800" b="1" dirty="0" smtClean="0">
                          <a:effectLst/>
                        </a:rPr>
                        <a:t>Cav</a:t>
                      </a:r>
                      <a:endParaRPr lang="en-US" sz="18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effectLst/>
                        </a:rPr>
                        <a:t>Tunnel</a:t>
                      </a:r>
                      <a:endParaRPr lang="en-US" sz="18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effectLst/>
                        </a:rPr>
                        <a:t>VT</a:t>
                      </a:r>
                      <a:endParaRPr lang="en-US" sz="18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sz="18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effectLst/>
                        </a:rPr>
                        <a:t>Max</a:t>
                      </a:r>
                      <a:r>
                        <a:rPr lang="it-IT" sz="1800" b="1" baseline="0" dirty="0" smtClean="0">
                          <a:effectLst/>
                        </a:rPr>
                        <a:t> Gradient</a:t>
                      </a:r>
                      <a:endParaRPr lang="en-US" sz="18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effectLst/>
                        </a:rPr>
                        <a:t>Limit</a:t>
                      </a:r>
                      <a:endParaRPr lang="en-US" sz="18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effectLst/>
                        </a:rPr>
                        <a:t>Gradient</a:t>
                      </a:r>
                      <a:endParaRPr lang="en-US" sz="18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C1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18.1 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Quench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effectLst/>
                        </a:rPr>
                        <a:t>21.0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C2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17.6 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Power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effectLst/>
                        </a:rPr>
                        <a:t>20.0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C3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18.7 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Quench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effectLst/>
                        </a:rPr>
                        <a:t>20.8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C4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17.1 </a:t>
                      </a:r>
                      <a:r>
                        <a:rPr lang="en-US" sz="1800" dirty="0" err="1">
                          <a:effectLst/>
                        </a:rPr>
                        <a:t>Mv</a:t>
                      </a:r>
                      <a:r>
                        <a:rPr lang="en-US" sz="1800" dirty="0">
                          <a:effectLst/>
                        </a:rPr>
                        <a:t>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Power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effectLst/>
                        </a:rPr>
                        <a:t>22.0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C5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18.2 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Quench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effectLst/>
                        </a:rPr>
                        <a:t>21.0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C6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17.6 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Power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effectLst/>
                        </a:rPr>
                        <a:t>19.6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C7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17.7 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Quench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effectLst/>
                        </a:rPr>
                        <a:t>20.0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C8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17.3 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Power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effectLst/>
                        </a:rPr>
                        <a:t>21.8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7475" y="2152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7475" y="2152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5334000"/>
            <a:ext cx="5105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Tunnel measurement much less accurate</a:t>
            </a:r>
          </a:p>
          <a:p>
            <a:pPr>
              <a:buNone/>
            </a:pPr>
            <a:r>
              <a:rPr lang="it-IT" sz="1800" dirty="0" smtClean="0"/>
              <a:t>WG distribution assumed uniform (3x3dB+loss)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324600" y="37338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Error on the individual cavity gradient estimation not yet analyzed but probably as large as 30%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After final round of Beam Based Calibration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7475" y="3067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7475" y="2152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7475" y="2152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17475" y="1347788"/>
            <a:ext cx="8874125" cy="1947862"/>
          </a:xfrm>
        </p:spPr>
        <p:txBody>
          <a:bodyPr/>
          <a:lstStyle/>
          <a:p>
            <a:r>
              <a:rPr lang="it-IT" dirty="0" smtClean="0"/>
              <a:t>After LLRF final calibration with beam induced transients an asymmetry of the WG distribution is apparent (left/right arms of the distribution system</a:t>
            </a:r>
          </a:p>
          <a:p>
            <a:pPr lvl="1"/>
            <a:r>
              <a:rPr lang="it-IT" dirty="0" smtClean="0"/>
              <a:t>Confirmation requires dedicated measurements of WG distribution at high power (@Cav Directional Couplers) 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3295650"/>
            <a:ext cx="5265483" cy="305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71575" y="4876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Regular closed loop operation, at 20 MV setpoint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4202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800" dirty="0" smtClean="0"/>
              <a:t>Even-numbered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00300" y="34882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800" dirty="0" smtClean="0"/>
              <a:t>Odd-numbered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3361693"/>
            <a:ext cx="3200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2000" dirty="0" smtClean="0"/>
              <a:t>Requires RF cables disconnection to LLRF panel &amp; several accessess with measurement equipment</a:t>
            </a:r>
          </a:p>
          <a:p>
            <a:pPr>
              <a:buNone/>
            </a:pPr>
            <a:r>
              <a:rPr lang="it-IT" sz="2000" b="1" dirty="0" smtClean="0"/>
              <a:t>Did not proceed as module performances are reached with margins!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40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Detuned HOMs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installation of the power coupler detunes the notch filter in front of it </a:t>
            </a:r>
          </a:p>
          <a:p>
            <a:pPr lvl="1"/>
            <a:r>
              <a:rPr lang="it-IT" dirty="0" smtClean="0"/>
              <a:t>Perturbation of the field pattern locally in the small structures at 3.9 GHz</a:t>
            </a:r>
          </a:p>
          <a:p>
            <a:pPr lvl="1"/>
            <a:r>
              <a:rPr lang="it-IT" dirty="0" smtClean="0"/>
              <a:t>A retuning was needed</a:t>
            </a:r>
          </a:p>
          <a:p>
            <a:r>
              <a:rPr lang="it-IT" b="1" dirty="0" smtClean="0"/>
              <a:t>Cavity 1</a:t>
            </a:r>
            <a:r>
              <a:rPr lang="it-IT" dirty="0" smtClean="0"/>
              <a:t> was suboptimally tuned</a:t>
            </a:r>
          </a:p>
          <a:p>
            <a:pPr lvl="1"/>
            <a:r>
              <a:rPr lang="it-IT" dirty="0" smtClean="0"/>
              <a:t>Could have done better, but did not yet have the operational experience to set better requirements during tuning (now we would not miss it)</a:t>
            </a:r>
          </a:p>
          <a:p>
            <a:r>
              <a:rPr lang="it-IT" b="1" dirty="0" smtClean="0"/>
              <a:t>Cavity 4 </a:t>
            </a:r>
            <a:r>
              <a:rPr lang="it-IT" dirty="0" smtClean="0"/>
              <a:t>was already at its limit</a:t>
            </a:r>
          </a:p>
          <a:p>
            <a:pPr lvl="1"/>
            <a:r>
              <a:rPr lang="it-IT" dirty="0" smtClean="0"/>
              <a:t>Large deformation of the can, to a point where capacity no longer changes and risk of cavity integrity was high!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96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HOM 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7475" y="3067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7475" y="2152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30117"/>
              </p:ext>
            </p:extLst>
          </p:nvPr>
        </p:nvGraphicFramePr>
        <p:xfrm>
          <a:off x="304800" y="2209800"/>
          <a:ext cx="3124201" cy="3291840"/>
        </p:xfrm>
        <a:graphic>
          <a:graphicData uri="http://schemas.openxmlformats.org/drawingml/2006/table">
            <a:tbl>
              <a:tblPr/>
              <a:tblGrid>
                <a:gridCol w="609601"/>
                <a:gridCol w="1270000"/>
                <a:gridCol w="12446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Cav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QH1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QH2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C1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7.29E+09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5.64E+11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C2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1.14E+12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5.72E+10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C3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8.70E+10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1.33E+11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C4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1.91E+09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6.29E+11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C5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3.18E+11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2.68E+11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C6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8.32E+11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5.05E+11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C7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1.36E+11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6.28E+10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C8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4.50E+11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1.19E+15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7475" y="2152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17475" y="1347788"/>
            <a:ext cx="8874125" cy="938212"/>
          </a:xfrm>
        </p:spPr>
        <p:txBody>
          <a:bodyPr/>
          <a:lstStyle/>
          <a:p>
            <a:r>
              <a:rPr lang="it-IT" dirty="0" smtClean="0"/>
              <a:t>Cavity Q0 is 2E9 (VT measure)</a:t>
            </a:r>
          </a:p>
          <a:p>
            <a:r>
              <a:rPr lang="it-IT" dirty="0" smtClean="0"/>
              <a:t>Qt is 1E10 (VT calib)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2501586"/>
            <a:ext cx="51054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2400" dirty="0" smtClean="0"/>
              <a:t>C1 HOM1 suboptimal tuning</a:t>
            </a:r>
          </a:p>
          <a:p>
            <a:pPr>
              <a:buNone/>
            </a:pPr>
            <a:r>
              <a:rPr lang="it-IT" sz="2400" dirty="0" smtClean="0"/>
              <a:t>C4 HOM1 </a:t>
            </a:r>
            <a:r>
              <a:rPr lang="it-IT" sz="2400" dirty="0" smtClean="0">
                <a:solidFill>
                  <a:srgbClr val="FF0000"/>
                </a:solidFill>
              </a:rPr>
              <a:t>detuned</a:t>
            </a:r>
            <a:r>
              <a:rPr lang="it-IT" sz="2400" dirty="0" smtClean="0"/>
              <a:t> (cavity Q0)</a:t>
            </a:r>
          </a:p>
          <a:p>
            <a:pPr>
              <a:buNone/>
            </a:pPr>
            <a:r>
              <a:rPr lang="it-IT" sz="2400" b="1" dirty="0" smtClean="0">
                <a:solidFill>
                  <a:srgbClr val="00B050"/>
                </a:solidFill>
              </a:rPr>
              <a:t>However, stable thermal behavior at 10 Hz operation up to SP in excess of 40 MV</a:t>
            </a:r>
          </a:p>
          <a:p>
            <a:pPr>
              <a:buNone/>
            </a:pPr>
            <a:endParaRPr lang="it-IT" sz="24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it-IT" sz="2400" b="1" dirty="0" smtClean="0">
                <a:solidFill>
                  <a:srgbClr val="00B050"/>
                </a:solidFill>
              </a:rPr>
              <a:t>What about CW?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9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Temperature stability at highest SP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152400" y="1152524"/>
            <a:ext cx="2362200" cy="5248275"/>
          </a:xfrm>
        </p:spPr>
        <p:txBody>
          <a:bodyPr/>
          <a:lstStyle/>
          <a:p>
            <a:r>
              <a:rPr lang="it-IT" sz="1600" dirty="0" smtClean="0"/>
              <a:t>In spite of the large peak fundamental mode power leaking out of two HOM1 couplers temperatures are extremely stable</a:t>
            </a:r>
          </a:p>
          <a:p>
            <a:pPr lvl="1"/>
            <a:r>
              <a:rPr lang="it-IT" sz="1600" dirty="0" smtClean="0">
                <a:solidFill>
                  <a:srgbClr val="FF0000"/>
                </a:solidFill>
              </a:rPr>
              <a:t>10 Hz! 1% d.c.</a:t>
            </a:r>
          </a:p>
          <a:p>
            <a:r>
              <a:rPr lang="it-IT" sz="1600" dirty="0" smtClean="0"/>
              <a:t>Three CERNOX sensors are at each HOM can end (</a:t>
            </a:r>
            <a:r>
              <a:rPr lang="it-IT" sz="1600" dirty="0" smtClean="0">
                <a:solidFill>
                  <a:srgbClr val="008000"/>
                </a:solidFill>
              </a:rPr>
              <a:t>flange, top-hat and inner antenna base</a:t>
            </a:r>
            <a:r>
              <a:rPr lang="it-IT" sz="1600" dirty="0" smtClean="0"/>
              <a:t>) and connected to technical interlock system</a:t>
            </a:r>
            <a:endParaRPr lang="it-IT" sz="1600" dirty="0"/>
          </a:p>
          <a:p>
            <a:r>
              <a:rPr lang="it-IT" sz="1600" dirty="0" smtClean="0"/>
              <a:t>Never triggered! </a:t>
            </a:r>
            <a:endParaRPr lang="en-US" sz="1600" dirty="0"/>
          </a:p>
        </p:txBody>
      </p:sp>
      <p:pic>
        <p:nvPicPr>
          <p:cNvPr id="6146" name="Picture 2" descr="https://ttfinfo.desy.de/XFELelog-sec/data/2016/05/04.02_a/2016-02-04T16:19:15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00" y="1152437"/>
            <a:ext cx="6480000" cy="52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3240000" cy="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00600" y="3886200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>
                <a:solidFill>
                  <a:schemeClr val="bg1"/>
                </a:solidFill>
              </a:rPr>
              <a:t>40 MV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638800" y="1524000"/>
            <a:ext cx="0" cy="441960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7979785" y="2438400"/>
            <a:ext cx="954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800" b="1" dirty="0" smtClean="0">
                <a:solidFill>
                  <a:schemeClr val="bg1"/>
                </a:solidFill>
              </a:rPr>
              <a:t>Levels at 20 MV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4C574-8C93-4B89-A960-84F2571CF078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651223" y="5147846"/>
            <a:ext cx="1925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>
                <a:solidFill>
                  <a:schemeClr val="bg1"/>
                </a:solidFill>
              </a:rPr>
              <a:t>Power C1H1 C4H1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2500729"/>
            <a:ext cx="2168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>
                <a:solidFill>
                  <a:schemeClr val="bg1"/>
                </a:solidFill>
              </a:rPr>
              <a:t>Temperature increase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1223" y="1354723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>
                <a:solidFill>
                  <a:schemeClr val="bg1"/>
                </a:solidFill>
              </a:rPr>
              <a:t>V SP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Cryogenic aspects (only static so far)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Static loads of individual component in the injector circuit cannot be individually assessed, only global measurements can be done</a:t>
            </a:r>
          </a:p>
          <a:p>
            <a:pPr lvl="1"/>
            <a:r>
              <a:rPr lang="de-DE" dirty="0" smtClean="0"/>
              <a:t>Including end and feed box and both modules</a:t>
            </a:r>
          </a:p>
          <a:p>
            <a:r>
              <a:rPr lang="de-DE" dirty="0" smtClean="0"/>
              <a:t>However, using data from components assessed in AMTF MKS estimates</a:t>
            </a:r>
          </a:p>
          <a:p>
            <a:pPr lvl="1"/>
            <a:r>
              <a:rPr lang="de-DE" dirty="0" smtClean="0"/>
              <a:t>2 K: 4-7 W</a:t>
            </a:r>
          </a:p>
          <a:p>
            <a:pPr lvl="1"/>
            <a:r>
              <a:rPr lang="de-DE" dirty="0" smtClean="0"/>
              <a:t>5/8 K: N/A problems with flowmeters</a:t>
            </a:r>
          </a:p>
          <a:p>
            <a:pPr lvl="1"/>
            <a:r>
              <a:rPr lang="de-DE" dirty="0" smtClean="0"/>
              <a:t>40/80 K: approx 95 W</a:t>
            </a:r>
          </a:p>
          <a:p>
            <a:r>
              <a:rPr lang="de-DE" dirty="0" smtClean="0"/>
              <a:t>Overall, performance similar to 1.3 GHz modules </a:t>
            </a:r>
          </a:p>
          <a:p>
            <a:pPr lvl="1"/>
            <a:r>
              <a:rPr lang="de-DE" dirty="0" smtClean="0">
                <a:solidFill>
                  <a:srgbClr val="008000"/>
                </a:solidFill>
              </a:rPr>
              <a:t>Somewhat expected, same concept, same # penetrations</a:t>
            </a:r>
          </a:p>
          <a:p>
            <a:pPr lvl="1"/>
            <a:r>
              <a:rPr lang="de-DE" dirty="0" smtClean="0"/>
              <a:t>Well within capabilities of cryocapabilities at injector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45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First confirmation of linearization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143000"/>
            <a:ext cx="8874125" cy="4900612"/>
          </a:xfrm>
        </p:spPr>
        <p:txBody>
          <a:bodyPr/>
          <a:lstStyle/>
          <a:p>
            <a:r>
              <a:rPr lang="it-IT" dirty="0" smtClean="0"/>
              <a:t>TDS diagnostic not yet available at injector</a:t>
            </a:r>
          </a:p>
          <a:p>
            <a:r>
              <a:rPr lang="it-IT" b="1" dirty="0" smtClean="0"/>
              <a:t>12 April 2015 </a:t>
            </a:r>
            <a:r>
              <a:rPr lang="it-IT" dirty="0" smtClean="0"/>
              <a:t>transmission of full train with acceptable losses in the beamline after last dipole to dump not possible without AH1 to get rid of the energy tails with A1 on-crest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pic>
        <p:nvPicPr>
          <p:cNvPr id="8194" name="Picture 2" descr="C:\Users\pierini\Documents\Area Progetti\XFEL\3H\Meeting\20160502 MAC\No A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4474197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ierini\Documents\Area Progetti\XFEL\3H\Meeting\20160502 MAC\With A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00" y="2743200"/>
            <a:ext cx="4474800" cy="367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23466" y="3716923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AH1=0 MV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830400" y="3700046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AH1=10 MV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77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Spare MODULE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8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Now: All 20 cavities are tested (AH1 + spare)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pic>
        <p:nvPicPr>
          <p:cNvPr id="6" name="Immagin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1143000"/>
            <a:ext cx="76962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4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Spares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5 cavities for spare module presently at DESY</a:t>
            </a:r>
          </a:p>
          <a:p>
            <a:pPr lvl="1"/>
            <a:r>
              <a:rPr lang="it-IT" dirty="0" smtClean="0"/>
              <a:t>2 from previous series production</a:t>
            </a:r>
          </a:p>
          <a:p>
            <a:pPr lvl="1"/>
            <a:r>
              <a:rPr lang="it-IT" dirty="0" smtClean="0"/>
              <a:t>3 from the </a:t>
            </a:r>
            <a:r>
              <a:rPr lang="it-IT" i="1" dirty="0" smtClean="0">
                <a:solidFill>
                  <a:schemeClr val="accent2"/>
                </a:solidFill>
              </a:rPr>
              <a:t>second series of 10 cavities</a:t>
            </a:r>
          </a:p>
          <a:p>
            <a:r>
              <a:rPr lang="it-IT" dirty="0" smtClean="0"/>
              <a:t>5 more cavities tested, expected before end May/mid June</a:t>
            </a:r>
          </a:p>
          <a:p>
            <a:r>
              <a:rPr lang="it-IT" dirty="0" smtClean="0"/>
              <a:t>Last 2 cavities of the second series delayed</a:t>
            </a:r>
            <a:endParaRPr lang="en-US" dirty="0" smtClean="0"/>
          </a:p>
          <a:p>
            <a:pPr lvl="1"/>
            <a:r>
              <a:rPr lang="it-IT" dirty="0" smtClean="0"/>
              <a:t>Vessel integration non-conformities: </a:t>
            </a:r>
            <a:r>
              <a:rPr lang="it-IT" dirty="0" smtClean="0">
                <a:solidFill>
                  <a:srgbClr val="FF0000"/>
                </a:solidFill>
              </a:rPr>
              <a:t>Repair</a:t>
            </a:r>
          </a:p>
          <a:p>
            <a:r>
              <a:rPr lang="it-IT" dirty="0" smtClean="0"/>
              <a:t>Module (CM and VV) at DESY</a:t>
            </a:r>
          </a:p>
          <a:p>
            <a:r>
              <a:rPr lang="it-IT" dirty="0" smtClean="0"/>
              <a:t>Several other components already have been procured in quantities for 2 modules and are already in stock either at DESY, INFN or FNAL</a:t>
            </a:r>
          </a:p>
          <a:p>
            <a:pPr lvl="1"/>
            <a:r>
              <a:rPr lang="it-IT" dirty="0" smtClean="0"/>
              <a:t>Couplers, magnet, magnetic shields, PU and HOMs, beam line flange transitions, vacuum line, waveguides,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4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SUMMARY OF AH1 Perfomance IN INJECTOR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42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Spare module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String assembly and module installation </a:t>
            </a:r>
            <a:r>
              <a:rPr lang="it-IT" dirty="0" smtClean="0"/>
              <a:t>scheduled to start in </a:t>
            </a:r>
            <a:r>
              <a:rPr lang="it-IT" b="1" dirty="0" smtClean="0">
                <a:solidFill>
                  <a:schemeClr val="accent2"/>
                </a:solidFill>
              </a:rPr>
              <a:t>September</a:t>
            </a:r>
            <a:r>
              <a:rPr lang="it-IT" dirty="0" smtClean="0"/>
              <a:t>, after tunnel closure and DESY Clean Room maintenance</a:t>
            </a:r>
          </a:p>
          <a:p>
            <a:pPr lvl="1"/>
            <a:r>
              <a:rPr lang="it-IT" dirty="0" smtClean="0"/>
              <a:t>Increased manpower availability for all operations with the end of tunnel assemblies</a:t>
            </a:r>
          </a:p>
          <a:p>
            <a:r>
              <a:rPr lang="it-IT" dirty="0" smtClean="0"/>
              <a:t>Adaptation of the module support rail for XATB1 in AMTF </a:t>
            </a:r>
            <a:r>
              <a:rPr lang="it-IT" b="1" dirty="0" smtClean="0"/>
              <a:t>ongoing</a:t>
            </a:r>
            <a:r>
              <a:rPr lang="it-IT" dirty="0" smtClean="0"/>
              <a:t> (BINP procurement)</a:t>
            </a:r>
          </a:p>
          <a:p>
            <a:pPr lvl="1"/>
            <a:r>
              <a:rPr lang="it-IT" dirty="0" smtClean="0"/>
              <a:t>Ready before end of 2016</a:t>
            </a:r>
          </a:p>
          <a:p>
            <a:r>
              <a:rPr lang="it-IT" dirty="0"/>
              <a:t>T</a:t>
            </a:r>
            <a:r>
              <a:rPr lang="it-IT" dirty="0" smtClean="0"/>
              <a:t>esting in nominal XFEL pulsed conditions in early 2017</a:t>
            </a:r>
          </a:p>
          <a:p>
            <a:pPr lvl="1"/>
            <a:r>
              <a:rPr lang="it-IT" dirty="0" smtClean="0"/>
              <a:t>XATB1 already equipped with RF (used for single cavity tests)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B050"/>
                </a:solidFill>
              </a:rPr>
              <a:t>Can the test scope be extended to CW (similar to 1.3)?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71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CW testing of X3M2 in AMTF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Module will be here/needed as spare part of XFEL injector</a:t>
            </a:r>
          </a:p>
          <a:p>
            <a:r>
              <a:rPr lang="it-IT" dirty="0" smtClean="0"/>
              <a:t>XATB1 will host the pulsed tests, which are scheduled and funded by the spare part agreements</a:t>
            </a:r>
          </a:p>
          <a:p>
            <a:r>
              <a:rPr lang="it-IT" dirty="0" smtClean="0"/>
              <a:t>CW RF is missing, but all other ingredients are there and possible high duty cycle upgrades to XFEL will require to assess the feasibility of a 3.9 GHz CW system</a:t>
            </a:r>
          </a:p>
          <a:p>
            <a:r>
              <a:rPr lang="it-IT" dirty="0" smtClean="0"/>
              <a:t>Started inquiring options for RF system</a:t>
            </a:r>
          </a:p>
          <a:p>
            <a:pPr lvl="1"/>
            <a:r>
              <a:rPr lang="it-IT" dirty="0" smtClean="0"/>
              <a:t>Two companies exploring 3.9 GHz SSA @ 1 kW</a:t>
            </a:r>
          </a:p>
          <a:p>
            <a:pPr lvl="2"/>
            <a:r>
              <a:rPr lang="it-IT" dirty="0" smtClean="0"/>
              <a:t>1 proposal: </a:t>
            </a:r>
            <a:r>
              <a:rPr lang="it-IT" dirty="0"/>
              <a:t>10 k€ feasibility </a:t>
            </a:r>
            <a:r>
              <a:rPr lang="it-IT" dirty="0" smtClean="0"/>
              <a:t>+ 1 kW units @ 70-80 k€ </a:t>
            </a:r>
          </a:p>
          <a:p>
            <a:pPr lvl="2"/>
            <a:r>
              <a:rPr lang="it-IT" dirty="0" smtClean="0"/>
              <a:t>1 other still in conceptual phase</a:t>
            </a:r>
          </a:p>
          <a:p>
            <a:r>
              <a:rPr lang="it-IT" b="1" dirty="0" smtClean="0">
                <a:solidFill>
                  <a:schemeClr val="accent6"/>
                </a:solidFill>
              </a:rPr>
              <a:t>Currently no budget, just the opportunity to discuss the idea!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67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RF commissioning of the 3.9 GHz module in the tunnel was a great success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</a:rPr>
              <a:t>Achieved performances above nominal during the early injector commissioning stages in December 2015, with the AH1 pulse shifted in time from the beam  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Module in regular operation with beam since January 2016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</a:rPr>
              <a:t>Final verification will be achieved with TDS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The second spare module is well proceeding towards assembly &amp; testing</a:t>
            </a:r>
            <a:endParaRPr lang="it-IT" dirty="0" smtClean="0">
              <a:solidFill>
                <a:schemeClr val="tx1"/>
              </a:solidFill>
            </a:endParaRPr>
          </a:p>
          <a:p>
            <a:pPr lvl="1"/>
            <a:r>
              <a:rPr lang="it-IT" dirty="0" smtClean="0">
                <a:solidFill>
                  <a:schemeClr val="tx1"/>
                </a:solidFill>
              </a:rPr>
              <a:t>An extended test scope for CW testing with SSA can be conceived, in view of the possible future high duty cycle upgrades of the XFEL facility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C.Maiano, Cavity Meeting</a:t>
            </a:r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altLang="en-US" smtClean="0"/>
              <a:t>04/May/2016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40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WP46: 3.9 GHz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0" y="4495800"/>
            <a:ext cx="4419600" cy="198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None/>
            </a:pPr>
            <a:r>
              <a:rPr lang="it-IT" dirty="0" smtClean="0"/>
              <a:t>Acknowledgements</a:t>
            </a:r>
          </a:p>
          <a:p>
            <a:pPr>
              <a:buNone/>
            </a:pPr>
            <a:r>
              <a:rPr lang="it-IT" b="1" dirty="0" smtClean="0"/>
              <a:t>INFN</a:t>
            </a:r>
          </a:p>
          <a:p>
            <a:pPr>
              <a:buNone/>
            </a:pPr>
            <a:r>
              <a:rPr lang="it-IT" dirty="0" smtClean="0"/>
              <a:t>M.Bertucci, M. Bonezzi, A.Bosotti, JF.Chen, M.Chiodini, M.Fusetti, P.Michelato, L.Monaco, M.Moretti, C.Pagani, R.Paparella, D. Sertore</a:t>
            </a:r>
          </a:p>
          <a:p>
            <a:pPr>
              <a:buNone/>
            </a:pPr>
            <a:r>
              <a:rPr lang="it-IT" b="1" dirty="0" smtClean="0"/>
              <a:t>DESY</a:t>
            </a:r>
          </a:p>
          <a:p>
            <a:pPr>
              <a:buNone/>
            </a:pPr>
            <a:r>
              <a:rPr lang="it-IT" dirty="0" smtClean="0"/>
              <a:t>Too many people from MIN, MKS 1, MKS 3, MHF-SL, MPL, MSK, etc. </a:t>
            </a:r>
            <a:br>
              <a:rPr lang="it-IT" dirty="0" smtClean="0"/>
            </a:br>
            <a:r>
              <a:rPr lang="it-IT" dirty="0" smtClean="0"/>
              <a:t>And especially the whole BKR team</a:t>
            </a:r>
          </a:p>
          <a:p>
            <a:pPr>
              <a:buNone/>
            </a:pPr>
            <a:r>
              <a:rPr lang="it-IT" b="1" dirty="0" smtClean="0"/>
              <a:t>FNAL</a:t>
            </a:r>
          </a:p>
          <a:p>
            <a:pPr>
              <a:buNone/>
            </a:pPr>
            <a:r>
              <a:rPr lang="it-IT" dirty="0" smtClean="0"/>
              <a:t>Elvin Harms and the ACC39 team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photos</a:t>
            </a:r>
            <a:r>
              <a:rPr lang="it-IT" dirty="0" smtClean="0"/>
              <a:t> </a:t>
            </a:r>
            <a:r>
              <a:rPr lang="it-IT" dirty="0" err="1" smtClean="0"/>
              <a:t>courtesy</a:t>
            </a:r>
            <a:r>
              <a:rPr lang="it-IT" dirty="0" smtClean="0"/>
              <a:t> of D. N</a:t>
            </a:r>
            <a:r>
              <a:rPr lang="de-DE" dirty="0" err="1" smtClean="0"/>
              <a:t>ölle</a:t>
            </a:r>
            <a:r>
              <a:rPr lang="en-US" dirty="0" smtClean="0"/>
              <a:t>/Ettore </a:t>
            </a:r>
            <a:r>
              <a:rPr lang="en-US" dirty="0" err="1" smtClean="0"/>
              <a:t>Zanon</a:t>
            </a:r>
            <a:r>
              <a:rPr lang="en-US" dirty="0" smtClean="0"/>
              <a:t> </a:t>
            </a:r>
            <a:r>
              <a:rPr lang="en-US" dirty="0" err="1" smtClean="0"/>
              <a:t>S.p.A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887EC-6444-4996-9BDA-A5EB5F73F7E3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79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vertical tests at INFN/LASA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err="1" smtClean="0"/>
              <a:t>C.Maiano</a:t>
            </a:r>
            <a:r>
              <a:rPr lang="en-US" altLang="en-US" dirty="0" smtClean="0"/>
              <a:t>, Cavity Meeting</a:t>
            </a:r>
            <a:endParaRPr lang="en-GB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349" y="1692564"/>
            <a:ext cx="8901113" cy="432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14615"/>
            <a:ext cx="1216074" cy="9120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143" y="1230868"/>
            <a:ext cx="665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AH1 cavities: First vertical test 26-Sep-14 and last 11-Feb-2015</a:t>
            </a:r>
            <a:endParaRPr lang="de-DE" sz="1800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495800"/>
            <a:ext cx="6123792" cy="6340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PERFORMANCE GOAL (SPEC): 15*0.346*8 ~ 42 MV</a:t>
            </a:r>
          </a:p>
          <a:p>
            <a:pPr>
              <a:buNone/>
            </a:pPr>
            <a:r>
              <a:rPr lang="en-US" sz="1600" b="1" dirty="0" smtClean="0"/>
              <a:t>Beam Dynamic Requirements (worst case scenario ) &lt; 30 MV 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4042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Major AH1 Assembly Milestones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  <p:pic>
        <p:nvPicPr>
          <p:cNvPr id="6" name="Picture 13" descr="S:\user\groups\mdi\dnoelle\public\20150703_39GHzStringRollOut\images\large\20150703-MKX_25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35556"/>
            <a:ext cx="9144000" cy="27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user\groups\mdi\dnoelle\public\20150923_39ModuleTunnelInstallation\images\large\20150923-MK3_93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429000"/>
            <a:ext cx="9144000" cy="301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93" y="5816025"/>
            <a:ext cx="3897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D93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23 2015</a:t>
            </a:r>
            <a:endParaRPr lang="de-DE" sz="3200" b="1" dirty="0">
              <a:solidFill>
                <a:srgbClr val="FD93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844225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D93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3 2015</a:t>
            </a:r>
            <a:endParaRPr lang="de-DE" sz="3200" b="1" dirty="0">
              <a:solidFill>
                <a:srgbClr val="FD93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4C574-8C93-4B89-A960-84F2571CF07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56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assembly</a:t>
            </a:r>
            <a:r>
              <a:rPr lang="it-IT" dirty="0" smtClean="0"/>
              <a:t> in Halle III (14 weeks)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/>
          </a:p>
        </p:txBody>
      </p:sp>
      <p:pic>
        <p:nvPicPr>
          <p:cNvPr id="6" name="Picture 5" descr="S:\user\groups\mdi\dnoelle\public\20150703_39GHzStringRollOut\images\large\20150703-MK3_4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1066800"/>
            <a:ext cx="30003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S:\user\groups\mdi\dnoelle\public\XFEL_3.9GHzModule\images\large\20150715-MK3_4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17" y="2627850"/>
            <a:ext cx="2001825" cy="13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\\win.desy.de\group\min\xxl\pierini\public_xxl\Photo\2015_07 DESY String Assembly\Week 30\IMG_08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587624"/>
            <a:ext cx="2272518" cy="15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6" descr="\\win.desy.de\group\min\xxl\pierini\public_xxl\Photo\2015_07 DESY String Assembly\Week 35\IMG_1928_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823" y="3048000"/>
            <a:ext cx="3000375" cy="158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\\win.desy.de\group\min\xxl\pierini\public_xxl\Photo\2015_07 DESY String Assembly\Week 30\IMG_08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4200" y="4081997"/>
            <a:ext cx="2272516" cy="12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5435" y="3960849"/>
            <a:ext cx="3624265" cy="2481227"/>
          </a:xfrm>
          <a:prstGeom prst="rect">
            <a:avLst/>
          </a:prstGeom>
        </p:spPr>
      </p:pic>
      <p:pic>
        <p:nvPicPr>
          <p:cNvPr id="14" name="Picture 16" descr="S:\user\groups\mdi\dnoelle\public\XFEL_3.9GHzModule\images\large\20150708-MKX_272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6716" y="1066798"/>
            <a:ext cx="2001827" cy="15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S:\user\groups\mdi\dnoelle\public\XFEL_3.9GHzModule\images\large\20150713-MKX_29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8" y="1066799"/>
            <a:ext cx="2281237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\\win.desy.de\group\min\xxl\pierini\public_xxl\Photo\2015_07 DESY String Assembly\201509070550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43" y="1066799"/>
            <a:ext cx="1627113" cy="28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7" descr="\\win.desy.de\group\min\xxl\pierini\public_xxl\Photo\2015_07 DESY String Assembly\Week 35\IMG_200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874" y="4635502"/>
            <a:ext cx="3014663" cy="180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\\win.desy.de\group\min\xxl\pierini\public_xxl\Photo\2015_07 DESY String Assembly\Week 33\IMG_144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2773" y="5372101"/>
            <a:ext cx="2252662" cy="10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4C574-8C93-4B89-A960-84F2571CF07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08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Module assembly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P. Pierini, 14th XFEL MAC Meeting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02/May/2016</a:t>
            </a:r>
            <a:endParaRPr lang="en-US" alt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419950"/>
              </p:ext>
            </p:extLst>
          </p:nvPr>
        </p:nvGraphicFramePr>
        <p:xfrm>
          <a:off x="152400" y="1143000"/>
          <a:ext cx="8839200" cy="5625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1600200"/>
                <a:gridCol w="685800"/>
                <a:gridCol w="6172200"/>
              </a:tblGrid>
              <a:tr h="27629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Where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Activity</a:t>
                      </a:r>
                      <a:endParaRPr lang="en-US" sz="1400" dirty="0"/>
                    </a:p>
                  </a:txBody>
                  <a:tcPr/>
                </a:tc>
              </a:tr>
              <a:tr h="219879">
                <a:tc rowSpan="14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 weeks from cavities to tunnel</a:t>
                      </a: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CLEAN ROOM</a:t>
                      </a:r>
                      <a:br>
                        <a:rPr lang="it-IT" sz="1200" b="1" dirty="0" smtClean="0"/>
                      </a:br>
                      <a:r>
                        <a:rPr lang="it-IT" sz="1200" b="1" dirty="0" smtClean="0"/>
                        <a:t>(3 </a:t>
                      </a:r>
                      <a:r>
                        <a:rPr lang="it-IT" sz="1200" b="1" dirty="0" err="1" smtClean="0"/>
                        <a:t>wks</a:t>
                      </a:r>
                      <a:r>
                        <a:rPr lang="it-IT" sz="1200" b="1" dirty="0" smtClean="0"/>
                        <a:t>)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WK</a:t>
                      </a:r>
                      <a:r>
                        <a:rPr lang="it-IT" sz="1400" baseline="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Clean room preparation, last </a:t>
                      </a:r>
                      <a:r>
                        <a:rPr lang="it-IT" sz="1400" u="sng" dirty="0" smtClean="0"/>
                        <a:t>coupler</a:t>
                      </a:r>
                      <a:r>
                        <a:rPr lang="it-IT" sz="1400" dirty="0" smtClean="0"/>
                        <a:t> installed on cavities</a:t>
                      </a:r>
                      <a:endParaRPr lang="en-US" sz="1400" dirty="0"/>
                    </a:p>
                  </a:txBody>
                  <a:tcPr/>
                </a:tc>
              </a:tr>
              <a:tr h="2198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WK26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String installation start. Cavity connections</a:t>
                      </a:r>
                      <a:endParaRPr lang="en-US" sz="1400" dirty="0"/>
                    </a:p>
                  </a:txBody>
                  <a:tcPr/>
                </a:tc>
              </a:tr>
              <a:tr h="2198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WK27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Finish</a:t>
                      </a:r>
                      <a:r>
                        <a:rPr lang="it-IT" sz="1400" baseline="0" dirty="0" smtClean="0"/>
                        <a:t> installation. </a:t>
                      </a:r>
                      <a:r>
                        <a:rPr lang="it-IT" sz="1400" b="1" baseline="0" dirty="0" smtClean="0"/>
                        <a:t>String Roll-out</a:t>
                      </a:r>
                      <a:endParaRPr lang="en-US" sz="1400" b="1" dirty="0"/>
                    </a:p>
                  </a:txBody>
                  <a:tcPr/>
                </a:tc>
              </a:tr>
              <a:tr h="184197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ROLL-OUT AREA </a:t>
                      </a:r>
                      <a:br>
                        <a:rPr lang="it-IT" sz="1200" b="1" dirty="0" smtClean="0"/>
                      </a:br>
                      <a:r>
                        <a:rPr lang="it-IT" sz="1200" b="1" dirty="0" smtClean="0"/>
                        <a:t>ON GIRDER</a:t>
                      </a:r>
                      <a:br>
                        <a:rPr lang="it-IT" sz="1200" b="1" dirty="0" smtClean="0"/>
                      </a:br>
                      <a:r>
                        <a:rPr lang="it-IT" sz="1200" b="1" dirty="0" smtClean="0"/>
                        <a:t>(2 </a:t>
                      </a:r>
                      <a:r>
                        <a:rPr lang="it-IT" sz="1200" b="1" dirty="0" err="1" smtClean="0"/>
                        <a:t>wks</a:t>
                      </a:r>
                      <a:r>
                        <a:rPr lang="it-IT" sz="1200" b="1" dirty="0" smtClean="0"/>
                        <a:t>)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WK28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Partial magnetic shield installation and tuner installation, T sensors</a:t>
                      </a:r>
                      <a:endParaRPr lang="en-US" sz="1400" dirty="0"/>
                    </a:p>
                  </a:txBody>
                  <a:tcPr/>
                </a:tc>
              </a:tr>
              <a:tr h="31313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WK29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 phase line</a:t>
                      </a:r>
                      <a:r>
                        <a:rPr lang="it-IT" sz="1400" baseline="0" dirty="0" smtClean="0"/>
                        <a:t> welds, T sensor installation completion, tuner motor</a:t>
                      </a:r>
                      <a:endParaRPr lang="en-US" sz="1400" dirty="0"/>
                    </a:p>
                  </a:txBody>
                  <a:tcPr/>
                </a:tc>
              </a:tr>
              <a:tr h="313135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ROLL-OUT AREA SUSPENDED</a:t>
                      </a:r>
                      <a:br>
                        <a:rPr lang="it-IT" sz="1200" b="1" dirty="0" smtClean="0"/>
                      </a:br>
                      <a:r>
                        <a:rPr lang="it-IT" sz="1200" b="1" dirty="0" smtClean="0"/>
                        <a:t>(2 </a:t>
                      </a:r>
                      <a:r>
                        <a:rPr lang="it-IT" sz="1200" b="1" dirty="0" err="1" smtClean="0"/>
                        <a:t>wks</a:t>
                      </a:r>
                      <a:r>
                        <a:rPr lang="it-IT" sz="1200" b="1" dirty="0" smtClean="0"/>
                        <a:t>)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WK30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Suspension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smtClean="0"/>
                        <a:t>from cold mass, completion of magnetic shield,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smtClean="0"/>
                        <a:t>alignment</a:t>
                      </a:r>
                      <a:endParaRPr lang="en-US" sz="1400" dirty="0"/>
                    </a:p>
                  </a:txBody>
                  <a:tcPr/>
                </a:tc>
              </a:tr>
              <a:tr h="31313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WK31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End of string alignment (2</a:t>
                      </a:r>
                      <a:r>
                        <a:rPr lang="it-IT" sz="1400" baseline="0" dirty="0" smtClean="0"/>
                        <a:t> pass and final survey)</a:t>
                      </a:r>
                      <a:r>
                        <a:rPr lang="it-IT" sz="1400" dirty="0" smtClean="0"/>
                        <a:t>, transfer to cantilever, preparation of 2K thermal</a:t>
                      </a:r>
                      <a:r>
                        <a:rPr lang="it-IT" sz="1400" baseline="0" dirty="0" smtClean="0"/>
                        <a:t> sinking (HOM, </a:t>
                      </a:r>
                      <a:r>
                        <a:rPr lang="it-IT" sz="1400" baseline="0" dirty="0" err="1" smtClean="0"/>
                        <a:t>motor</a:t>
                      </a:r>
                      <a:r>
                        <a:rPr lang="it-IT" sz="1400" baseline="0" dirty="0" smtClean="0"/>
                        <a:t>), HOM </a:t>
                      </a:r>
                      <a:r>
                        <a:rPr lang="it-IT" sz="1400" baseline="0" dirty="0" err="1" smtClean="0"/>
                        <a:t>notch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filter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tuning</a:t>
                      </a:r>
                      <a:endParaRPr lang="en-US" sz="1400" dirty="0"/>
                    </a:p>
                  </a:txBody>
                  <a:tcPr/>
                </a:tc>
              </a:tr>
              <a:tr h="313135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CANTILEVER</a:t>
                      </a:r>
                      <a:br>
                        <a:rPr lang="it-IT" sz="1200" b="1" dirty="0" smtClean="0"/>
                      </a:br>
                      <a:r>
                        <a:rPr lang="it-IT" sz="1200" b="1" dirty="0" smtClean="0"/>
                        <a:t>(4 </a:t>
                      </a:r>
                      <a:r>
                        <a:rPr lang="it-IT" sz="1200" b="1" dirty="0" err="1" smtClean="0"/>
                        <a:t>wks</a:t>
                      </a:r>
                      <a:r>
                        <a:rPr lang="it-IT" sz="1200" b="1" dirty="0" smtClean="0"/>
                        <a:t>)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WK32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Weld of the magnet package current leads, weld of the warmup circuit</a:t>
                      </a:r>
                      <a:endParaRPr lang="en-US" sz="1400" dirty="0"/>
                    </a:p>
                  </a:txBody>
                  <a:tcPr/>
                </a:tc>
              </a:tr>
              <a:tr h="5710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WK33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RF cables, completion mag</a:t>
                      </a:r>
                      <a:r>
                        <a:rPr lang="it-IT" sz="1400" baseline="0" dirty="0" smtClean="0"/>
                        <a:t> shield, HOM thermal sinks, installation of coupler cones, cable thermalization, start assembly of 4K shield parts</a:t>
                      </a:r>
                      <a:endParaRPr lang="en-US" sz="1400" dirty="0"/>
                    </a:p>
                  </a:txBody>
                  <a:tcPr/>
                </a:tc>
              </a:tr>
              <a:tr h="235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WK34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Finalization of 4K/80K</a:t>
                      </a:r>
                      <a:r>
                        <a:rPr lang="it-IT" sz="1400" baseline="0" dirty="0" smtClean="0"/>
                        <a:t> shields and MLI blankets</a:t>
                      </a:r>
                      <a:endParaRPr lang="en-US" sz="1400" dirty="0"/>
                    </a:p>
                  </a:txBody>
                  <a:tcPr/>
                </a:tc>
              </a:tr>
              <a:tr h="4420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WK35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Vessel roll-on</a:t>
                      </a:r>
                      <a:r>
                        <a:rPr lang="it-IT" sz="1400" baseline="0" dirty="0" smtClean="0"/>
                        <a:t>, post bracket/suspension of the Cold Mass on the Vacuum Vessel, longitudinal pre-alignment of CM to VV, transfer to floor supports</a:t>
                      </a:r>
                      <a:endParaRPr lang="en-US" sz="1400" dirty="0"/>
                    </a:p>
                  </a:txBody>
                  <a:tcPr/>
                </a:tc>
              </a:tr>
              <a:tr h="219879">
                <a:tc v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FLOOR SUPPORT</a:t>
                      </a:r>
                      <a:b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wks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WK36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 to VV alignment, start of</a:t>
                      </a:r>
                      <a:r>
                        <a:rPr lang="en-US" sz="1400" baseline="0" dirty="0" smtClean="0"/>
                        <a:t> coupler installation</a:t>
                      </a:r>
                      <a:endParaRPr lang="en-US" sz="1400" dirty="0"/>
                    </a:p>
                  </a:txBody>
                  <a:tcPr/>
                </a:tc>
              </a:tr>
              <a:tr h="2198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WK37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Finish coupler installation on one side,</a:t>
                      </a:r>
                      <a:r>
                        <a:rPr lang="en-US" sz="1400" baseline="0" dirty="0" smtClean="0"/>
                        <a:t> install coupler vacuum pump line</a:t>
                      </a:r>
                      <a:endParaRPr lang="en-US" sz="1400" dirty="0"/>
                    </a:p>
                  </a:txBody>
                  <a:tcPr/>
                </a:tc>
              </a:tr>
              <a:tr h="31313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WK38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Coupler side two, coupler vacuum, beam vacuum &amp; leak check</a:t>
                      </a:r>
                      <a:endParaRPr lang="en-US" sz="1400" dirty="0"/>
                    </a:p>
                  </a:txBody>
                  <a:tcPr/>
                </a:tc>
              </a:tr>
              <a:tr h="219879"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WK39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Transport</a:t>
                      </a:r>
                      <a:r>
                        <a:rPr lang="en-US" sz="1400" b="1" baseline="0" dirty="0" smtClean="0"/>
                        <a:t> to Tunnel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5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Final Preparation stages in tunnel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7476" y="4051300"/>
            <a:ext cx="5189552" cy="2197100"/>
          </a:xfrm>
        </p:spPr>
        <p:txBody>
          <a:bodyPr/>
          <a:lstStyle/>
          <a:p>
            <a:r>
              <a:rPr lang="it-IT" dirty="0" smtClean="0"/>
              <a:t>Assembly WG distribution</a:t>
            </a:r>
          </a:p>
          <a:p>
            <a:r>
              <a:rPr lang="it-IT" dirty="0" smtClean="0"/>
              <a:t>Injector String Integration</a:t>
            </a:r>
          </a:p>
          <a:p>
            <a:r>
              <a:rPr lang="it-IT" dirty="0" smtClean="0"/>
              <a:t>Dec 10: </a:t>
            </a:r>
            <a:r>
              <a:rPr lang="it-IT" b="1" dirty="0" smtClean="0"/>
              <a:t>Start cooldown</a:t>
            </a:r>
          </a:p>
          <a:p>
            <a:r>
              <a:rPr lang="it-IT" dirty="0" smtClean="0"/>
              <a:t>Dec 15, cavity pre-tuning </a:t>
            </a:r>
          </a:p>
          <a:p>
            <a:r>
              <a:rPr lang="it-IT" dirty="0" smtClean="0"/>
              <a:t>Dec 16, calibration: </a:t>
            </a:r>
            <a:r>
              <a:rPr lang="it-IT" b="1" dirty="0" smtClean="0"/>
              <a:t>AH1 Ready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  <p:pic>
        <p:nvPicPr>
          <p:cNvPr id="1026" name="Picture 2" descr="C:\Users\pierini\Documents\Area Progetti\XFEL\3H\Photo\2015_07 String Assembly\dirk\20151103-MKX_7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66800"/>
            <a:ext cx="447675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ierini\Documents\Area Progetti\XFEL\3H\Photo\2015_07 String Assembly\dirk\20151111-MKX_77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47675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7027" y="1066800"/>
            <a:ext cx="3760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3200" b="1" dirty="0">
                <a:solidFill>
                  <a:srgbClr val="FD93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11 </a:t>
            </a:r>
            <a:r>
              <a:rPr lang="en-US" sz="3200" b="1" dirty="0" smtClean="0">
                <a:solidFill>
                  <a:srgbClr val="FD93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de-DE" sz="3200" b="1" dirty="0">
              <a:solidFill>
                <a:srgbClr val="FD93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05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RF Commissioning in Tunnel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7475" y="1219200"/>
            <a:ext cx="8874125" cy="5129212"/>
          </a:xfrm>
        </p:spPr>
        <p:txBody>
          <a:bodyPr/>
          <a:lstStyle/>
          <a:p>
            <a:r>
              <a:rPr lang="it-IT" dirty="0" smtClean="0">
                <a:solidFill>
                  <a:schemeClr val="accent2"/>
                </a:solidFill>
              </a:rPr>
              <a:t>Infrastructure aspects, workload of AMTF and schedule </a:t>
            </a:r>
            <a:r>
              <a:rPr lang="it-IT" dirty="0" err="1" smtClean="0">
                <a:solidFill>
                  <a:schemeClr val="accent2"/>
                </a:solidFill>
              </a:rPr>
              <a:t>delays</a:t>
            </a:r>
            <a:r>
              <a:rPr lang="it-IT" dirty="0" smtClean="0">
                <a:solidFill>
                  <a:schemeClr val="accent2"/>
                </a:solidFill>
              </a:rPr>
              <a:t> (</a:t>
            </a:r>
            <a:r>
              <a:rPr lang="it-IT" dirty="0" err="1" smtClean="0">
                <a:solidFill>
                  <a:schemeClr val="accent2"/>
                </a:solidFill>
              </a:rPr>
              <a:t>arrival</a:t>
            </a:r>
            <a:r>
              <a:rPr lang="it-IT" dirty="0" smtClean="0">
                <a:solidFill>
                  <a:schemeClr val="accent2"/>
                </a:solidFill>
              </a:rPr>
              <a:t> of 3.9 </a:t>
            </a:r>
            <a:r>
              <a:rPr lang="it-IT" dirty="0" err="1" smtClean="0">
                <a:solidFill>
                  <a:schemeClr val="accent2"/>
                </a:solidFill>
              </a:rPr>
              <a:t>components</a:t>
            </a:r>
            <a:r>
              <a:rPr lang="it-IT" dirty="0" smtClean="0">
                <a:solidFill>
                  <a:schemeClr val="accent2"/>
                </a:solidFill>
              </a:rPr>
              <a:t>) made it impossible to test the module before tunnel installation</a:t>
            </a:r>
          </a:p>
          <a:p>
            <a:r>
              <a:rPr lang="it-IT" b="1" dirty="0" smtClean="0"/>
              <a:t>Tunnel </a:t>
            </a:r>
            <a:r>
              <a:rPr lang="it-IT" b="1" dirty="0" err="1" smtClean="0"/>
              <a:t>installation</a:t>
            </a:r>
            <a:r>
              <a:rPr lang="it-IT" b="1" dirty="0" smtClean="0"/>
              <a:t> </a:t>
            </a:r>
            <a:r>
              <a:rPr lang="it-IT" b="1" dirty="0" err="1" smtClean="0"/>
              <a:t>without</a:t>
            </a:r>
            <a:r>
              <a:rPr lang="it-IT" b="1" dirty="0" smtClean="0"/>
              <a:t> cryogenic and RF testing</a:t>
            </a:r>
            <a:endParaRPr lang="it-IT" b="1" dirty="0"/>
          </a:p>
          <a:p>
            <a:r>
              <a:rPr lang="it-IT" dirty="0" smtClean="0"/>
              <a:t>Tunnel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not </a:t>
            </a:r>
            <a:r>
              <a:rPr lang="it-IT" dirty="0" smtClean="0"/>
              <a:t>the most </a:t>
            </a:r>
            <a:r>
              <a:rPr lang="it-IT" dirty="0" err="1" smtClean="0"/>
              <a:t>favorable</a:t>
            </a:r>
            <a:r>
              <a:rPr lang="it-IT" dirty="0" smtClean="0"/>
              <a:t> </a:t>
            </a:r>
            <a:r>
              <a:rPr lang="it-IT" dirty="0" err="1"/>
              <a:t>environment</a:t>
            </a:r>
            <a:r>
              <a:rPr lang="it-IT" dirty="0"/>
              <a:t> for </a:t>
            </a:r>
            <a:r>
              <a:rPr lang="it-IT" dirty="0" smtClean="0"/>
              <a:t>precise RF measurements activities</a:t>
            </a:r>
          </a:p>
          <a:p>
            <a:pPr lvl="1"/>
            <a:r>
              <a:rPr lang="it-IT" dirty="0" smtClean="0"/>
              <a:t>Few RF power meters with respect to AMTF, though a few not initially foreseen were </a:t>
            </a:r>
            <a:r>
              <a:rPr lang="it-IT" dirty="0" err="1" smtClean="0"/>
              <a:t>implemented</a:t>
            </a:r>
            <a:r>
              <a:rPr lang="it-IT" dirty="0" smtClean="0"/>
              <a:t> by MHF-</a:t>
            </a:r>
            <a:r>
              <a:rPr lang="it-IT" dirty="0" err="1" smtClean="0"/>
              <a:t>sl</a:t>
            </a:r>
            <a:r>
              <a:rPr lang="it-IT" dirty="0" smtClean="0"/>
              <a:t> (e.g. HOM power readings, not present in the main linac)</a:t>
            </a:r>
          </a:p>
          <a:p>
            <a:pPr lvl="1"/>
            <a:r>
              <a:rPr lang="it-IT" dirty="0" smtClean="0">
                <a:solidFill>
                  <a:srgbClr val="008000"/>
                </a:solidFill>
              </a:rPr>
              <a:t>The positive aspect is that all subcomponents were in their final configuration and driven by the XFEL control system</a:t>
            </a:r>
          </a:p>
          <a:p>
            <a:pPr lvl="2"/>
            <a:r>
              <a:rPr lang="it-IT" dirty="0" smtClean="0"/>
              <a:t>Smooth transition from characterization to operation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C.Maiano, Cavity Meeting</a:t>
            </a:r>
            <a:endParaRPr lang="en-GB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04/May/2016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18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FEL pp">
  <a:themeElements>
    <a:clrScheme name="XFEL pp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XFEL p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en-US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en-US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Arial" charset="0"/>
          </a:defRPr>
        </a:defPPr>
      </a:lstStyle>
    </a:lnDef>
  </a:objectDefaults>
  <a:extraClrSchemeLst>
    <a:extraClrScheme>
      <a:clrScheme name="XFEL pp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 pp</Template>
  <TotalTime>203</TotalTime>
  <Words>2130</Words>
  <Application>Microsoft Office PowerPoint</Application>
  <PresentationFormat>On-screen Show (4:3)</PresentationFormat>
  <Paragraphs>459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XFEL pp</vt:lpstr>
      <vt:lpstr>Status of AH1  and options for 3.9GHz R&amp;D </vt:lpstr>
      <vt:lpstr>Outline</vt:lpstr>
      <vt:lpstr>SUMMARY OF AH1 Perfomance IN INJECTOR</vt:lpstr>
      <vt:lpstr>Cavity vertical tests at INFN/LASA</vt:lpstr>
      <vt:lpstr>Major AH1 Assembly Milestones</vt:lpstr>
      <vt:lpstr>The assembly in Halle III (14 weeks)</vt:lpstr>
      <vt:lpstr>Module assembly timeline</vt:lpstr>
      <vt:lpstr>Final Preparation stages in tunnel</vt:lpstr>
      <vt:lpstr>RF Commissioning in Tunnel</vt:lpstr>
      <vt:lpstr>Klystron operated by LLRF on load</vt:lpstr>
      <vt:lpstr>Present RF Distribution layout</vt:lpstr>
      <vt:lpstr>Cavity Phasing and QL adjustment</vt:lpstr>
      <vt:lpstr>Main characterization checklist</vt:lpstr>
      <vt:lpstr>First operation at nominal gradient on Day 1</vt:lpstr>
      <vt:lpstr>Initial QL values (nominal 3.2E6)</vt:lpstr>
      <vt:lpstr>Beam Based calibration: Cavity Phases</vt:lpstr>
      <vt:lpstr>QL tuning &amp; Phase alignment</vt:lpstr>
      <vt:lpstr>Started regular operation in injector</vt:lpstr>
      <vt:lpstr>Max QL obtainable in present module</vt:lpstr>
      <vt:lpstr>Quench Gradients in tunnel</vt:lpstr>
      <vt:lpstr>After final round of Beam Based Calibration</vt:lpstr>
      <vt:lpstr>Detuned HOMs</vt:lpstr>
      <vt:lpstr>HOM performance</vt:lpstr>
      <vt:lpstr>Temperature stability at highest SP</vt:lpstr>
      <vt:lpstr>Cryogenic aspects (only static so far)</vt:lpstr>
      <vt:lpstr>First confirmation of linearization effect</vt:lpstr>
      <vt:lpstr>Spare MODULE</vt:lpstr>
      <vt:lpstr>Now: All 20 cavities are tested (AH1 + spare)</vt:lpstr>
      <vt:lpstr>Spares components</vt:lpstr>
      <vt:lpstr>Spare module activities</vt:lpstr>
      <vt:lpstr>CW testing of X3M2 in AMTF</vt:lpstr>
      <vt:lpstr>Summary</vt:lpstr>
      <vt:lpstr>Thanks! </vt:lpstr>
    </vt:vector>
  </TitlesOfParts>
  <Company>INFN Sezione di Milano LASA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Paolo Pierini</dc:creator>
  <cp:lastModifiedBy>Paolo Pierini</cp:lastModifiedBy>
  <cp:revision>447</cp:revision>
  <cp:lastPrinted>2015-05-12T08:15:25Z</cp:lastPrinted>
  <dcterms:created xsi:type="dcterms:W3CDTF">2011-02-27T07:16:06Z</dcterms:created>
  <dcterms:modified xsi:type="dcterms:W3CDTF">2016-05-26T13:46:58Z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