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3" r:id="rId2"/>
    <p:sldMasterId id="2147483698" r:id="rId3"/>
    <p:sldMasterId id="2147483704" r:id="rId4"/>
  </p:sldMasterIdLst>
  <p:notesMasterIdLst>
    <p:notesMasterId r:id="rId60"/>
  </p:notesMasterIdLst>
  <p:handoutMasterIdLst>
    <p:handoutMasterId r:id="rId61"/>
  </p:handoutMasterIdLst>
  <p:sldIdLst>
    <p:sldId id="256" r:id="rId5"/>
    <p:sldId id="429" r:id="rId6"/>
    <p:sldId id="338" r:id="rId7"/>
    <p:sldId id="424" r:id="rId8"/>
    <p:sldId id="397" r:id="rId9"/>
    <p:sldId id="398" r:id="rId10"/>
    <p:sldId id="276" r:id="rId11"/>
    <p:sldId id="291" r:id="rId12"/>
    <p:sldId id="282" r:id="rId13"/>
    <p:sldId id="272" r:id="rId14"/>
    <p:sldId id="325" r:id="rId15"/>
    <p:sldId id="400" r:id="rId16"/>
    <p:sldId id="390" r:id="rId17"/>
    <p:sldId id="416" r:id="rId18"/>
    <p:sldId id="392" r:id="rId19"/>
    <p:sldId id="393" r:id="rId20"/>
    <p:sldId id="414" r:id="rId21"/>
    <p:sldId id="395" r:id="rId22"/>
    <p:sldId id="415" r:id="rId23"/>
    <p:sldId id="396" r:id="rId24"/>
    <p:sldId id="427" r:id="rId25"/>
    <p:sldId id="419" r:id="rId26"/>
    <p:sldId id="403" r:id="rId27"/>
    <p:sldId id="412" r:id="rId28"/>
    <p:sldId id="402" r:id="rId29"/>
    <p:sldId id="413" r:id="rId30"/>
    <p:sldId id="428" r:id="rId31"/>
    <p:sldId id="422" r:id="rId32"/>
    <p:sldId id="421" r:id="rId33"/>
    <p:sldId id="404" r:id="rId34"/>
    <p:sldId id="423" r:id="rId35"/>
    <p:sldId id="408" r:id="rId36"/>
    <p:sldId id="321" r:id="rId37"/>
    <p:sldId id="405" r:id="rId38"/>
    <p:sldId id="384" r:id="rId39"/>
    <p:sldId id="430" r:id="rId40"/>
    <p:sldId id="431" r:id="rId41"/>
    <p:sldId id="420" r:id="rId42"/>
    <p:sldId id="418" r:id="rId43"/>
    <p:sldId id="425" r:id="rId44"/>
    <p:sldId id="288" r:id="rId45"/>
    <p:sldId id="409" r:id="rId46"/>
    <p:sldId id="410" r:id="rId47"/>
    <p:sldId id="411" r:id="rId48"/>
    <p:sldId id="385" r:id="rId49"/>
    <p:sldId id="432" r:id="rId50"/>
    <p:sldId id="330" r:id="rId51"/>
    <p:sldId id="260" r:id="rId52"/>
    <p:sldId id="280" r:id="rId53"/>
    <p:sldId id="267" r:id="rId54"/>
    <p:sldId id="268" r:id="rId55"/>
    <p:sldId id="273" r:id="rId56"/>
    <p:sldId id="269" r:id="rId57"/>
    <p:sldId id="386" r:id="rId58"/>
    <p:sldId id="399" r:id="rId5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F2FF"/>
    <a:srgbClr val="88B9F4"/>
    <a:srgbClr val="40C4FA"/>
    <a:srgbClr val="A841AA"/>
    <a:srgbClr val="4CA6D7"/>
    <a:srgbClr val="8DBEE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0" d="100"/>
          <a:sy n="100" d="100"/>
        </p:scale>
        <p:origin x="-632" y="-72"/>
      </p:cViewPr>
      <p:guideLst>
        <p:guide orient="horz" pos="2160"/>
        <p:guide pos="2880"/>
      </p:guideLst>
    </p:cSldViewPr>
  </p:slideViewPr>
  <p:notesTextViewPr>
    <p:cViewPr>
      <p:scale>
        <a:sx n="100" d="100"/>
        <a:sy n="100" d="100"/>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notesMaster" Target="notesMasters/notesMaster1.xml"/><Relationship Id="rId61" Type="http://schemas.openxmlformats.org/officeDocument/2006/relationships/handoutMaster" Target="handoutMasters/handoutMaster1.xml"/><Relationship Id="rId62" Type="http://schemas.openxmlformats.org/officeDocument/2006/relationships/printerSettings" Target="printerSettings/printerSettings1.bin"/><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 Id="rId2" Type="http://schemas.openxmlformats.org/officeDocument/2006/relationships/image" Target="../media/image3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A30F8417-DBD0-E84F-810F-BC4310284CFA}" type="datetimeFigureOut">
              <a:rPr lang="en-US"/>
              <a:pPr>
                <a:defRPr/>
              </a:pPr>
              <a:t>6/21/16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F8E7932D-38F8-B04E-AF40-A10B55BE5907}" type="slidenum">
              <a:rPr lang="en-US"/>
              <a:pPr>
                <a:defRPr/>
              </a:pPr>
              <a:t>‹#›</a:t>
            </a:fld>
            <a:endParaRPr lang="en-US"/>
          </a:p>
        </p:txBody>
      </p:sp>
    </p:spTree>
    <p:extLst>
      <p:ext uri="{BB962C8B-B14F-4D97-AF65-F5344CB8AC3E}">
        <p14:creationId xmlns:p14="http://schemas.microsoft.com/office/powerpoint/2010/main" val="697332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CB8B43EA-657E-B840-BF1E-650272ECDAFD}" type="datetimeFigureOut">
              <a:rPr lang="en-US"/>
              <a:pPr>
                <a:defRPr/>
              </a:pPr>
              <a:t>6/21/16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6B552455-33A0-2745-A428-A59D9AC3B92D}" type="slidenum">
              <a:rPr lang="en-US"/>
              <a:pPr>
                <a:defRPr/>
              </a:pPr>
              <a:t>‹#›</a:t>
            </a:fld>
            <a:endParaRPr lang="en-US"/>
          </a:p>
        </p:txBody>
      </p:sp>
    </p:spTree>
    <p:extLst>
      <p:ext uri="{BB962C8B-B14F-4D97-AF65-F5344CB8AC3E}">
        <p14:creationId xmlns:p14="http://schemas.microsoft.com/office/powerpoint/2010/main" val="3675667605"/>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RMS is currently 40 ppm, BNL was about 35 ppm</a:t>
            </a:r>
            <a:r>
              <a:rPr lang="en-US" baseline="0" dirty="0" smtClean="0"/>
              <a:t>   </a:t>
            </a:r>
            <a:r>
              <a:rPr lang="en-US" dirty="0" smtClean="0"/>
              <a:t>Goal is about 15</a:t>
            </a:r>
            <a:r>
              <a:rPr lang="en-US" baseline="0" dirty="0" smtClean="0"/>
              <a:t> ppm</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B552455-33A0-2745-A428-A59D9AC3B92D}" type="slidenum">
              <a:rPr lang="en-US" smtClean="0"/>
              <a:pPr>
                <a:defRPr/>
              </a:pPr>
              <a:t>4</a:t>
            </a:fld>
            <a:endParaRPr lang="en-US"/>
          </a:p>
        </p:txBody>
      </p:sp>
    </p:spTree>
    <p:extLst>
      <p:ext uri="{BB962C8B-B14F-4D97-AF65-F5344CB8AC3E}">
        <p14:creationId xmlns:p14="http://schemas.microsoft.com/office/powerpoint/2010/main" val="1933591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9DB482-F7AB-4215-9812-F3F0BC0BB7B6}"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638287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9DB482-F7AB-4215-9812-F3F0BC0BB7B6}" type="slidenum">
              <a:rPr lang="en-US" smtClean="0"/>
              <a:pPr/>
              <a:t>42</a:t>
            </a:fld>
            <a:endParaRPr lang="en-US"/>
          </a:p>
        </p:txBody>
      </p:sp>
    </p:spTree>
    <p:extLst>
      <p:ext uri="{BB962C8B-B14F-4D97-AF65-F5344CB8AC3E}">
        <p14:creationId xmlns:p14="http://schemas.microsoft.com/office/powerpoint/2010/main" val="157484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9DB482-F7AB-4215-9812-F3F0BC0BB7B6}" type="slidenum">
              <a:rPr lang="en-US" smtClean="0"/>
              <a:pPr/>
              <a:t>43</a:t>
            </a:fld>
            <a:endParaRPr lang="en-US"/>
          </a:p>
        </p:txBody>
      </p:sp>
    </p:spTree>
    <p:extLst>
      <p:ext uri="{BB962C8B-B14F-4D97-AF65-F5344CB8AC3E}">
        <p14:creationId xmlns:p14="http://schemas.microsoft.com/office/powerpoint/2010/main" val="383542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9DB482-F7AB-4215-9812-F3F0BC0BB7B6}" type="slidenum">
              <a:rPr lang="en-US" smtClean="0"/>
              <a:pPr/>
              <a:t>44</a:t>
            </a:fld>
            <a:endParaRPr lang="en-US"/>
          </a:p>
        </p:txBody>
      </p:sp>
    </p:spTree>
    <p:extLst>
      <p:ext uri="{BB962C8B-B14F-4D97-AF65-F5344CB8AC3E}">
        <p14:creationId xmlns:p14="http://schemas.microsoft.com/office/powerpoint/2010/main" val="351532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B34DC032-87B0-4A4B-9FCB-417551DB73F9}" type="slidenum">
              <a:rPr lang="en-US"/>
              <a:pPr>
                <a:defRPr/>
              </a:pPr>
              <a:t>8</a:t>
            </a:fld>
            <a:endParaRPr lang="en-US"/>
          </a:p>
        </p:txBody>
      </p:sp>
      <p:sp>
        <p:nvSpPr>
          <p:cNvPr id="121858"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000" b="1">
                <a:solidFill>
                  <a:schemeClr val="bg1"/>
                </a:solidFill>
                <a:latin typeface="Arial" charset="0"/>
                <a:ea typeface="ＭＳ Ｐゴシック" charset="0"/>
                <a:cs typeface="ＭＳ Ｐゴシック" charset="0"/>
              </a:defRPr>
            </a:lvl1pPr>
            <a:lvl2pPr marL="742950" indent="-285750" defTabSz="966788" eaLnBrk="0" hangingPunct="0">
              <a:defRPr sz="2000" b="1">
                <a:solidFill>
                  <a:schemeClr val="bg1"/>
                </a:solidFill>
                <a:latin typeface="Arial" charset="0"/>
                <a:ea typeface="ＭＳ Ｐゴシック" charset="0"/>
              </a:defRPr>
            </a:lvl2pPr>
            <a:lvl3pPr marL="1143000" indent="-228600" defTabSz="966788" eaLnBrk="0" hangingPunct="0">
              <a:defRPr sz="2000" b="1">
                <a:solidFill>
                  <a:schemeClr val="bg1"/>
                </a:solidFill>
                <a:latin typeface="Arial" charset="0"/>
                <a:ea typeface="ＭＳ Ｐゴシック" charset="0"/>
              </a:defRPr>
            </a:lvl3pPr>
            <a:lvl4pPr marL="1600200" indent="-228600" defTabSz="966788" eaLnBrk="0" hangingPunct="0">
              <a:defRPr sz="2000" b="1">
                <a:solidFill>
                  <a:schemeClr val="bg1"/>
                </a:solidFill>
                <a:latin typeface="Arial" charset="0"/>
                <a:ea typeface="ＭＳ Ｐゴシック" charset="0"/>
              </a:defRPr>
            </a:lvl4pPr>
            <a:lvl5pPr marL="2057400" indent="-228600" defTabSz="966788" eaLnBrk="0" hangingPunct="0">
              <a:defRPr sz="2000" b="1">
                <a:solidFill>
                  <a:schemeClr val="bg1"/>
                </a:solidFill>
                <a:latin typeface="Arial" charset="0"/>
                <a:ea typeface="ＭＳ Ｐゴシック" charset="0"/>
              </a:defRPr>
            </a:lvl5pPr>
            <a:lvl6pPr marL="2514600" indent="-228600" defTabSz="966788" eaLnBrk="0" fontAlgn="base" hangingPunct="0">
              <a:spcBef>
                <a:spcPct val="50000"/>
              </a:spcBef>
              <a:spcAft>
                <a:spcPct val="0"/>
              </a:spcAft>
              <a:defRPr sz="2000" b="1">
                <a:solidFill>
                  <a:schemeClr val="bg1"/>
                </a:solidFill>
                <a:latin typeface="Arial" charset="0"/>
                <a:ea typeface="ＭＳ Ｐゴシック" charset="0"/>
              </a:defRPr>
            </a:lvl6pPr>
            <a:lvl7pPr marL="2971800" indent="-228600" defTabSz="966788" eaLnBrk="0" fontAlgn="base" hangingPunct="0">
              <a:spcBef>
                <a:spcPct val="50000"/>
              </a:spcBef>
              <a:spcAft>
                <a:spcPct val="0"/>
              </a:spcAft>
              <a:defRPr sz="2000" b="1">
                <a:solidFill>
                  <a:schemeClr val="bg1"/>
                </a:solidFill>
                <a:latin typeface="Arial" charset="0"/>
                <a:ea typeface="ＭＳ Ｐゴシック" charset="0"/>
              </a:defRPr>
            </a:lvl7pPr>
            <a:lvl8pPr marL="3429000" indent="-228600" defTabSz="966788" eaLnBrk="0" fontAlgn="base" hangingPunct="0">
              <a:spcBef>
                <a:spcPct val="50000"/>
              </a:spcBef>
              <a:spcAft>
                <a:spcPct val="0"/>
              </a:spcAft>
              <a:defRPr sz="2000" b="1">
                <a:solidFill>
                  <a:schemeClr val="bg1"/>
                </a:solidFill>
                <a:latin typeface="Arial" charset="0"/>
                <a:ea typeface="ＭＳ Ｐゴシック" charset="0"/>
              </a:defRPr>
            </a:lvl8pPr>
            <a:lvl9pPr marL="3886200" indent="-228600" defTabSz="966788" eaLnBrk="0" fontAlgn="base" hangingPunct="0">
              <a:spcBef>
                <a:spcPct val="50000"/>
              </a:spcBef>
              <a:spcAft>
                <a:spcPct val="0"/>
              </a:spcAft>
              <a:defRPr sz="2000" b="1">
                <a:solidFill>
                  <a:schemeClr val="bg1"/>
                </a:solidFill>
                <a:latin typeface="Arial" charset="0"/>
                <a:ea typeface="ＭＳ Ｐゴシック" charset="0"/>
              </a:defRPr>
            </a:lvl9pPr>
          </a:lstStyle>
          <a:p>
            <a:pPr algn="r" eaLnBrk="1" hangingPunct="1">
              <a:spcBef>
                <a:spcPct val="0"/>
              </a:spcBef>
            </a:pPr>
            <a:fld id="{53E37555-A2A6-4B4E-A389-9F3D3CFE2482}" type="slidenum">
              <a:rPr lang="en-US" sz="1200" b="0">
                <a:solidFill>
                  <a:schemeClr val="tx1"/>
                </a:solidFill>
              </a:rPr>
              <a:pPr algn="r" eaLnBrk="1" hangingPunct="1">
                <a:spcBef>
                  <a:spcPct val="0"/>
                </a:spcBef>
              </a:pPr>
              <a:t>8</a:t>
            </a:fld>
            <a:endParaRPr lang="en-US" sz="1200" b="0">
              <a:solidFill>
                <a:schemeClr val="tx1"/>
              </a:solidFill>
            </a:endParaRPr>
          </a:p>
        </p:txBody>
      </p:sp>
      <p:sp>
        <p:nvSpPr>
          <p:cNvPr id="94822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48228"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B552455-33A0-2745-A428-A59D9AC3B92D}" type="slidenum">
              <a:rPr lang="en-US" smtClean="0"/>
              <a:pPr>
                <a:defRPr/>
              </a:pPr>
              <a:t>13</a:t>
            </a:fld>
            <a:endParaRPr lang="en-US"/>
          </a:p>
        </p:txBody>
      </p:sp>
    </p:spTree>
    <p:extLst>
      <p:ext uri="{BB962C8B-B14F-4D97-AF65-F5344CB8AC3E}">
        <p14:creationId xmlns:p14="http://schemas.microsoft.com/office/powerpoint/2010/main" val="699861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B552455-33A0-2745-A428-A59D9AC3B92D}" type="slidenum">
              <a:rPr lang="en-US" smtClean="0"/>
              <a:pPr>
                <a:defRPr/>
              </a:pPr>
              <a:t>20</a:t>
            </a:fld>
            <a:endParaRPr lang="en-US"/>
          </a:p>
        </p:txBody>
      </p:sp>
    </p:spTree>
    <p:extLst>
      <p:ext uri="{BB962C8B-B14F-4D97-AF65-F5344CB8AC3E}">
        <p14:creationId xmlns:p14="http://schemas.microsoft.com/office/powerpoint/2010/main" val="550548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a:t>
            </a:r>
            <a:r>
              <a:rPr lang="en-US" baseline="0" dirty="0" smtClean="0"/>
              <a:t> committee  recommendation </a:t>
            </a:r>
            <a:endParaRPr lang="en-US" dirty="0"/>
          </a:p>
        </p:txBody>
      </p:sp>
      <p:sp>
        <p:nvSpPr>
          <p:cNvPr id="4" name="Slide Number Placeholder 3"/>
          <p:cNvSpPr>
            <a:spLocks noGrp="1"/>
          </p:cNvSpPr>
          <p:nvPr>
            <p:ph type="sldNum" sz="quarter" idx="10"/>
          </p:nvPr>
        </p:nvSpPr>
        <p:spPr/>
        <p:txBody>
          <a:bodyPr/>
          <a:lstStyle/>
          <a:p>
            <a:pPr>
              <a:defRPr/>
            </a:pPr>
            <a:fld id="{6B552455-33A0-2745-A428-A59D9AC3B92D}" type="slidenum">
              <a:rPr lang="en-US" smtClean="0"/>
              <a:pPr>
                <a:defRPr/>
              </a:pPr>
              <a:t>22</a:t>
            </a:fld>
            <a:endParaRPr lang="en-US"/>
          </a:p>
        </p:txBody>
      </p:sp>
    </p:spTree>
    <p:extLst>
      <p:ext uri="{BB962C8B-B14F-4D97-AF65-F5344CB8AC3E}">
        <p14:creationId xmlns:p14="http://schemas.microsoft.com/office/powerpoint/2010/main" val="3210474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500105-3336-4E5F-A1D9-0DCC219C0533}" type="slidenum">
              <a:rPr lang="en-US" smtClean="0"/>
              <a:t>27</a:t>
            </a:fld>
            <a:endParaRPr lang="en-US" dirty="0"/>
          </a:p>
        </p:txBody>
      </p:sp>
    </p:spTree>
    <p:extLst>
      <p:ext uri="{BB962C8B-B14F-4D97-AF65-F5344CB8AC3E}">
        <p14:creationId xmlns:p14="http://schemas.microsoft.com/office/powerpoint/2010/main" val="2283469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9DB482-F7AB-4215-9812-F3F0BC0BB7B6}" type="slidenum">
              <a:rPr lang="en-US" smtClean="0"/>
              <a:pPr/>
              <a:t>29</a:t>
            </a:fld>
            <a:endParaRPr lang="en-US"/>
          </a:p>
        </p:txBody>
      </p:sp>
    </p:spTree>
    <p:extLst>
      <p:ext uri="{BB962C8B-B14F-4D97-AF65-F5344CB8AC3E}">
        <p14:creationId xmlns:p14="http://schemas.microsoft.com/office/powerpoint/2010/main" val="630548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9DB482-F7AB-4215-9812-F3F0BC0BB7B6}" type="slidenum">
              <a:rPr lang="en-US" smtClean="0"/>
              <a:pPr/>
              <a:t>31</a:t>
            </a:fld>
            <a:endParaRPr lang="en-US"/>
          </a:p>
        </p:txBody>
      </p:sp>
    </p:spTree>
    <p:extLst>
      <p:ext uri="{BB962C8B-B14F-4D97-AF65-F5344CB8AC3E}">
        <p14:creationId xmlns:p14="http://schemas.microsoft.com/office/powerpoint/2010/main" val="58449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B552455-33A0-2745-A428-A59D9AC3B92D}" type="slidenum">
              <a:rPr lang="en-US" smtClean="0"/>
              <a:pPr>
                <a:defRPr/>
              </a:pPr>
              <a:t>33</a:t>
            </a:fld>
            <a:endParaRPr lang="en-US"/>
          </a:p>
        </p:txBody>
      </p:sp>
    </p:spTree>
    <p:extLst>
      <p:ext uri="{BB962C8B-B14F-4D97-AF65-F5344CB8AC3E}">
        <p14:creationId xmlns:p14="http://schemas.microsoft.com/office/powerpoint/2010/main" val="640839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jpeg"/><Relationship Id="rId1" Type="http://schemas.openxmlformats.org/officeDocument/2006/relationships/slideMaster" Target="../slideMasters/slideMaster3.xml"/><Relationship Id="rId2" Type="http://schemas.openxmlformats.org/officeDocument/2006/relationships/image" Target="../media/image5.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494DE4DC-D70B-4D4F-BB71-FEBB3C6C7DB4}" type="datetime1">
              <a:rPr lang="en-US" smtClean="0"/>
              <a:t>6/21/16</a:t>
            </a:fld>
            <a:endParaRPr lang="en-US"/>
          </a:p>
        </p:txBody>
      </p:sp>
      <p:sp>
        <p:nvSpPr>
          <p:cNvPr id="5" name="Footer Placeholder 4"/>
          <p:cNvSpPr>
            <a:spLocks noGrp="1"/>
          </p:cNvSpPr>
          <p:nvPr>
            <p:ph type="ftr" sz="quarter" idx="11"/>
          </p:nvPr>
        </p:nvSpPr>
        <p:spPr/>
        <p:txBody>
          <a:bodyPr/>
          <a:lstStyle>
            <a:lvl1pPr>
              <a:defRPr/>
            </a:lvl1pPr>
          </a:lstStyle>
          <a:p>
            <a:pPr>
              <a:defRPr/>
            </a:pPr>
            <a:r>
              <a:rPr lang="de-DE" smtClean="0"/>
              <a:t>Muon (g-2)   Fermilab PAC - 21 June 2016</a:t>
            </a:r>
            <a:endParaRPr lang="en-US"/>
          </a:p>
        </p:txBody>
      </p:sp>
      <p:sp>
        <p:nvSpPr>
          <p:cNvPr id="6" name="Slide Number Placeholder 5"/>
          <p:cNvSpPr>
            <a:spLocks noGrp="1"/>
          </p:cNvSpPr>
          <p:nvPr>
            <p:ph type="sldNum" sz="quarter" idx="12"/>
          </p:nvPr>
        </p:nvSpPr>
        <p:spPr/>
        <p:txBody>
          <a:bodyPr/>
          <a:lstStyle>
            <a:lvl1pPr>
              <a:defRPr/>
            </a:lvl1pPr>
          </a:lstStyle>
          <a:p>
            <a:pPr>
              <a:defRPr/>
            </a:pPr>
            <a:fld id="{65D23068-BE8B-3D4B-AB33-9A085C33AAB7}" type="slidenum">
              <a:rPr lang="en-US"/>
              <a:pPr>
                <a:defRPr/>
              </a:pPr>
              <a:t>‹#›</a:t>
            </a:fld>
            <a:endParaRPr lang="en-US"/>
          </a:p>
        </p:txBody>
      </p:sp>
    </p:spTree>
    <p:extLst>
      <p:ext uri="{BB962C8B-B14F-4D97-AF65-F5344CB8AC3E}">
        <p14:creationId xmlns:p14="http://schemas.microsoft.com/office/powerpoint/2010/main" val="3649570068"/>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6AAC18E-7331-264A-8AD6-2D3FC3F62197}" type="datetime1">
              <a:rPr lang="en-US" smtClean="0"/>
              <a:t>6/21/16</a:t>
            </a:fld>
            <a:endParaRPr lang="en-US"/>
          </a:p>
        </p:txBody>
      </p:sp>
      <p:sp>
        <p:nvSpPr>
          <p:cNvPr id="5" name="Footer Placeholder 4"/>
          <p:cNvSpPr>
            <a:spLocks noGrp="1"/>
          </p:cNvSpPr>
          <p:nvPr>
            <p:ph type="ftr" sz="quarter" idx="11"/>
          </p:nvPr>
        </p:nvSpPr>
        <p:spPr/>
        <p:txBody>
          <a:bodyPr/>
          <a:lstStyle>
            <a:lvl1pPr>
              <a:defRPr/>
            </a:lvl1pPr>
          </a:lstStyle>
          <a:p>
            <a:pPr>
              <a:defRPr/>
            </a:pPr>
            <a:r>
              <a:rPr lang="de-DE" smtClean="0"/>
              <a:t>Muon (g-2)   Fermilab PAC - 21 June 2016</a:t>
            </a:r>
            <a:endParaRPr lang="en-US"/>
          </a:p>
        </p:txBody>
      </p:sp>
      <p:sp>
        <p:nvSpPr>
          <p:cNvPr id="6" name="Slide Number Placeholder 5"/>
          <p:cNvSpPr>
            <a:spLocks noGrp="1"/>
          </p:cNvSpPr>
          <p:nvPr>
            <p:ph type="sldNum" sz="quarter" idx="12"/>
          </p:nvPr>
        </p:nvSpPr>
        <p:spPr/>
        <p:txBody>
          <a:bodyPr/>
          <a:lstStyle>
            <a:lvl1pPr>
              <a:defRPr/>
            </a:lvl1pPr>
          </a:lstStyle>
          <a:p>
            <a:pPr>
              <a:defRPr/>
            </a:pPr>
            <a:fld id="{DF9936F2-15E4-9A47-9ACB-4CB139E51EFD}" type="slidenum">
              <a:rPr lang="en-US"/>
              <a:pPr>
                <a:defRPr/>
              </a:pPr>
              <a:t>‹#›</a:t>
            </a:fld>
            <a:endParaRPr lang="en-US"/>
          </a:p>
        </p:txBody>
      </p:sp>
    </p:spTree>
    <p:extLst>
      <p:ext uri="{BB962C8B-B14F-4D97-AF65-F5344CB8AC3E}">
        <p14:creationId xmlns:p14="http://schemas.microsoft.com/office/powerpoint/2010/main" val="3216766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95E29E5-5F71-A546-86AA-214A5BBB7273}" type="datetime1">
              <a:rPr lang="en-US" smtClean="0"/>
              <a:t>6/21/16</a:t>
            </a:fld>
            <a:endParaRPr lang="en-US"/>
          </a:p>
        </p:txBody>
      </p:sp>
      <p:sp>
        <p:nvSpPr>
          <p:cNvPr id="5" name="Footer Placeholder 4"/>
          <p:cNvSpPr>
            <a:spLocks noGrp="1"/>
          </p:cNvSpPr>
          <p:nvPr>
            <p:ph type="ftr" sz="quarter" idx="11"/>
          </p:nvPr>
        </p:nvSpPr>
        <p:spPr/>
        <p:txBody>
          <a:bodyPr/>
          <a:lstStyle>
            <a:lvl1pPr>
              <a:defRPr/>
            </a:lvl1pPr>
          </a:lstStyle>
          <a:p>
            <a:pPr>
              <a:defRPr/>
            </a:pPr>
            <a:r>
              <a:rPr lang="de-DE" smtClean="0"/>
              <a:t>Muon (g-2)   Fermilab PAC - 21 June 2016</a:t>
            </a:r>
            <a:endParaRPr lang="en-US"/>
          </a:p>
        </p:txBody>
      </p:sp>
      <p:sp>
        <p:nvSpPr>
          <p:cNvPr id="6" name="Slide Number Placeholder 5"/>
          <p:cNvSpPr>
            <a:spLocks noGrp="1"/>
          </p:cNvSpPr>
          <p:nvPr>
            <p:ph type="sldNum" sz="quarter" idx="12"/>
          </p:nvPr>
        </p:nvSpPr>
        <p:spPr/>
        <p:txBody>
          <a:bodyPr/>
          <a:lstStyle>
            <a:lvl1pPr>
              <a:defRPr/>
            </a:lvl1pPr>
          </a:lstStyle>
          <a:p>
            <a:pPr>
              <a:defRPr/>
            </a:pPr>
            <a:fld id="{013798C1-D113-EB46-AADB-C39641E05E2D}" type="slidenum">
              <a:rPr lang="en-US"/>
              <a:pPr>
                <a:defRPr/>
              </a:pPr>
              <a:t>‹#›</a:t>
            </a:fld>
            <a:endParaRPr lang="en-US"/>
          </a:p>
        </p:txBody>
      </p:sp>
    </p:spTree>
    <p:extLst>
      <p:ext uri="{BB962C8B-B14F-4D97-AF65-F5344CB8AC3E}">
        <p14:creationId xmlns:p14="http://schemas.microsoft.com/office/powerpoint/2010/main" val="1709775495"/>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465691"/>
            <a:ext cx="86868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228600" y="6315146"/>
            <a:ext cx="8677275"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0" name="Date Placeholder 3"/>
          <p:cNvSpPr>
            <a:spLocks noGrp="1"/>
          </p:cNvSpPr>
          <p:nvPr>
            <p:ph type="dt" sz="half" idx="2"/>
          </p:nvPr>
        </p:nvSpPr>
        <p:spPr>
          <a:xfrm>
            <a:off x="736827" y="6495482"/>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smtClean="0"/>
              <a:t>6/24/2016</a:t>
            </a:r>
            <a:endParaRPr lang="en-US" dirty="0"/>
          </a:p>
        </p:txBody>
      </p:sp>
      <p:sp>
        <p:nvSpPr>
          <p:cNvPr id="11" name="Footer Placeholder 4"/>
          <p:cNvSpPr>
            <a:spLocks noGrp="1"/>
          </p:cNvSpPr>
          <p:nvPr>
            <p:ph type="ftr" sz="quarter" idx="3"/>
          </p:nvPr>
        </p:nvSpPr>
        <p:spPr>
          <a:xfrm>
            <a:off x="1530602" y="6495482"/>
            <a:ext cx="5541561" cy="237285"/>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V Kashikhin | TD Inflector Magnet Review</a:t>
            </a:r>
            <a:endParaRPr lang="en-US" b="1" dirty="0"/>
          </a:p>
        </p:txBody>
      </p:sp>
      <p:sp>
        <p:nvSpPr>
          <p:cNvPr id="12" name="Slide Number Placeholder 5"/>
          <p:cNvSpPr>
            <a:spLocks noGrp="1"/>
          </p:cNvSpPr>
          <p:nvPr>
            <p:ph type="sldNum" sz="quarter" idx="4"/>
          </p:nvPr>
        </p:nvSpPr>
        <p:spPr>
          <a:xfrm>
            <a:off x="222250" y="6495482"/>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1414021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0CC345EE-E311-5E45-8C5D-7712CC891AA0}" type="datetime1">
              <a:rPr lang="en-US" smtClean="0">
                <a:solidFill>
                  <a:srgbClr val="FFFFFF"/>
                </a:solidFill>
              </a:rPr>
              <a:t>6/21/16</a:t>
            </a:fld>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de-DE" smtClean="0">
                <a:solidFill>
                  <a:srgbClr val="000000"/>
                </a:solidFill>
              </a:rPr>
              <a:t>Muon (g-2)   Fermilab PAC - 21 June 2016</a:t>
            </a:r>
            <a:endParaRPr lang="en-US" sz="140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 p. </a:t>
            </a:r>
            <a:fld id="{BD02DA79-07CF-4F4D-AD74-030A6F5A044D}" type="slidenum">
              <a:rPr lang="en-US">
                <a:solidFill>
                  <a:srgbClr val="000000"/>
                </a:solidFill>
              </a:rPr>
              <a:pPr/>
              <a:t>‹#›</a:t>
            </a:fld>
            <a:r>
              <a:rPr lang="en-US">
                <a:solidFill>
                  <a:srgbClr val="000000"/>
                </a:solidFill>
              </a:rPr>
              <a:t>/57</a:t>
            </a:r>
          </a:p>
        </p:txBody>
      </p:sp>
    </p:spTree>
    <p:extLst>
      <p:ext uri="{BB962C8B-B14F-4D97-AF65-F5344CB8AC3E}">
        <p14:creationId xmlns:p14="http://schemas.microsoft.com/office/powerpoint/2010/main" val="3942218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B027A76-7030-8D4F-B6F8-FD9DB8B37B96}" type="datetime1">
              <a:rPr lang="en-US" smtClean="0">
                <a:solidFill>
                  <a:srgbClr val="FFFFFF"/>
                </a:solidFill>
              </a:rPr>
              <a:t>6/21/16</a:t>
            </a:fld>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de-DE" smtClean="0">
                <a:solidFill>
                  <a:srgbClr val="000000"/>
                </a:solidFill>
              </a:rPr>
              <a:t>Muon (g-2)   Fermilab PAC - 21 June 2016</a:t>
            </a:r>
            <a:endParaRPr lang="en-US" sz="140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 p. </a:t>
            </a:r>
            <a:fld id="{7C284FC9-F1FE-DE44-9D56-E57626AFAAFE}" type="slidenum">
              <a:rPr lang="en-US">
                <a:solidFill>
                  <a:srgbClr val="000000"/>
                </a:solidFill>
              </a:rPr>
              <a:pPr/>
              <a:t>‹#›</a:t>
            </a:fld>
            <a:r>
              <a:rPr lang="en-US">
                <a:solidFill>
                  <a:srgbClr val="000000"/>
                </a:solidFill>
              </a:rPr>
              <a:t>/57</a:t>
            </a:r>
          </a:p>
        </p:txBody>
      </p:sp>
    </p:spTree>
    <p:extLst>
      <p:ext uri="{BB962C8B-B14F-4D97-AF65-F5344CB8AC3E}">
        <p14:creationId xmlns:p14="http://schemas.microsoft.com/office/powerpoint/2010/main" val="2442317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05A8B7C4-722E-CF46-9C2A-8A71990F3C1A}" type="datetime1">
              <a:rPr lang="en-US" smtClean="0">
                <a:solidFill>
                  <a:srgbClr val="FFFFFF"/>
                </a:solidFill>
              </a:rPr>
              <a:t>6/21/16</a:t>
            </a:fld>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de-DE" smtClean="0">
                <a:solidFill>
                  <a:srgbClr val="000000"/>
                </a:solidFill>
              </a:rPr>
              <a:t>Muon (g-2)   Fermilab PAC - 21 June 2016</a:t>
            </a:r>
            <a:endParaRPr lang="en-US" sz="140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 p. </a:t>
            </a:r>
            <a:fld id="{EABA5CF9-938C-9B42-A679-FE03E762DCA4}" type="slidenum">
              <a:rPr lang="en-US">
                <a:solidFill>
                  <a:srgbClr val="000000"/>
                </a:solidFill>
              </a:rPr>
              <a:pPr/>
              <a:t>‹#›</a:t>
            </a:fld>
            <a:r>
              <a:rPr lang="en-US">
                <a:solidFill>
                  <a:srgbClr val="000000"/>
                </a:solidFill>
              </a:rPr>
              <a:t>/57</a:t>
            </a:r>
          </a:p>
        </p:txBody>
      </p:sp>
    </p:spTree>
    <p:extLst>
      <p:ext uri="{BB962C8B-B14F-4D97-AF65-F5344CB8AC3E}">
        <p14:creationId xmlns:p14="http://schemas.microsoft.com/office/powerpoint/2010/main" val="3596334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838200"/>
            <a:ext cx="4038600" cy="5211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838200"/>
            <a:ext cx="4038600" cy="5211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A35B4551-AAD8-1643-A531-D5A5AABC538D}" type="datetime1">
              <a:rPr lang="en-US" smtClean="0">
                <a:solidFill>
                  <a:srgbClr val="FFFFFF"/>
                </a:solidFill>
              </a:rPr>
              <a:t>6/21/16</a:t>
            </a:fld>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de-DE" smtClean="0">
                <a:solidFill>
                  <a:srgbClr val="000000"/>
                </a:solidFill>
              </a:rPr>
              <a:t>Muon (g-2)   Fermilab PAC - 21 June 2016</a:t>
            </a:r>
            <a:endParaRPr lang="en-US" sz="140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r>
              <a:rPr lang="en-US">
                <a:solidFill>
                  <a:srgbClr val="000000"/>
                </a:solidFill>
              </a:rPr>
              <a:t>- p. </a:t>
            </a:r>
            <a:fld id="{886AA941-5739-C14F-AC05-729C30882404}" type="slidenum">
              <a:rPr lang="en-US">
                <a:solidFill>
                  <a:srgbClr val="000000"/>
                </a:solidFill>
              </a:rPr>
              <a:pPr/>
              <a:t>‹#›</a:t>
            </a:fld>
            <a:r>
              <a:rPr lang="en-US">
                <a:solidFill>
                  <a:srgbClr val="000000"/>
                </a:solidFill>
              </a:rPr>
              <a:t>/57</a:t>
            </a:r>
          </a:p>
        </p:txBody>
      </p:sp>
    </p:spTree>
    <p:extLst>
      <p:ext uri="{BB962C8B-B14F-4D97-AF65-F5344CB8AC3E}">
        <p14:creationId xmlns:p14="http://schemas.microsoft.com/office/powerpoint/2010/main" val="2470873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5A83CE54-3AC5-E646-8718-FA7DDA48CFA6}" type="datetime1">
              <a:rPr lang="en-US" smtClean="0">
                <a:solidFill>
                  <a:srgbClr val="FFFFFF"/>
                </a:solidFill>
              </a:rPr>
              <a:t>6/21/16</a:t>
            </a:fld>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r>
              <a:rPr lang="de-DE" smtClean="0">
                <a:solidFill>
                  <a:srgbClr val="000000"/>
                </a:solidFill>
              </a:rPr>
              <a:t>Muon (g-2)   Fermilab PAC - 21 June 2016</a:t>
            </a:r>
            <a:endParaRPr lang="en-US" sz="140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r>
              <a:rPr lang="en-US">
                <a:solidFill>
                  <a:srgbClr val="000000"/>
                </a:solidFill>
              </a:rPr>
              <a:t>- p. </a:t>
            </a:r>
            <a:fld id="{9242FA31-2797-A14F-9F6A-84024CD20E26}" type="slidenum">
              <a:rPr lang="en-US">
                <a:solidFill>
                  <a:srgbClr val="000000"/>
                </a:solidFill>
              </a:rPr>
              <a:pPr/>
              <a:t>‹#›</a:t>
            </a:fld>
            <a:r>
              <a:rPr lang="en-US">
                <a:solidFill>
                  <a:srgbClr val="000000"/>
                </a:solidFill>
              </a:rPr>
              <a:t>/57</a:t>
            </a:r>
          </a:p>
        </p:txBody>
      </p:sp>
    </p:spTree>
    <p:extLst>
      <p:ext uri="{BB962C8B-B14F-4D97-AF65-F5344CB8AC3E}">
        <p14:creationId xmlns:p14="http://schemas.microsoft.com/office/powerpoint/2010/main" val="1837564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E9370948-BAC9-AD4F-91A7-ED4D237A6D10}" type="datetime1">
              <a:rPr lang="en-US" smtClean="0">
                <a:solidFill>
                  <a:srgbClr val="FFFFFF"/>
                </a:solidFill>
              </a:rPr>
              <a:t>6/21/16</a:t>
            </a:fld>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r>
              <a:rPr lang="de-DE" smtClean="0">
                <a:solidFill>
                  <a:srgbClr val="000000"/>
                </a:solidFill>
              </a:rPr>
              <a:t>Muon (g-2)   Fermilab PAC - 21 June 2016</a:t>
            </a:r>
            <a:endParaRPr lang="en-US" sz="140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r>
              <a:rPr lang="en-US">
                <a:solidFill>
                  <a:srgbClr val="000000"/>
                </a:solidFill>
              </a:rPr>
              <a:t>- p. </a:t>
            </a:r>
            <a:fld id="{2FCE4129-37DF-1D49-B166-F4AA86F0BB74}" type="slidenum">
              <a:rPr lang="en-US">
                <a:solidFill>
                  <a:srgbClr val="000000"/>
                </a:solidFill>
              </a:rPr>
              <a:pPr/>
              <a:t>‹#›</a:t>
            </a:fld>
            <a:r>
              <a:rPr lang="en-US">
                <a:solidFill>
                  <a:srgbClr val="000000"/>
                </a:solidFill>
              </a:rPr>
              <a:t>/57</a:t>
            </a:r>
          </a:p>
        </p:txBody>
      </p:sp>
    </p:spTree>
    <p:extLst>
      <p:ext uri="{BB962C8B-B14F-4D97-AF65-F5344CB8AC3E}">
        <p14:creationId xmlns:p14="http://schemas.microsoft.com/office/powerpoint/2010/main" val="12155202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ED3EE4CC-FE39-B746-B78F-08C52E6B1982}" type="datetime1">
              <a:rPr lang="en-US" smtClean="0">
                <a:solidFill>
                  <a:srgbClr val="FFFFFF"/>
                </a:solidFill>
              </a:rPr>
              <a:t>6/21/16</a:t>
            </a:fld>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r>
              <a:rPr lang="de-DE" smtClean="0">
                <a:solidFill>
                  <a:srgbClr val="000000"/>
                </a:solidFill>
              </a:rPr>
              <a:t>Muon (g-2)   Fermilab PAC - 21 June 2016</a:t>
            </a:r>
            <a:endParaRPr lang="en-US" sz="140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r>
              <a:rPr lang="en-US">
                <a:solidFill>
                  <a:srgbClr val="000000"/>
                </a:solidFill>
              </a:rPr>
              <a:t>- p. </a:t>
            </a:r>
            <a:fld id="{8253F1B9-5526-B64A-B167-DFD25325EB0A}" type="slidenum">
              <a:rPr lang="en-US">
                <a:solidFill>
                  <a:srgbClr val="000000"/>
                </a:solidFill>
              </a:rPr>
              <a:pPr/>
              <a:t>‹#›</a:t>
            </a:fld>
            <a:r>
              <a:rPr lang="en-US">
                <a:solidFill>
                  <a:srgbClr val="000000"/>
                </a:solidFill>
              </a:rPr>
              <a:t>/57</a:t>
            </a:r>
          </a:p>
        </p:txBody>
      </p:sp>
    </p:spTree>
    <p:extLst>
      <p:ext uri="{BB962C8B-B14F-4D97-AF65-F5344CB8AC3E}">
        <p14:creationId xmlns:p14="http://schemas.microsoft.com/office/powerpoint/2010/main" val="317311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972C313-8D13-BE44-99B8-0C12CE5EF41A}" type="datetime1">
              <a:rPr lang="en-US" smtClean="0"/>
              <a:t>6/21/16</a:t>
            </a:fld>
            <a:endParaRPr lang="en-US"/>
          </a:p>
        </p:txBody>
      </p:sp>
      <p:sp>
        <p:nvSpPr>
          <p:cNvPr id="5" name="Footer Placeholder 4"/>
          <p:cNvSpPr>
            <a:spLocks noGrp="1"/>
          </p:cNvSpPr>
          <p:nvPr>
            <p:ph type="ftr" sz="quarter" idx="11"/>
          </p:nvPr>
        </p:nvSpPr>
        <p:spPr/>
        <p:txBody>
          <a:bodyPr/>
          <a:lstStyle>
            <a:lvl1pPr>
              <a:defRPr/>
            </a:lvl1pPr>
          </a:lstStyle>
          <a:p>
            <a:pPr>
              <a:defRPr/>
            </a:pPr>
            <a:r>
              <a:rPr lang="de-DE" smtClean="0"/>
              <a:t>Muon (g-2)   Fermilab PAC - 21 June 2016</a:t>
            </a:r>
            <a:endParaRPr lang="en-US"/>
          </a:p>
        </p:txBody>
      </p:sp>
      <p:sp>
        <p:nvSpPr>
          <p:cNvPr id="6" name="Slide Number Placeholder 5"/>
          <p:cNvSpPr>
            <a:spLocks noGrp="1"/>
          </p:cNvSpPr>
          <p:nvPr>
            <p:ph type="sldNum" sz="quarter" idx="12"/>
          </p:nvPr>
        </p:nvSpPr>
        <p:spPr/>
        <p:txBody>
          <a:bodyPr/>
          <a:lstStyle>
            <a:lvl1pPr>
              <a:defRPr/>
            </a:lvl1pPr>
          </a:lstStyle>
          <a:p>
            <a:pPr>
              <a:defRPr/>
            </a:pPr>
            <a:fld id="{F8EA988C-DA7E-3F44-BEF2-CD5F2132FC99}" type="slidenum">
              <a:rPr lang="en-US"/>
              <a:pPr>
                <a:defRPr/>
              </a:pPr>
              <a:t>‹#›</a:t>
            </a:fld>
            <a:endParaRPr lang="en-US"/>
          </a:p>
        </p:txBody>
      </p:sp>
    </p:spTree>
    <p:extLst>
      <p:ext uri="{BB962C8B-B14F-4D97-AF65-F5344CB8AC3E}">
        <p14:creationId xmlns:p14="http://schemas.microsoft.com/office/powerpoint/2010/main" val="4207089579"/>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F969036A-A741-904B-A596-62E1CDDBEA05}" type="datetime1">
              <a:rPr lang="en-US" smtClean="0">
                <a:solidFill>
                  <a:srgbClr val="FFFFFF"/>
                </a:solidFill>
              </a:rPr>
              <a:t>6/21/16</a:t>
            </a:fld>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de-DE" smtClean="0">
                <a:solidFill>
                  <a:srgbClr val="000000"/>
                </a:solidFill>
              </a:rPr>
              <a:t>Muon (g-2)   Fermilab PAC - 21 June 2016</a:t>
            </a:r>
            <a:endParaRPr lang="en-US" sz="140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r>
              <a:rPr lang="en-US">
                <a:solidFill>
                  <a:srgbClr val="000000"/>
                </a:solidFill>
              </a:rPr>
              <a:t>- p. </a:t>
            </a:r>
            <a:fld id="{666B9BA0-3F3A-BA44-BD3A-0CBED39EF9E3}" type="slidenum">
              <a:rPr lang="en-US">
                <a:solidFill>
                  <a:srgbClr val="000000"/>
                </a:solidFill>
              </a:rPr>
              <a:pPr/>
              <a:t>‹#›</a:t>
            </a:fld>
            <a:r>
              <a:rPr lang="en-US">
                <a:solidFill>
                  <a:srgbClr val="000000"/>
                </a:solidFill>
              </a:rPr>
              <a:t>/57</a:t>
            </a:r>
          </a:p>
        </p:txBody>
      </p:sp>
    </p:spTree>
    <p:extLst>
      <p:ext uri="{BB962C8B-B14F-4D97-AF65-F5344CB8AC3E}">
        <p14:creationId xmlns:p14="http://schemas.microsoft.com/office/powerpoint/2010/main" val="30578610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B56230A8-3A30-ED46-999A-885FF6271C71}" type="datetime1">
              <a:rPr lang="en-US" smtClean="0">
                <a:solidFill>
                  <a:srgbClr val="FFFFFF"/>
                </a:solidFill>
              </a:rPr>
              <a:t>6/21/16</a:t>
            </a:fld>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de-DE" smtClean="0">
                <a:solidFill>
                  <a:srgbClr val="000000"/>
                </a:solidFill>
              </a:rPr>
              <a:t>Muon (g-2)   Fermilab PAC - 21 June 2016</a:t>
            </a:r>
            <a:endParaRPr lang="en-US" sz="140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r>
              <a:rPr lang="en-US">
                <a:solidFill>
                  <a:srgbClr val="000000"/>
                </a:solidFill>
              </a:rPr>
              <a:t>- p. </a:t>
            </a:r>
            <a:fld id="{D775D321-9F0B-934F-8012-A2DE11753C73}" type="slidenum">
              <a:rPr lang="en-US">
                <a:solidFill>
                  <a:srgbClr val="000000"/>
                </a:solidFill>
              </a:rPr>
              <a:pPr/>
              <a:t>‹#›</a:t>
            </a:fld>
            <a:r>
              <a:rPr lang="en-US">
                <a:solidFill>
                  <a:srgbClr val="000000"/>
                </a:solidFill>
              </a:rPr>
              <a:t>/57</a:t>
            </a:r>
          </a:p>
        </p:txBody>
      </p:sp>
    </p:spTree>
    <p:extLst>
      <p:ext uri="{BB962C8B-B14F-4D97-AF65-F5344CB8AC3E}">
        <p14:creationId xmlns:p14="http://schemas.microsoft.com/office/powerpoint/2010/main" val="30221747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7EAA113-BA7C-C543-8B7A-77BDA795D1DE}" type="datetime1">
              <a:rPr lang="en-US" smtClean="0">
                <a:solidFill>
                  <a:srgbClr val="FFFFFF"/>
                </a:solidFill>
              </a:rPr>
              <a:t>6/21/16</a:t>
            </a:fld>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de-DE" smtClean="0">
                <a:solidFill>
                  <a:srgbClr val="000000"/>
                </a:solidFill>
              </a:rPr>
              <a:t>Muon (g-2)   Fermilab PAC - 21 June 2016</a:t>
            </a:r>
            <a:endParaRPr lang="en-US" sz="140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 p. </a:t>
            </a:r>
            <a:fld id="{5425E475-CB12-C94A-B441-99812922788E}" type="slidenum">
              <a:rPr lang="en-US">
                <a:solidFill>
                  <a:srgbClr val="000000"/>
                </a:solidFill>
              </a:rPr>
              <a:pPr/>
              <a:t>‹#›</a:t>
            </a:fld>
            <a:r>
              <a:rPr lang="en-US">
                <a:solidFill>
                  <a:srgbClr val="000000"/>
                </a:solidFill>
              </a:rPr>
              <a:t>/57</a:t>
            </a:r>
          </a:p>
        </p:txBody>
      </p:sp>
    </p:spTree>
    <p:extLst>
      <p:ext uri="{BB962C8B-B14F-4D97-AF65-F5344CB8AC3E}">
        <p14:creationId xmlns:p14="http://schemas.microsoft.com/office/powerpoint/2010/main" val="3070667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65088"/>
            <a:ext cx="2076450" cy="59848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65088"/>
            <a:ext cx="6076950" cy="5984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827C4D2-C458-AF45-8B23-E6B0A90C174A}" type="datetime1">
              <a:rPr lang="en-US" smtClean="0">
                <a:solidFill>
                  <a:srgbClr val="FFFFFF"/>
                </a:solidFill>
              </a:rPr>
              <a:t>6/21/16</a:t>
            </a:fld>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de-DE" smtClean="0">
                <a:solidFill>
                  <a:srgbClr val="000000"/>
                </a:solidFill>
              </a:rPr>
              <a:t>Muon (g-2)   Fermilab PAC - 21 June 2016</a:t>
            </a:r>
            <a:endParaRPr lang="en-US" sz="140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 p. </a:t>
            </a:r>
            <a:fld id="{9122581D-16E9-1742-824E-259C750C9667}" type="slidenum">
              <a:rPr lang="en-US">
                <a:solidFill>
                  <a:srgbClr val="000000"/>
                </a:solidFill>
              </a:rPr>
              <a:pPr/>
              <a:t>‹#›</a:t>
            </a:fld>
            <a:r>
              <a:rPr lang="en-US">
                <a:solidFill>
                  <a:srgbClr val="000000"/>
                </a:solidFill>
              </a:rPr>
              <a:t>/57</a:t>
            </a:r>
          </a:p>
        </p:txBody>
      </p:sp>
    </p:spTree>
    <p:extLst>
      <p:ext uri="{BB962C8B-B14F-4D97-AF65-F5344CB8AC3E}">
        <p14:creationId xmlns:p14="http://schemas.microsoft.com/office/powerpoint/2010/main" val="1863530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5088"/>
            <a:ext cx="8229600" cy="6969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838200"/>
            <a:ext cx="4038600" cy="5211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838200"/>
            <a:ext cx="4038600" cy="5211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429000" y="6381750"/>
            <a:ext cx="1371600" cy="476250"/>
          </a:xfrm>
        </p:spPr>
        <p:txBody>
          <a:bodyPr/>
          <a:lstStyle>
            <a:lvl1pPr>
              <a:defRPr/>
            </a:lvl1pPr>
          </a:lstStyle>
          <a:p>
            <a:fld id="{188B287B-E87D-954A-AB78-CA77187C9C3B}" type="datetime1">
              <a:rPr lang="en-US" smtClean="0">
                <a:solidFill>
                  <a:srgbClr val="FFFFFF"/>
                </a:solidFill>
              </a:rPr>
              <a:t>6/21/16</a:t>
            </a:fld>
            <a:endParaRPr lang="en-US">
              <a:solidFill>
                <a:srgbClr val="FFFFFF"/>
              </a:solidFill>
            </a:endParaRPr>
          </a:p>
        </p:txBody>
      </p:sp>
      <p:sp>
        <p:nvSpPr>
          <p:cNvPr id="6" name="Footer Placeholder 5"/>
          <p:cNvSpPr>
            <a:spLocks noGrp="1"/>
          </p:cNvSpPr>
          <p:nvPr>
            <p:ph type="ftr" sz="quarter" idx="11"/>
          </p:nvPr>
        </p:nvSpPr>
        <p:spPr>
          <a:xfrm>
            <a:off x="990600" y="6553200"/>
            <a:ext cx="7162800" cy="304800"/>
          </a:xfrm>
        </p:spPr>
        <p:txBody>
          <a:bodyPr/>
          <a:lstStyle>
            <a:lvl1pPr>
              <a:defRPr/>
            </a:lvl1pPr>
          </a:lstStyle>
          <a:p>
            <a:r>
              <a:rPr lang="de-DE" smtClean="0">
                <a:solidFill>
                  <a:srgbClr val="000000"/>
                </a:solidFill>
              </a:rPr>
              <a:t>Muon (g-2)   Fermilab PAC - 21 June 2016</a:t>
            </a:r>
            <a:endParaRPr lang="en-US" sz="1400">
              <a:solidFill>
                <a:srgbClr val="000000"/>
              </a:solidFill>
            </a:endParaRPr>
          </a:p>
        </p:txBody>
      </p:sp>
      <p:sp>
        <p:nvSpPr>
          <p:cNvPr id="7" name="Slide Number Placeholder 6"/>
          <p:cNvSpPr>
            <a:spLocks noGrp="1"/>
          </p:cNvSpPr>
          <p:nvPr>
            <p:ph type="sldNum" sz="quarter" idx="12"/>
          </p:nvPr>
        </p:nvSpPr>
        <p:spPr>
          <a:xfrm>
            <a:off x="8077200" y="6553200"/>
            <a:ext cx="1066800" cy="304800"/>
          </a:xfrm>
        </p:spPr>
        <p:txBody>
          <a:bodyPr/>
          <a:lstStyle>
            <a:lvl1pPr>
              <a:defRPr/>
            </a:lvl1pPr>
          </a:lstStyle>
          <a:p>
            <a:r>
              <a:rPr lang="en-US">
                <a:solidFill>
                  <a:srgbClr val="000000"/>
                </a:solidFill>
              </a:rPr>
              <a:t>- p. </a:t>
            </a:r>
            <a:fld id="{FC8C6D3E-E513-BF4D-8ED3-00752FC60860}" type="slidenum">
              <a:rPr lang="en-US">
                <a:solidFill>
                  <a:srgbClr val="000000"/>
                </a:solidFill>
              </a:rPr>
              <a:pPr/>
              <a:t>‹#›</a:t>
            </a:fld>
            <a:r>
              <a:rPr lang="en-US">
                <a:solidFill>
                  <a:srgbClr val="000000"/>
                </a:solidFill>
              </a:rPr>
              <a:t>/57</a:t>
            </a:r>
          </a:p>
        </p:txBody>
      </p:sp>
    </p:spTree>
    <p:extLst>
      <p:ext uri="{BB962C8B-B14F-4D97-AF65-F5344CB8AC3E}">
        <p14:creationId xmlns:p14="http://schemas.microsoft.com/office/powerpoint/2010/main" val="7221308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5088"/>
            <a:ext cx="8229600" cy="6969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838200"/>
            <a:ext cx="4038600" cy="5211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0" y="838200"/>
            <a:ext cx="4038600" cy="25288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0" y="3519488"/>
            <a:ext cx="4038600" cy="2530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3429000" y="6381750"/>
            <a:ext cx="1371600" cy="476250"/>
          </a:xfrm>
        </p:spPr>
        <p:txBody>
          <a:bodyPr/>
          <a:lstStyle>
            <a:lvl1pPr>
              <a:defRPr/>
            </a:lvl1pPr>
          </a:lstStyle>
          <a:p>
            <a:fld id="{144247BC-90C6-7A44-B297-41A192EFD26B}" type="datetime1">
              <a:rPr lang="en-US" smtClean="0">
                <a:solidFill>
                  <a:srgbClr val="FFFFFF"/>
                </a:solidFill>
              </a:rPr>
              <a:t>6/21/16</a:t>
            </a:fld>
            <a:endParaRPr lang="en-US">
              <a:solidFill>
                <a:srgbClr val="FFFFFF"/>
              </a:solidFill>
            </a:endParaRPr>
          </a:p>
        </p:txBody>
      </p:sp>
      <p:sp>
        <p:nvSpPr>
          <p:cNvPr id="7" name="Footer Placeholder 6"/>
          <p:cNvSpPr>
            <a:spLocks noGrp="1"/>
          </p:cNvSpPr>
          <p:nvPr>
            <p:ph type="ftr" sz="quarter" idx="11"/>
          </p:nvPr>
        </p:nvSpPr>
        <p:spPr>
          <a:xfrm>
            <a:off x="990600" y="6553200"/>
            <a:ext cx="7162800" cy="304800"/>
          </a:xfrm>
        </p:spPr>
        <p:txBody>
          <a:bodyPr/>
          <a:lstStyle>
            <a:lvl1pPr>
              <a:defRPr/>
            </a:lvl1pPr>
          </a:lstStyle>
          <a:p>
            <a:r>
              <a:rPr lang="de-DE" smtClean="0">
                <a:solidFill>
                  <a:srgbClr val="000000"/>
                </a:solidFill>
              </a:rPr>
              <a:t>Muon (g-2)   Fermilab PAC - 21 June 2016</a:t>
            </a:r>
            <a:endParaRPr lang="en-US" sz="1400">
              <a:solidFill>
                <a:srgbClr val="000000"/>
              </a:solidFill>
            </a:endParaRPr>
          </a:p>
        </p:txBody>
      </p:sp>
      <p:sp>
        <p:nvSpPr>
          <p:cNvPr id="8" name="Slide Number Placeholder 7"/>
          <p:cNvSpPr>
            <a:spLocks noGrp="1"/>
          </p:cNvSpPr>
          <p:nvPr>
            <p:ph type="sldNum" sz="quarter" idx="12"/>
          </p:nvPr>
        </p:nvSpPr>
        <p:spPr>
          <a:xfrm>
            <a:off x="8077200" y="6553200"/>
            <a:ext cx="1066800" cy="304800"/>
          </a:xfrm>
        </p:spPr>
        <p:txBody>
          <a:bodyPr/>
          <a:lstStyle>
            <a:lvl1pPr>
              <a:defRPr/>
            </a:lvl1pPr>
          </a:lstStyle>
          <a:p>
            <a:r>
              <a:rPr lang="en-US">
                <a:solidFill>
                  <a:srgbClr val="000000"/>
                </a:solidFill>
              </a:rPr>
              <a:t>- p. </a:t>
            </a:r>
            <a:fld id="{BB6F2BFF-F612-334A-8B70-465AE5974541}" type="slidenum">
              <a:rPr lang="en-US">
                <a:solidFill>
                  <a:srgbClr val="000000"/>
                </a:solidFill>
              </a:rPr>
              <a:pPr/>
              <a:t>‹#›</a:t>
            </a:fld>
            <a:r>
              <a:rPr lang="en-US">
                <a:solidFill>
                  <a:srgbClr val="000000"/>
                </a:solidFill>
              </a:rPr>
              <a:t>/57</a:t>
            </a:r>
          </a:p>
        </p:txBody>
      </p:sp>
    </p:spTree>
    <p:extLst>
      <p:ext uri="{BB962C8B-B14F-4D97-AF65-F5344CB8AC3E}">
        <p14:creationId xmlns:p14="http://schemas.microsoft.com/office/powerpoint/2010/main" val="2363847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Text Placeholder 23"/>
          <p:cNvSpPr>
            <a:spLocks noGrp="1"/>
          </p:cNvSpPr>
          <p:nvPr>
            <p:ph type="body" sz="quarter" idx="10"/>
          </p:nvPr>
        </p:nvSpPr>
        <p:spPr>
          <a:xfrm>
            <a:off x="219719" y="4963772"/>
            <a:ext cx="4941110"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cxnSp>
        <p:nvCxnSpPr>
          <p:cNvPr id="10" name="Straight Connector 9"/>
          <p:cNvCxnSpPr/>
          <p:nvPr userDrawn="1"/>
        </p:nvCxnSpPr>
        <p:spPr>
          <a:xfrm>
            <a:off x="5670218" y="5977379"/>
            <a:ext cx="3257550"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latin typeface="Arial"/>
            </a:endParaRPr>
          </a:p>
        </p:txBody>
      </p:sp>
      <p:sp>
        <p:nvSpPr>
          <p:cNvPr id="12" name="Text Placeholder 24"/>
          <p:cNvSpPr>
            <a:spLocks noGrp="1"/>
          </p:cNvSpPr>
          <p:nvPr>
            <p:ph type="body" sz="quarter" idx="11"/>
          </p:nvPr>
        </p:nvSpPr>
        <p:spPr>
          <a:xfrm>
            <a:off x="219718" y="3951841"/>
            <a:ext cx="8667106" cy="1003049"/>
          </a:xfrm>
          <a:prstGeom prst="rect">
            <a:avLst/>
          </a:prstGeom>
        </p:spPr>
        <p:txBody>
          <a:bodyPr vert="horz" wrap="square" lIns="0" tIns="27432"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dirty="0" smtClean="0"/>
              <a:t>Click to edit Master text styles</a:t>
            </a:r>
          </a:p>
        </p:txBody>
      </p:sp>
      <p:pic>
        <p:nvPicPr>
          <p:cNvPr id="13" name="Picture 12" descr="FermiLogoBar_DOE_KO_horiz.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61" y="288917"/>
            <a:ext cx="9010786" cy="301891"/>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66892" y="6026961"/>
            <a:ext cx="996948" cy="825252"/>
          </a:xfrm>
          <a:prstGeom prst="rect">
            <a:avLst/>
          </a:prstGeom>
        </p:spPr>
      </p:pic>
      <p:pic>
        <p:nvPicPr>
          <p:cNvPr id="15" name="Picture 14"/>
          <p:cNvPicPr>
            <a:picLocks noChangeAspect="1"/>
          </p:cNvPicPr>
          <p:nvPr userDrawn="1"/>
        </p:nvPicPr>
        <p:blipFill rotWithShape="1">
          <a:blip r:embed="rId4"/>
          <a:srcRect t="21679" b="11023"/>
          <a:stretch/>
        </p:blipFill>
        <p:spPr>
          <a:xfrm>
            <a:off x="-17763" y="820216"/>
            <a:ext cx="9166861" cy="3108960"/>
          </a:xfrm>
          <a:prstGeom prst="rect">
            <a:avLst/>
          </a:prstGeom>
        </p:spPr>
      </p:pic>
    </p:spTree>
    <p:extLst>
      <p:ext uri="{BB962C8B-B14F-4D97-AF65-F5344CB8AC3E}">
        <p14:creationId xmlns:p14="http://schemas.microsoft.com/office/powerpoint/2010/main" val="674273115"/>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a:prstGeom prst="rect">
            <a:avLst/>
          </a:prstGeom>
        </p:spPr>
        <p:txBody>
          <a:bodyPr/>
          <a:lstStyle>
            <a:lvl1pPr>
              <a:defRPr sz="1200"/>
            </a:lvl1pPr>
          </a:lstStyle>
          <a:p>
            <a:r>
              <a:rPr lang="en-US" smtClean="0"/>
              <a:t>8 June 2016</a:t>
            </a:r>
            <a:endParaRPr lang="en-US"/>
          </a:p>
        </p:txBody>
      </p:sp>
      <p:sp>
        <p:nvSpPr>
          <p:cNvPr id="5" name="Footer Placeholder 4"/>
          <p:cNvSpPr>
            <a:spLocks noGrp="1"/>
          </p:cNvSpPr>
          <p:nvPr>
            <p:ph type="ftr" sz="quarter" idx="11"/>
          </p:nvPr>
        </p:nvSpPr>
        <p:spPr>
          <a:xfrm>
            <a:off x="1336430" y="6515100"/>
            <a:ext cx="4843707" cy="241300"/>
          </a:xfrm>
          <a:prstGeom prst="rect">
            <a:avLst/>
          </a:prstGeom>
        </p:spPr>
        <p:txBody>
          <a:bodyPr/>
          <a:lstStyle>
            <a:lvl1pPr>
              <a:defRPr sz="1200">
                <a:solidFill>
                  <a:srgbClr val="004C97"/>
                </a:solidFill>
              </a:defRPr>
            </a:lvl1pPr>
          </a:lstStyle>
          <a:p>
            <a:pPr>
              <a:defRPr/>
            </a:pPr>
            <a:r>
              <a:rPr lang="en-US" smtClean="0"/>
              <a:t>C Polly | Schedule Projections</a:t>
            </a:r>
            <a:endParaRPr lang="en-US" b="1" dirty="0"/>
          </a:p>
        </p:txBody>
      </p:sp>
      <p:sp>
        <p:nvSpPr>
          <p:cNvPr id="6" name="Slide Number Placeholder 5"/>
          <p:cNvSpPr>
            <a:spLocks noGrp="1"/>
          </p:cNvSpPr>
          <p:nvPr>
            <p:ph type="sldNum" sz="quarter" idx="12"/>
          </p:nvPr>
        </p:nvSpPr>
        <p:spPr>
          <a:xfrm>
            <a:off x="228600" y="6515100"/>
            <a:ext cx="447675" cy="241300"/>
          </a:xfrm>
          <a:prstGeom prst="rect">
            <a:avLst/>
          </a:prstGeom>
        </p:spPr>
        <p:txBody>
          <a:bodyPr/>
          <a:lstStyle>
            <a:lvl1pPr>
              <a:defRPr sz="1200"/>
            </a:lvl1pPr>
          </a:lstStyle>
          <a:p>
            <a:fld id="{EC1EDC5F-450D-4B03-AEB8-070F03DC26DD}" type="slidenum">
              <a:rPr lang="en-US" smtClean="0"/>
              <a:pPr/>
              <a:t>‹#›</a:t>
            </a:fld>
            <a:endParaRPr lang="en-US"/>
          </a:p>
        </p:txBody>
      </p:sp>
    </p:spTree>
    <p:extLst>
      <p:ext uri="{BB962C8B-B14F-4D97-AF65-F5344CB8AC3E}">
        <p14:creationId xmlns:p14="http://schemas.microsoft.com/office/powerpoint/2010/main" val="39884351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a:xfrm>
            <a:off x="6459538" y="6515100"/>
            <a:ext cx="1076325" cy="241300"/>
          </a:xfrm>
          <a:prstGeom prst="rect">
            <a:avLst/>
          </a:prstGeom>
        </p:spPr>
        <p:txBody>
          <a:bodyPr/>
          <a:lstStyle>
            <a:lvl1pPr>
              <a:defRPr/>
            </a:lvl1pPr>
          </a:lstStyle>
          <a:p>
            <a:r>
              <a:rPr lang="en-US" smtClean="0"/>
              <a:t>8 June 2016</a:t>
            </a:r>
            <a:endParaRPr lang="en-US"/>
          </a:p>
        </p:txBody>
      </p:sp>
      <p:sp>
        <p:nvSpPr>
          <p:cNvPr id="8" name="Footer Placeholder 4"/>
          <p:cNvSpPr>
            <a:spLocks noGrp="1"/>
          </p:cNvSpPr>
          <p:nvPr>
            <p:ph type="ftr" sz="quarter" idx="20"/>
          </p:nvPr>
        </p:nvSpPr>
        <p:spPr>
          <a:xfrm>
            <a:off x="806450" y="6515100"/>
            <a:ext cx="5373688" cy="241300"/>
          </a:xfrm>
          <a:prstGeom prst="rect">
            <a:avLst/>
          </a:prstGeom>
        </p:spPr>
        <p:txBody>
          <a:bodyPr/>
          <a:lstStyle>
            <a:lvl1pPr>
              <a:defRPr/>
            </a:lvl1pPr>
          </a:lstStyle>
          <a:p>
            <a:pPr>
              <a:defRPr/>
            </a:pPr>
            <a:r>
              <a:rPr lang="en-US" smtClean="0"/>
              <a:t>C Polly | Schedule Projections</a:t>
            </a:r>
            <a:endParaRPr lang="en-US" b="1"/>
          </a:p>
        </p:txBody>
      </p:sp>
      <p:sp>
        <p:nvSpPr>
          <p:cNvPr id="9" name="Slide Number Placeholder 5"/>
          <p:cNvSpPr>
            <a:spLocks noGrp="1"/>
          </p:cNvSpPr>
          <p:nvPr>
            <p:ph type="sldNum" sz="quarter" idx="21"/>
          </p:nvPr>
        </p:nvSpPr>
        <p:spPr>
          <a:xfrm>
            <a:off x="228600" y="6515100"/>
            <a:ext cx="447675" cy="241300"/>
          </a:xfrm>
          <a:prstGeom prst="rect">
            <a:avLst/>
          </a:prstGeom>
        </p:spPr>
        <p:txBody>
          <a:bodyPr/>
          <a:lstStyle>
            <a:lvl1pPr>
              <a:defRPr/>
            </a:lvl1pPr>
          </a:lstStyle>
          <a:p>
            <a:fld id="{E0B58FB8-77F8-4DF1-9163-175FCAED2976}" type="slidenum">
              <a:rPr lang="en-US"/>
              <a:pPr/>
              <a:t>‹#›</a:t>
            </a:fld>
            <a:endParaRPr lang="en-US"/>
          </a:p>
        </p:txBody>
      </p:sp>
    </p:spTree>
    <p:extLst>
      <p:ext uri="{BB962C8B-B14F-4D97-AF65-F5344CB8AC3E}">
        <p14:creationId xmlns:p14="http://schemas.microsoft.com/office/powerpoint/2010/main" val="31455708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a:xfrm>
            <a:off x="6459538" y="6515100"/>
            <a:ext cx="1076325" cy="241300"/>
          </a:xfrm>
          <a:prstGeom prst="rect">
            <a:avLst/>
          </a:prstGeom>
        </p:spPr>
        <p:txBody>
          <a:bodyPr/>
          <a:lstStyle>
            <a:lvl1pPr>
              <a:defRPr/>
            </a:lvl1pPr>
          </a:lstStyle>
          <a:p>
            <a:r>
              <a:rPr lang="en-US" smtClean="0"/>
              <a:t>8 June 2016</a:t>
            </a:r>
            <a:endParaRPr lang="en-US"/>
          </a:p>
        </p:txBody>
      </p:sp>
      <p:sp>
        <p:nvSpPr>
          <p:cNvPr id="6" name="Footer Placeholder 4"/>
          <p:cNvSpPr>
            <a:spLocks noGrp="1"/>
          </p:cNvSpPr>
          <p:nvPr>
            <p:ph type="ftr" sz="quarter" idx="17"/>
          </p:nvPr>
        </p:nvSpPr>
        <p:spPr>
          <a:xfrm>
            <a:off x="806450" y="6515100"/>
            <a:ext cx="5373688" cy="241300"/>
          </a:xfrm>
          <a:prstGeom prst="rect">
            <a:avLst/>
          </a:prstGeom>
        </p:spPr>
        <p:txBody>
          <a:bodyPr/>
          <a:lstStyle>
            <a:lvl1pPr>
              <a:defRPr/>
            </a:lvl1pPr>
          </a:lstStyle>
          <a:p>
            <a:pPr>
              <a:defRPr/>
            </a:pPr>
            <a:r>
              <a:rPr lang="en-US" smtClean="0"/>
              <a:t>C Polly | Schedule Projections</a:t>
            </a:r>
            <a:endParaRPr lang="en-US" b="1"/>
          </a:p>
        </p:txBody>
      </p:sp>
      <p:sp>
        <p:nvSpPr>
          <p:cNvPr id="7" name="Slide Number Placeholder 5"/>
          <p:cNvSpPr>
            <a:spLocks noGrp="1"/>
          </p:cNvSpPr>
          <p:nvPr>
            <p:ph type="sldNum" sz="quarter" idx="18"/>
          </p:nvPr>
        </p:nvSpPr>
        <p:spPr>
          <a:xfrm>
            <a:off x="228600" y="6515100"/>
            <a:ext cx="447675" cy="241300"/>
          </a:xfrm>
          <a:prstGeom prst="rect">
            <a:avLst/>
          </a:prstGeom>
        </p:spPr>
        <p:txBody>
          <a:bodyPr/>
          <a:lstStyle>
            <a:lvl1pPr>
              <a:defRPr/>
            </a:lvl1pPr>
          </a:lstStyle>
          <a:p>
            <a:fld id="{A49457BD-B036-4A4E-A9E9-E15403461A1D}" type="slidenum">
              <a:rPr lang="en-US"/>
              <a:pPr/>
              <a:t>‹#›</a:t>
            </a:fld>
            <a:endParaRPr lang="en-US"/>
          </a:p>
        </p:txBody>
      </p:sp>
    </p:spTree>
    <p:extLst>
      <p:ext uri="{BB962C8B-B14F-4D97-AF65-F5344CB8AC3E}">
        <p14:creationId xmlns:p14="http://schemas.microsoft.com/office/powerpoint/2010/main" val="748174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85F9A5F-0AE1-674F-8765-7CCDC3143127}" type="datetime1">
              <a:rPr lang="en-US" smtClean="0"/>
              <a:t>6/21/16</a:t>
            </a:fld>
            <a:endParaRPr lang="en-US"/>
          </a:p>
        </p:txBody>
      </p:sp>
      <p:sp>
        <p:nvSpPr>
          <p:cNvPr id="5" name="Footer Placeholder 4"/>
          <p:cNvSpPr>
            <a:spLocks noGrp="1"/>
          </p:cNvSpPr>
          <p:nvPr>
            <p:ph type="ftr" sz="quarter" idx="11"/>
          </p:nvPr>
        </p:nvSpPr>
        <p:spPr/>
        <p:txBody>
          <a:bodyPr/>
          <a:lstStyle>
            <a:lvl1pPr>
              <a:defRPr/>
            </a:lvl1pPr>
          </a:lstStyle>
          <a:p>
            <a:pPr>
              <a:defRPr/>
            </a:pPr>
            <a:r>
              <a:rPr lang="de-DE" smtClean="0"/>
              <a:t>Muon (g-2)   Fermilab PAC - 21 June 2016</a:t>
            </a:r>
            <a:endParaRPr lang="en-US"/>
          </a:p>
        </p:txBody>
      </p:sp>
      <p:sp>
        <p:nvSpPr>
          <p:cNvPr id="6" name="Slide Number Placeholder 5"/>
          <p:cNvSpPr>
            <a:spLocks noGrp="1"/>
          </p:cNvSpPr>
          <p:nvPr>
            <p:ph type="sldNum" sz="quarter" idx="12"/>
          </p:nvPr>
        </p:nvSpPr>
        <p:spPr/>
        <p:txBody>
          <a:bodyPr/>
          <a:lstStyle>
            <a:lvl1pPr>
              <a:defRPr/>
            </a:lvl1pPr>
          </a:lstStyle>
          <a:p>
            <a:pPr>
              <a:defRPr/>
            </a:pPr>
            <a:fld id="{1DA52CC5-B725-4541-82F3-437CA6D3F05B}" type="slidenum">
              <a:rPr lang="en-US"/>
              <a:pPr>
                <a:defRPr/>
              </a:pPr>
              <a:t>‹#›</a:t>
            </a:fld>
            <a:endParaRPr lang="en-US"/>
          </a:p>
        </p:txBody>
      </p:sp>
    </p:spTree>
    <p:extLst>
      <p:ext uri="{BB962C8B-B14F-4D97-AF65-F5344CB8AC3E}">
        <p14:creationId xmlns:p14="http://schemas.microsoft.com/office/powerpoint/2010/main" val="753871661"/>
      </p:ext>
    </p:extLst>
  </p:cSld>
  <p:clrMapOvr>
    <a:masterClrMapping/>
  </p:clrMapOvr>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a:xfrm>
            <a:off x="6459538" y="6515100"/>
            <a:ext cx="1076325" cy="241300"/>
          </a:xfrm>
          <a:prstGeom prst="rect">
            <a:avLst/>
          </a:prstGeom>
        </p:spPr>
        <p:txBody>
          <a:bodyPr/>
          <a:lstStyle>
            <a:lvl1pPr>
              <a:defRPr/>
            </a:lvl1pPr>
          </a:lstStyle>
          <a:p>
            <a:r>
              <a:rPr lang="en-US" smtClean="0"/>
              <a:t>8 June 2016</a:t>
            </a:r>
            <a:endParaRPr lang="en-US"/>
          </a:p>
        </p:txBody>
      </p:sp>
      <p:sp>
        <p:nvSpPr>
          <p:cNvPr id="6" name="Footer Placeholder 4"/>
          <p:cNvSpPr>
            <a:spLocks noGrp="1"/>
          </p:cNvSpPr>
          <p:nvPr>
            <p:ph type="ftr" sz="quarter" idx="11"/>
          </p:nvPr>
        </p:nvSpPr>
        <p:spPr>
          <a:xfrm>
            <a:off x="806450" y="6515100"/>
            <a:ext cx="5373688" cy="241300"/>
          </a:xfrm>
          <a:prstGeom prst="rect">
            <a:avLst/>
          </a:prstGeom>
        </p:spPr>
        <p:txBody>
          <a:bodyPr/>
          <a:lstStyle>
            <a:lvl1pPr>
              <a:defRPr/>
            </a:lvl1pPr>
          </a:lstStyle>
          <a:p>
            <a:pPr>
              <a:defRPr/>
            </a:pPr>
            <a:r>
              <a:rPr lang="en-US" smtClean="0"/>
              <a:t>C Polly | Schedule Projections</a:t>
            </a:r>
            <a:endParaRPr lang="en-US" b="1"/>
          </a:p>
        </p:txBody>
      </p:sp>
      <p:sp>
        <p:nvSpPr>
          <p:cNvPr id="7" name="Slide Number Placeholder 5"/>
          <p:cNvSpPr>
            <a:spLocks noGrp="1"/>
          </p:cNvSpPr>
          <p:nvPr>
            <p:ph type="sldNum" sz="quarter" idx="12"/>
          </p:nvPr>
        </p:nvSpPr>
        <p:spPr>
          <a:xfrm>
            <a:off x="228600" y="6515100"/>
            <a:ext cx="447675" cy="241300"/>
          </a:xfrm>
          <a:prstGeom prst="rect">
            <a:avLst/>
          </a:prstGeom>
        </p:spPr>
        <p:txBody>
          <a:bodyPr/>
          <a:lstStyle>
            <a:lvl1pPr>
              <a:defRPr/>
            </a:lvl1pPr>
          </a:lstStyle>
          <a:p>
            <a:fld id="{6940ACB2-5E58-40D2-A329-BD11A7C5528C}" type="slidenum">
              <a:rPr lang="en-US"/>
              <a:pPr/>
              <a:t>‹#›</a:t>
            </a:fld>
            <a:endParaRPr lang="en-US"/>
          </a:p>
        </p:txBody>
      </p:sp>
    </p:spTree>
    <p:extLst>
      <p:ext uri="{BB962C8B-B14F-4D97-AF65-F5344CB8AC3E}">
        <p14:creationId xmlns:p14="http://schemas.microsoft.com/office/powerpoint/2010/main" val="30007119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83EF13A4-B748-9049-BE63-20AB08A7426D}" type="datetime1">
              <a:rPr lang="en-US" smtClean="0">
                <a:solidFill>
                  <a:prstClr val="black">
                    <a:tint val="75000"/>
                  </a:prstClr>
                </a:solidFill>
                <a:latin typeface="Calibri"/>
              </a:rPr>
              <a:pPr>
                <a:defRPr/>
              </a:pPr>
              <a:t>6/21/16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r>
              <a:rPr lang="en-US" smtClean="0">
                <a:latin typeface="Calibri"/>
              </a:rPr>
              <a:t>B. Lee Roberts - KEK Fermilab Meeting - 11 June 2016</a:t>
            </a: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5D23068-BE8B-3D4B-AB33-9A085C33AAB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5946075"/>
      </p:ext>
    </p:extLst>
  </p:cSld>
  <p:clrMapOvr>
    <a:masterClrMapping/>
  </p:clrMapOvr>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423C92-74B2-2A4B-B7B5-678F3FA47F4E}" type="datetime1">
              <a:rPr lang="en-US" smtClean="0">
                <a:solidFill>
                  <a:prstClr val="black">
                    <a:tint val="75000"/>
                  </a:prstClr>
                </a:solidFill>
                <a:latin typeface="Calibri"/>
              </a:rPr>
              <a:pPr>
                <a:defRPr/>
              </a:pPr>
              <a:t>6/21/16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r>
              <a:rPr lang="en-US" smtClean="0">
                <a:latin typeface="Calibri"/>
              </a:rPr>
              <a:t>B. Lee Roberts - KEK Fermilab Meeting - 11 June 2016</a:t>
            </a: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F8EA988C-DA7E-3F44-BEF2-CD5F2132FC99}"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78009533"/>
      </p:ext>
    </p:extLst>
  </p:cSld>
  <p:clrMapOvr>
    <a:masterClrMapping/>
  </p:clrMapOvr>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00A4E45-AA22-F84D-9F56-91F7735F314B}" type="datetime1">
              <a:rPr lang="en-US" smtClean="0">
                <a:solidFill>
                  <a:prstClr val="black">
                    <a:tint val="75000"/>
                  </a:prstClr>
                </a:solidFill>
                <a:latin typeface="Calibri"/>
              </a:rPr>
              <a:pPr>
                <a:defRPr/>
              </a:pPr>
              <a:t>6/21/16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r>
              <a:rPr lang="en-US" smtClean="0">
                <a:latin typeface="Calibri"/>
              </a:rPr>
              <a:t>B. Lee Roberts - KEK Fermilab Meeting - 11 June 2016</a:t>
            </a: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DA52CC5-B725-4541-82F3-437CA6D3F05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2911640"/>
      </p:ext>
    </p:extLst>
  </p:cSld>
  <p:clrMapOvr>
    <a:masterClrMapping/>
  </p:clrMapOvr>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5D6CBC01-9CCF-CB4F-91EC-26CCB1BC9052}" type="datetime1">
              <a:rPr lang="en-US" smtClean="0">
                <a:solidFill>
                  <a:prstClr val="black">
                    <a:tint val="75000"/>
                  </a:prstClr>
                </a:solidFill>
                <a:latin typeface="Calibri"/>
              </a:rPr>
              <a:pPr>
                <a:defRPr/>
              </a:pPr>
              <a:t>6/21/16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lvl1pPr>
              <a:defRPr/>
            </a:lvl1pPr>
          </a:lstStyle>
          <a:p>
            <a:pPr>
              <a:defRPr/>
            </a:pPr>
            <a:r>
              <a:rPr lang="en-US" smtClean="0">
                <a:latin typeface="Calibri"/>
              </a:rPr>
              <a:t>B. Lee Roberts - KEK Fermilab Meeting - 11 June 2016</a:t>
            </a:r>
            <a:endParaRPr lang="en-US">
              <a:latin typeface="Calibri"/>
            </a:endParaRPr>
          </a:p>
        </p:txBody>
      </p:sp>
      <p:sp>
        <p:nvSpPr>
          <p:cNvPr id="7" name="Slide Number Placeholder 6"/>
          <p:cNvSpPr>
            <a:spLocks noGrp="1"/>
          </p:cNvSpPr>
          <p:nvPr>
            <p:ph type="sldNum" sz="quarter" idx="12"/>
          </p:nvPr>
        </p:nvSpPr>
        <p:spPr/>
        <p:txBody>
          <a:bodyPr/>
          <a:lstStyle>
            <a:lvl1pPr>
              <a:defRPr/>
            </a:lvl1pPr>
          </a:lstStyle>
          <a:p>
            <a:pPr>
              <a:defRPr/>
            </a:pPr>
            <a:fld id="{A583EED7-486E-654F-B341-ABA3D0E5880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645121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60A64D8A-F023-0B43-AFAE-FBDD3DBE2E54}" type="datetime1">
              <a:rPr lang="en-US" smtClean="0">
                <a:solidFill>
                  <a:prstClr val="black">
                    <a:tint val="75000"/>
                  </a:prstClr>
                </a:solidFill>
                <a:latin typeface="Calibri"/>
              </a:rPr>
              <a:pPr>
                <a:defRPr/>
              </a:pPr>
              <a:t>6/21/16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lvl1pPr>
              <a:defRPr/>
            </a:lvl1pPr>
          </a:lstStyle>
          <a:p>
            <a:pPr>
              <a:defRPr/>
            </a:pPr>
            <a:r>
              <a:rPr lang="en-US" smtClean="0">
                <a:latin typeface="Calibri"/>
              </a:rPr>
              <a:t>B. Lee Roberts - KEK Fermilab Meeting - 11 June 2016</a:t>
            </a:r>
            <a:endParaRPr lang="en-US">
              <a:latin typeface="Calibri"/>
            </a:endParaRPr>
          </a:p>
        </p:txBody>
      </p:sp>
      <p:sp>
        <p:nvSpPr>
          <p:cNvPr id="9" name="Slide Number Placeholder 8"/>
          <p:cNvSpPr>
            <a:spLocks noGrp="1"/>
          </p:cNvSpPr>
          <p:nvPr>
            <p:ph type="sldNum" sz="quarter" idx="12"/>
          </p:nvPr>
        </p:nvSpPr>
        <p:spPr/>
        <p:txBody>
          <a:bodyPr/>
          <a:lstStyle>
            <a:lvl1pPr>
              <a:defRPr/>
            </a:lvl1pPr>
          </a:lstStyle>
          <a:p>
            <a:pPr>
              <a:defRPr/>
            </a:pPr>
            <a:fld id="{4D15AA7A-9B77-3D4F-AD4E-4A749FB7F3A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637776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FFD1246A-A798-5945-B5DB-CD3553FBA62E}" type="datetime1">
              <a:rPr lang="en-US" smtClean="0">
                <a:solidFill>
                  <a:prstClr val="black">
                    <a:tint val="75000"/>
                  </a:prstClr>
                </a:solidFill>
                <a:latin typeface="Calibri"/>
              </a:rPr>
              <a:pPr>
                <a:defRPr/>
              </a:pPr>
              <a:t>6/21/16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lvl1pPr>
              <a:defRPr/>
            </a:lvl1pPr>
          </a:lstStyle>
          <a:p>
            <a:pPr>
              <a:defRPr/>
            </a:pPr>
            <a:r>
              <a:rPr lang="en-US" smtClean="0">
                <a:latin typeface="Calibri"/>
              </a:rPr>
              <a:t>B. Lee Roberts - KEK Fermilab Meeting - 11 June 2016</a:t>
            </a:r>
            <a:endParaRPr lang="en-US">
              <a:latin typeface="Calibri"/>
            </a:endParaRPr>
          </a:p>
        </p:txBody>
      </p:sp>
      <p:sp>
        <p:nvSpPr>
          <p:cNvPr id="5" name="Slide Number Placeholder 4"/>
          <p:cNvSpPr>
            <a:spLocks noGrp="1"/>
          </p:cNvSpPr>
          <p:nvPr>
            <p:ph type="sldNum" sz="quarter" idx="12"/>
          </p:nvPr>
        </p:nvSpPr>
        <p:spPr/>
        <p:txBody>
          <a:bodyPr/>
          <a:lstStyle>
            <a:lvl1pPr>
              <a:defRPr/>
            </a:lvl1pPr>
          </a:lstStyle>
          <a:p>
            <a:pPr>
              <a:defRPr/>
            </a:pPr>
            <a:fld id="{3B2BFFE6-3357-D342-A9FE-00E972276DF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75065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755FD346-02BB-BC46-BA6F-DD16F79FC8C8}" type="datetime1">
              <a:rPr lang="en-US" smtClean="0">
                <a:solidFill>
                  <a:prstClr val="black">
                    <a:tint val="75000"/>
                  </a:prstClr>
                </a:solidFill>
                <a:latin typeface="Calibri"/>
              </a:rPr>
              <a:pPr>
                <a:defRPr/>
              </a:pPr>
              <a:t>6/21/16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lvl1pPr>
              <a:defRPr/>
            </a:lvl1pPr>
          </a:lstStyle>
          <a:p>
            <a:pPr>
              <a:defRPr/>
            </a:pPr>
            <a:r>
              <a:rPr lang="en-US" smtClean="0">
                <a:latin typeface="Calibri"/>
              </a:rPr>
              <a:t>B. Lee Roberts - KEK Fermilab Meeting - 11 June 2016</a:t>
            </a:r>
            <a:endParaRPr lang="en-US">
              <a:latin typeface="Calibri"/>
            </a:endParaRPr>
          </a:p>
        </p:txBody>
      </p:sp>
      <p:sp>
        <p:nvSpPr>
          <p:cNvPr id="4" name="Slide Number Placeholder 3"/>
          <p:cNvSpPr>
            <a:spLocks noGrp="1"/>
          </p:cNvSpPr>
          <p:nvPr>
            <p:ph type="sldNum" sz="quarter" idx="12"/>
          </p:nvPr>
        </p:nvSpPr>
        <p:spPr/>
        <p:txBody>
          <a:bodyPr/>
          <a:lstStyle>
            <a:lvl1pPr>
              <a:defRPr/>
            </a:lvl1pPr>
          </a:lstStyle>
          <a:p>
            <a:pPr>
              <a:defRPr/>
            </a:pPr>
            <a:fld id="{94BADA50-209F-AB4B-9690-230E65FCCC9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994328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B09D5833-A0FF-B542-9E88-8E37974D155A}" type="datetime1">
              <a:rPr lang="en-US" smtClean="0">
                <a:solidFill>
                  <a:prstClr val="black">
                    <a:tint val="75000"/>
                  </a:prstClr>
                </a:solidFill>
                <a:latin typeface="Calibri"/>
              </a:rPr>
              <a:pPr>
                <a:defRPr/>
              </a:pPr>
              <a:t>6/21/16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lvl1pPr>
              <a:defRPr/>
            </a:lvl1pPr>
          </a:lstStyle>
          <a:p>
            <a:pPr>
              <a:defRPr/>
            </a:pPr>
            <a:r>
              <a:rPr lang="en-US" smtClean="0">
                <a:latin typeface="Calibri"/>
              </a:rPr>
              <a:t>B. Lee Roberts - KEK Fermilab Meeting - 11 June 2016</a:t>
            </a:r>
            <a:endParaRPr lang="en-US">
              <a:latin typeface="Calibri"/>
            </a:endParaRPr>
          </a:p>
        </p:txBody>
      </p:sp>
      <p:sp>
        <p:nvSpPr>
          <p:cNvPr id="7" name="Slide Number Placeholder 6"/>
          <p:cNvSpPr>
            <a:spLocks noGrp="1"/>
          </p:cNvSpPr>
          <p:nvPr>
            <p:ph type="sldNum" sz="quarter" idx="12"/>
          </p:nvPr>
        </p:nvSpPr>
        <p:spPr/>
        <p:txBody>
          <a:bodyPr/>
          <a:lstStyle>
            <a:lvl1pPr>
              <a:defRPr/>
            </a:lvl1pPr>
          </a:lstStyle>
          <a:p>
            <a:pPr>
              <a:defRPr/>
            </a:pPr>
            <a:fld id="{4C83B808-2C28-1548-A33C-6AB3B10E2AF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606678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AEF0CACF-1954-0142-B029-47455E0DC37B}" type="datetime1">
              <a:rPr lang="en-US" smtClean="0">
                <a:solidFill>
                  <a:prstClr val="black">
                    <a:tint val="75000"/>
                  </a:prstClr>
                </a:solidFill>
                <a:latin typeface="Calibri"/>
              </a:rPr>
              <a:pPr>
                <a:defRPr/>
              </a:pPr>
              <a:t>6/21/16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lvl1pPr>
              <a:defRPr/>
            </a:lvl1pPr>
          </a:lstStyle>
          <a:p>
            <a:pPr>
              <a:defRPr/>
            </a:pPr>
            <a:r>
              <a:rPr lang="en-US" smtClean="0">
                <a:latin typeface="Calibri"/>
              </a:rPr>
              <a:t>B. Lee Roberts - KEK Fermilab Meeting - 11 June 2016</a:t>
            </a:r>
            <a:endParaRPr lang="en-US">
              <a:latin typeface="Calibri"/>
            </a:endParaRPr>
          </a:p>
        </p:txBody>
      </p:sp>
      <p:sp>
        <p:nvSpPr>
          <p:cNvPr id="7" name="Slide Number Placeholder 6"/>
          <p:cNvSpPr>
            <a:spLocks noGrp="1"/>
          </p:cNvSpPr>
          <p:nvPr>
            <p:ph type="sldNum" sz="quarter" idx="12"/>
          </p:nvPr>
        </p:nvSpPr>
        <p:spPr/>
        <p:txBody>
          <a:bodyPr/>
          <a:lstStyle>
            <a:lvl1pPr>
              <a:defRPr/>
            </a:lvl1pPr>
          </a:lstStyle>
          <a:p>
            <a:pPr>
              <a:defRPr/>
            </a:pPr>
            <a:fld id="{B17F2C09-930A-A14B-8B86-D8AF61E324B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3887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3D910592-47AD-5C4A-9DD3-1905F7EF9D6F}" type="datetime1">
              <a:rPr lang="en-US" smtClean="0"/>
              <a:t>6/21/16</a:t>
            </a:fld>
            <a:endParaRPr lang="en-US"/>
          </a:p>
        </p:txBody>
      </p:sp>
      <p:sp>
        <p:nvSpPr>
          <p:cNvPr id="6" name="Footer Placeholder 5"/>
          <p:cNvSpPr>
            <a:spLocks noGrp="1"/>
          </p:cNvSpPr>
          <p:nvPr>
            <p:ph type="ftr" sz="quarter" idx="11"/>
          </p:nvPr>
        </p:nvSpPr>
        <p:spPr/>
        <p:txBody>
          <a:bodyPr/>
          <a:lstStyle>
            <a:lvl1pPr>
              <a:defRPr/>
            </a:lvl1pPr>
          </a:lstStyle>
          <a:p>
            <a:pPr>
              <a:defRPr/>
            </a:pPr>
            <a:r>
              <a:rPr lang="de-DE" smtClean="0"/>
              <a:t>Muon (g-2)   Fermilab PAC - 21 June 2016</a:t>
            </a:r>
            <a:endParaRPr lang="en-US"/>
          </a:p>
        </p:txBody>
      </p:sp>
      <p:sp>
        <p:nvSpPr>
          <p:cNvPr id="7" name="Slide Number Placeholder 6"/>
          <p:cNvSpPr>
            <a:spLocks noGrp="1"/>
          </p:cNvSpPr>
          <p:nvPr>
            <p:ph type="sldNum" sz="quarter" idx="12"/>
          </p:nvPr>
        </p:nvSpPr>
        <p:spPr/>
        <p:txBody>
          <a:bodyPr/>
          <a:lstStyle>
            <a:lvl1pPr>
              <a:defRPr/>
            </a:lvl1pPr>
          </a:lstStyle>
          <a:p>
            <a:pPr>
              <a:defRPr/>
            </a:pPr>
            <a:fld id="{A583EED7-486E-654F-B341-ABA3D0E58800}" type="slidenum">
              <a:rPr lang="en-US"/>
              <a:pPr>
                <a:defRPr/>
              </a:pPr>
              <a:t>‹#›</a:t>
            </a:fld>
            <a:endParaRPr lang="en-US"/>
          </a:p>
        </p:txBody>
      </p:sp>
    </p:spTree>
    <p:extLst>
      <p:ext uri="{BB962C8B-B14F-4D97-AF65-F5344CB8AC3E}">
        <p14:creationId xmlns:p14="http://schemas.microsoft.com/office/powerpoint/2010/main" val="14374775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A9FAC80-417E-7946-A52F-90C71E18EF0C}" type="datetime1">
              <a:rPr lang="en-US" smtClean="0">
                <a:solidFill>
                  <a:prstClr val="black">
                    <a:tint val="75000"/>
                  </a:prstClr>
                </a:solidFill>
                <a:latin typeface="Calibri"/>
              </a:rPr>
              <a:pPr>
                <a:defRPr/>
              </a:pPr>
              <a:t>6/21/16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r>
              <a:rPr lang="en-US" smtClean="0">
                <a:latin typeface="Calibri"/>
              </a:rPr>
              <a:t>B. Lee Roberts - KEK Fermilab Meeting - 11 June 2016</a:t>
            </a: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DF9936F2-15E4-9A47-9ACB-4CB139E51EF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53482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EB1D7C2-D6BF-E142-AF33-932CC17BD7F8}" type="datetime1">
              <a:rPr lang="en-US" smtClean="0">
                <a:solidFill>
                  <a:prstClr val="black">
                    <a:tint val="75000"/>
                  </a:prstClr>
                </a:solidFill>
                <a:latin typeface="Calibri"/>
              </a:rPr>
              <a:pPr>
                <a:defRPr/>
              </a:pPr>
              <a:t>6/21/16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r>
              <a:rPr lang="en-US" smtClean="0">
                <a:latin typeface="Calibri"/>
              </a:rPr>
              <a:t>B. Lee Roberts - KEK Fermilab Meeting - 11 June 2016</a:t>
            </a: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13798C1-D113-EB46-AADB-C39641E05E2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53959645"/>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558CB712-FF74-C647-9274-45A06123ECE0}" type="datetime1">
              <a:rPr lang="en-US" smtClean="0"/>
              <a:t>6/21/16</a:t>
            </a:fld>
            <a:endParaRPr lang="en-US"/>
          </a:p>
        </p:txBody>
      </p:sp>
      <p:sp>
        <p:nvSpPr>
          <p:cNvPr id="8" name="Footer Placeholder 7"/>
          <p:cNvSpPr>
            <a:spLocks noGrp="1"/>
          </p:cNvSpPr>
          <p:nvPr>
            <p:ph type="ftr" sz="quarter" idx="11"/>
          </p:nvPr>
        </p:nvSpPr>
        <p:spPr/>
        <p:txBody>
          <a:bodyPr/>
          <a:lstStyle>
            <a:lvl1pPr>
              <a:defRPr/>
            </a:lvl1pPr>
          </a:lstStyle>
          <a:p>
            <a:pPr>
              <a:defRPr/>
            </a:pPr>
            <a:r>
              <a:rPr lang="de-DE" smtClean="0"/>
              <a:t>Muon (g-2)   Fermilab PAC - 21 June 2016</a:t>
            </a:r>
            <a:endParaRPr lang="en-US"/>
          </a:p>
        </p:txBody>
      </p:sp>
      <p:sp>
        <p:nvSpPr>
          <p:cNvPr id="9" name="Slide Number Placeholder 8"/>
          <p:cNvSpPr>
            <a:spLocks noGrp="1"/>
          </p:cNvSpPr>
          <p:nvPr>
            <p:ph type="sldNum" sz="quarter" idx="12"/>
          </p:nvPr>
        </p:nvSpPr>
        <p:spPr/>
        <p:txBody>
          <a:bodyPr/>
          <a:lstStyle>
            <a:lvl1pPr>
              <a:defRPr/>
            </a:lvl1pPr>
          </a:lstStyle>
          <a:p>
            <a:pPr>
              <a:defRPr/>
            </a:pPr>
            <a:fld id="{4D15AA7A-9B77-3D4F-AD4E-4A749FB7F3A0}" type="slidenum">
              <a:rPr lang="en-US"/>
              <a:pPr>
                <a:defRPr/>
              </a:pPr>
              <a:t>‹#›</a:t>
            </a:fld>
            <a:endParaRPr lang="en-US"/>
          </a:p>
        </p:txBody>
      </p:sp>
    </p:spTree>
    <p:extLst>
      <p:ext uri="{BB962C8B-B14F-4D97-AF65-F5344CB8AC3E}">
        <p14:creationId xmlns:p14="http://schemas.microsoft.com/office/powerpoint/2010/main" val="1810856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464C971A-06B2-9541-88EB-405DB4EB9CFA}" type="datetime1">
              <a:rPr lang="en-US" smtClean="0"/>
              <a:t>6/21/16</a:t>
            </a:fld>
            <a:endParaRPr lang="en-US"/>
          </a:p>
        </p:txBody>
      </p:sp>
      <p:sp>
        <p:nvSpPr>
          <p:cNvPr id="4" name="Footer Placeholder 3"/>
          <p:cNvSpPr>
            <a:spLocks noGrp="1"/>
          </p:cNvSpPr>
          <p:nvPr>
            <p:ph type="ftr" sz="quarter" idx="11"/>
          </p:nvPr>
        </p:nvSpPr>
        <p:spPr/>
        <p:txBody>
          <a:bodyPr/>
          <a:lstStyle>
            <a:lvl1pPr>
              <a:defRPr/>
            </a:lvl1pPr>
          </a:lstStyle>
          <a:p>
            <a:pPr>
              <a:defRPr/>
            </a:pPr>
            <a:r>
              <a:rPr lang="de-DE" smtClean="0"/>
              <a:t>Muon (g-2)   Fermilab PAC - 21 June 2016</a:t>
            </a:r>
            <a:endParaRPr lang="en-US"/>
          </a:p>
        </p:txBody>
      </p:sp>
      <p:sp>
        <p:nvSpPr>
          <p:cNvPr id="5" name="Slide Number Placeholder 4"/>
          <p:cNvSpPr>
            <a:spLocks noGrp="1"/>
          </p:cNvSpPr>
          <p:nvPr>
            <p:ph type="sldNum" sz="quarter" idx="12"/>
          </p:nvPr>
        </p:nvSpPr>
        <p:spPr/>
        <p:txBody>
          <a:bodyPr/>
          <a:lstStyle>
            <a:lvl1pPr>
              <a:defRPr/>
            </a:lvl1pPr>
          </a:lstStyle>
          <a:p>
            <a:pPr>
              <a:defRPr/>
            </a:pPr>
            <a:fld id="{3B2BFFE6-3357-D342-A9FE-00E972276DFB}" type="slidenum">
              <a:rPr lang="en-US"/>
              <a:pPr>
                <a:defRPr/>
              </a:pPr>
              <a:t>‹#›</a:t>
            </a:fld>
            <a:endParaRPr lang="en-US"/>
          </a:p>
        </p:txBody>
      </p:sp>
    </p:spTree>
    <p:extLst>
      <p:ext uri="{BB962C8B-B14F-4D97-AF65-F5344CB8AC3E}">
        <p14:creationId xmlns:p14="http://schemas.microsoft.com/office/powerpoint/2010/main" val="831547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6AF7953D-D109-0241-8889-B7862402DE74}" type="datetime1">
              <a:rPr lang="en-US" smtClean="0"/>
              <a:t>6/21/16</a:t>
            </a:fld>
            <a:endParaRPr lang="en-US"/>
          </a:p>
        </p:txBody>
      </p:sp>
      <p:sp>
        <p:nvSpPr>
          <p:cNvPr id="3" name="Footer Placeholder 2"/>
          <p:cNvSpPr>
            <a:spLocks noGrp="1"/>
          </p:cNvSpPr>
          <p:nvPr>
            <p:ph type="ftr" sz="quarter" idx="11"/>
          </p:nvPr>
        </p:nvSpPr>
        <p:spPr/>
        <p:txBody>
          <a:bodyPr/>
          <a:lstStyle>
            <a:lvl1pPr>
              <a:defRPr/>
            </a:lvl1pPr>
          </a:lstStyle>
          <a:p>
            <a:pPr>
              <a:defRPr/>
            </a:pPr>
            <a:r>
              <a:rPr lang="de-DE" smtClean="0"/>
              <a:t>Muon (g-2)   Fermilab PAC - 21 June 2016</a:t>
            </a:r>
            <a:endParaRPr lang="en-US"/>
          </a:p>
        </p:txBody>
      </p:sp>
      <p:sp>
        <p:nvSpPr>
          <p:cNvPr id="4" name="Slide Number Placeholder 3"/>
          <p:cNvSpPr>
            <a:spLocks noGrp="1"/>
          </p:cNvSpPr>
          <p:nvPr>
            <p:ph type="sldNum" sz="quarter" idx="12"/>
          </p:nvPr>
        </p:nvSpPr>
        <p:spPr/>
        <p:txBody>
          <a:bodyPr/>
          <a:lstStyle>
            <a:lvl1pPr>
              <a:defRPr/>
            </a:lvl1pPr>
          </a:lstStyle>
          <a:p>
            <a:pPr>
              <a:defRPr/>
            </a:pPr>
            <a:fld id="{94BADA50-209F-AB4B-9690-230E65FCCC9C}" type="slidenum">
              <a:rPr lang="en-US"/>
              <a:pPr>
                <a:defRPr/>
              </a:pPr>
              <a:t>‹#›</a:t>
            </a:fld>
            <a:endParaRPr lang="en-US"/>
          </a:p>
        </p:txBody>
      </p:sp>
    </p:spTree>
    <p:extLst>
      <p:ext uri="{BB962C8B-B14F-4D97-AF65-F5344CB8AC3E}">
        <p14:creationId xmlns:p14="http://schemas.microsoft.com/office/powerpoint/2010/main" val="2932967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E087C32D-4A6D-E740-B967-4DBF75A384D9}" type="datetime1">
              <a:rPr lang="en-US" smtClean="0"/>
              <a:t>6/21/16</a:t>
            </a:fld>
            <a:endParaRPr lang="en-US"/>
          </a:p>
        </p:txBody>
      </p:sp>
      <p:sp>
        <p:nvSpPr>
          <p:cNvPr id="6" name="Footer Placeholder 5"/>
          <p:cNvSpPr>
            <a:spLocks noGrp="1"/>
          </p:cNvSpPr>
          <p:nvPr>
            <p:ph type="ftr" sz="quarter" idx="11"/>
          </p:nvPr>
        </p:nvSpPr>
        <p:spPr/>
        <p:txBody>
          <a:bodyPr/>
          <a:lstStyle>
            <a:lvl1pPr>
              <a:defRPr/>
            </a:lvl1pPr>
          </a:lstStyle>
          <a:p>
            <a:pPr>
              <a:defRPr/>
            </a:pPr>
            <a:r>
              <a:rPr lang="de-DE" smtClean="0"/>
              <a:t>Muon (g-2)   Fermilab PAC - 21 June 2016</a:t>
            </a:r>
            <a:endParaRPr lang="en-US"/>
          </a:p>
        </p:txBody>
      </p:sp>
      <p:sp>
        <p:nvSpPr>
          <p:cNvPr id="7" name="Slide Number Placeholder 6"/>
          <p:cNvSpPr>
            <a:spLocks noGrp="1"/>
          </p:cNvSpPr>
          <p:nvPr>
            <p:ph type="sldNum" sz="quarter" idx="12"/>
          </p:nvPr>
        </p:nvSpPr>
        <p:spPr/>
        <p:txBody>
          <a:bodyPr/>
          <a:lstStyle>
            <a:lvl1pPr>
              <a:defRPr/>
            </a:lvl1pPr>
          </a:lstStyle>
          <a:p>
            <a:pPr>
              <a:defRPr/>
            </a:pPr>
            <a:fld id="{4C83B808-2C28-1548-A33C-6AB3B10E2AF2}" type="slidenum">
              <a:rPr lang="en-US"/>
              <a:pPr>
                <a:defRPr/>
              </a:pPr>
              <a:t>‹#›</a:t>
            </a:fld>
            <a:endParaRPr lang="en-US"/>
          </a:p>
        </p:txBody>
      </p:sp>
    </p:spTree>
    <p:extLst>
      <p:ext uri="{BB962C8B-B14F-4D97-AF65-F5344CB8AC3E}">
        <p14:creationId xmlns:p14="http://schemas.microsoft.com/office/powerpoint/2010/main" val="378054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FBE05292-2282-B347-BA0B-2B54995470F0}" type="datetime1">
              <a:rPr lang="en-US" smtClean="0"/>
              <a:t>6/21/16</a:t>
            </a:fld>
            <a:endParaRPr lang="en-US"/>
          </a:p>
        </p:txBody>
      </p:sp>
      <p:sp>
        <p:nvSpPr>
          <p:cNvPr id="6" name="Footer Placeholder 5"/>
          <p:cNvSpPr>
            <a:spLocks noGrp="1"/>
          </p:cNvSpPr>
          <p:nvPr>
            <p:ph type="ftr" sz="quarter" idx="11"/>
          </p:nvPr>
        </p:nvSpPr>
        <p:spPr/>
        <p:txBody>
          <a:bodyPr/>
          <a:lstStyle>
            <a:lvl1pPr>
              <a:defRPr/>
            </a:lvl1pPr>
          </a:lstStyle>
          <a:p>
            <a:pPr>
              <a:defRPr/>
            </a:pPr>
            <a:r>
              <a:rPr lang="de-DE" smtClean="0"/>
              <a:t>Muon (g-2)   Fermilab PAC - 21 June 2016</a:t>
            </a:r>
            <a:endParaRPr lang="en-US"/>
          </a:p>
        </p:txBody>
      </p:sp>
      <p:sp>
        <p:nvSpPr>
          <p:cNvPr id="7" name="Slide Number Placeholder 6"/>
          <p:cNvSpPr>
            <a:spLocks noGrp="1"/>
          </p:cNvSpPr>
          <p:nvPr>
            <p:ph type="sldNum" sz="quarter" idx="12"/>
          </p:nvPr>
        </p:nvSpPr>
        <p:spPr/>
        <p:txBody>
          <a:bodyPr/>
          <a:lstStyle>
            <a:lvl1pPr>
              <a:defRPr/>
            </a:lvl1pPr>
          </a:lstStyle>
          <a:p>
            <a:pPr>
              <a:defRPr/>
            </a:pPr>
            <a:fld id="{B17F2C09-930A-A14B-8B86-D8AF61E324BA}" type="slidenum">
              <a:rPr lang="en-US"/>
              <a:pPr>
                <a:defRPr/>
              </a:pPr>
              <a:t>‹#›</a:t>
            </a:fld>
            <a:endParaRPr lang="en-US"/>
          </a:p>
        </p:txBody>
      </p:sp>
    </p:spTree>
    <p:extLst>
      <p:ext uri="{BB962C8B-B14F-4D97-AF65-F5344CB8AC3E}">
        <p14:creationId xmlns:p14="http://schemas.microsoft.com/office/powerpoint/2010/main" val="493146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theme" Target="../theme/theme2.xml"/><Relationship Id="rId15" Type="http://schemas.openxmlformats.org/officeDocument/2006/relationships/image" Target="../media/image1.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theme" Target="../theme/theme3.xml"/><Relationship Id="rId7" Type="http://schemas.openxmlformats.org/officeDocument/2006/relationships/image" Target="../media/image3.png"/><Relationship Id="rId8" Type="http://schemas.openxmlformats.org/officeDocument/2006/relationships/image" Target="../media/image4.png"/><Relationship Id="rId1" Type="http://schemas.openxmlformats.org/officeDocument/2006/relationships/slideLayout" Target="../slideLayouts/slideLayout26.xml"/><Relationship Id="rId2"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1.xml"/><Relationship Id="rId12" Type="http://schemas.openxmlformats.org/officeDocument/2006/relationships/theme" Target="../theme/theme4.xml"/><Relationship Id="rId13" Type="http://schemas.openxmlformats.org/officeDocument/2006/relationships/image" Target="../media/image1.png"/><Relationship Id="rId14" Type="http://schemas.openxmlformats.org/officeDocument/2006/relationships/image" Target="../media/image2.emf"/><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 Id="rId9" Type="http://schemas.openxmlformats.org/officeDocument/2006/relationships/slideLayout" Target="../slideLayouts/slideLayout39.xml"/><Relationship Id="rId10"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100000">
              <a:srgbClr val="8DBEE3"/>
            </a:gs>
          </a:gsLst>
          <a:lin ang="1674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65088"/>
            <a:ext cx="8229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714375"/>
            <a:ext cx="8229600" cy="541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E03B2A50-F434-C84F-AFE8-52ADEF07A66E}" type="datetime1">
              <a:rPr lang="en-US" smtClean="0"/>
              <a:t>6/21/16</a:t>
            </a:fld>
            <a:endParaRPr lang="en-US"/>
          </a:p>
        </p:txBody>
      </p:sp>
      <p:sp>
        <p:nvSpPr>
          <p:cNvPr id="5" name="Footer Placeholder 4"/>
          <p:cNvSpPr>
            <a:spLocks noGrp="1"/>
          </p:cNvSpPr>
          <p:nvPr>
            <p:ph type="ftr" sz="quarter" idx="3"/>
          </p:nvPr>
        </p:nvSpPr>
        <p:spPr>
          <a:xfrm>
            <a:off x="2590800" y="6553200"/>
            <a:ext cx="3962400" cy="303213"/>
          </a:xfrm>
          <a:prstGeom prst="rect">
            <a:avLst/>
          </a:prstGeom>
        </p:spPr>
        <p:txBody>
          <a:bodyPr vert="horz" lIns="91440" tIns="45720" rIns="91440" bIns="45720" rtlCol="0" anchor="ctr"/>
          <a:lstStyle>
            <a:lvl1pPr algn="ctr" fontAlgn="auto">
              <a:spcBef>
                <a:spcPts val="0"/>
              </a:spcBef>
              <a:spcAft>
                <a:spcPts val="0"/>
              </a:spcAft>
              <a:defRPr sz="1200" smtClean="0">
                <a:solidFill>
                  <a:srgbClr val="000000"/>
                </a:solidFill>
                <a:latin typeface="+mn-lt"/>
                <a:ea typeface="+mn-ea"/>
                <a:cs typeface="+mn-cs"/>
              </a:defRPr>
            </a:lvl1pPr>
          </a:lstStyle>
          <a:p>
            <a:pPr>
              <a:defRPr/>
            </a:pPr>
            <a:r>
              <a:rPr lang="de-DE" smtClean="0"/>
              <a:t>Muon (g-2)   Fermilab PAC - 21 June 2016</a:t>
            </a:r>
            <a:endParaRPr lang="en-US" dirty="0"/>
          </a:p>
        </p:txBody>
      </p:sp>
      <p:sp>
        <p:nvSpPr>
          <p:cNvPr id="6" name="Slide Number Placeholder 5"/>
          <p:cNvSpPr>
            <a:spLocks noGrp="1"/>
          </p:cNvSpPr>
          <p:nvPr>
            <p:ph type="sldNum" sz="quarter" idx="4"/>
          </p:nvPr>
        </p:nvSpPr>
        <p:spPr>
          <a:xfrm>
            <a:off x="6553200" y="64547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E2A866F1-E07D-2247-B339-333BAAFEE9B2}" type="slidenum">
              <a:rPr lang="en-US"/>
              <a:pPr>
                <a:defRPr/>
              </a:pPr>
              <a:t>‹#›</a:t>
            </a:fld>
            <a:endParaRPr lang="en-US"/>
          </a:p>
        </p:txBody>
      </p:sp>
      <p:pic>
        <p:nvPicPr>
          <p:cNvPr id="1031" name="Picture 16" descr="bu-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6526213"/>
            <a:ext cx="744538"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g2-logo-v3.pdf"/>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80700" y="63501"/>
            <a:ext cx="798200" cy="634999"/>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97" r:id="rId12"/>
  </p:sldLayoutIdLst>
  <p:timing>
    <p:tnLst>
      <p:par>
        <p:cTn xmlns:p14="http://schemas.microsoft.com/office/powerpoint/2010/main" id="1" dur="indefinite" restart="never" nodeType="tmRoot"/>
      </p:par>
    </p:tnLst>
  </p:timing>
  <p:hf hdr="0" dt="0"/>
  <p:txStyles>
    <p:titleStyle>
      <a:lvl1pPr algn="l" defTabSz="457200" rtl="0" fontAlgn="base">
        <a:spcBef>
          <a:spcPct val="0"/>
        </a:spcBef>
        <a:spcAft>
          <a:spcPct val="0"/>
        </a:spcAft>
        <a:defRPr sz="2800" b="1" kern="1200">
          <a:solidFill>
            <a:schemeClr val="tx1"/>
          </a:solidFill>
          <a:latin typeface="Arial Bold"/>
          <a:ea typeface="ＭＳ Ｐゴシック" charset="0"/>
          <a:cs typeface="Arial Bold"/>
        </a:defRPr>
      </a:lvl1pPr>
      <a:lvl2pPr algn="ctr" defTabSz="457200" rtl="0" fontAlgn="base">
        <a:spcBef>
          <a:spcPct val="0"/>
        </a:spcBef>
        <a:spcAft>
          <a:spcPct val="0"/>
        </a:spcAft>
        <a:defRPr sz="2800" b="1">
          <a:solidFill>
            <a:schemeClr val="tx1"/>
          </a:solidFill>
          <a:latin typeface="Arial Bold" charset="0"/>
          <a:ea typeface="ＭＳ Ｐゴシック" charset="0"/>
        </a:defRPr>
      </a:lvl2pPr>
      <a:lvl3pPr algn="ctr" defTabSz="457200" rtl="0" fontAlgn="base">
        <a:spcBef>
          <a:spcPct val="0"/>
        </a:spcBef>
        <a:spcAft>
          <a:spcPct val="0"/>
        </a:spcAft>
        <a:defRPr sz="2800" b="1">
          <a:solidFill>
            <a:schemeClr val="tx1"/>
          </a:solidFill>
          <a:latin typeface="Arial Bold" charset="0"/>
          <a:ea typeface="ＭＳ Ｐゴシック" charset="0"/>
        </a:defRPr>
      </a:lvl3pPr>
      <a:lvl4pPr algn="ctr" defTabSz="457200" rtl="0" fontAlgn="base">
        <a:spcBef>
          <a:spcPct val="0"/>
        </a:spcBef>
        <a:spcAft>
          <a:spcPct val="0"/>
        </a:spcAft>
        <a:defRPr sz="2800" b="1">
          <a:solidFill>
            <a:schemeClr val="tx1"/>
          </a:solidFill>
          <a:latin typeface="Arial Bold" charset="0"/>
          <a:ea typeface="ＭＳ Ｐゴシック" charset="0"/>
        </a:defRPr>
      </a:lvl4pPr>
      <a:lvl5pPr algn="ctr" defTabSz="457200" rtl="0" fontAlgn="base">
        <a:spcBef>
          <a:spcPct val="0"/>
        </a:spcBef>
        <a:spcAft>
          <a:spcPct val="0"/>
        </a:spcAft>
        <a:defRPr sz="2800" b="1">
          <a:solidFill>
            <a:schemeClr val="tx1"/>
          </a:solidFill>
          <a:latin typeface="Arial Bold" charset="0"/>
          <a:ea typeface="ＭＳ Ｐゴシック" charset="0"/>
        </a:defRPr>
      </a:lvl5pPr>
      <a:lvl6pPr marL="457200" algn="ctr" defTabSz="457200" rtl="0" fontAlgn="base">
        <a:spcBef>
          <a:spcPct val="0"/>
        </a:spcBef>
        <a:spcAft>
          <a:spcPct val="0"/>
        </a:spcAft>
        <a:defRPr sz="2800" b="1">
          <a:solidFill>
            <a:schemeClr val="tx1"/>
          </a:solidFill>
          <a:latin typeface="Arial Bold" charset="0"/>
          <a:ea typeface="ＭＳ Ｐゴシック" charset="0"/>
        </a:defRPr>
      </a:lvl6pPr>
      <a:lvl7pPr marL="914400" algn="ctr" defTabSz="457200" rtl="0" fontAlgn="base">
        <a:spcBef>
          <a:spcPct val="0"/>
        </a:spcBef>
        <a:spcAft>
          <a:spcPct val="0"/>
        </a:spcAft>
        <a:defRPr sz="2800" b="1">
          <a:solidFill>
            <a:schemeClr val="tx1"/>
          </a:solidFill>
          <a:latin typeface="Arial Bold" charset="0"/>
          <a:ea typeface="ＭＳ Ｐゴシック" charset="0"/>
        </a:defRPr>
      </a:lvl7pPr>
      <a:lvl8pPr marL="1371600" algn="ctr" defTabSz="457200" rtl="0" fontAlgn="base">
        <a:spcBef>
          <a:spcPct val="0"/>
        </a:spcBef>
        <a:spcAft>
          <a:spcPct val="0"/>
        </a:spcAft>
        <a:defRPr sz="2800" b="1">
          <a:solidFill>
            <a:schemeClr val="tx1"/>
          </a:solidFill>
          <a:latin typeface="Arial Bold" charset="0"/>
          <a:ea typeface="ＭＳ Ｐゴシック" charset="0"/>
        </a:defRPr>
      </a:lvl8pPr>
      <a:lvl9pPr marL="1828800" algn="ctr" defTabSz="457200" rtl="0" fontAlgn="base">
        <a:spcBef>
          <a:spcPct val="0"/>
        </a:spcBef>
        <a:spcAft>
          <a:spcPct val="0"/>
        </a:spcAft>
        <a:defRPr sz="2800" b="1">
          <a:solidFill>
            <a:schemeClr val="tx1"/>
          </a:solidFill>
          <a:latin typeface="Arial Bold" charset="0"/>
          <a:ea typeface="ＭＳ Ｐゴシック" charset="0"/>
        </a:defRPr>
      </a:lvl9pPr>
    </p:titleStyle>
    <p:bodyStyle>
      <a:lvl1pPr marL="342900" indent="-342900" algn="l" defTabSz="457200" rtl="0" fontAlgn="base">
        <a:spcBef>
          <a:spcPct val="20000"/>
        </a:spcBef>
        <a:spcAft>
          <a:spcPct val="0"/>
        </a:spcAft>
        <a:buFont typeface="Arial" charset="0"/>
        <a:buChar char="•"/>
        <a:defRPr sz="2400" kern="1200">
          <a:solidFill>
            <a:srgbClr val="0000FF"/>
          </a:solidFill>
          <a:latin typeface="Arial"/>
          <a:ea typeface="ＭＳ Ｐゴシック" charset="0"/>
          <a:cs typeface="Arial"/>
        </a:defRPr>
      </a:lvl1pPr>
      <a:lvl2pPr marL="742950" indent="-285750" algn="l" defTabSz="457200" rtl="0" fontAlgn="base">
        <a:spcBef>
          <a:spcPct val="20000"/>
        </a:spcBef>
        <a:spcAft>
          <a:spcPct val="0"/>
        </a:spcAft>
        <a:buFont typeface="Arial" charset="0"/>
        <a:buChar char="–"/>
        <a:defRPr sz="2000" kern="1200">
          <a:solidFill>
            <a:srgbClr val="FF0000"/>
          </a:solidFill>
          <a:latin typeface="Arial"/>
          <a:ea typeface="ＭＳ Ｐゴシック" charset="0"/>
          <a:cs typeface="Arial"/>
        </a:defRPr>
      </a:lvl2pPr>
      <a:lvl3pPr marL="1143000" indent="-228600" algn="l" defTabSz="457200" rtl="0" fontAlgn="base">
        <a:spcBef>
          <a:spcPct val="20000"/>
        </a:spcBef>
        <a:spcAft>
          <a:spcPct val="0"/>
        </a:spcAft>
        <a:buFont typeface="Arial" charset="0"/>
        <a:buChar char="•"/>
        <a:defRPr sz="2000" kern="1200">
          <a:solidFill>
            <a:schemeClr val="tx1"/>
          </a:solidFill>
          <a:latin typeface="Arial"/>
          <a:ea typeface="ＭＳ Ｐゴシック" charset="0"/>
          <a:cs typeface="Arial"/>
        </a:defRPr>
      </a:lvl3pPr>
      <a:lvl4pPr marL="1600200" indent="-228600" algn="l" defTabSz="457200" rtl="0" fontAlgn="base">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defTabSz="457200" rtl="0" fontAlgn="base">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A9E2FF"/>
            </a:gs>
            <a:gs pos="100000">
              <a:schemeClr val="tx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65088"/>
            <a:ext cx="8229600" cy="69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81000" y="838200"/>
            <a:ext cx="8229600" cy="521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3429000" y="6381750"/>
            <a:ext cx="1371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0"/>
              </a:spcBef>
              <a:defRPr sz="1400" b="0">
                <a:solidFill>
                  <a:schemeClr val="tx1"/>
                </a:solidFill>
              </a:defRPr>
            </a:lvl1pPr>
          </a:lstStyle>
          <a:p>
            <a:pPr defTabSz="914400"/>
            <a:fld id="{1242FD81-44B3-4546-8D0C-73ACC9CACAB4}" type="datetime1">
              <a:rPr lang="en-US" smtClean="0">
                <a:solidFill>
                  <a:srgbClr val="FFFFFF"/>
                </a:solidFill>
                <a:latin typeface="Arial" charset="0"/>
                <a:cs typeface="Arial" charset="0"/>
              </a:rPr>
              <a:t>6/21/16</a:t>
            </a:fld>
            <a:endParaRPr lang="en-US" smtClean="0">
              <a:solidFill>
                <a:srgbClr val="FFFFFF"/>
              </a:solidFill>
              <a:latin typeface="Arial" charset="0"/>
              <a:cs typeface="Arial" charset="0"/>
            </a:endParaRPr>
          </a:p>
        </p:txBody>
      </p:sp>
      <p:sp>
        <p:nvSpPr>
          <p:cNvPr id="1029" name="Rectangle 5"/>
          <p:cNvSpPr>
            <a:spLocks noGrp="1" noChangeArrowheads="1"/>
          </p:cNvSpPr>
          <p:nvPr>
            <p:ph type="ftr" sz="quarter" idx="3"/>
          </p:nvPr>
        </p:nvSpPr>
        <p:spPr bwMode="auto">
          <a:xfrm>
            <a:off x="990600" y="6553200"/>
            <a:ext cx="7162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0"/>
              </a:spcBef>
              <a:defRPr sz="1000" b="0"/>
            </a:lvl1pPr>
          </a:lstStyle>
          <a:p>
            <a:pPr defTabSz="914400"/>
            <a:r>
              <a:rPr lang="de-DE" smtClean="0">
                <a:solidFill>
                  <a:srgbClr val="000000"/>
                </a:solidFill>
                <a:latin typeface="Arial" charset="0"/>
                <a:cs typeface="Arial" charset="0"/>
              </a:rPr>
              <a:t>Muon (g-2)   Fermilab PAC - 21 June 2016</a:t>
            </a:r>
            <a:endParaRPr lang="en-US" sz="1400" smtClean="0">
              <a:solidFill>
                <a:srgbClr val="000000"/>
              </a:solidFill>
              <a:latin typeface="Arial" charset="0"/>
              <a:cs typeface="Arial" charset="0"/>
            </a:endParaRPr>
          </a:p>
        </p:txBody>
      </p:sp>
      <p:sp>
        <p:nvSpPr>
          <p:cNvPr id="1030" name="Rectangle 6"/>
          <p:cNvSpPr>
            <a:spLocks noGrp="1" noChangeArrowheads="1"/>
          </p:cNvSpPr>
          <p:nvPr>
            <p:ph type="sldNum" sz="quarter" idx="4"/>
          </p:nvPr>
        </p:nvSpPr>
        <p:spPr bwMode="auto">
          <a:xfrm>
            <a:off x="8077200" y="6553200"/>
            <a:ext cx="1066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0"/>
              </a:spcBef>
              <a:defRPr sz="1400" b="0"/>
            </a:lvl1pPr>
          </a:lstStyle>
          <a:p>
            <a:pPr defTabSz="914400"/>
            <a:r>
              <a:rPr lang="en-US" smtClean="0">
                <a:solidFill>
                  <a:srgbClr val="000000"/>
                </a:solidFill>
                <a:latin typeface="Arial" charset="0"/>
                <a:cs typeface="Arial" charset="0"/>
              </a:rPr>
              <a:t>- p. </a:t>
            </a:r>
            <a:fld id="{848C643F-36BA-5E48-95A7-97A5E6CB169A}" type="slidenum">
              <a:rPr lang="en-US" smtClean="0">
                <a:solidFill>
                  <a:srgbClr val="000000"/>
                </a:solidFill>
                <a:latin typeface="Arial" charset="0"/>
                <a:cs typeface="Arial" charset="0"/>
              </a:rPr>
              <a:pPr defTabSz="914400"/>
              <a:t>‹#›</a:t>
            </a:fld>
            <a:r>
              <a:rPr lang="en-US" smtClean="0">
                <a:solidFill>
                  <a:srgbClr val="000000"/>
                </a:solidFill>
                <a:latin typeface="Arial" charset="0"/>
                <a:cs typeface="Arial" charset="0"/>
              </a:rPr>
              <a:t>/57</a:t>
            </a:r>
          </a:p>
        </p:txBody>
      </p:sp>
      <p:pic>
        <p:nvPicPr>
          <p:cNvPr id="1051" name="Picture 27" descr="bu-log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6502400"/>
            <a:ext cx="790575" cy="35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316796"/>
      </p:ext>
    </p:extLst>
  </p:cSld>
  <p:clrMap bg1="dk2" tx1="lt1" bg2="dk1"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iming>
    <p:tnLst>
      <p:par>
        <p:cTn xmlns:p14="http://schemas.microsoft.com/office/powerpoint/2010/main" id="1" dur="indefinite" restart="never" nodeType="tmRoot"/>
      </p:par>
    </p:tnLst>
  </p:timing>
  <p:hf hdr="0" dt="0"/>
  <p:txStyles>
    <p:titleStyle>
      <a:lvl1pPr algn="l" rtl="0" fontAlgn="base">
        <a:spcBef>
          <a:spcPct val="0"/>
        </a:spcBef>
        <a:spcAft>
          <a:spcPct val="0"/>
        </a:spcAft>
        <a:defRPr sz="2800" b="1">
          <a:solidFill>
            <a:schemeClr val="bg1"/>
          </a:solidFill>
          <a:latin typeface="+mj-lt"/>
          <a:ea typeface="+mj-ea"/>
          <a:cs typeface="+mj-cs"/>
        </a:defRPr>
      </a:lvl1pPr>
      <a:lvl2pPr algn="l" rtl="0" fontAlgn="base">
        <a:spcBef>
          <a:spcPct val="0"/>
        </a:spcBef>
        <a:spcAft>
          <a:spcPct val="0"/>
        </a:spcAft>
        <a:defRPr sz="2800" b="1">
          <a:solidFill>
            <a:schemeClr val="bg1"/>
          </a:solidFill>
          <a:latin typeface="Arial" charset="0"/>
          <a:ea typeface="ＭＳ Ｐゴシック" charset="0"/>
          <a:cs typeface="Arial" charset="0"/>
        </a:defRPr>
      </a:lvl2pPr>
      <a:lvl3pPr algn="l" rtl="0" fontAlgn="base">
        <a:spcBef>
          <a:spcPct val="0"/>
        </a:spcBef>
        <a:spcAft>
          <a:spcPct val="0"/>
        </a:spcAft>
        <a:defRPr sz="2800" b="1">
          <a:solidFill>
            <a:schemeClr val="bg1"/>
          </a:solidFill>
          <a:latin typeface="Arial" charset="0"/>
          <a:ea typeface="ＭＳ Ｐゴシック" charset="0"/>
          <a:cs typeface="Arial" charset="0"/>
        </a:defRPr>
      </a:lvl3pPr>
      <a:lvl4pPr algn="l" rtl="0" fontAlgn="base">
        <a:spcBef>
          <a:spcPct val="0"/>
        </a:spcBef>
        <a:spcAft>
          <a:spcPct val="0"/>
        </a:spcAft>
        <a:defRPr sz="2800" b="1">
          <a:solidFill>
            <a:schemeClr val="bg1"/>
          </a:solidFill>
          <a:latin typeface="Arial" charset="0"/>
          <a:ea typeface="ＭＳ Ｐゴシック" charset="0"/>
          <a:cs typeface="Arial" charset="0"/>
        </a:defRPr>
      </a:lvl4pPr>
      <a:lvl5pPr algn="l" rtl="0" fontAlgn="base">
        <a:spcBef>
          <a:spcPct val="0"/>
        </a:spcBef>
        <a:spcAft>
          <a:spcPct val="0"/>
        </a:spcAft>
        <a:defRPr sz="2800" b="1">
          <a:solidFill>
            <a:schemeClr val="bg1"/>
          </a:solidFill>
          <a:latin typeface="Arial" charset="0"/>
          <a:ea typeface="ＭＳ Ｐゴシック" charset="0"/>
          <a:cs typeface="Arial" charset="0"/>
        </a:defRPr>
      </a:lvl5pPr>
      <a:lvl6pPr marL="457200" algn="l" rtl="0" fontAlgn="base">
        <a:spcBef>
          <a:spcPct val="0"/>
        </a:spcBef>
        <a:spcAft>
          <a:spcPct val="0"/>
        </a:spcAft>
        <a:defRPr sz="2800" b="1">
          <a:solidFill>
            <a:schemeClr val="bg1"/>
          </a:solidFill>
          <a:latin typeface="Arial" charset="0"/>
          <a:ea typeface="ＭＳ Ｐゴシック" charset="0"/>
          <a:cs typeface="Arial" charset="0"/>
        </a:defRPr>
      </a:lvl6pPr>
      <a:lvl7pPr marL="914400" algn="l" rtl="0" fontAlgn="base">
        <a:spcBef>
          <a:spcPct val="0"/>
        </a:spcBef>
        <a:spcAft>
          <a:spcPct val="0"/>
        </a:spcAft>
        <a:defRPr sz="2800" b="1">
          <a:solidFill>
            <a:schemeClr val="bg1"/>
          </a:solidFill>
          <a:latin typeface="Arial" charset="0"/>
          <a:ea typeface="ＭＳ Ｐゴシック" charset="0"/>
          <a:cs typeface="Arial" charset="0"/>
        </a:defRPr>
      </a:lvl7pPr>
      <a:lvl8pPr marL="1371600" algn="l" rtl="0" fontAlgn="base">
        <a:spcBef>
          <a:spcPct val="0"/>
        </a:spcBef>
        <a:spcAft>
          <a:spcPct val="0"/>
        </a:spcAft>
        <a:defRPr sz="2800" b="1">
          <a:solidFill>
            <a:schemeClr val="bg1"/>
          </a:solidFill>
          <a:latin typeface="Arial" charset="0"/>
          <a:ea typeface="ＭＳ Ｐゴシック" charset="0"/>
          <a:cs typeface="Arial" charset="0"/>
        </a:defRPr>
      </a:lvl8pPr>
      <a:lvl9pPr marL="1828800" algn="l" rtl="0" fontAlgn="base">
        <a:spcBef>
          <a:spcPct val="0"/>
        </a:spcBef>
        <a:spcAft>
          <a:spcPct val="0"/>
        </a:spcAft>
        <a:defRPr sz="2800" b="1">
          <a:solidFill>
            <a:schemeClr val="bg1"/>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2800">
          <a:solidFill>
            <a:srgbClr val="0000FF"/>
          </a:solidFill>
          <a:latin typeface="+mn-lt"/>
          <a:ea typeface="+mn-ea"/>
          <a:cs typeface="+mn-cs"/>
        </a:defRPr>
      </a:lvl1pPr>
      <a:lvl2pPr marL="742950" indent="-285750" algn="l" rtl="0" fontAlgn="base">
        <a:spcBef>
          <a:spcPct val="20000"/>
        </a:spcBef>
        <a:spcAft>
          <a:spcPct val="0"/>
        </a:spcAft>
        <a:buChar char="–"/>
        <a:defRPr sz="2400">
          <a:solidFill>
            <a:srgbClr val="FF0000"/>
          </a:solidFill>
          <a:latin typeface="+mn-lt"/>
          <a:ea typeface="Arial" charset="0"/>
          <a:cs typeface="+mn-cs"/>
        </a:defRPr>
      </a:lvl2pPr>
      <a:lvl3pPr marL="1143000" indent="-228600" algn="l" rtl="0" fontAlgn="base">
        <a:spcBef>
          <a:spcPct val="20000"/>
        </a:spcBef>
        <a:spcAft>
          <a:spcPct val="0"/>
        </a:spcAft>
        <a:buChar char="•"/>
        <a:defRPr sz="2400">
          <a:solidFill>
            <a:schemeClr val="bg1"/>
          </a:solidFill>
          <a:latin typeface="+mn-lt"/>
          <a:ea typeface="Arial" charset="0"/>
          <a:cs typeface="+mn-cs"/>
        </a:defRPr>
      </a:lvl3pPr>
      <a:lvl4pPr marL="1600200" indent="-228600" algn="l" rtl="0" fontAlgn="base">
        <a:spcBef>
          <a:spcPct val="20000"/>
        </a:spcBef>
        <a:spcAft>
          <a:spcPct val="0"/>
        </a:spcAft>
        <a:buChar char="–"/>
        <a:defRPr sz="2000">
          <a:solidFill>
            <a:srgbClr val="800000"/>
          </a:solidFill>
          <a:latin typeface="+mn-lt"/>
          <a:ea typeface="Arial" charset="0"/>
          <a:cs typeface="+mn-cs"/>
        </a:defRPr>
      </a:lvl4pPr>
      <a:lvl5pPr marL="2057400" indent="-228600" algn="l" rtl="0" fontAlgn="base">
        <a:spcBef>
          <a:spcPct val="20000"/>
        </a:spcBef>
        <a:spcAft>
          <a:spcPct val="0"/>
        </a:spcAft>
        <a:buChar char="»"/>
        <a:defRPr sz="2000">
          <a:solidFill>
            <a:srgbClr val="CCFFFF"/>
          </a:solidFill>
          <a:latin typeface="+mn-lt"/>
          <a:ea typeface="Arial" charset="0"/>
          <a:cs typeface="+mn-cs"/>
        </a:defRPr>
      </a:lvl5pPr>
      <a:lvl6pPr marL="2514600" indent="-228600" algn="l" rtl="0" fontAlgn="base">
        <a:spcBef>
          <a:spcPct val="20000"/>
        </a:spcBef>
        <a:spcAft>
          <a:spcPct val="0"/>
        </a:spcAft>
        <a:buChar char="»"/>
        <a:defRPr sz="2000">
          <a:solidFill>
            <a:srgbClr val="CCFFFF"/>
          </a:solidFill>
          <a:latin typeface="+mn-lt"/>
          <a:ea typeface="Arial" charset="0"/>
          <a:cs typeface="+mn-cs"/>
        </a:defRPr>
      </a:lvl6pPr>
      <a:lvl7pPr marL="2971800" indent="-228600" algn="l" rtl="0" fontAlgn="base">
        <a:spcBef>
          <a:spcPct val="20000"/>
        </a:spcBef>
        <a:spcAft>
          <a:spcPct val="0"/>
        </a:spcAft>
        <a:buChar char="»"/>
        <a:defRPr sz="2000">
          <a:solidFill>
            <a:srgbClr val="CCFFFF"/>
          </a:solidFill>
          <a:latin typeface="+mn-lt"/>
          <a:ea typeface="Arial" charset="0"/>
          <a:cs typeface="+mn-cs"/>
        </a:defRPr>
      </a:lvl7pPr>
      <a:lvl8pPr marL="3429000" indent="-228600" algn="l" rtl="0" fontAlgn="base">
        <a:spcBef>
          <a:spcPct val="20000"/>
        </a:spcBef>
        <a:spcAft>
          <a:spcPct val="0"/>
        </a:spcAft>
        <a:buChar char="»"/>
        <a:defRPr sz="2000">
          <a:solidFill>
            <a:srgbClr val="CCFFFF"/>
          </a:solidFill>
          <a:latin typeface="+mn-lt"/>
          <a:ea typeface="Arial" charset="0"/>
          <a:cs typeface="+mn-cs"/>
        </a:defRPr>
      </a:lvl8pPr>
      <a:lvl9pPr marL="3886200" indent="-228600" algn="l" rtl="0" fontAlgn="base">
        <a:spcBef>
          <a:spcPct val="20000"/>
        </a:spcBef>
        <a:spcAft>
          <a:spcPct val="0"/>
        </a:spcAft>
        <a:buChar char="»"/>
        <a:defRPr sz="2000">
          <a:solidFill>
            <a:srgbClr val="CCFFFF"/>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cxnSp>
        <p:nvCxnSpPr>
          <p:cNvPr id="12" name="Straight Connector 11"/>
          <p:cNvCxnSpPr/>
          <p:nvPr userDrawn="1"/>
        </p:nvCxnSpPr>
        <p:spPr>
          <a:xfrm>
            <a:off x="214800" y="6315146"/>
            <a:ext cx="8704708"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grpSp>
        <p:nvGrpSpPr>
          <p:cNvPr id="7" name="Group 6"/>
          <p:cNvGrpSpPr>
            <a:grpSpLocks noChangeAspect="1"/>
          </p:cNvGrpSpPr>
          <p:nvPr userDrawn="1"/>
        </p:nvGrpSpPr>
        <p:grpSpPr>
          <a:xfrm>
            <a:off x="209721" y="136401"/>
            <a:ext cx="8723157" cy="197990"/>
            <a:chOff x="577653" y="6258863"/>
            <a:chExt cx="8320285" cy="188846"/>
          </a:xfrm>
        </p:grpSpPr>
        <p:cxnSp>
          <p:nvCxnSpPr>
            <p:cNvPr id="8" name="Straight Connector 7"/>
            <p:cNvCxnSpPr/>
            <p:nvPr userDrawn="1"/>
          </p:nvCxnSpPr>
          <p:spPr>
            <a:xfrm>
              <a:off x="577653" y="6351018"/>
              <a:ext cx="7213350" cy="6918"/>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9" name="Picture 6" descr="FermiLogo_RGB_NALBlue.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Date Placeholder 3"/>
          <p:cNvSpPr>
            <a:spLocks noGrp="1"/>
          </p:cNvSpPr>
          <p:nvPr>
            <p:ph type="dt" sz="half" idx="2"/>
          </p:nvPr>
        </p:nvSpPr>
        <p:spPr>
          <a:xfrm>
            <a:off x="736827" y="6495482"/>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ea typeface="MS PGothic" pitchFamily="34" charset="-128"/>
              </a:rPr>
              <a:t>8 June 2016</a:t>
            </a:r>
            <a:endParaRPr lang="en-US" dirty="0">
              <a:ea typeface="MS PGothic" pitchFamily="34" charset="-128"/>
            </a:endParaRPr>
          </a:p>
        </p:txBody>
      </p:sp>
      <p:sp>
        <p:nvSpPr>
          <p:cNvPr id="15" name="Footer Placeholder 4"/>
          <p:cNvSpPr>
            <a:spLocks noGrp="1"/>
          </p:cNvSpPr>
          <p:nvPr>
            <p:ph type="ftr" sz="quarter" idx="3"/>
          </p:nvPr>
        </p:nvSpPr>
        <p:spPr>
          <a:xfrm>
            <a:off x="1530602" y="6495483"/>
            <a:ext cx="4989690" cy="241300"/>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C Polly | Schedule Projections</a:t>
            </a:r>
            <a:endParaRPr lang="en-US" b="1" dirty="0"/>
          </a:p>
        </p:txBody>
      </p:sp>
      <p:sp>
        <p:nvSpPr>
          <p:cNvPr id="16" name="Slide Number Placeholder 5"/>
          <p:cNvSpPr>
            <a:spLocks noGrp="1"/>
          </p:cNvSpPr>
          <p:nvPr>
            <p:ph type="sldNum" sz="quarter" idx="4"/>
          </p:nvPr>
        </p:nvSpPr>
        <p:spPr>
          <a:xfrm>
            <a:off x="222250" y="6495482"/>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ea typeface="MS PGothic" pitchFamily="34" charset="-128"/>
              </a:rPr>
              <a:pPr>
                <a:defRPr/>
              </a:pPr>
              <a:t>‹#›</a:t>
            </a:fld>
            <a:endParaRPr lang="en-US" dirty="0">
              <a:ea typeface="MS PGothic" pitchFamily="34" charset="-128"/>
            </a:endParaRPr>
          </a:p>
        </p:txBody>
      </p:sp>
      <p:pic>
        <p:nvPicPr>
          <p:cNvPr id="17" name="Picture 16"/>
          <p:cNvPicPr>
            <a:picLocks noChangeAspect="1"/>
          </p:cNvPicPr>
          <p:nvPr userDrawn="1"/>
        </p:nvPicPr>
        <p:blipFill rotWithShape="1">
          <a:blip r:embed="rId8">
            <a:extLst>
              <a:ext uri="{28A0092B-C50C-407E-A947-70E740481C1C}">
                <a14:useLocalDpi xmlns:a14="http://schemas.microsoft.com/office/drawing/2010/main" val="0"/>
              </a:ext>
            </a:extLst>
          </a:blip>
          <a:srcRect b="23841"/>
          <a:stretch/>
        </p:blipFill>
        <p:spPr>
          <a:xfrm>
            <a:off x="8137053" y="6356342"/>
            <a:ext cx="782455" cy="493284"/>
          </a:xfrm>
          <a:prstGeom prst="rect">
            <a:avLst/>
          </a:prstGeom>
        </p:spPr>
      </p:pic>
    </p:spTree>
    <p:extLst>
      <p:ext uri="{BB962C8B-B14F-4D97-AF65-F5344CB8AC3E}">
        <p14:creationId xmlns:p14="http://schemas.microsoft.com/office/powerpoint/2010/main" val="28103490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p:timing>
    <p:tnLst>
      <p:par>
        <p:cTn xmlns:p14="http://schemas.microsoft.com/office/powerpoint/2010/mai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MS PGothic" pitchFamily="34" charset="-128"/>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kern="1200">
          <a:solidFill>
            <a:srgbClr val="595959"/>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1600" kern="1200">
          <a:solidFill>
            <a:srgbClr val="595959"/>
          </a:solidFill>
          <a:latin typeface="Helvetica"/>
          <a:ea typeface="MS PGothic" pitchFamily="34" charset="-128"/>
          <a:cs typeface="ＭＳ Ｐゴシック" charset="0"/>
        </a:defRPr>
      </a:lvl2pPr>
      <a:lvl3pPr marL="1143000" indent="-228600" algn="l" defTabSz="457200" rtl="0" eaLnBrk="1" fontAlgn="base" hangingPunct="1">
        <a:spcBef>
          <a:spcPct val="20000"/>
        </a:spcBef>
        <a:spcAft>
          <a:spcPct val="0"/>
        </a:spcAft>
        <a:buFont typeface="Arial" pitchFamily="34" charset="0"/>
        <a:buChar char="•"/>
        <a:defRPr sz="1400" kern="1200">
          <a:solidFill>
            <a:srgbClr val="595959"/>
          </a:solidFill>
          <a:latin typeface="Helvetica"/>
          <a:ea typeface="MS PGothic" pitchFamily="34" charset="-128"/>
          <a:cs typeface="ＭＳ Ｐゴシック" charset="0"/>
        </a:defRPr>
      </a:lvl3pPr>
      <a:lvl4pPr marL="1600200" indent="-228600" algn="l" defTabSz="457200" rtl="0" eaLnBrk="1" fontAlgn="base" hangingPunct="1">
        <a:spcBef>
          <a:spcPct val="20000"/>
        </a:spcBef>
        <a:spcAft>
          <a:spcPct val="0"/>
        </a:spcAft>
        <a:buFont typeface="Arial" pitchFamily="34" charset="0"/>
        <a:buChar char="–"/>
        <a:defRPr sz="1200" kern="1200">
          <a:solidFill>
            <a:srgbClr val="595959"/>
          </a:solidFill>
          <a:latin typeface="Helvetica"/>
          <a:ea typeface="MS PGothic" pitchFamily="34" charset="-128"/>
          <a:cs typeface="ＭＳ Ｐゴシック" charset="0"/>
        </a:defRPr>
      </a:lvl4pPr>
      <a:lvl5pPr marL="2057400" indent="-228600" algn="l" defTabSz="457200" rtl="0" eaLnBrk="1" fontAlgn="base" hangingPunct="1">
        <a:spcBef>
          <a:spcPct val="20000"/>
        </a:spcBef>
        <a:spcAft>
          <a:spcPct val="0"/>
        </a:spcAft>
        <a:buFont typeface="Arial" pitchFamily="34" charset="0"/>
        <a:buChar char="»"/>
        <a:defRPr sz="1200" kern="1200">
          <a:solidFill>
            <a:srgbClr val="595959"/>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100000">
              <a:srgbClr val="8DBEE3"/>
            </a:gs>
          </a:gsLst>
          <a:lin ang="1674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65088"/>
            <a:ext cx="8229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714375"/>
            <a:ext cx="8229600" cy="541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7491FDD0-028C-0347-82A8-952BDF2580D6}" type="datetime1">
              <a:rPr lang="en-US">
                <a:solidFill>
                  <a:prstClr val="black">
                    <a:tint val="75000"/>
                  </a:prstClr>
                </a:solidFill>
                <a:latin typeface="Calibri"/>
              </a:rPr>
              <a:pPr>
                <a:defRPr/>
              </a:pPr>
              <a:t>6/21/16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2590800" y="6553200"/>
            <a:ext cx="3962400" cy="303213"/>
          </a:xfrm>
          <a:prstGeom prst="rect">
            <a:avLst/>
          </a:prstGeom>
        </p:spPr>
        <p:txBody>
          <a:bodyPr vert="horz" lIns="91440" tIns="45720" rIns="91440" bIns="45720" rtlCol="0" anchor="ctr"/>
          <a:lstStyle>
            <a:lvl1pPr algn="ctr" fontAlgn="auto">
              <a:spcBef>
                <a:spcPts val="0"/>
              </a:spcBef>
              <a:spcAft>
                <a:spcPts val="0"/>
              </a:spcAft>
              <a:defRPr sz="1200" smtClean="0">
                <a:solidFill>
                  <a:srgbClr val="000000"/>
                </a:solidFill>
                <a:latin typeface="+mn-lt"/>
                <a:ea typeface="+mn-ea"/>
                <a:cs typeface="+mn-cs"/>
              </a:defRPr>
            </a:lvl1pPr>
          </a:lstStyle>
          <a:p>
            <a:pPr>
              <a:defRPr/>
            </a:pPr>
            <a:r>
              <a:rPr lang="en-US">
                <a:latin typeface="Calibri"/>
              </a:rPr>
              <a:t>B. Lee Roberts - KEK Fermilab Meeting - 11 June 2016</a:t>
            </a:r>
            <a:endParaRPr lang="en-US" dirty="0">
              <a:latin typeface="Calibri"/>
            </a:endParaRPr>
          </a:p>
        </p:txBody>
      </p:sp>
      <p:sp>
        <p:nvSpPr>
          <p:cNvPr id="6" name="Slide Number Placeholder 5"/>
          <p:cNvSpPr>
            <a:spLocks noGrp="1"/>
          </p:cNvSpPr>
          <p:nvPr>
            <p:ph type="sldNum" sz="quarter" idx="4"/>
          </p:nvPr>
        </p:nvSpPr>
        <p:spPr>
          <a:xfrm>
            <a:off x="6553200" y="64547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E2A866F1-E07D-2247-B339-333BAAFEE9B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pic>
        <p:nvPicPr>
          <p:cNvPr id="1031" name="Picture 16" descr="bu-logo"/>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526213"/>
            <a:ext cx="744538"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g2-logo-v3.pdf"/>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80700" y="63501"/>
            <a:ext cx="798200" cy="634999"/>
          </a:xfrm>
          <a:prstGeom prst="rect">
            <a:avLst/>
          </a:prstGeom>
        </p:spPr>
      </p:pic>
    </p:spTree>
    <p:extLst>
      <p:ext uri="{BB962C8B-B14F-4D97-AF65-F5344CB8AC3E}">
        <p14:creationId xmlns:p14="http://schemas.microsoft.com/office/powerpoint/2010/main" val="75309420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iming>
    <p:tnLst>
      <p:par>
        <p:cTn xmlns:p14="http://schemas.microsoft.com/office/powerpoint/2010/main" id="1" dur="indefinite" restart="never" nodeType="tmRoot"/>
      </p:par>
    </p:tnLst>
  </p:timing>
  <p:hf hdr="0" dt="0"/>
  <p:txStyles>
    <p:titleStyle>
      <a:lvl1pPr algn="l" defTabSz="457200" rtl="0" fontAlgn="base">
        <a:spcBef>
          <a:spcPct val="0"/>
        </a:spcBef>
        <a:spcAft>
          <a:spcPct val="0"/>
        </a:spcAft>
        <a:defRPr sz="2800" b="1" kern="1200">
          <a:solidFill>
            <a:schemeClr val="tx1"/>
          </a:solidFill>
          <a:latin typeface="Arial Bold"/>
          <a:ea typeface="ＭＳ Ｐゴシック" charset="0"/>
          <a:cs typeface="Arial Bold"/>
        </a:defRPr>
      </a:lvl1pPr>
      <a:lvl2pPr algn="ctr" defTabSz="457200" rtl="0" fontAlgn="base">
        <a:spcBef>
          <a:spcPct val="0"/>
        </a:spcBef>
        <a:spcAft>
          <a:spcPct val="0"/>
        </a:spcAft>
        <a:defRPr sz="2800" b="1">
          <a:solidFill>
            <a:schemeClr val="tx1"/>
          </a:solidFill>
          <a:latin typeface="Arial Bold" charset="0"/>
          <a:ea typeface="ＭＳ Ｐゴシック" charset="0"/>
        </a:defRPr>
      </a:lvl2pPr>
      <a:lvl3pPr algn="ctr" defTabSz="457200" rtl="0" fontAlgn="base">
        <a:spcBef>
          <a:spcPct val="0"/>
        </a:spcBef>
        <a:spcAft>
          <a:spcPct val="0"/>
        </a:spcAft>
        <a:defRPr sz="2800" b="1">
          <a:solidFill>
            <a:schemeClr val="tx1"/>
          </a:solidFill>
          <a:latin typeface="Arial Bold" charset="0"/>
          <a:ea typeface="ＭＳ Ｐゴシック" charset="0"/>
        </a:defRPr>
      </a:lvl3pPr>
      <a:lvl4pPr algn="ctr" defTabSz="457200" rtl="0" fontAlgn="base">
        <a:spcBef>
          <a:spcPct val="0"/>
        </a:spcBef>
        <a:spcAft>
          <a:spcPct val="0"/>
        </a:spcAft>
        <a:defRPr sz="2800" b="1">
          <a:solidFill>
            <a:schemeClr val="tx1"/>
          </a:solidFill>
          <a:latin typeface="Arial Bold" charset="0"/>
          <a:ea typeface="ＭＳ Ｐゴシック" charset="0"/>
        </a:defRPr>
      </a:lvl4pPr>
      <a:lvl5pPr algn="ctr" defTabSz="457200" rtl="0" fontAlgn="base">
        <a:spcBef>
          <a:spcPct val="0"/>
        </a:spcBef>
        <a:spcAft>
          <a:spcPct val="0"/>
        </a:spcAft>
        <a:defRPr sz="2800" b="1">
          <a:solidFill>
            <a:schemeClr val="tx1"/>
          </a:solidFill>
          <a:latin typeface="Arial Bold" charset="0"/>
          <a:ea typeface="ＭＳ Ｐゴシック" charset="0"/>
        </a:defRPr>
      </a:lvl5pPr>
      <a:lvl6pPr marL="457200" algn="ctr" defTabSz="457200" rtl="0" fontAlgn="base">
        <a:spcBef>
          <a:spcPct val="0"/>
        </a:spcBef>
        <a:spcAft>
          <a:spcPct val="0"/>
        </a:spcAft>
        <a:defRPr sz="2800" b="1">
          <a:solidFill>
            <a:schemeClr val="tx1"/>
          </a:solidFill>
          <a:latin typeface="Arial Bold" charset="0"/>
          <a:ea typeface="ＭＳ Ｐゴシック" charset="0"/>
        </a:defRPr>
      </a:lvl6pPr>
      <a:lvl7pPr marL="914400" algn="ctr" defTabSz="457200" rtl="0" fontAlgn="base">
        <a:spcBef>
          <a:spcPct val="0"/>
        </a:spcBef>
        <a:spcAft>
          <a:spcPct val="0"/>
        </a:spcAft>
        <a:defRPr sz="2800" b="1">
          <a:solidFill>
            <a:schemeClr val="tx1"/>
          </a:solidFill>
          <a:latin typeface="Arial Bold" charset="0"/>
          <a:ea typeface="ＭＳ Ｐゴシック" charset="0"/>
        </a:defRPr>
      </a:lvl7pPr>
      <a:lvl8pPr marL="1371600" algn="ctr" defTabSz="457200" rtl="0" fontAlgn="base">
        <a:spcBef>
          <a:spcPct val="0"/>
        </a:spcBef>
        <a:spcAft>
          <a:spcPct val="0"/>
        </a:spcAft>
        <a:defRPr sz="2800" b="1">
          <a:solidFill>
            <a:schemeClr val="tx1"/>
          </a:solidFill>
          <a:latin typeface="Arial Bold" charset="0"/>
          <a:ea typeface="ＭＳ Ｐゴシック" charset="0"/>
        </a:defRPr>
      </a:lvl8pPr>
      <a:lvl9pPr marL="1828800" algn="ctr" defTabSz="457200" rtl="0" fontAlgn="base">
        <a:spcBef>
          <a:spcPct val="0"/>
        </a:spcBef>
        <a:spcAft>
          <a:spcPct val="0"/>
        </a:spcAft>
        <a:defRPr sz="2800" b="1">
          <a:solidFill>
            <a:schemeClr val="tx1"/>
          </a:solidFill>
          <a:latin typeface="Arial Bold" charset="0"/>
          <a:ea typeface="ＭＳ Ｐゴシック" charset="0"/>
        </a:defRPr>
      </a:lvl9pPr>
    </p:titleStyle>
    <p:bodyStyle>
      <a:lvl1pPr marL="342900" indent="-342900" algn="l" defTabSz="457200" rtl="0" fontAlgn="base">
        <a:spcBef>
          <a:spcPct val="20000"/>
        </a:spcBef>
        <a:spcAft>
          <a:spcPct val="0"/>
        </a:spcAft>
        <a:buFont typeface="Arial" charset="0"/>
        <a:buChar char="•"/>
        <a:defRPr sz="2400" kern="1200">
          <a:solidFill>
            <a:srgbClr val="0000FF"/>
          </a:solidFill>
          <a:latin typeface="Arial"/>
          <a:ea typeface="ＭＳ Ｐゴシック" charset="0"/>
          <a:cs typeface="Arial"/>
        </a:defRPr>
      </a:lvl1pPr>
      <a:lvl2pPr marL="742950" indent="-285750" algn="l" defTabSz="457200" rtl="0" fontAlgn="base">
        <a:spcBef>
          <a:spcPct val="20000"/>
        </a:spcBef>
        <a:spcAft>
          <a:spcPct val="0"/>
        </a:spcAft>
        <a:buFont typeface="Arial" charset="0"/>
        <a:buChar char="–"/>
        <a:defRPr sz="2000" kern="1200">
          <a:solidFill>
            <a:srgbClr val="FF0000"/>
          </a:solidFill>
          <a:latin typeface="Arial"/>
          <a:ea typeface="ＭＳ Ｐゴシック" charset="0"/>
          <a:cs typeface="Arial"/>
        </a:defRPr>
      </a:lvl2pPr>
      <a:lvl3pPr marL="1143000" indent="-228600" algn="l" defTabSz="457200" rtl="0" fontAlgn="base">
        <a:spcBef>
          <a:spcPct val="20000"/>
        </a:spcBef>
        <a:spcAft>
          <a:spcPct val="0"/>
        </a:spcAft>
        <a:buFont typeface="Arial" charset="0"/>
        <a:buChar char="•"/>
        <a:defRPr sz="2000" kern="1200">
          <a:solidFill>
            <a:schemeClr val="tx1"/>
          </a:solidFill>
          <a:latin typeface="Arial"/>
          <a:ea typeface="ＭＳ Ｐゴシック" charset="0"/>
          <a:cs typeface="Arial"/>
        </a:defRPr>
      </a:lvl3pPr>
      <a:lvl4pPr marL="1600200" indent="-228600" algn="l" defTabSz="457200" rtl="0" fontAlgn="base">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defTabSz="457200" rtl="0" fontAlgn="base">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microsoft.com/office/2007/relationships/hdphoto" Target="../media/hdphoto1.wdp"/><Relationship Id="rId7"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emf"/><Relationship Id="rId5" Type="http://schemas.openxmlformats.org/officeDocument/2006/relationships/image" Target="../media/image45.emf"/><Relationship Id="rId6" Type="http://schemas.openxmlformats.org/officeDocument/2006/relationships/image" Target="../media/image46.emf"/><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emf"/></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emf"/><Relationship Id="rId6" Type="http://schemas.openxmlformats.org/officeDocument/2006/relationships/image" Target="../media/image57.emf"/><Relationship Id="rId7" Type="http://schemas.openxmlformats.org/officeDocument/2006/relationships/image" Target="../media/image58.emf"/><Relationship Id="rId1" Type="http://schemas.openxmlformats.org/officeDocument/2006/relationships/slideLayout" Target="../slideLayouts/slideLayout2.xml"/><Relationship Id="rId2" Type="http://schemas.openxmlformats.org/officeDocument/2006/relationships/image" Target="../media/image53.emf"/></Relationships>
</file>

<file path=ppt/slides/_rels/slide16.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 Id="rId3" Type="http://schemas.openxmlformats.org/officeDocument/2006/relationships/image" Target="../media/image6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4.emf"/><Relationship Id="rId4" Type="http://schemas.openxmlformats.org/officeDocument/2006/relationships/image" Target="../media/image65.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image" Target="../media/image6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 Id="rId3" Type="http://schemas.openxmlformats.org/officeDocument/2006/relationships/image" Target="../media/image77.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8.emf"/><Relationship Id="rId3" Type="http://schemas.openxmlformats.org/officeDocument/2006/relationships/image" Target="../media/image79.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80.png"/><Relationship Id="rId3" Type="http://schemas.openxmlformats.org/officeDocument/2006/relationships/image" Target="../media/image8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48.xml.rels><?xml version="1.0" encoding="UTF-8" standalone="yes"?>
<Relationships xmlns="http://schemas.openxmlformats.org/package/2006/relationships"><Relationship Id="rId3" Type="http://schemas.openxmlformats.org/officeDocument/2006/relationships/image" Target="../media/image84.emf"/><Relationship Id="rId4" Type="http://schemas.openxmlformats.org/officeDocument/2006/relationships/image" Target="../media/image85.jpeg"/><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emf"/><Relationship Id="rId5" Type="http://schemas.openxmlformats.org/officeDocument/2006/relationships/image" Target="../media/image89.emf"/><Relationship Id="rId6" Type="http://schemas.openxmlformats.org/officeDocument/2006/relationships/image" Target="../media/image90.emf"/><Relationship Id="rId7"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emf"/><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emf"/><Relationship Id="rId1" Type="http://schemas.openxmlformats.org/officeDocument/2006/relationships/slideLayout" Target="../slideLayouts/slideLayout2.xml"/><Relationship Id="rId2" Type="http://schemas.openxmlformats.org/officeDocument/2006/relationships/image" Target="../media/image94.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8.jpe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101.emf"/><Relationship Id="rId1" Type="http://schemas.openxmlformats.org/officeDocument/2006/relationships/tags" Target="../tags/tag2.xml"/><Relationship Id="rId2" Type="http://schemas.openxmlformats.org/officeDocument/2006/relationships/tags" Target="../tags/tag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 Id="rId3" Type="http://schemas.openxmlformats.org/officeDocument/2006/relationships/image" Target="../media/image8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eg"/><Relationship Id="rId3" Type="http://schemas.openxmlformats.org/officeDocument/2006/relationships/image" Target="../media/image103.png"/></Relationships>
</file>

<file path=ppt/slides/_rels/slide6.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1" Type="http://schemas.openxmlformats.org/officeDocument/2006/relationships/slideLayout" Target="../slideLayouts/slideLayout14.xml"/><Relationship Id="rId2"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emf"/><Relationship Id="rId5" Type="http://schemas.openxmlformats.org/officeDocument/2006/relationships/image" Target="../media/image29.emf"/><Relationship Id="rId6" Type="http://schemas.openxmlformats.org/officeDocument/2006/relationships/image" Target="../media/image30.jpeg"/><Relationship Id="rId7" Type="http://schemas.openxmlformats.org/officeDocument/2006/relationships/image" Target="../media/image31.emf"/><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image" Target="../media/image32.wmf"/><Relationship Id="rId6" Type="http://schemas.openxmlformats.org/officeDocument/2006/relationships/oleObject" Target="../embeddings/oleObject2.bin"/><Relationship Id="rId7" Type="http://schemas.openxmlformats.org/officeDocument/2006/relationships/image" Target="../media/image33.wmf"/><Relationship Id="rId8" Type="http://schemas.openxmlformats.org/officeDocument/2006/relationships/image" Target="../media/image34.emf"/><Relationship Id="rId9" Type="http://schemas.openxmlformats.org/officeDocument/2006/relationships/image" Target="../media/image35.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emf"/><Relationship Id="rId5" Type="http://schemas.openxmlformats.org/officeDocument/2006/relationships/image" Target="../media/image39.emf"/><Relationship Id="rId6" Type="http://schemas.openxmlformats.org/officeDocument/2006/relationships/image" Target="../media/image40.emf"/><Relationship Id="rId7" Type="http://schemas.openxmlformats.org/officeDocument/2006/relationships/image" Target="../media/image41.emf"/><Relationship Id="rId1" Type="http://schemas.openxmlformats.org/officeDocument/2006/relationships/slideLayout" Target="../slideLayouts/slideLayout2.xml"/><Relationship Id="rId2"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0" y="0"/>
            <a:ext cx="9144000" cy="1728788"/>
          </a:xfrm>
          <a:solidFill>
            <a:srgbClr val="0000FF"/>
          </a:solidFill>
        </p:spPr>
        <p:txBody>
          <a:bodyPr/>
          <a:lstStyle/>
          <a:p>
            <a:pPr algn="ctr"/>
            <a:r>
              <a:rPr lang="en-US" sz="3600" dirty="0" smtClean="0">
                <a:solidFill>
                  <a:srgbClr val="FFFF00"/>
                </a:solidFill>
                <a:latin typeface="Arial Bold" charset="0"/>
              </a:rPr>
              <a:t>The Fermilab Muon </a:t>
            </a:r>
            <a:r>
              <a:rPr lang="en-US" sz="3600" b="0" dirty="0" smtClean="0">
                <a:solidFill>
                  <a:srgbClr val="FFFF00"/>
                </a:solidFill>
                <a:latin typeface="Arial Bold" charset="0"/>
              </a:rPr>
              <a:t>(</a:t>
            </a:r>
            <a:r>
              <a:rPr lang="en-US" sz="3600" dirty="0" smtClean="0">
                <a:solidFill>
                  <a:srgbClr val="FFFF00"/>
                </a:solidFill>
                <a:latin typeface="cmmi10"/>
                <a:cs typeface="cmmi10"/>
              </a:rPr>
              <a:t>g </a:t>
            </a:r>
            <a:r>
              <a:rPr lang="en-US" sz="3600" dirty="0" smtClean="0">
                <a:solidFill>
                  <a:srgbClr val="FFFF00"/>
                </a:solidFill>
                <a:latin typeface="Arial"/>
                <a:cs typeface="Arial"/>
              </a:rPr>
              <a:t> </a:t>
            </a:r>
            <a:r>
              <a:rPr lang="en-US" sz="3600" dirty="0" smtClean="0">
                <a:solidFill>
                  <a:srgbClr val="FFFF00"/>
                </a:solidFill>
                <a:latin typeface="Times New Roman"/>
                <a:cs typeface="Times New Roman"/>
              </a:rPr>
              <a:t>-</a:t>
            </a:r>
            <a:r>
              <a:rPr lang="en-US" sz="3600" dirty="0" smtClean="0">
                <a:solidFill>
                  <a:srgbClr val="FFFF00"/>
                </a:solidFill>
                <a:latin typeface="Arial Bold" charset="0"/>
              </a:rPr>
              <a:t> </a:t>
            </a:r>
            <a:r>
              <a:rPr lang="en-US" sz="3600" b="0" dirty="0" smtClean="0">
                <a:solidFill>
                  <a:srgbClr val="FFFF00"/>
                </a:solidFill>
                <a:latin typeface="Times New Roman"/>
                <a:cs typeface="Times New Roman"/>
              </a:rPr>
              <a:t>2</a:t>
            </a:r>
            <a:r>
              <a:rPr lang="en-US" sz="3600" b="0" dirty="0" smtClean="0">
                <a:solidFill>
                  <a:srgbClr val="FFFF00"/>
                </a:solidFill>
                <a:latin typeface="Arial Bold" charset="0"/>
              </a:rPr>
              <a:t>)</a:t>
            </a:r>
            <a:r>
              <a:rPr lang="en-US" sz="3600" dirty="0" smtClean="0">
                <a:solidFill>
                  <a:srgbClr val="FFFF00"/>
                </a:solidFill>
                <a:latin typeface="Arial Bold" charset="0"/>
              </a:rPr>
              <a:t> Experiment:</a:t>
            </a:r>
            <a:br>
              <a:rPr lang="en-US" sz="3600" dirty="0" smtClean="0">
                <a:solidFill>
                  <a:srgbClr val="FFFF00"/>
                </a:solidFill>
                <a:latin typeface="Arial Bold" charset="0"/>
              </a:rPr>
            </a:br>
            <a:r>
              <a:rPr lang="en-US" sz="3600" dirty="0" smtClean="0">
                <a:solidFill>
                  <a:srgbClr val="FFFF00"/>
                </a:solidFill>
                <a:latin typeface="Arial Bold" charset="0"/>
              </a:rPr>
              <a:t>The Inflector Magnet </a:t>
            </a:r>
            <a:endParaRPr lang="en-US" sz="3600" dirty="0">
              <a:solidFill>
                <a:srgbClr val="FFFF00"/>
              </a:solidFill>
              <a:latin typeface="Arial Bold" charset="0"/>
            </a:endParaRPr>
          </a:p>
        </p:txBody>
      </p:sp>
      <p:sp>
        <p:nvSpPr>
          <p:cNvPr id="13315" name="Subtitle 2"/>
          <p:cNvSpPr>
            <a:spLocks noGrp="1"/>
          </p:cNvSpPr>
          <p:nvPr>
            <p:ph type="subTitle" idx="1"/>
          </p:nvPr>
        </p:nvSpPr>
        <p:spPr>
          <a:xfrm>
            <a:off x="0" y="1711325"/>
            <a:ext cx="9144000" cy="571500"/>
          </a:xfrm>
          <a:solidFill>
            <a:srgbClr val="0000FF"/>
          </a:solidFill>
        </p:spPr>
        <p:txBody>
          <a:bodyPr/>
          <a:lstStyle/>
          <a:p>
            <a:r>
              <a:rPr lang="en-US" dirty="0" smtClean="0">
                <a:solidFill>
                  <a:srgbClr val="FFFF00"/>
                </a:solidFill>
                <a:latin typeface="Arial" charset="0"/>
              </a:rPr>
              <a:t>David Hertzog UW – Lee </a:t>
            </a:r>
            <a:r>
              <a:rPr lang="en-US" dirty="0">
                <a:solidFill>
                  <a:srgbClr val="FFFF00"/>
                </a:solidFill>
                <a:latin typeface="Arial" charset="0"/>
              </a:rPr>
              <a:t>Roberts  </a:t>
            </a:r>
            <a:r>
              <a:rPr lang="en-US" dirty="0" smtClean="0">
                <a:solidFill>
                  <a:srgbClr val="FFFF00"/>
                </a:solidFill>
                <a:latin typeface="Arial" charset="0"/>
              </a:rPr>
              <a:t>BU</a:t>
            </a:r>
            <a:endParaRPr lang="en-US" dirty="0">
              <a:solidFill>
                <a:srgbClr val="FFFF00"/>
              </a:solidFill>
              <a:latin typeface="Arial" charset="0"/>
            </a:endParaRPr>
          </a:p>
        </p:txBody>
      </p:sp>
      <p:sp>
        <p:nvSpPr>
          <p:cNvPr id="13316" name="Footer Placeholder 3"/>
          <p:cNvSpPr>
            <a:spLocks noGrp="1"/>
          </p:cNvSpPr>
          <p:nvPr>
            <p:ph type="ftr" sz="quarter" idx="11"/>
          </p:nvPr>
        </p:nvSpPr>
        <p:spPr bwMode="auto">
          <a:xfrm>
            <a:off x="2540000" y="6605588"/>
            <a:ext cx="4268788" cy="250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de-DE" smtClean="0"/>
              <a:t>Muon (g-2)   Fermilab PAC - 21 June 2016</a:t>
            </a:r>
            <a:endParaRPr lang="en-US"/>
          </a:p>
        </p:txBody>
      </p:sp>
      <p:sp>
        <p:nvSpPr>
          <p:cNvPr id="5" name="Slide Number Placeholder 4"/>
          <p:cNvSpPr>
            <a:spLocks noGrp="1"/>
          </p:cNvSpPr>
          <p:nvPr>
            <p:ph type="sldNum" sz="quarter" idx="12"/>
          </p:nvPr>
        </p:nvSpPr>
        <p:spPr/>
        <p:txBody>
          <a:bodyPr/>
          <a:lstStyle/>
          <a:p>
            <a:pPr>
              <a:defRPr/>
            </a:pPr>
            <a:fld id="{D82010B7-74C0-1D4B-BD25-61368CE06B5F}" type="slidenum">
              <a:rPr lang="en-US"/>
              <a:pPr>
                <a:defRPr/>
              </a:pPr>
              <a:t>1</a:t>
            </a:fld>
            <a:endParaRPr lang="en-US"/>
          </a:p>
        </p:txBody>
      </p:sp>
      <p:grpSp>
        <p:nvGrpSpPr>
          <p:cNvPr id="2" name="Group 1"/>
          <p:cNvGrpSpPr/>
          <p:nvPr/>
        </p:nvGrpSpPr>
        <p:grpSpPr>
          <a:xfrm>
            <a:off x="1023042" y="2256755"/>
            <a:ext cx="7394402" cy="4367792"/>
            <a:chOff x="1023042" y="2256755"/>
            <a:chExt cx="7394402" cy="4367792"/>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2469"/>
            <a:stretch/>
          </p:blipFill>
          <p:spPr bwMode="auto">
            <a:xfrm>
              <a:off x="4437710" y="2256755"/>
              <a:ext cx="3979734" cy="1349830"/>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7710" y="3694248"/>
              <a:ext cx="1884352" cy="1413062"/>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042" y="2256755"/>
              <a:ext cx="3295501" cy="4367792"/>
            </a:xfrm>
            <a:prstGeom prst="rect">
              <a:avLst/>
            </a:prstGeom>
            <a:noFill/>
            <a:ln w="28575" cap="flat" cmpd="sng" algn="ctr">
              <a:solidFill>
                <a:schemeClr val="bg1"/>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3" name="Picture 12" descr="Screen Shot 2016-06-06 at 2.34.42 PM.png"/>
          <p:cNvPicPr>
            <a:picLocks noChangeAspect="1"/>
          </p:cNvPicPr>
          <p:nvPr/>
        </p:nvPicPr>
        <p:blipFill rotWithShape="1">
          <a:blip r:embed="rId5">
            <a:extLst>
              <a:ext uri="{BEBA8EAE-BF5A-486C-A8C5-ECC9F3942E4B}">
                <a14:imgProps xmlns:a14="http://schemas.microsoft.com/office/drawing/2010/main">
                  <a14:imgLayer r:embed="rId6">
                    <a14:imgEffect>
                      <a14:sharpenSoften amount="28000"/>
                    </a14:imgEffect>
                    <a14:imgEffect>
                      <a14:brightnessContrast bright="43000" contrast="26000"/>
                    </a14:imgEffect>
                  </a14:imgLayer>
                </a14:imgProps>
              </a:ext>
              <a:ext uri="{28A0092B-C50C-407E-A947-70E740481C1C}">
                <a14:useLocalDpi xmlns:a14="http://schemas.microsoft.com/office/drawing/2010/main" val="0"/>
              </a:ext>
            </a:extLst>
          </a:blip>
          <a:srcRect t="9865" b="1535"/>
          <a:stretch/>
        </p:blipFill>
        <p:spPr>
          <a:xfrm>
            <a:off x="6418098" y="3683000"/>
            <a:ext cx="2177218" cy="1447800"/>
          </a:xfrm>
          <a:prstGeom prst="rect">
            <a:avLst/>
          </a:prstGeom>
          <a:ln w="38100" cmpd="sng">
            <a:solidFill>
              <a:schemeClr val="bg1"/>
            </a:solidFill>
          </a:ln>
        </p:spPr>
      </p:pic>
      <p:pic>
        <p:nvPicPr>
          <p:cNvPr id="3" name="Picture 2" descr="IMG_1611.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10800000">
            <a:off x="4395337" y="5258765"/>
            <a:ext cx="4202561" cy="1119808"/>
          </a:xfrm>
          <a:prstGeom prst="rect">
            <a:avLst/>
          </a:prstGeom>
          <a:ln w="57150" cmpd="sng">
            <a:solidFill>
              <a:schemeClr val="bg1"/>
            </a:solidFill>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citations-6-6-2016.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426" t="6428" r="8493"/>
          <a:stretch/>
        </p:blipFill>
        <p:spPr>
          <a:xfrm>
            <a:off x="3454400" y="3810000"/>
            <a:ext cx="5397500" cy="2895782"/>
          </a:xfrm>
        </p:spPr>
      </p:pic>
      <p:sp>
        <p:nvSpPr>
          <p:cNvPr id="2" name="Title 1"/>
          <p:cNvSpPr>
            <a:spLocks noGrp="1"/>
          </p:cNvSpPr>
          <p:nvPr>
            <p:ph type="title"/>
          </p:nvPr>
        </p:nvSpPr>
        <p:spPr>
          <a:xfrm>
            <a:off x="94370" y="65088"/>
            <a:ext cx="8229600" cy="539750"/>
          </a:xfrm>
        </p:spPr>
        <p:txBody>
          <a:bodyPr/>
          <a:lstStyle/>
          <a:p>
            <a:r>
              <a:rPr lang="en-US" dirty="0" smtClean="0"/>
              <a:t>Comparison with Experiment</a:t>
            </a:r>
            <a:endParaRPr lang="en-US" dirty="0"/>
          </a:p>
        </p:txBody>
      </p:sp>
      <p:sp>
        <p:nvSpPr>
          <p:cNvPr id="4" name="Footer Placeholder 3"/>
          <p:cNvSpPr>
            <a:spLocks noGrp="1"/>
          </p:cNvSpPr>
          <p:nvPr>
            <p:ph type="ftr" sz="quarter" idx="11"/>
          </p:nvPr>
        </p:nvSpPr>
        <p:spPr/>
        <p:txBody>
          <a:bodyPr/>
          <a:lstStyle/>
          <a:p>
            <a:pPr>
              <a:defRPr/>
            </a:pPr>
            <a:r>
              <a:rPr lang="de-DE" smtClean="0"/>
              <a:t>Muon (g-2)   Fermilab PAC - 21 June 2016</a:t>
            </a:r>
            <a:endParaRPr lang="en-US"/>
          </a:p>
        </p:txBody>
      </p:sp>
      <p:sp>
        <p:nvSpPr>
          <p:cNvPr id="5" name="Slide Number Placeholder 4"/>
          <p:cNvSpPr>
            <a:spLocks noGrp="1"/>
          </p:cNvSpPr>
          <p:nvPr>
            <p:ph type="sldNum" sz="quarter" idx="12"/>
          </p:nvPr>
        </p:nvSpPr>
        <p:spPr/>
        <p:txBody>
          <a:bodyPr/>
          <a:lstStyle/>
          <a:p>
            <a:pPr>
              <a:defRPr/>
            </a:pPr>
            <a:fld id="{F8EA988C-DA7E-3F44-BEF2-CD5F2132FC99}" type="slidenum">
              <a:rPr lang="en-US" smtClean="0"/>
              <a:pPr>
                <a:defRPr/>
              </a:pPr>
              <a:t>10</a:t>
            </a:fld>
            <a:endParaRPr lang="en-US"/>
          </a:p>
        </p:txBody>
      </p:sp>
      <p:grpSp>
        <p:nvGrpSpPr>
          <p:cNvPr id="6" name="Group 6"/>
          <p:cNvGrpSpPr>
            <a:grpSpLocks/>
          </p:cNvGrpSpPr>
          <p:nvPr/>
        </p:nvGrpSpPr>
        <p:grpSpPr bwMode="auto">
          <a:xfrm>
            <a:off x="5568037" y="-13956"/>
            <a:ext cx="3575963" cy="2647950"/>
            <a:chOff x="2160" y="665"/>
            <a:chExt cx="3600" cy="2628"/>
          </a:xfrm>
        </p:grpSpPr>
        <p:pic>
          <p:nvPicPr>
            <p:cNvPr id="7" name="Picture 4" descr="ans01rc_final_notau-MdRR07-ppt"/>
            <p:cNvPicPr>
              <a:picLocks noChangeAspect="1" noChangeArrowheads="1"/>
            </p:cNvPicPr>
            <p:nvPr/>
          </p:nvPicPr>
          <p:blipFill>
            <a:blip r:embed="rId3">
              <a:extLst>
                <a:ext uri="{28A0092B-C50C-407E-A947-70E740481C1C}">
                  <a14:useLocalDpi xmlns:a14="http://schemas.microsoft.com/office/drawing/2010/main" val="0"/>
                </a:ext>
              </a:extLst>
            </a:blip>
            <a:srcRect t="1759" r="3999" b="1508"/>
            <a:stretch>
              <a:fillRect/>
            </a:stretch>
          </p:blipFill>
          <p:spPr bwMode="auto">
            <a:xfrm>
              <a:off x="2160" y="665"/>
              <a:ext cx="3600" cy="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9"/>
            <p:cNvSpPr txBox="1">
              <a:spLocks noChangeArrowheads="1"/>
            </p:cNvSpPr>
            <p:nvPr/>
          </p:nvSpPr>
          <p:spPr bwMode="auto">
            <a:xfrm rot="16200000">
              <a:off x="2990" y="2641"/>
              <a:ext cx="914" cy="279"/>
            </a:xfrm>
            <a:prstGeom prst="rect">
              <a:avLst/>
            </a:prstGeom>
            <a:solidFill>
              <a:srgbClr val="000000"/>
            </a:solidFill>
            <a:ln>
              <a:noFill/>
            </a:ln>
            <a:effectLst/>
            <a:extLs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fontAlgn="auto">
                <a:spcBef>
                  <a:spcPts val="0"/>
                </a:spcBef>
                <a:spcAft>
                  <a:spcPts val="0"/>
                </a:spcAft>
                <a:defRPr/>
              </a:pPr>
              <a:r>
                <a:rPr lang="en-US" sz="1800" i="1" baseline="30000" dirty="0" smtClean="0">
                  <a:solidFill>
                    <a:srgbClr val="FFF413"/>
                  </a:solidFill>
                  <a:latin typeface="+mn-lt"/>
                  <a:ea typeface="+mn-ea"/>
                  <a:cs typeface="Arial" charset="0"/>
                </a:rPr>
                <a:t>-</a:t>
              </a:r>
              <a:r>
                <a:rPr lang="en-US" sz="1200" dirty="0" smtClean="0">
                  <a:solidFill>
                    <a:srgbClr val="FFF413"/>
                  </a:solidFill>
                  <a:latin typeface="+mn-lt"/>
                  <a:ea typeface="+mn-ea"/>
                  <a:cs typeface="Arial" charset="0"/>
                </a:rPr>
                <a:t> </a:t>
              </a:r>
              <a:r>
                <a:rPr lang="en-US" sz="1200" dirty="0">
                  <a:solidFill>
                    <a:srgbClr val="FFF413"/>
                  </a:solidFill>
                  <a:latin typeface="+mn-lt"/>
                  <a:ea typeface="+mn-ea"/>
                  <a:cs typeface="Arial" charset="0"/>
                </a:rPr>
                <a:t>theory</a:t>
              </a:r>
            </a:p>
          </p:txBody>
        </p:sp>
      </p:grpSp>
      <p:sp>
        <p:nvSpPr>
          <p:cNvPr id="3" name="TextBox 2"/>
          <p:cNvSpPr txBox="1"/>
          <p:nvPr/>
        </p:nvSpPr>
        <p:spPr>
          <a:xfrm>
            <a:off x="6440656" y="4477488"/>
            <a:ext cx="1563181" cy="369332"/>
          </a:xfrm>
          <a:prstGeom prst="rect">
            <a:avLst/>
          </a:prstGeom>
          <a:noFill/>
        </p:spPr>
        <p:txBody>
          <a:bodyPr wrap="square" rtlCol="0">
            <a:spAutoFit/>
          </a:bodyPr>
          <a:lstStyle/>
          <a:p>
            <a:r>
              <a:rPr lang="en-US" dirty="0" smtClean="0"/>
              <a:t>as of 6/6/2016</a:t>
            </a:r>
            <a:endParaRPr lang="en-US" dirty="0"/>
          </a:p>
        </p:txBody>
      </p:sp>
      <p:sp>
        <p:nvSpPr>
          <p:cNvPr id="15" name="TextBox 14"/>
          <p:cNvSpPr txBox="1"/>
          <p:nvPr/>
        </p:nvSpPr>
        <p:spPr>
          <a:xfrm>
            <a:off x="218952" y="4025900"/>
            <a:ext cx="3133848" cy="1477328"/>
          </a:xfrm>
          <a:prstGeom prst="rect">
            <a:avLst/>
          </a:prstGeom>
          <a:noFill/>
        </p:spPr>
        <p:txBody>
          <a:bodyPr wrap="square" rtlCol="0">
            <a:spAutoFit/>
          </a:bodyPr>
          <a:lstStyle/>
          <a:p>
            <a:r>
              <a:rPr lang="en-US" dirty="0" smtClean="0">
                <a:latin typeface="Arial"/>
                <a:cs typeface="Arial"/>
              </a:rPr>
              <a:t>The value of the muon anomalous magnetic moment constrains almost all models of physics beyond the Standard Model</a:t>
            </a:r>
          </a:p>
        </p:txBody>
      </p:sp>
      <p:sp>
        <p:nvSpPr>
          <p:cNvPr id="16" name="TextBox 15"/>
          <p:cNvSpPr txBox="1"/>
          <p:nvPr/>
        </p:nvSpPr>
        <p:spPr>
          <a:xfrm>
            <a:off x="139701" y="1790700"/>
            <a:ext cx="5219699" cy="646331"/>
          </a:xfrm>
          <a:prstGeom prst="rect">
            <a:avLst/>
          </a:prstGeom>
          <a:noFill/>
        </p:spPr>
        <p:txBody>
          <a:bodyPr wrap="square" rtlCol="0">
            <a:spAutoFit/>
          </a:bodyPr>
          <a:lstStyle/>
          <a:p>
            <a:r>
              <a:rPr lang="en-US" dirty="0" smtClean="0">
                <a:latin typeface="Arial"/>
                <a:cs typeface="Arial"/>
              </a:rPr>
              <a:t>This greater </a:t>
            </a:r>
            <a:r>
              <a:rPr lang="en-US" dirty="0" smtClean="0">
                <a:latin typeface="Arial"/>
                <a:cs typeface="Arial"/>
              </a:rPr>
              <a:t>than 3 </a:t>
            </a:r>
            <a:r>
              <a:rPr lang="en-US" i="1" dirty="0" smtClean="0">
                <a:latin typeface="Symbol" charset="2"/>
                <a:cs typeface="Symbol" charset="2"/>
              </a:rPr>
              <a:t>s</a:t>
            </a:r>
            <a:r>
              <a:rPr lang="en-US" dirty="0" smtClean="0">
                <a:latin typeface="Arial"/>
                <a:cs typeface="Arial"/>
              </a:rPr>
              <a:t> difference could be caused by new, as yet undiscovered, particles in </a:t>
            </a:r>
            <a:r>
              <a:rPr lang="en-US" dirty="0" smtClean="0">
                <a:latin typeface="Arial"/>
                <a:cs typeface="Arial"/>
              </a:rPr>
              <a:t>nature.</a:t>
            </a:r>
            <a:endParaRPr lang="en-US" dirty="0" smtClean="0">
              <a:latin typeface="Arial"/>
              <a:cs typeface="Arial"/>
            </a:endParaRPr>
          </a:p>
        </p:txBody>
      </p:sp>
      <p:pic>
        <p:nvPicPr>
          <p:cNvPr id="9" name="Picture 8"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600" y="2676544"/>
            <a:ext cx="5619750" cy="546849"/>
          </a:xfrm>
          <a:prstGeom prst="rect">
            <a:avLst/>
          </a:prstGeom>
        </p:spPr>
      </p:pic>
      <p:pic>
        <p:nvPicPr>
          <p:cNvPr id="12" name="Picture 1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400" y="3276600"/>
            <a:ext cx="5556250" cy="554469"/>
          </a:xfrm>
          <a:prstGeom prst="rect">
            <a:avLst/>
          </a:prstGeom>
        </p:spPr>
      </p:pic>
      <p:pic>
        <p:nvPicPr>
          <p:cNvPr id="17" name="Picture 16"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400" y="889001"/>
            <a:ext cx="4419600" cy="462180"/>
          </a:xfrm>
          <a:prstGeom prst="rect">
            <a:avLst/>
          </a:prstGeom>
        </p:spPr>
      </p:pic>
      <p:sp>
        <p:nvSpPr>
          <p:cNvPr id="10" name="TextBox 9"/>
          <p:cNvSpPr txBox="1"/>
          <p:nvPr/>
        </p:nvSpPr>
        <p:spPr>
          <a:xfrm>
            <a:off x="6083300" y="2689244"/>
            <a:ext cx="2908300" cy="400110"/>
          </a:xfrm>
          <a:prstGeom prst="rect">
            <a:avLst/>
          </a:prstGeom>
          <a:noFill/>
        </p:spPr>
        <p:txBody>
          <a:bodyPr wrap="square" rtlCol="0">
            <a:spAutoFit/>
          </a:bodyPr>
          <a:lstStyle/>
          <a:p>
            <a:r>
              <a:rPr lang="en-US" sz="2000" dirty="0" smtClean="0">
                <a:latin typeface="Arial"/>
                <a:cs typeface="Arial"/>
              </a:rPr>
              <a:t>(statistics limited result)</a:t>
            </a:r>
            <a:endParaRPr lang="en-US" sz="2000" dirty="0" smtClean="0">
              <a:latin typeface="Arial"/>
              <a:cs typeface="Arial"/>
            </a:endParaRPr>
          </a:p>
        </p:txBody>
      </p:sp>
    </p:spTree>
    <p:extLst>
      <p:ext uri="{BB962C8B-B14F-4D97-AF65-F5344CB8AC3E}">
        <p14:creationId xmlns:p14="http://schemas.microsoft.com/office/powerpoint/2010/main" val="34808711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Systematic Errors on </a:t>
            </a:r>
            <a:r>
              <a:rPr lang="en-US" i="1" dirty="0" err="1" smtClean="0">
                <a:latin typeface="Symbol" charset="2"/>
                <a:cs typeface="Symbol" charset="2"/>
              </a:rPr>
              <a:t>w</a:t>
            </a:r>
            <a:r>
              <a:rPr lang="en-US" baseline="-25000" dirty="0" err="1" smtClean="0">
                <a:latin typeface="cmmi10"/>
                <a:cs typeface="cmmi10"/>
              </a:rPr>
              <a:t>a</a:t>
            </a:r>
            <a:r>
              <a:rPr lang="en-US" dirty="0" smtClean="0"/>
              <a:t>  (ppb)</a:t>
            </a:r>
            <a:endParaRPr lang="en-US" dirty="0"/>
          </a:p>
        </p:txBody>
      </p:sp>
      <p:sp>
        <p:nvSpPr>
          <p:cNvPr id="4" name="Footer Placeholder 3"/>
          <p:cNvSpPr>
            <a:spLocks noGrp="1"/>
          </p:cNvSpPr>
          <p:nvPr>
            <p:ph type="ftr" sz="quarter" idx="11"/>
          </p:nvPr>
        </p:nvSpPr>
        <p:spPr/>
        <p:txBody>
          <a:bodyPr/>
          <a:lstStyle/>
          <a:p>
            <a:pPr>
              <a:defRPr/>
            </a:pPr>
            <a:r>
              <a:rPr lang="de-DE" smtClean="0"/>
              <a:t>Muon (g-2)   Fermilab PAC - 21 June 2016</a:t>
            </a:r>
            <a:endParaRPr lang="en-US"/>
          </a:p>
        </p:txBody>
      </p:sp>
      <p:sp>
        <p:nvSpPr>
          <p:cNvPr id="5" name="Slide Number Placeholder 4"/>
          <p:cNvSpPr>
            <a:spLocks noGrp="1"/>
          </p:cNvSpPr>
          <p:nvPr>
            <p:ph type="sldNum" sz="quarter" idx="12"/>
          </p:nvPr>
        </p:nvSpPr>
        <p:spPr/>
        <p:txBody>
          <a:bodyPr/>
          <a:lstStyle/>
          <a:p>
            <a:pPr>
              <a:defRPr/>
            </a:pPr>
            <a:fld id="{F8EA988C-DA7E-3F44-BEF2-CD5F2132FC99}" type="slidenum">
              <a:rPr lang="en-US" smtClean="0"/>
              <a:pPr>
                <a:defRPr/>
              </a:pPr>
              <a:t>11</a:t>
            </a:fld>
            <a:endParaRPr lang="en-US"/>
          </a:p>
        </p:txBody>
      </p:sp>
      <p:pic>
        <p:nvPicPr>
          <p:cNvPr id="11" name="Picture 10"/>
          <p:cNvPicPr>
            <a:picLocks noChangeAspect="1"/>
          </p:cNvPicPr>
          <p:nvPr/>
        </p:nvPicPr>
        <p:blipFill>
          <a:blip r:embed="rId2"/>
          <a:stretch>
            <a:fillRect/>
          </a:stretch>
        </p:blipFill>
        <p:spPr>
          <a:xfrm>
            <a:off x="12699" y="1727199"/>
            <a:ext cx="9115485" cy="4724401"/>
          </a:xfrm>
          <a:prstGeom prst="rect">
            <a:avLst/>
          </a:prstGeom>
        </p:spPr>
      </p:pic>
      <p:sp>
        <p:nvSpPr>
          <p:cNvPr id="3" name="Oval 2"/>
          <p:cNvSpPr/>
          <p:nvPr/>
        </p:nvSpPr>
        <p:spPr bwMode="auto">
          <a:xfrm>
            <a:off x="7962900" y="5969000"/>
            <a:ext cx="1181100" cy="612648"/>
          </a:xfrm>
          <a:prstGeom prst="ellipse">
            <a:avLst/>
          </a:prstGeom>
          <a:noFill/>
          <a:ln w="571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p:txBody>
      </p:sp>
      <p:sp>
        <p:nvSpPr>
          <p:cNvPr id="6" name="TextBox 5"/>
          <p:cNvSpPr txBox="1"/>
          <p:nvPr/>
        </p:nvSpPr>
        <p:spPr>
          <a:xfrm>
            <a:off x="368300" y="815032"/>
            <a:ext cx="8318500" cy="461665"/>
          </a:xfrm>
          <a:prstGeom prst="rect">
            <a:avLst/>
          </a:prstGeom>
          <a:noFill/>
        </p:spPr>
        <p:txBody>
          <a:bodyPr wrap="square" rtlCol="0">
            <a:spAutoFit/>
          </a:bodyPr>
          <a:lstStyle/>
          <a:p>
            <a:r>
              <a:rPr lang="en-US" sz="2400" dirty="0" smtClean="0">
                <a:solidFill>
                  <a:srgbClr val="FF0000"/>
                </a:solidFill>
                <a:latin typeface="Arial"/>
                <a:cs typeface="Arial"/>
              </a:rPr>
              <a:t>Determination of these errors requires beam.  </a:t>
            </a:r>
          </a:p>
        </p:txBody>
      </p:sp>
      <p:pic>
        <p:nvPicPr>
          <p:cNvPr id="7" name="Picture 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6300" y="195308"/>
            <a:ext cx="2019300" cy="331742"/>
          </a:xfrm>
          <a:prstGeom prst="rect">
            <a:avLst/>
          </a:prstGeom>
        </p:spPr>
      </p:pic>
    </p:spTree>
    <p:extLst>
      <p:ext uri="{BB962C8B-B14F-4D97-AF65-F5344CB8AC3E}">
        <p14:creationId xmlns:p14="http://schemas.microsoft.com/office/powerpoint/2010/main" val="33080820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812"/>
            <a:ext cx="9144000" cy="1814512"/>
          </a:xfrm>
          <a:solidFill>
            <a:srgbClr val="0000FF"/>
          </a:solidFill>
        </p:spPr>
        <p:txBody>
          <a:bodyPr/>
          <a:lstStyle/>
          <a:p>
            <a:pPr algn="ctr"/>
            <a:r>
              <a:rPr lang="en-US" sz="4800" dirty="0" smtClean="0">
                <a:solidFill>
                  <a:srgbClr val="FFFF00"/>
                </a:solidFill>
              </a:rPr>
              <a:t>What does the inflector do? How does it do it?</a:t>
            </a:r>
            <a:endParaRPr lang="en-US" sz="4800" dirty="0">
              <a:solidFill>
                <a:srgbClr val="FFFF00"/>
              </a:solidFill>
            </a:endParaRPr>
          </a:p>
        </p:txBody>
      </p:sp>
      <p:sp>
        <p:nvSpPr>
          <p:cNvPr id="4" name="Footer Placeholder 3"/>
          <p:cNvSpPr>
            <a:spLocks noGrp="1"/>
          </p:cNvSpPr>
          <p:nvPr>
            <p:ph type="ftr" sz="quarter" idx="11"/>
          </p:nvPr>
        </p:nvSpPr>
        <p:spPr/>
        <p:txBody>
          <a:bodyPr/>
          <a:lstStyle/>
          <a:p>
            <a:pPr>
              <a:defRPr/>
            </a:pPr>
            <a:r>
              <a:rPr lang="de-DE" smtClean="0"/>
              <a:t>Muon (g-2)   Fermilab PAC - 21 June 2016</a:t>
            </a:r>
            <a:endParaRPr lang="en-US"/>
          </a:p>
        </p:txBody>
      </p:sp>
      <p:sp>
        <p:nvSpPr>
          <p:cNvPr id="5" name="Slide Number Placeholder 4"/>
          <p:cNvSpPr>
            <a:spLocks noGrp="1"/>
          </p:cNvSpPr>
          <p:nvPr>
            <p:ph type="sldNum" sz="quarter" idx="12"/>
          </p:nvPr>
        </p:nvSpPr>
        <p:spPr/>
        <p:txBody>
          <a:bodyPr/>
          <a:lstStyle/>
          <a:p>
            <a:pPr>
              <a:defRPr/>
            </a:pPr>
            <a:fld id="{F8EA988C-DA7E-3F44-BEF2-CD5F2132FC99}" type="slidenum">
              <a:rPr lang="en-US" smtClean="0"/>
              <a:pPr>
                <a:defRPr/>
              </a:pPr>
              <a:t>12</a:t>
            </a:fld>
            <a:endParaRPr lang="en-US"/>
          </a:p>
        </p:txBody>
      </p:sp>
      <p:sp>
        <p:nvSpPr>
          <p:cNvPr id="6" name="Content Placeholder 2"/>
          <p:cNvSpPr>
            <a:spLocks noGrp="1"/>
          </p:cNvSpPr>
          <p:nvPr>
            <p:ph idx="1"/>
          </p:nvPr>
        </p:nvSpPr>
        <p:spPr>
          <a:xfrm>
            <a:off x="457200" y="2158999"/>
            <a:ext cx="8229600" cy="3967163"/>
          </a:xfrm>
        </p:spPr>
        <p:txBody>
          <a:bodyPr/>
          <a:lstStyle/>
          <a:p>
            <a:r>
              <a:rPr lang="en-US" dirty="0" smtClean="0"/>
              <a:t>The inflector magnet cancels the field in the magnet gap and permits the muon beam to enter the storage ring undeflected.</a:t>
            </a:r>
          </a:p>
          <a:p>
            <a:r>
              <a:rPr lang="en-US" dirty="0" smtClean="0"/>
              <a:t>The inflector field is not permitted to leak flux into the storage ring and spoil the precision uniform magnetic field.</a:t>
            </a:r>
          </a:p>
        </p:txBody>
      </p:sp>
    </p:spTree>
    <p:extLst>
      <p:ext uri="{BB962C8B-B14F-4D97-AF65-F5344CB8AC3E}">
        <p14:creationId xmlns:p14="http://schemas.microsoft.com/office/powerpoint/2010/main" val="68435565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rPr>
              <a:t>Inflector Geometry</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13</a:t>
            </a:fld>
            <a:endParaRPr lang="en-US"/>
          </a:p>
        </p:txBody>
      </p:sp>
      <p:sp>
        <p:nvSpPr>
          <p:cNvPr id="5" name="Footer Placeholder 4"/>
          <p:cNvSpPr>
            <a:spLocks noGrp="1"/>
          </p:cNvSpPr>
          <p:nvPr>
            <p:ph type="ftr" sz="quarter" idx="4294967295"/>
          </p:nvPr>
        </p:nvSpPr>
        <p:spPr>
          <a:xfrm>
            <a:off x="533400" y="6629400"/>
            <a:ext cx="8077200" cy="476250"/>
          </a:xfrm>
          <a:prstGeom prst="rect">
            <a:avLst/>
          </a:prstGeom>
        </p:spPr>
        <p:txBody>
          <a:bodyPr/>
          <a:lstStyle/>
          <a:p>
            <a:r>
              <a:rPr lang="de-DE" smtClean="0"/>
              <a:t>Muon (g-2)   Fermilab PAC - 21 June 2016</a:t>
            </a:r>
            <a:endParaRPr lang="en-US" dirty="0"/>
          </a:p>
        </p:txBody>
      </p:sp>
      <p:pic>
        <p:nvPicPr>
          <p:cNvPr id="6" name="Picture 5" descr="inflector_planvw4b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5" y="838200"/>
            <a:ext cx="8093075" cy="440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rot="703103">
            <a:off x="3116533" y="1960753"/>
            <a:ext cx="706438" cy="76962"/>
          </a:xfrm>
          <a:prstGeom prst="rect">
            <a:avLst/>
          </a:prstGeom>
          <a:solidFill>
            <a:srgbClr val="FF0000">
              <a:alpha val="45097"/>
            </a:srgbClr>
          </a:solidFill>
          <a:ln w="38100">
            <a:solidFill>
              <a:srgbClr val="FF0000"/>
            </a:solidFill>
            <a:round/>
            <a:headEnd/>
            <a:tailEnd/>
          </a:ln>
        </p:spPr>
        <p:txBody>
          <a:bodyPr>
            <a:spAutoFit/>
          </a:bodyPr>
          <a:lstStyle/>
          <a:p>
            <a:pPr>
              <a:spcBef>
                <a:spcPct val="50000"/>
              </a:spcBef>
            </a:pPr>
            <a:endParaRPr lang="en-US" sz="1800">
              <a:cs typeface="Arial" charset="0"/>
            </a:endParaRPr>
          </a:p>
        </p:txBody>
      </p:sp>
      <p:sp>
        <p:nvSpPr>
          <p:cNvPr id="8" name="Rectangle 7"/>
          <p:cNvSpPr>
            <a:spLocks noChangeArrowheads="1"/>
          </p:cNvSpPr>
          <p:nvPr/>
        </p:nvSpPr>
        <p:spPr bwMode="auto">
          <a:xfrm rot="703103">
            <a:off x="3789363" y="2066925"/>
            <a:ext cx="396875" cy="80963"/>
          </a:xfrm>
          <a:prstGeom prst="rect">
            <a:avLst/>
          </a:prstGeom>
          <a:solidFill>
            <a:srgbClr val="3366FF">
              <a:alpha val="45097"/>
            </a:srgbClr>
          </a:solidFill>
          <a:ln w="38100">
            <a:solidFill>
              <a:srgbClr val="3366FF"/>
            </a:solidFill>
            <a:round/>
            <a:headEnd/>
            <a:tailEnd/>
          </a:ln>
        </p:spPr>
        <p:txBody>
          <a:bodyPr>
            <a:spAutoFit/>
          </a:bodyPr>
          <a:lstStyle/>
          <a:p>
            <a:pPr>
              <a:spcBef>
                <a:spcPct val="50000"/>
              </a:spcBef>
            </a:pPr>
            <a:endParaRPr lang="en-US" sz="1800">
              <a:cs typeface="Arial" charset="0"/>
            </a:endParaRPr>
          </a:p>
        </p:txBody>
      </p:sp>
      <p:sp>
        <p:nvSpPr>
          <p:cNvPr id="10" name="TextBox 9"/>
          <p:cNvSpPr txBox="1">
            <a:spLocks noChangeArrowheads="1"/>
          </p:cNvSpPr>
          <p:nvPr/>
        </p:nvSpPr>
        <p:spPr bwMode="auto">
          <a:xfrm>
            <a:off x="5931158" y="5362849"/>
            <a:ext cx="275564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smtClean="0"/>
              <a:t>beam hole through outer coil cryostat</a:t>
            </a:r>
            <a:endParaRPr lang="en-US" dirty="0"/>
          </a:p>
        </p:txBody>
      </p:sp>
      <p:sp>
        <p:nvSpPr>
          <p:cNvPr id="11" name="TextBox 10"/>
          <p:cNvSpPr txBox="1">
            <a:spLocks noChangeArrowheads="1"/>
          </p:cNvSpPr>
          <p:nvPr/>
        </p:nvSpPr>
        <p:spPr bwMode="auto">
          <a:xfrm rot="746739">
            <a:off x="2922588" y="1354138"/>
            <a:ext cx="8382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0000"/>
                </a:solidFill>
              </a:rPr>
              <a:t>yoke</a:t>
            </a:r>
          </a:p>
        </p:txBody>
      </p:sp>
      <p:sp>
        <p:nvSpPr>
          <p:cNvPr id="12" name="TextBox 11"/>
          <p:cNvSpPr txBox="1">
            <a:spLocks noChangeArrowheads="1"/>
          </p:cNvSpPr>
          <p:nvPr/>
        </p:nvSpPr>
        <p:spPr bwMode="auto">
          <a:xfrm rot="746739">
            <a:off x="3773488" y="1506538"/>
            <a:ext cx="8382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FF"/>
                </a:solidFill>
              </a:rPr>
              <a:t>coil</a:t>
            </a:r>
          </a:p>
        </p:txBody>
      </p:sp>
      <p:pic>
        <p:nvPicPr>
          <p:cNvPr id="13" name="Picture 1" descr="Outer-coil-beam-penetration_or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124200"/>
            <a:ext cx="25908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5486400" y="1219200"/>
            <a:ext cx="2286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3366FF"/>
                </a:solidFill>
              </a:rPr>
              <a:t>Inflector Services</a:t>
            </a:r>
          </a:p>
        </p:txBody>
      </p:sp>
      <p:sp>
        <p:nvSpPr>
          <p:cNvPr id="15" name="Rectangle 14"/>
          <p:cNvSpPr/>
          <p:nvPr/>
        </p:nvSpPr>
        <p:spPr>
          <a:xfrm rot="780000">
            <a:off x="5280025" y="1547813"/>
            <a:ext cx="55563" cy="776287"/>
          </a:xfrm>
          <a:prstGeom prst="rect">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6" name="Text Box 7"/>
          <p:cNvSpPr txBox="1">
            <a:spLocks noChangeArrowheads="1"/>
          </p:cNvSpPr>
          <p:nvPr/>
        </p:nvSpPr>
        <p:spPr bwMode="auto">
          <a:xfrm rot="882786">
            <a:off x="4198071" y="1804686"/>
            <a:ext cx="1114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50000"/>
              </a:spcBef>
              <a:spcAft>
                <a:spcPct val="0"/>
              </a:spcAft>
              <a:defRPr sz="2000" b="1">
                <a:solidFill>
                  <a:schemeClr val="bg1"/>
                </a:solidFill>
                <a:latin typeface="Arial" charset="0"/>
                <a:ea typeface="ＭＳ Ｐゴシック" charset="0"/>
              </a:defRPr>
            </a:lvl6pPr>
            <a:lvl7pPr marL="2971800" indent="-228600" eaLnBrk="0" fontAlgn="base" hangingPunct="0">
              <a:spcBef>
                <a:spcPct val="50000"/>
              </a:spcBef>
              <a:spcAft>
                <a:spcPct val="0"/>
              </a:spcAft>
              <a:defRPr sz="2000" b="1">
                <a:solidFill>
                  <a:schemeClr val="bg1"/>
                </a:solidFill>
                <a:latin typeface="Arial" charset="0"/>
                <a:ea typeface="ＭＳ Ｐゴシック" charset="0"/>
              </a:defRPr>
            </a:lvl7pPr>
            <a:lvl8pPr marL="3429000" indent="-228600" eaLnBrk="0" fontAlgn="base" hangingPunct="0">
              <a:spcBef>
                <a:spcPct val="50000"/>
              </a:spcBef>
              <a:spcAft>
                <a:spcPct val="0"/>
              </a:spcAft>
              <a:defRPr sz="2000" b="1">
                <a:solidFill>
                  <a:schemeClr val="bg1"/>
                </a:solidFill>
                <a:latin typeface="Arial" charset="0"/>
                <a:ea typeface="ＭＳ Ｐゴシック" charset="0"/>
              </a:defRPr>
            </a:lvl8pPr>
            <a:lvl9pPr marL="3886200" indent="-228600" eaLnBrk="0" fontAlgn="base" hangingPunct="0">
              <a:spcBef>
                <a:spcPct val="50000"/>
              </a:spcBef>
              <a:spcAft>
                <a:spcPct val="0"/>
              </a:spcAft>
              <a:defRPr sz="2000" b="1">
                <a:solidFill>
                  <a:schemeClr val="bg1"/>
                </a:solidFill>
                <a:latin typeface="Arial" charset="0"/>
                <a:ea typeface="ＭＳ Ｐゴシック" charset="0"/>
              </a:defRPr>
            </a:lvl9pPr>
          </a:lstStyle>
          <a:p>
            <a:pPr eaLnBrk="1" hangingPunct="1">
              <a:spcBef>
                <a:spcPct val="0"/>
              </a:spcBef>
            </a:pPr>
            <a:r>
              <a:rPr lang="en-US" altLang="zh-CN" sz="1800" dirty="0">
                <a:solidFill>
                  <a:srgbClr val="A841AA"/>
                </a:solidFill>
                <a:cs typeface="SimSun" charset="0"/>
              </a:rPr>
              <a:t>Inflector</a:t>
            </a:r>
          </a:p>
        </p:txBody>
      </p:sp>
      <p:sp>
        <p:nvSpPr>
          <p:cNvPr id="17" name="Rectangle 16"/>
          <p:cNvSpPr>
            <a:spLocks noChangeArrowheads="1"/>
          </p:cNvSpPr>
          <p:nvPr/>
        </p:nvSpPr>
        <p:spPr bwMode="auto">
          <a:xfrm rot="703103">
            <a:off x="4200943" y="2196253"/>
            <a:ext cx="937502" cy="76720"/>
          </a:xfrm>
          <a:prstGeom prst="rect">
            <a:avLst/>
          </a:prstGeom>
          <a:solidFill>
            <a:srgbClr val="A841AA">
              <a:alpha val="45097"/>
            </a:srgbClr>
          </a:solidFill>
          <a:ln w="38100">
            <a:solidFill>
              <a:srgbClr val="A841AA"/>
            </a:solidFill>
            <a:round/>
            <a:headEnd/>
            <a:tailEnd/>
          </a:ln>
        </p:spPr>
        <p:txBody>
          <a:bodyPr wrap="square">
            <a:spAutoFit/>
          </a:bodyPr>
          <a:lstStyle/>
          <a:p>
            <a:pPr>
              <a:spcBef>
                <a:spcPct val="50000"/>
              </a:spcBef>
            </a:pPr>
            <a:endParaRPr lang="en-US" sz="1800">
              <a:ln>
                <a:solidFill>
                  <a:srgbClr val="A841AA"/>
                </a:solidFill>
              </a:ln>
              <a:cs typeface="Arial" charset="0"/>
            </a:endParaRPr>
          </a:p>
        </p:txBody>
      </p:sp>
    </p:spTree>
    <p:extLst>
      <p:ext uri="{BB962C8B-B14F-4D97-AF65-F5344CB8AC3E}">
        <p14:creationId xmlns:p14="http://schemas.microsoft.com/office/powerpoint/2010/main" val="3172328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p:stCondLst>
                              <p:cond delay="500"/>
                            </p:stCondLst>
                            <p:childTnLst>
                              <p:par>
                                <p:cTn id="12" presetID="22" presetClass="entr" presetSubtype="8" fill="hold" grpId="0" nodeType="afterEffect">
                                  <p:stCondLst>
                                    <p:cond delay="50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1500"/>
                            </p:stCondLst>
                            <p:childTnLst>
                              <p:par>
                                <p:cTn id="16" presetID="1"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par>
                                <p:cTn id="22" presetID="22" presetClass="entr" presetSubtype="8"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P spid="11" grpId="0" animBg="1"/>
      <p:bldP spid="12" grpId="0" animBg="1"/>
      <p:bldP spid="14" grpId="0"/>
      <p:bldP spid="15" grpId="0" animBg="1"/>
      <p:bldP spid="16" grpId="0"/>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an inflector?</a:t>
            </a:r>
            <a:endParaRPr lang="en-US" dirty="0"/>
          </a:p>
        </p:txBody>
      </p:sp>
      <p:sp>
        <p:nvSpPr>
          <p:cNvPr id="5" name="Footer Placeholder 4"/>
          <p:cNvSpPr>
            <a:spLocks noGrp="1"/>
          </p:cNvSpPr>
          <p:nvPr>
            <p:ph type="ftr" sz="quarter" idx="11"/>
          </p:nvPr>
        </p:nvSpPr>
        <p:spPr/>
        <p:txBody>
          <a:bodyPr/>
          <a:lstStyle/>
          <a:p>
            <a:pPr>
              <a:defRPr/>
            </a:pPr>
            <a:r>
              <a:rPr lang="de-DE" smtClean="0"/>
              <a:t>Muon (g-2)   Fermilab PAC - 21 June 2016</a:t>
            </a:r>
            <a:endParaRPr lang="en-US" b="1" dirty="0"/>
          </a:p>
        </p:txBody>
      </p:sp>
      <p:sp>
        <p:nvSpPr>
          <p:cNvPr id="6" name="Slide Number Placeholder 5"/>
          <p:cNvSpPr>
            <a:spLocks noGrp="1"/>
          </p:cNvSpPr>
          <p:nvPr>
            <p:ph type="sldNum" sz="quarter" idx="12"/>
          </p:nvPr>
        </p:nvSpPr>
        <p:spPr/>
        <p:txBody>
          <a:bodyPr/>
          <a:lstStyle/>
          <a:p>
            <a:fld id="{EC1EDC5F-450D-4B03-AEB8-070F03DC26DD}" type="slidenum">
              <a:rPr lang="en-US" smtClean="0"/>
              <a:pPr/>
              <a:t>14</a:t>
            </a:fld>
            <a:endParaRPr lang="en-US"/>
          </a:p>
        </p:txBody>
      </p:sp>
      <p:pic>
        <p:nvPicPr>
          <p:cNvPr id="16" name="Picture 4" descr="poles-CP5-mod2-v4.png"/>
          <p:cNvPicPr>
            <a:picLocks noChangeAspect="1"/>
          </p:cNvPicPr>
          <p:nvPr/>
        </p:nvPicPr>
        <p:blipFill>
          <a:blip r:embed="rId2">
            <a:extLst>
              <a:ext uri="{28A0092B-C50C-407E-A947-70E740481C1C}">
                <a14:useLocalDpi xmlns:a14="http://schemas.microsoft.com/office/drawing/2010/main" val="0"/>
              </a:ext>
            </a:extLst>
          </a:blip>
          <a:srcRect l="2" t="3198" r="-2560"/>
          <a:stretch>
            <a:fillRect/>
          </a:stretch>
        </p:blipFill>
        <p:spPr bwMode="auto">
          <a:xfrm>
            <a:off x="228600" y="745403"/>
            <a:ext cx="6221413" cy="353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flipV="1">
            <a:off x="1219200" y="2743201"/>
            <a:ext cx="1870364" cy="1960366"/>
          </a:xfrm>
          <a:prstGeom prst="straightConnector1">
            <a:avLst/>
          </a:prstGeom>
          <a:ln>
            <a:solidFill>
              <a:srgbClr val="008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flipV="1">
            <a:off x="3519056" y="2673507"/>
            <a:ext cx="415635" cy="1920797"/>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97198" y="4620437"/>
            <a:ext cx="1728696" cy="646331"/>
          </a:xfrm>
          <a:prstGeom prst="rect">
            <a:avLst/>
          </a:prstGeom>
          <a:noFill/>
        </p:spPr>
        <p:txBody>
          <a:bodyPr wrap="none" rtlCol="0">
            <a:spAutoFit/>
          </a:bodyPr>
          <a:lstStyle/>
          <a:p>
            <a:pPr algn="ctr"/>
            <a:r>
              <a:rPr lang="en-US" dirty="0" smtClean="0">
                <a:solidFill>
                  <a:srgbClr val="008000"/>
                </a:solidFill>
              </a:rPr>
              <a:t>Has to cancel </a:t>
            </a:r>
          </a:p>
          <a:p>
            <a:pPr algn="ctr"/>
            <a:r>
              <a:rPr lang="en-US" dirty="0" smtClean="0">
                <a:solidFill>
                  <a:srgbClr val="008000"/>
                </a:solidFill>
              </a:rPr>
              <a:t>1.45T field here!</a:t>
            </a:r>
            <a:endParaRPr lang="en-US" dirty="0">
              <a:solidFill>
                <a:srgbClr val="008000"/>
              </a:solidFill>
            </a:endParaRPr>
          </a:p>
        </p:txBody>
      </p:sp>
      <p:sp>
        <p:nvSpPr>
          <p:cNvPr id="25" name="TextBox 24"/>
          <p:cNvSpPr txBox="1"/>
          <p:nvPr/>
        </p:nvSpPr>
        <p:spPr>
          <a:xfrm>
            <a:off x="2472099" y="4620437"/>
            <a:ext cx="3344826" cy="830997"/>
          </a:xfrm>
          <a:prstGeom prst="rect">
            <a:avLst/>
          </a:prstGeom>
          <a:noFill/>
        </p:spPr>
        <p:txBody>
          <a:bodyPr wrap="none" rtlCol="0">
            <a:spAutoFit/>
          </a:bodyPr>
          <a:lstStyle/>
          <a:p>
            <a:r>
              <a:rPr lang="en-US" dirty="0" smtClean="0">
                <a:solidFill>
                  <a:srgbClr val="FF0000"/>
                </a:solidFill>
              </a:rPr>
              <a:t>Can’t disturb field here </a:t>
            </a:r>
          </a:p>
          <a:p>
            <a:r>
              <a:rPr lang="en-US" dirty="0" smtClean="0">
                <a:solidFill>
                  <a:srgbClr val="FF0000"/>
                </a:solidFill>
              </a:rPr>
              <a:t>by more than a few ppm!</a:t>
            </a:r>
            <a:endParaRPr lang="en-US" dirty="0">
              <a:solidFill>
                <a:srgbClr val="FF0000"/>
              </a:solidFill>
            </a:endParaRPr>
          </a:p>
        </p:txBody>
      </p:sp>
      <p:sp>
        <p:nvSpPr>
          <p:cNvPr id="15" name="Content Placeholder 2"/>
          <p:cNvSpPr txBox="1">
            <a:spLocks/>
          </p:cNvSpPr>
          <p:nvPr/>
        </p:nvSpPr>
        <p:spPr>
          <a:xfrm>
            <a:off x="6045919" y="1421184"/>
            <a:ext cx="3010155" cy="3110793"/>
          </a:xfrm>
          <a:prstGeom prst="rect">
            <a:avLst/>
          </a:prstGeom>
        </p:spPr>
        <p:txBody>
          <a:bodyPr lIns="0" tIns="0" rIns="0" bIns="0">
            <a:normAutofit fontScale="70000" lnSpcReduction="20000"/>
          </a:bodyPr>
          <a:lstStyle>
            <a:lvl1pPr marL="342900" indent="-342900" algn="l" defTabSz="457200" rtl="0" eaLnBrk="1" fontAlgn="base" hangingPunct="1">
              <a:spcBef>
                <a:spcPct val="20000"/>
              </a:spcBef>
              <a:spcAft>
                <a:spcPct val="0"/>
              </a:spcAft>
              <a:buFont typeface="Arial" pitchFamily="34" charset="0"/>
              <a:buChar char="•"/>
              <a:defRPr sz="2400" kern="1200">
                <a:solidFill>
                  <a:srgbClr val="404040"/>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200" kern="1200">
                <a:solidFill>
                  <a:srgbClr val="404040"/>
                </a:solidFill>
                <a:latin typeface="Helvetica"/>
                <a:ea typeface="MS PGothic" pitchFamily="34" charset="-128"/>
                <a:cs typeface="ＭＳ Ｐゴシック" charset="0"/>
              </a:defRPr>
            </a:lvl2pPr>
            <a:lvl3pPr marL="1143000" indent="-228600" algn="l" defTabSz="457200" rtl="0" eaLnBrk="1" fontAlgn="base" hangingPunct="1">
              <a:spcBef>
                <a:spcPct val="20000"/>
              </a:spcBef>
              <a:spcAft>
                <a:spcPct val="0"/>
              </a:spcAft>
              <a:buFont typeface="Arial" pitchFamily="34" charset="0"/>
              <a:buChar char="•"/>
              <a:defRPr sz="2000" kern="1200">
                <a:solidFill>
                  <a:srgbClr val="404040"/>
                </a:solidFill>
                <a:latin typeface="Helvetica"/>
                <a:ea typeface="MS PGothic" pitchFamily="34" charset="-128"/>
                <a:cs typeface="ＭＳ Ｐゴシック" charset="0"/>
              </a:defRPr>
            </a:lvl3pPr>
            <a:lvl4pPr marL="1600200" indent="-228600" algn="l" defTabSz="457200" rtl="0" eaLnBrk="1" fontAlgn="base" hangingPunct="1">
              <a:spcBef>
                <a:spcPct val="20000"/>
              </a:spcBef>
              <a:spcAft>
                <a:spcPct val="0"/>
              </a:spcAft>
              <a:buFont typeface="Arial" pitchFamily="34" charset="0"/>
              <a:buChar char="–"/>
              <a:defRPr sz="1800" kern="1200">
                <a:solidFill>
                  <a:srgbClr val="404040"/>
                </a:solidFill>
                <a:latin typeface="Helvetica"/>
                <a:ea typeface="MS PGothic" pitchFamily="34" charset="-128"/>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pPr>
            <a:r>
              <a:rPr lang="en-US" dirty="0" smtClean="0"/>
              <a:t>Highly constrained</a:t>
            </a:r>
            <a:endParaRPr lang="en-US" dirty="0"/>
          </a:p>
          <a:p>
            <a:pPr lvl="1">
              <a:lnSpc>
                <a:spcPct val="120000"/>
              </a:lnSpc>
            </a:pPr>
            <a:r>
              <a:rPr lang="en-US" dirty="0" smtClean="0"/>
              <a:t>Limited space</a:t>
            </a:r>
          </a:p>
          <a:p>
            <a:pPr lvl="1">
              <a:lnSpc>
                <a:spcPct val="120000"/>
              </a:lnSpc>
            </a:pPr>
            <a:r>
              <a:rPr lang="en-US" dirty="0" smtClean="0"/>
              <a:t>Nulls 1.5T field</a:t>
            </a:r>
          </a:p>
          <a:p>
            <a:pPr lvl="1">
              <a:lnSpc>
                <a:spcPct val="120000"/>
              </a:lnSpc>
            </a:pPr>
            <a:r>
              <a:rPr lang="en-US" dirty="0" smtClean="0"/>
              <a:t>Part-per-million level impact in storage region</a:t>
            </a:r>
          </a:p>
          <a:p>
            <a:pPr lvl="1">
              <a:lnSpc>
                <a:spcPct val="120000"/>
              </a:lnSpc>
            </a:pPr>
            <a:r>
              <a:rPr lang="en-US" dirty="0" smtClean="0"/>
              <a:t>DC to not induce eddy currents</a:t>
            </a:r>
          </a:p>
          <a:p>
            <a:pPr lvl="1">
              <a:lnSpc>
                <a:spcPct val="120000"/>
              </a:lnSpc>
            </a:pPr>
            <a:r>
              <a:rPr lang="en-US" dirty="0" smtClean="0"/>
              <a:t>High </a:t>
            </a:r>
            <a:r>
              <a:rPr lang="en-US" dirty="0" err="1" smtClean="0"/>
              <a:t>J</a:t>
            </a:r>
            <a:r>
              <a:rPr lang="en-US" baseline="-25000" dirty="0" err="1" smtClean="0"/>
              <a:t>c</a:t>
            </a:r>
            <a:r>
              <a:rPr lang="en-US" dirty="0" smtClean="0"/>
              <a:t> superconductor</a:t>
            </a:r>
          </a:p>
          <a:p>
            <a:pPr lvl="1">
              <a:lnSpc>
                <a:spcPct val="120000"/>
              </a:lnSpc>
            </a:pPr>
            <a:r>
              <a:rPr lang="en-US" dirty="0" smtClean="0"/>
              <a:t>Maximize injection efficiency</a:t>
            </a:r>
          </a:p>
        </p:txBody>
      </p:sp>
      <p:pic>
        <p:nvPicPr>
          <p:cNvPr id="12" name="Picture 11" descr="inflector-cryostat-layout-v2.pdf"/>
          <p:cNvPicPr>
            <a:picLocks noChangeAspect="1"/>
          </p:cNvPicPr>
          <p:nvPr/>
        </p:nvPicPr>
        <p:blipFill rotWithShape="1">
          <a:blip r:embed="rId3">
            <a:extLst>
              <a:ext uri="{28A0092B-C50C-407E-A947-70E740481C1C}">
                <a14:useLocalDpi xmlns:a14="http://schemas.microsoft.com/office/drawing/2010/main" val="0"/>
              </a:ext>
            </a:extLst>
          </a:blip>
          <a:srcRect t="18860"/>
          <a:stretch/>
        </p:blipFill>
        <p:spPr bwMode="auto">
          <a:xfrm>
            <a:off x="1219200" y="3886200"/>
            <a:ext cx="6858000" cy="2895600"/>
          </a:xfrm>
          <a:prstGeom prst="rect">
            <a:avLst/>
          </a:prstGeom>
          <a:solidFill>
            <a:srgbClr val="FFFFFF"/>
          </a:solidFill>
          <a:ln>
            <a:noFill/>
          </a:ln>
          <a:extLst/>
        </p:spPr>
      </p:pic>
      <p:cxnSp>
        <p:nvCxnSpPr>
          <p:cNvPr id="13" name="Straight Arrow Connector 12"/>
          <p:cNvCxnSpPr/>
          <p:nvPr/>
        </p:nvCxnSpPr>
        <p:spPr bwMode="auto">
          <a:xfrm>
            <a:off x="3360738" y="4819650"/>
            <a:ext cx="3797300" cy="615950"/>
          </a:xfrm>
          <a:prstGeom prst="straightConnector1">
            <a:avLst/>
          </a:prstGeom>
          <a:noFill/>
          <a:ln w="5715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4" name="TextBox 13"/>
          <p:cNvSpPr txBox="1">
            <a:spLocks noChangeArrowheads="1"/>
          </p:cNvSpPr>
          <p:nvPr/>
        </p:nvSpPr>
        <p:spPr bwMode="auto">
          <a:xfrm>
            <a:off x="2971800" y="4489450"/>
            <a:ext cx="338502" cy="399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solidFill>
                  <a:srgbClr val="FF0000"/>
                </a:solidFill>
                <a:latin typeface="Symbol" charset="0"/>
                <a:cs typeface="Symbol" charset="0"/>
              </a:rPr>
              <a:t>m</a:t>
            </a:r>
          </a:p>
        </p:txBody>
      </p:sp>
    </p:spTree>
    <p:extLst>
      <p:ext uri="{BB962C8B-B14F-4D97-AF65-F5344CB8AC3E}">
        <p14:creationId xmlns:p14="http://schemas.microsoft.com/office/powerpoint/2010/main" val="30750608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 descr="inflector-x-section-v4.pdf"/>
          <p:cNvPicPr>
            <a:picLocks noChangeAspect="1"/>
          </p:cNvPicPr>
          <p:nvPr/>
        </p:nvPicPr>
        <p:blipFill>
          <a:blip r:embed="rId2">
            <a:extLst>
              <a:ext uri="{28A0092B-C50C-407E-A947-70E740481C1C}">
                <a14:useLocalDpi xmlns:a14="http://schemas.microsoft.com/office/drawing/2010/main" val="0"/>
              </a:ext>
            </a:extLst>
          </a:blip>
          <a:srcRect l="6445" t="13818" r="6795" b="9190"/>
          <a:stretch>
            <a:fillRect/>
          </a:stretch>
        </p:blipFill>
        <p:spPr bwMode="auto">
          <a:xfrm>
            <a:off x="4413250" y="990600"/>
            <a:ext cx="4578350"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6F2A0381-4F62-2740-A4B1-0CAF41EACCA6}" type="slidenum">
              <a:rPr lang="en-US" smtClean="0"/>
              <a:pPr/>
              <a:t>15</a:t>
            </a:fld>
            <a:endParaRPr lang="en-US" dirty="0"/>
          </a:p>
        </p:txBody>
      </p:sp>
      <p:sp>
        <p:nvSpPr>
          <p:cNvPr id="5" name="Footer Placeholder 4"/>
          <p:cNvSpPr>
            <a:spLocks noGrp="1"/>
          </p:cNvSpPr>
          <p:nvPr>
            <p:ph type="ftr" sz="quarter" idx="4294967295"/>
          </p:nvPr>
        </p:nvSpPr>
        <p:spPr>
          <a:xfrm>
            <a:off x="533400" y="6426200"/>
            <a:ext cx="8077200" cy="476250"/>
          </a:xfrm>
          <a:prstGeom prst="rect">
            <a:avLst/>
          </a:prstGeom>
        </p:spPr>
        <p:txBody>
          <a:bodyPr/>
          <a:lstStyle/>
          <a:p>
            <a:r>
              <a:rPr lang="de-DE" smtClean="0"/>
              <a:t>Muon (g-2)   Fermilab PAC - 21 June 2016</a:t>
            </a:r>
            <a:endParaRPr lang="en-US" dirty="0"/>
          </a:p>
        </p:txBody>
      </p:sp>
      <p:pic>
        <p:nvPicPr>
          <p:cNvPr id="6" name="Picture 2" descr="Screen Shot 2013-09-15 at 4.39.21 PM.png"/>
          <p:cNvPicPr>
            <a:picLocks noChangeAspect="1"/>
          </p:cNvPicPr>
          <p:nvPr/>
        </p:nvPicPr>
        <p:blipFill>
          <a:blip r:embed="rId3">
            <a:extLst>
              <a:ext uri="{28A0092B-C50C-407E-A947-70E740481C1C}">
                <a14:useLocalDpi xmlns:a14="http://schemas.microsoft.com/office/drawing/2010/main" val="0"/>
              </a:ext>
            </a:extLst>
          </a:blip>
          <a:srcRect l="2084" r="5989"/>
          <a:stretch>
            <a:fillRect/>
          </a:stretch>
        </p:blipFill>
        <p:spPr bwMode="auto">
          <a:xfrm>
            <a:off x="101600" y="558800"/>
            <a:ext cx="4483100"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30"/>
          <p:cNvSpPr txBox="1">
            <a:spLocks noChangeArrowheads="1"/>
          </p:cNvSpPr>
          <p:nvPr/>
        </p:nvSpPr>
        <p:spPr bwMode="auto">
          <a:xfrm>
            <a:off x="8102600" y="1752600"/>
            <a:ext cx="1117600" cy="1200328"/>
          </a:xfrm>
          <a:prstGeom prst="rect">
            <a:avLst/>
          </a:prstGeom>
          <a:solidFill>
            <a:srgbClr val="FFFFFF"/>
          </a:solidFill>
          <a:ln>
            <a:noFill/>
          </a:ln>
          <a:extLst/>
        </p:spPr>
        <p:txBody>
          <a:bodyPr wrap="squar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defRPr/>
            </a:pPr>
            <a:r>
              <a:rPr lang="en-US" sz="2400" dirty="0" err="1" smtClean="0">
                <a:solidFill>
                  <a:srgbClr val="FF0000"/>
                </a:solidFill>
                <a:latin typeface="cmmi10" charset="0"/>
                <a:cs typeface="cmmi10" charset="0"/>
              </a:rPr>
              <a:t>B</a:t>
            </a:r>
            <a:r>
              <a:rPr lang="en-US" sz="2400" baseline="-25000" dirty="0" err="1" smtClean="0">
                <a:solidFill>
                  <a:srgbClr val="FF0000"/>
                </a:solidFill>
                <a:latin typeface="Times New Roman"/>
                <a:cs typeface="Times New Roman"/>
              </a:rPr>
              <a:t>inf</a:t>
            </a:r>
            <a:r>
              <a:rPr lang="en-US" sz="2400" dirty="0" smtClean="0">
                <a:solidFill>
                  <a:srgbClr val="FF0000"/>
                </a:solidFill>
                <a:latin typeface="+mn-lt"/>
                <a:cs typeface="cmmi10" charset="0"/>
              </a:rPr>
              <a:t> </a:t>
            </a:r>
            <a:r>
              <a:rPr lang="en-US" sz="2400" b="0" dirty="0" smtClean="0">
                <a:solidFill>
                  <a:srgbClr val="FF0000"/>
                </a:solidFill>
                <a:latin typeface="+mn-lt"/>
                <a:cs typeface="cmmi10" charset="0"/>
              </a:rPr>
              <a:t>=0</a:t>
            </a:r>
          </a:p>
          <a:p>
            <a:pPr eaLnBrk="1" hangingPunct="1">
              <a:defRPr/>
            </a:pPr>
            <a:r>
              <a:rPr lang="en-US" sz="2400" b="0" dirty="0" smtClean="0">
                <a:solidFill>
                  <a:srgbClr val="FF0000"/>
                </a:solidFill>
                <a:latin typeface="+mn-lt"/>
                <a:cs typeface="cmmi10" charset="0"/>
              </a:rPr>
              <a:t>out-side</a:t>
            </a:r>
            <a:endParaRPr lang="en-US" sz="2400" b="0" dirty="0" smtClean="0">
              <a:solidFill>
                <a:srgbClr val="FF0000"/>
              </a:solidFill>
              <a:latin typeface="cmmi10" charset="0"/>
              <a:cs typeface="cmmi10" charset="0"/>
            </a:endParaRPr>
          </a:p>
        </p:txBody>
      </p:sp>
      <p:sp>
        <p:nvSpPr>
          <p:cNvPr id="14" name="Freeform 29"/>
          <p:cNvSpPr>
            <a:spLocks/>
          </p:cNvSpPr>
          <p:nvPr/>
        </p:nvSpPr>
        <p:spPr bwMode="auto">
          <a:xfrm flipH="1" flipV="1">
            <a:off x="6781800" y="2636838"/>
            <a:ext cx="914400" cy="985837"/>
          </a:xfrm>
          <a:custGeom>
            <a:avLst/>
            <a:gdLst>
              <a:gd name="T0" fmla="*/ 15 w 1110357"/>
              <a:gd name="T1" fmla="*/ 1 h 1735607"/>
              <a:gd name="T2" fmla="*/ 258 w 1110357"/>
              <a:gd name="T3" fmla="*/ 1 h 1735607"/>
              <a:gd name="T4" fmla="*/ 1785 w 1110357"/>
              <a:gd name="T5" fmla="*/ 1 h 1735607"/>
              <a:gd name="T6" fmla="*/ 3001 w 1110357"/>
              <a:gd name="T7" fmla="*/ 1 h 1735607"/>
              <a:gd name="T8" fmla="*/ 3278 w 1110357"/>
              <a:gd name="T9" fmla="*/ 1 h 17356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0357" h="1735607">
                <a:moveTo>
                  <a:pt x="5022" y="924288"/>
                </a:moveTo>
                <a:cubicBezTo>
                  <a:pt x="-3797" y="651888"/>
                  <a:pt x="-12616" y="379489"/>
                  <a:pt x="87334" y="230551"/>
                </a:cubicBezTo>
                <a:cubicBezTo>
                  <a:pt x="187284" y="81613"/>
                  <a:pt x="449900" y="-65365"/>
                  <a:pt x="604725" y="30661"/>
                </a:cubicBezTo>
                <a:cubicBezTo>
                  <a:pt x="759550" y="126687"/>
                  <a:pt x="932013" y="522547"/>
                  <a:pt x="1016285" y="806705"/>
                </a:cubicBezTo>
                <a:cubicBezTo>
                  <a:pt x="1100557" y="1090863"/>
                  <a:pt x="1110357" y="1735607"/>
                  <a:pt x="1110357" y="1735607"/>
                </a:cubicBezTo>
              </a:path>
            </a:pathLst>
          </a:custGeom>
          <a:noFill/>
          <a:ln w="57150" cmpd="sng">
            <a:solidFill>
              <a:srgbClr val="0000FF"/>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grpSp>
        <p:nvGrpSpPr>
          <p:cNvPr id="17" name="Group 15"/>
          <p:cNvGrpSpPr>
            <a:grpSpLocks/>
          </p:cNvGrpSpPr>
          <p:nvPr/>
        </p:nvGrpSpPr>
        <p:grpSpPr bwMode="auto">
          <a:xfrm>
            <a:off x="498475" y="3811588"/>
            <a:ext cx="3692525" cy="2652712"/>
            <a:chOff x="41275" y="3616325"/>
            <a:chExt cx="4103688" cy="3148012"/>
          </a:xfrm>
        </p:grpSpPr>
        <p:pic>
          <p:nvPicPr>
            <p:cNvPr id="18" name="Picture 4" descr="inf_clos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75" y="3616325"/>
              <a:ext cx="4052888" cy="314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2"/>
            <p:cNvSpPr txBox="1">
              <a:spLocks noChangeArrowheads="1"/>
            </p:cNvSpPr>
            <p:nvPr/>
          </p:nvSpPr>
          <p:spPr bwMode="auto">
            <a:xfrm>
              <a:off x="41275" y="3616325"/>
              <a:ext cx="3510894" cy="84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00"/>
                  </a:solidFill>
                </a:rPr>
                <a:t>E821 Inflector: both ends closed</a:t>
              </a:r>
            </a:p>
          </p:txBody>
        </p:sp>
      </p:grpSp>
      <p:grpSp>
        <p:nvGrpSpPr>
          <p:cNvPr id="20" name="Group 19"/>
          <p:cNvGrpSpPr>
            <a:grpSpLocks/>
          </p:cNvGrpSpPr>
          <p:nvPr/>
        </p:nvGrpSpPr>
        <p:grpSpPr bwMode="auto">
          <a:xfrm>
            <a:off x="533400" y="5702300"/>
            <a:ext cx="1371600" cy="685800"/>
            <a:chOff x="533400" y="5562600"/>
            <a:chExt cx="1371600" cy="685800"/>
          </a:xfrm>
        </p:grpSpPr>
        <p:sp>
          <p:nvSpPr>
            <p:cNvPr id="21" name="TextBox 20"/>
            <p:cNvSpPr txBox="1">
              <a:spLocks noChangeArrowheads="1"/>
            </p:cNvSpPr>
            <p:nvPr/>
          </p:nvSpPr>
          <p:spPr bwMode="auto">
            <a:xfrm>
              <a:off x="533400" y="5848290"/>
              <a:ext cx="1066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FFF00"/>
                  </a:solidFill>
                  <a:latin typeface="Symbol" charset="0"/>
                  <a:cs typeface="Symbol" charset="0"/>
                </a:rPr>
                <a:t>m</a:t>
              </a:r>
              <a:r>
                <a:rPr lang="en-US" sz="2000">
                  <a:solidFill>
                    <a:srgbClr val="FFFF00"/>
                  </a:solidFill>
                </a:rPr>
                <a:t> beam</a:t>
              </a:r>
            </a:p>
          </p:txBody>
        </p:sp>
        <p:cxnSp>
          <p:nvCxnSpPr>
            <p:cNvPr id="22" name="Straight Arrow Connector 21"/>
            <p:cNvCxnSpPr/>
            <p:nvPr/>
          </p:nvCxnSpPr>
          <p:spPr>
            <a:xfrm flipV="1">
              <a:off x="1219200" y="5562600"/>
              <a:ext cx="685800" cy="381000"/>
            </a:xfrm>
            <a:prstGeom prst="straightConnector1">
              <a:avLst/>
            </a:prstGeom>
            <a:ln w="762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grpSp>
        <p:nvGrpSpPr>
          <p:cNvPr id="50" name="Group 49"/>
          <p:cNvGrpSpPr/>
          <p:nvPr/>
        </p:nvGrpSpPr>
        <p:grpSpPr>
          <a:xfrm>
            <a:off x="7226300" y="1892300"/>
            <a:ext cx="1266825" cy="1143000"/>
            <a:chOff x="7239000" y="-673100"/>
            <a:chExt cx="1266825" cy="1143000"/>
          </a:xfrm>
        </p:grpSpPr>
        <p:sp>
          <p:nvSpPr>
            <p:cNvPr id="7" name="TextBox 2"/>
            <p:cNvSpPr txBox="1">
              <a:spLocks noChangeArrowheads="1"/>
            </p:cNvSpPr>
            <p:nvPr/>
          </p:nvSpPr>
          <p:spPr bwMode="auto">
            <a:xfrm rot="16200000">
              <a:off x="8024813" y="-239713"/>
              <a:ext cx="68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dirty="0">
                  <a:solidFill>
                    <a:srgbClr val="FF0000"/>
                  </a:solidFill>
                </a:rPr>
                <a:t>56mm</a:t>
              </a:r>
            </a:p>
          </p:txBody>
        </p:sp>
        <p:cxnSp>
          <p:nvCxnSpPr>
            <p:cNvPr id="8" name="Straight Arrow Connector 7"/>
            <p:cNvCxnSpPr/>
            <p:nvPr/>
          </p:nvCxnSpPr>
          <p:spPr bwMode="auto">
            <a:xfrm>
              <a:off x="8153400" y="-673100"/>
              <a:ext cx="0" cy="1143000"/>
            </a:xfrm>
            <a:prstGeom prst="straightConnector1">
              <a:avLst/>
            </a:prstGeom>
            <a:noFill/>
            <a:ln w="38100" cap="flat" cmpd="sng" algn="ctr">
              <a:solidFill>
                <a:srgbClr val="FF0000"/>
              </a:solidFill>
              <a:prstDash val="solid"/>
              <a:round/>
              <a:headEnd type="arrow"/>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9" name="TextBox 2"/>
            <p:cNvSpPr txBox="1">
              <a:spLocks noChangeArrowheads="1"/>
            </p:cNvSpPr>
            <p:nvPr/>
          </p:nvSpPr>
          <p:spPr bwMode="auto">
            <a:xfrm>
              <a:off x="7239000" y="-111125"/>
              <a:ext cx="68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dirty="0">
                  <a:solidFill>
                    <a:srgbClr val="FF0000"/>
                  </a:solidFill>
                </a:rPr>
                <a:t>18mm</a:t>
              </a:r>
            </a:p>
          </p:txBody>
        </p:sp>
        <p:cxnSp>
          <p:nvCxnSpPr>
            <p:cNvPr id="10" name="Straight Arrow Connector 9"/>
            <p:cNvCxnSpPr/>
            <p:nvPr/>
          </p:nvCxnSpPr>
          <p:spPr bwMode="auto">
            <a:xfrm>
              <a:off x="7400925" y="-111125"/>
              <a:ext cx="381000" cy="0"/>
            </a:xfrm>
            <a:prstGeom prst="straightConnector1">
              <a:avLst/>
            </a:prstGeom>
            <a:noFill/>
            <a:ln w="28575" cap="flat" cmpd="sng" algn="ctr">
              <a:solidFill>
                <a:srgbClr val="FF0000"/>
              </a:solidFill>
              <a:prstDash val="solid"/>
              <a:round/>
              <a:headEnd type="arrow"/>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49" name="Group 48"/>
          <p:cNvGrpSpPr/>
          <p:nvPr/>
        </p:nvGrpSpPr>
        <p:grpSpPr>
          <a:xfrm>
            <a:off x="6032500" y="1085850"/>
            <a:ext cx="1981200" cy="3409950"/>
            <a:chOff x="6032500" y="1085850"/>
            <a:chExt cx="1981200" cy="3409950"/>
          </a:xfrm>
        </p:grpSpPr>
        <p:cxnSp>
          <p:nvCxnSpPr>
            <p:cNvPr id="23" name="Straight Connector 22"/>
            <p:cNvCxnSpPr/>
            <p:nvPr/>
          </p:nvCxnSpPr>
          <p:spPr>
            <a:xfrm>
              <a:off x="8001000" y="1241425"/>
              <a:ext cx="0" cy="2416175"/>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7845425" y="3667125"/>
              <a:ext cx="155575" cy="171450"/>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6753225" y="3840163"/>
              <a:ext cx="1090613" cy="4762"/>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7845425" y="1085850"/>
              <a:ext cx="168275" cy="171450"/>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6743700" y="1092200"/>
              <a:ext cx="1108075" cy="6350"/>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6451600" y="1101725"/>
              <a:ext cx="295275" cy="200025"/>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29" name="Straight Connector 15362"/>
            <p:cNvCxnSpPr/>
            <p:nvPr/>
          </p:nvCxnSpPr>
          <p:spPr>
            <a:xfrm>
              <a:off x="6470650" y="1298575"/>
              <a:ext cx="0" cy="76200"/>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6229350" y="1371600"/>
              <a:ext cx="247650" cy="149225"/>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6172200" y="1552575"/>
              <a:ext cx="31750" cy="47625"/>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flipV="1">
              <a:off x="6172200" y="1600200"/>
              <a:ext cx="6350" cy="336550"/>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6042025" y="1930400"/>
              <a:ext cx="127000" cy="127000"/>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6035675" y="2051050"/>
              <a:ext cx="6350" cy="819150"/>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032500" y="2876550"/>
              <a:ext cx="130175" cy="123825"/>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flipV="1">
              <a:off x="6169025" y="2997200"/>
              <a:ext cx="3175" cy="355600"/>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flipV="1">
              <a:off x="6454775" y="3635375"/>
              <a:ext cx="301625" cy="209550"/>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a:off x="6464300" y="3536950"/>
              <a:ext cx="3175" cy="85725"/>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6172200" y="3352800"/>
              <a:ext cx="85725" cy="88900"/>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248400" y="3429000"/>
              <a:ext cx="212725" cy="123825"/>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grpSp>
          <p:nvGrpSpPr>
            <p:cNvPr id="41" name="Group 40"/>
            <p:cNvGrpSpPr>
              <a:grpSpLocks/>
            </p:cNvGrpSpPr>
            <p:nvPr/>
          </p:nvGrpSpPr>
          <p:grpSpPr bwMode="auto">
            <a:xfrm>
              <a:off x="6324600" y="3886200"/>
              <a:ext cx="1143000" cy="609600"/>
              <a:chOff x="6324600" y="3886200"/>
              <a:chExt cx="1143000" cy="533400"/>
            </a:xfrm>
          </p:grpSpPr>
          <p:cxnSp>
            <p:nvCxnSpPr>
              <p:cNvPr id="42" name="Straight Arrow Connector 41"/>
              <p:cNvCxnSpPr/>
              <p:nvPr/>
            </p:nvCxnSpPr>
            <p:spPr>
              <a:xfrm flipV="1">
                <a:off x="7239000" y="3886200"/>
                <a:ext cx="228600" cy="380603"/>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6324600" y="3962599"/>
                <a:ext cx="895350" cy="457001"/>
              </a:xfrm>
              <a:prstGeom prst="rect">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grpSp>
      </p:grpSp>
      <p:sp>
        <p:nvSpPr>
          <p:cNvPr id="2" name="Title 1"/>
          <p:cNvSpPr>
            <a:spLocks noGrp="1"/>
          </p:cNvSpPr>
          <p:nvPr>
            <p:ph type="title"/>
          </p:nvPr>
        </p:nvSpPr>
        <p:spPr>
          <a:xfrm>
            <a:off x="457200" y="-49212"/>
            <a:ext cx="8229600" cy="539750"/>
          </a:xfrm>
        </p:spPr>
        <p:txBody>
          <a:bodyPr/>
          <a:lstStyle/>
          <a:p>
            <a:r>
              <a:rPr lang="en-US" dirty="0" smtClean="0">
                <a:latin typeface="Arial" charset="0"/>
              </a:rPr>
              <a:t>How does it work?</a:t>
            </a:r>
            <a:endParaRPr lang="en-US" dirty="0"/>
          </a:p>
        </p:txBody>
      </p:sp>
      <p:pic>
        <p:nvPicPr>
          <p:cNvPr id="51" name="Picture 50"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6600" y="425450"/>
            <a:ext cx="1320800" cy="546100"/>
          </a:xfrm>
          <a:prstGeom prst="rect">
            <a:avLst/>
          </a:prstGeom>
        </p:spPr>
      </p:pic>
      <p:pic>
        <p:nvPicPr>
          <p:cNvPr id="52" name="Picture 51"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5304" y="2044701"/>
            <a:ext cx="534912" cy="368300"/>
          </a:xfrm>
          <a:prstGeom prst="rect">
            <a:avLst/>
          </a:prstGeom>
        </p:spPr>
      </p:pic>
      <p:pic>
        <p:nvPicPr>
          <p:cNvPr id="53" name="Picture 52"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0492" y="2200275"/>
            <a:ext cx="524933" cy="203200"/>
          </a:xfrm>
          <a:prstGeom prst="rect">
            <a:avLst/>
          </a:prstGeom>
          <a:noFill/>
        </p:spPr>
      </p:pic>
      <p:sp>
        <p:nvSpPr>
          <p:cNvPr id="54" name="TextBox 53"/>
          <p:cNvSpPr txBox="1"/>
          <p:nvPr/>
        </p:nvSpPr>
        <p:spPr>
          <a:xfrm>
            <a:off x="317500" y="558800"/>
            <a:ext cx="4419600" cy="369332"/>
          </a:xfrm>
          <a:prstGeom prst="rect">
            <a:avLst/>
          </a:prstGeom>
          <a:noFill/>
        </p:spPr>
        <p:txBody>
          <a:bodyPr wrap="square" rtlCol="0">
            <a:spAutoFit/>
          </a:bodyPr>
          <a:lstStyle/>
          <a:p>
            <a:r>
              <a:rPr lang="en-US" dirty="0" smtClean="0">
                <a:latin typeface="Arial"/>
                <a:cs typeface="Arial"/>
              </a:rPr>
              <a:t>Truncated double cosine </a:t>
            </a:r>
            <a:r>
              <a:rPr lang="en-US" i="1" dirty="0" smtClean="0">
                <a:latin typeface="Symbol" charset="2"/>
                <a:cs typeface="Symbol" charset="2"/>
              </a:rPr>
              <a:t>q</a:t>
            </a:r>
            <a:r>
              <a:rPr lang="en-US" dirty="0" smtClean="0">
                <a:latin typeface="Arial"/>
                <a:cs typeface="Arial"/>
              </a:rPr>
              <a:t> design</a:t>
            </a:r>
          </a:p>
        </p:txBody>
      </p:sp>
      <p:sp>
        <p:nvSpPr>
          <p:cNvPr id="3" name="TextBox 2"/>
          <p:cNvSpPr txBox="1"/>
          <p:nvPr/>
        </p:nvSpPr>
        <p:spPr>
          <a:xfrm>
            <a:off x="5092700" y="4749800"/>
            <a:ext cx="3314700" cy="923330"/>
          </a:xfrm>
          <a:prstGeom prst="rect">
            <a:avLst/>
          </a:prstGeom>
          <a:noFill/>
        </p:spPr>
        <p:txBody>
          <a:bodyPr wrap="square" rtlCol="0">
            <a:spAutoFit/>
          </a:bodyPr>
          <a:lstStyle/>
          <a:p>
            <a:r>
              <a:rPr lang="en-US" dirty="0" smtClean="0">
                <a:latin typeface="Arial"/>
                <a:cs typeface="Arial"/>
              </a:rPr>
              <a:t>two coils in series with currents in the opposite direction</a:t>
            </a:r>
          </a:p>
        </p:txBody>
      </p:sp>
    </p:spTree>
    <p:extLst>
      <p:ext uri="{BB962C8B-B14F-4D97-AF65-F5344CB8AC3E}">
        <p14:creationId xmlns:p14="http://schemas.microsoft.com/office/powerpoint/2010/main" val="472584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par>
                                <p:cTn id="8" presetID="1" presetClass="exit" presetSubtype="0" fill="hold" nodeType="withEffect">
                                  <p:stCondLst>
                                    <p:cond delay="0"/>
                                  </p:stCondLst>
                                  <p:childTnLst>
                                    <p:set>
                                      <p:cBhvr>
                                        <p:cTn id="9" dur="1" fill="hold">
                                          <p:stCondLst>
                                            <p:cond delay="0"/>
                                          </p:stCondLst>
                                        </p:cTn>
                                        <p:tgtEl>
                                          <p:spTgt spid="50"/>
                                        </p:tgtEl>
                                        <p:attrNameLst>
                                          <p:attrName>style.visibility</p:attrName>
                                        </p:attrNameLst>
                                      </p:cBhvr>
                                      <p:to>
                                        <p:strVal val="hidden"/>
                                      </p:to>
                                    </p:se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500"/>
                                  </p:stCondLst>
                                  <p:childTnLst>
                                    <p:set>
                                      <p:cBhvr>
                                        <p:cTn id="15" dur="1" fill="hold">
                                          <p:stCondLst>
                                            <p:cond delay="0"/>
                                          </p:stCondLst>
                                        </p:cTn>
                                        <p:tgtEl>
                                          <p:spTgt spid="5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1000"/>
                                        <p:tgtEl>
                                          <p:spTgt spid="4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a:grpSpLocks/>
          </p:cNvGrpSpPr>
          <p:nvPr/>
        </p:nvGrpSpPr>
        <p:grpSpPr bwMode="auto">
          <a:xfrm>
            <a:off x="4127500" y="3810000"/>
            <a:ext cx="4864100" cy="2743200"/>
            <a:chOff x="5029200" y="3962400"/>
            <a:chExt cx="4025900" cy="2184400"/>
          </a:xfrm>
        </p:grpSpPr>
        <p:pic>
          <p:nvPicPr>
            <p:cNvPr id="8" name="Picture 2" descr="Screen Shot 2013-04-05 at 12.05.36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962400"/>
              <a:ext cx="40259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bwMode="auto">
            <a:xfrm flipV="1">
              <a:off x="5669087" y="4813153"/>
              <a:ext cx="990708" cy="457612"/>
            </a:xfrm>
            <a:prstGeom prst="line">
              <a:avLst/>
            </a:prstGeom>
            <a:noFill/>
            <a:ln w="381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 name="Straight Connector 9"/>
            <p:cNvCxnSpPr/>
            <p:nvPr/>
          </p:nvCxnSpPr>
          <p:spPr bwMode="auto">
            <a:xfrm flipH="1" flipV="1">
              <a:off x="7720141" y="4815682"/>
              <a:ext cx="989394" cy="457612"/>
            </a:xfrm>
            <a:prstGeom prst="line">
              <a:avLst/>
            </a:prstGeom>
            <a:noFill/>
            <a:ln w="381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Straight Connector 10"/>
            <p:cNvCxnSpPr/>
            <p:nvPr/>
          </p:nvCxnSpPr>
          <p:spPr bwMode="auto">
            <a:xfrm>
              <a:off x="6657167" y="4811889"/>
              <a:ext cx="1066916" cy="0"/>
            </a:xfrm>
            <a:prstGeom prst="line">
              <a:avLst/>
            </a:prstGeom>
            <a:noFill/>
            <a:ln w="381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2" name="TextBox 16"/>
            <p:cNvSpPr txBox="1">
              <a:spLocks noChangeArrowheads="1"/>
            </p:cNvSpPr>
            <p:nvPr/>
          </p:nvSpPr>
          <p:spPr bwMode="auto">
            <a:xfrm>
              <a:off x="8229600" y="4495800"/>
              <a:ext cx="609600" cy="41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0000FF"/>
                  </a:solidFill>
                  <a:latin typeface="cmmi10" charset="0"/>
                  <a:cs typeface="cmmi10" charset="0"/>
                </a:rPr>
                <a:t>B</a:t>
              </a:r>
            </a:p>
          </p:txBody>
        </p:sp>
      </p:grpSp>
      <p:sp>
        <p:nvSpPr>
          <p:cNvPr id="2" name="Title 1"/>
          <p:cNvSpPr>
            <a:spLocks noGrp="1"/>
          </p:cNvSpPr>
          <p:nvPr>
            <p:ph type="title"/>
          </p:nvPr>
        </p:nvSpPr>
        <p:spPr/>
        <p:txBody>
          <a:bodyPr/>
          <a:lstStyle/>
          <a:p>
            <a:r>
              <a:rPr lang="en-US" dirty="0">
                <a:latin typeface="Arial" charset="0"/>
              </a:rPr>
              <a:t>Radial beam motion</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16</a:t>
            </a:fld>
            <a:endParaRPr lang="en-US"/>
          </a:p>
        </p:txBody>
      </p:sp>
      <p:sp>
        <p:nvSpPr>
          <p:cNvPr id="5" name="Footer Placeholder 4"/>
          <p:cNvSpPr>
            <a:spLocks noGrp="1"/>
          </p:cNvSpPr>
          <p:nvPr>
            <p:ph type="ftr" sz="quarter" idx="4294967295"/>
          </p:nvPr>
        </p:nvSpPr>
        <p:spPr>
          <a:xfrm>
            <a:off x="533400" y="6629400"/>
            <a:ext cx="8077200" cy="476250"/>
          </a:xfrm>
          <a:prstGeom prst="rect">
            <a:avLst/>
          </a:prstGeom>
        </p:spPr>
        <p:txBody>
          <a:bodyPr/>
          <a:lstStyle/>
          <a:p>
            <a:r>
              <a:rPr lang="de-DE" smtClean="0"/>
              <a:t>Muon (g-2)   Fermilab PAC - 21 June 2016</a:t>
            </a:r>
            <a:endParaRPr lang="en-US" dirty="0"/>
          </a:p>
        </p:txBody>
      </p:sp>
      <p:pic>
        <p:nvPicPr>
          <p:cNvPr id="6" name="Picture 5" descr="inflector-coil-vac-chmb.pdf"/>
          <p:cNvPicPr>
            <a:picLocks noChangeAspect="1"/>
          </p:cNvPicPr>
          <p:nvPr/>
        </p:nvPicPr>
        <p:blipFill>
          <a:blip r:embed="rId3">
            <a:extLst>
              <a:ext uri="{28A0092B-C50C-407E-A947-70E740481C1C}">
                <a14:useLocalDpi xmlns:a14="http://schemas.microsoft.com/office/drawing/2010/main" val="0"/>
              </a:ext>
            </a:extLst>
          </a:blip>
          <a:srcRect l="16852" t="41731" r="34074" b="6390"/>
          <a:stretch>
            <a:fillRect/>
          </a:stretch>
        </p:blipFill>
        <p:spPr bwMode="auto">
          <a:xfrm>
            <a:off x="76200" y="990600"/>
            <a:ext cx="33655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a:spLocks noChangeArrowheads="1"/>
          </p:cNvSpPr>
          <p:nvPr/>
        </p:nvSpPr>
        <p:spPr bwMode="auto">
          <a:xfrm>
            <a:off x="4913313" y="4943475"/>
            <a:ext cx="117475" cy="176213"/>
          </a:xfrm>
          <a:prstGeom prst="ellipse">
            <a:avLst/>
          </a:prstGeom>
          <a:solidFill>
            <a:srgbClr val="FF0000"/>
          </a:solidFill>
          <a:ln w="38100">
            <a:solidFill>
              <a:srgbClr val="FF0000"/>
            </a:solidFill>
            <a:round/>
            <a:headEnd/>
            <a:tailEnd/>
          </a:ln>
        </p:spPr>
        <p:txBody>
          <a:bodyPr>
            <a:spAutoFit/>
          </a:bodyPr>
          <a:lstStyle/>
          <a:p>
            <a:pPr>
              <a:spcBef>
                <a:spcPct val="50000"/>
              </a:spcBef>
            </a:pPr>
            <a:endParaRPr lang="en-US" sz="1800">
              <a:cs typeface="Arial" charset="0"/>
            </a:endParaRPr>
          </a:p>
        </p:txBody>
      </p:sp>
      <p:sp>
        <p:nvSpPr>
          <p:cNvPr id="14" name="Oval 13"/>
          <p:cNvSpPr>
            <a:spLocks noChangeArrowheads="1"/>
          </p:cNvSpPr>
          <p:nvPr/>
        </p:nvSpPr>
        <p:spPr bwMode="auto">
          <a:xfrm>
            <a:off x="5591175" y="4953000"/>
            <a:ext cx="117475" cy="176213"/>
          </a:xfrm>
          <a:prstGeom prst="ellipse">
            <a:avLst/>
          </a:prstGeom>
          <a:solidFill>
            <a:srgbClr val="FF0000"/>
          </a:solidFill>
          <a:ln w="38100">
            <a:solidFill>
              <a:srgbClr val="FF0000"/>
            </a:solidFill>
            <a:round/>
            <a:headEnd/>
            <a:tailEnd/>
          </a:ln>
        </p:spPr>
        <p:txBody>
          <a:bodyPr>
            <a:spAutoFit/>
          </a:bodyPr>
          <a:lstStyle/>
          <a:p>
            <a:pPr>
              <a:spcBef>
                <a:spcPct val="50000"/>
              </a:spcBef>
            </a:pPr>
            <a:endParaRPr lang="en-US" sz="1800">
              <a:cs typeface="Arial" charset="0"/>
            </a:endParaRPr>
          </a:p>
        </p:txBody>
      </p:sp>
      <p:sp>
        <p:nvSpPr>
          <p:cNvPr id="15" name="Oval 14"/>
          <p:cNvSpPr>
            <a:spLocks noChangeArrowheads="1"/>
          </p:cNvSpPr>
          <p:nvPr/>
        </p:nvSpPr>
        <p:spPr bwMode="auto">
          <a:xfrm>
            <a:off x="6273800" y="4965700"/>
            <a:ext cx="117475" cy="176213"/>
          </a:xfrm>
          <a:prstGeom prst="ellipse">
            <a:avLst/>
          </a:prstGeom>
          <a:solidFill>
            <a:srgbClr val="FF0000"/>
          </a:solidFill>
          <a:ln w="38100">
            <a:solidFill>
              <a:srgbClr val="FF0000"/>
            </a:solidFill>
            <a:round/>
            <a:headEnd/>
            <a:tailEnd/>
          </a:ln>
        </p:spPr>
        <p:txBody>
          <a:bodyPr>
            <a:spAutoFit/>
          </a:bodyPr>
          <a:lstStyle/>
          <a:p>
            <a:pPr>
              <a:spcBef>
                <a:spcPct val="50000"/>
              </a:spcBef>
            </a:pPr>
            <a:endParaRPr lang="en-US" sz="1800">
              <a:cs typeface="Arial" charset="0"/>
            </a:endParaRPr>
          </a:p>
        </p:txBody>
      </p:sp>
      <p:sp>
        <p:nvSpPr>
          <p:cNvPr id="16" name="Rectangle 15"/>
          <p:cNvSpPr/>
          <p:nvPr/>
        </p:nvSpPr>
        <p:spPr>
          <a:xfrm>
            <a:off x="4121150" y="4198938"/>
            <a:ext cx="822325" cy="9144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0000FF"/>
              </a:solidFill>
            </a:endParaRPr>
          </a:p>
        </p:txBody>
      </p:sp>
      <p:sp>
        <p:nvSpPr>
          <p:cNvPr id="17" name="Rectangle 16"/>
          <p:cNvSpPr/>
          <p:nvPr/>
        </p:nvSpPr>
        <p:spPr>
          <a:xfrm>
            <a:off x="4114800" y="5105400"/>
            <a:ext cx="819150" cy="9144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8" name="Rectangle 17"/>
          <p:cNvSpPr/>
          <p:nvPr/>
        </p:nvSpPr>
        <p:spPr>
          <a:xfrm>
            <a:off x="4114800" y="6019800"/>
            <a:ext cx="3581400" cy="457200"/>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9" name="Rectangle 18"/>
          <p:cNvSpPr/>
          <p:nvPr/>
        </p:nvSpPr>
        <p:spPr>
          <a:xfrm>
            <a:off x="4114800" y="3835400"/>
            <a:ext cx="3581400" cy="381000"/>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0" name="Rectangle 19"/>
          <p:cNvSpPr/>
          <p:nvPr/>
        </p:nvSpPr>
        <p:spPr>
          <a:xfrm>
            <a:off x="5778500" y="4216400"/>
            <a:ext cx="1905000" cy="381000"/>
          </a:xfrm>
          <a:prstGeom prst="rect">
            <a:avLst/>
          </a:prstGeom>
          <a:solidFill>
            <a:srgbClr val="A6A6A6"/>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0000FF"/>
              </a:solidFill>
            </a:endParaRPr>
          </a:p>
        </p:txBody>
      </p:sp>
      <p:sp>
        <p:nvSpPr>
          <p:cNvPr id="21" name="Rectangle 20"/>
          <p:cNvSpPr/>
          <p:nvPr/>
        </p:nvSpPr>
        <p:spPr>
          <a:xfrm>
            <a:off x="5767388" y="5651500"/>
            <a:ext cx="1928812" cy="352425"/>
          </a:xfrm>
          <a:prstGeom prst="rect">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2" name="Right Triangle 21"/>
          <p:cNvSpPr/>
          <p:nvPr/>
        </p:nvSpPr>
        <p:spPr>
          <a:xfrm flipV="1">
            <a:off x="7404100" y="4584700"/>
            <a:ext cx="304800" cy="228600"/>
          </a:xfrm>
          <a:prstGeom prst="rtTriangle">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3" name="Right Triangle 22"/>
          <p:cNvSpPr/>
          <p:nvPr/>
        </p:nvSpPr>
        <p:spPr>
          <a:xfrm flipH="1" flipV="1">
            <a:off x="5727700" y="4572000"/>
            <a:ext cx="304800" cy="228600"/>
          </a:xfrm>
          <a:prstGeom prst="rtTriangl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4" name="Right Triangle 23"/>
          <p:cNvSpPr/>
          <p:nvPr/>
        </p:nvSpPr>
        <p:spPr>
          <a:xfrm flipH="1">
            <a:off x="5732463" y="5422900"/>
            <a:ext cx="304800" cy="228600"/>
          </a:xfrm>
          <a:prstGeom prst="rtTriangle">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5" name="Right Triangle 24"/>
          <p:cNvSpPr/>
          <p:nvPr/>
        </p:nvSpPr>
        <p:spPr>
          <a:xfrm>
            <a:off x="7410450" y="5430838"/>
            <a:ext cx="304800" cy="228600"/>
          </a:xfrm>
          <a:prstGeom prst="rtTriangle">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6" name="Rectangle 25"/>
          <p:cNvSpPr/>
          <p:nvPr/>
        </p:nvSpPr>
        <p:spPr>
          <a:xfrm>
            <a:off x="6032500" y="4576763"/>
            <a:ext cx="1384300" cy="203200"/>
          </a:xfrm>
          <a:prstGeom prst="rect">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7" name="Rectangle 26"/>
          <p:cNvSpPr/>
          <p:nvPr/>
        </p:nvSpPr>
        <p:spPr>
          <a:xfrm>
            <a:off x="6032500" y="5448300"/>
            <a:ext cx="1384300" cy="203200"/>
          </a:xfrm>
          <a:prstGeom prst="rect">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28" name="Picture 4" descr="poles-CP5-mod2-v4.png"/>
          <p:cNvPicPr>
            <a:picLocks noChangeAspect="1"/>
          </p:cNvPicPr>
          <p:nvPr/>
        </p:nvPicPr>
        <p:blipFill>
          <a:blip r:embed="rId4">
            <a:extLst>
              <a:ext uri="{28A0092B-C50C-407E-A947-70E740481C1C}">
                <a14:useLocalDpi xmlns:a14="http://schemas.microsoft.com/office/drawing/2010/main" val="0"/>
              </a:ext>
            </a:extLst>
          </a:blip>
          <a:srcRect l="2" t="3198" r="-2560"/>
          <a:stretch>
            <a:fillRect/>
          </a:stretch>
        </p:blipFill>
        <p:spPr bwMode="auto">
          <a:xfrm>
            <a:off x="3505200" y="685800"/>
            <a:ext cx="54483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Content Placeholder 2"/>
          <p:cNvSpPr>
            <a:spLocks noGrp="1"/>
          </p:cNvSpPr>
          <p:nvPr>
            <p:ph idx="1"/>
          </p:nvPr>
        </p:nvSpPr>
        <p:spPr>
          <a:xfrm>
            <a:off x="228600" y="4267200"/>
            <a:ext cx="3352800" cy="1935163"/>
          </a:xfrm>
        </p:spPr>
        <p:txBody>
          <a:bodyPr/>
          <a:lstStyle/>
          <a:p>
            <a:pPr eaLnBrk="1" hangingPunct="1">
              <a:defRPr/>
            </a:pPr>
            <a:r>
              <a:rPr lang="en-US" sz="2000" dirty="0" smtClean="0">
                <a:ea typeface="+mn-ea"/>
                <a:cs typeface="+mn-cs"/>
              </a:rPr>
              <a:t>Beam exits yoke</a:t>
            </a:r>
          </a:p>
          <a:p>
            <a:pPr eaLnBrk="1" hangingPunct="1">
              <a:defRPr/>
            </a:pPr>
            <a:r>
              <a:rPr lang="en-US" sz="2000" dirty="0" smtClean="0">
                <a:ea typeface="+mn-ea"/>
                <a:cs typeface="+mn-cs"/>
              </a:rPr>
              <a:t>Beam through outer coil</a:t>
            </a:r>
          </a:p>
          <a:p>
            <a:pPr eaLnBrk="1" hangingPunct="1">
              <a:defRPr/>
            </a:pPr>
            <a:r>
              <a:rPr lang="en-US" sz="2000" dirty="0" smtClean="0">
                <a:ea typeface="+mn-ea"/>
                <a:cs typeface="+mn-cs"/>
              </a:rPr>
              <a:t>Beam through Inflector</a:t>
            </a:r>
          </a:p>
          <a:p>
            <a:pPr eaLnBrk="1" hangingPunct="1">
              <a:defRPr/>
            </a:pPr>
            <a:r>
              <a:rPr lang="en-US" sz="2000" dirty="0" smtClean="0">
                <a:ea typeface="+mn-ea"/>
                <a:cs typeface="+mn-cs"/>
              </a:rPr>
              <a:t>Beam kicked onto orbit</a:t>
            </a:r>
          </a:p>
          <a:p>
            <a:pPr eaLnBrk="1" hangingPunct="1">
              <a:defRPr/>
            </a:pPr>
            <a:endParaRPr lang="en-US" sz="2000" dirty="0">
              <a:ea typeface="+mn-ea"/>
              <a:cs typeface="+mn-cs"/>
            </a:endParaRPr>
          </a:p>
        </p:txBody>
      </p:sp>
    </p:spTree>
    <p:extLst>
      <p:ext uri="{BB962C8B-B14F-4D97-AF65-F5344CB8AC3E}">
        <p14:creationId xmlns:p14="http://schemas.microsoft.com/office/powerpoint/2010/main" val="11017766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0"/>
                            </p:stCondLst>
                            <p:childTnLst>
                              <p:par>
                                <p:cTn id="11" presetID="0" presetClass="path" presetSubtype="0" accel="50000" decel="50000" fill="hold" grpId="2" nodeType="afterEffect">
                                  <p:stCondLst>
                                    <p:cond delay="0"/>
                                  </p:stCondLst>
                                  <p:childTnLst>
                                    <p:animMotion origin="layout" path="M 0.00122 0.00162 L 0.07414 0.00139 " pathEditMode="relative" rAng="0" ptsTypes="AA">
                                      <p:cBhvr>
                                        <p:cTn id="12" dur="2000" fill="hold"/>
                                        <p:tgtEl>
                                          <p:spTgt spid="13"/>
                                        </p:tgtEl>
                                        <p:attrNameLst>
                                          <p:attrName>ppt_x</p:attrName>
                                          <p:attrName>ppt_y</p:attrName>
                                        </p:attrNameLst>
                                      </p:cBhvr>
                                      <p:rCtr x="3646" y="-23"/>
                                    </p:animMotion>
                                  </p:childTnLst>
                                </p:cTn>
                              </p:par>
                              <p:par>
                                <p:cTn id="13" presetID="1" presetClass="entr" presetSubtype="0" fill="hold" nodeType="withEffect">
                                  <p:stCondLst>
                                    <p:cond delay="0"/>
                                  </p:stCondLst>
                                  <p:childTnLst>
                                    <p:set>
                                      <p:cBhvr>
                                        <p:cTn id="14" dur="1" fill="hold">
                                          <p:stCondLst>
                                            <p:cond delay="0"/>
                                          </p:stCondLst>
                                        </p:cTn>
                                        <p:tgtEl>
                                          <p:spTgt spid="29">
                                            <p:txEl>
                                              <p:pRg st="1" end="1"/>
                                            </p:txEl>
                                          </p:spTgt>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nodeType="afterEffect">
                                  <p:stCondLst>
                                    <p:cond delay="0"/>
                                  </p:stCondLst>
                                  <p:childTnLst>
                                    <p:set>
                                      <p:cBhvr>
                                        <p:cTn id="20" dur="1" fill="hold">
                                          <p:stCondLst>
                                            <p:cond delay="0"/>
                                          </p:stCondLst>
                                        </p:cTn>
                                        <p:tgtEl>
                                          <p:spTgt spid="29">
                                            <p:txEl>
                                              <p:pRg st="2" end="2"/>
                                            </p:txEl>
                                          </p:spTgt>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par>
                          <p:cTn id="23" fill="hold">
                            <p:stCondLst>
                              <p:cond delay="2000"/>
                            </p:stCondLst>
                            <p:childTnLst>
                              <p:par>
                                <p:cTn id="24" presetID="0" presetClass="path" presetSubtype="0" accel="50000" decel="50000" fill="hold" grpId="2" nodeType="afterEffect">
                                  <p:stCondLst>
                                    <p:cond delay="0"/>
                                  </p:stCondLst>
                                  <p:childTnLst>
                                    <p:animMotion origin="layout" path="M 0 0 L 0.075 0 " pathEditMode="relative" ptsTypes="AA">
                                      <p:cBhvr>
                                        <p:cTn id="25" dur="2000" fill="hold"/>
                                        <p:tgtEl>
                                          <p:spTgt spid="14"/>
                                        </p:tgtEl>
                                        <p:attrNameLst>
                                          <p:attrName>ppt_x</p:attrName>
                                          <p:attrName>ppt_y</p:attrName>
                                        </p:attrNameLst>
                                      </p:cBhvr>
                                    </p:animMotion>
                                  </p:childTnLst>
                                </p:cTn>
                              </p:par>
                            </p:childTnLst>
                          </p:cTn>
                        </p:par>
                        <p:par>
                          <p:cTn id="26" fill="hold">
                            <p:stCondLst>
                              <p:cond delay="4000"/>
                            </p:stCondLst>
                            <p:childTnLst>
                              <p:par>
                                <p:cTn id="27" presetID="1"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par>
                          <p:cTn id="31" fill="hold">
                            <p:stCondLst>
                              <p:cond delay="4000"/>
                            </p:stCondLst>
                            <p:childTnLst>
                              <p:par>
                                <p:cTn id="32" presetID="0" presetClass="path" presetSubtype="0" accel="50000" decel="50000" fill="hold" grpId="1" nodeType="afterEffect">
                                  <p:stCondLst>
                                    <p:cond delay="1000"/>
                                  </p:stCondLst>
                                  <p:childTnLst>
                                    <p:animMotion origin="layout" path="M 0 0 L 0.04166 0 " pathEditMode="relative" ptsTypes="AA">
                                      <p:cBhvr>
                                        <p:cTn id="33" dur="2000" fill="hold"/>
                                        <p:tgtEl>
                                          <p:spTgt spid="15"/>
                                        </p:tgtEl>
                                        <p:attrNameLst>
                                          <p:attrName>ppt_x</p:attrName>
                                          <p:attrName>ppt_y</p:attrName>
                                        </p:attrNameLst>
                                      </p:cBhvr>
                                    </p:animMotion>
                                  </p:childTnLst>
                                </p:cTn>
                              </p:par>
                              <p:par>
                                <p:cTn id="34" presetID="1" presetClass="entr" presetSubtype="0" fill="hold" nodeType="withEffect">
                                  <p:stCondLst>
                                    <p:cond delay="0"/>
                                  </p:stCondLst>
                                  <p:childTnLst>
                                    <p:set>
                                      <p:cBhvr>
                                        <p:cTn id="35"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4" grpId="0" animBg="1"/>
      <p:bldP spid="14" grpId="1" animBg="1"/>
      <p:bldP spid="14" grpId="2" animBg="1"/>
      <p:bldP spid="15" grpId="0" animBg="1"/>
      <p:bldP spid="1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tale of five </a:t>
            </a:r>
            <a:r>
              <a:rPr lang="en-US" dirty="0" smtClean="0"/>
              <a:t>inflectors: </a:t>
            </a:r>
            <a:endParaRPr lang="en-US" dirty="0"/>
          </a:p>
        </p:txBody>
      </p:sp>
      <p:sp>
        <p:nvSpPr>
          <p:cNvPr id="5" name="Footer Placeholder 4"/>
          <p:cNvSpPr>
            <a:spLocks noGrp="1"/>
          </p:cNvSpPr>
          <p:nvPr>
            <p:ph type="ftr" sz="quarter" idx="11"/>
          </p:nvPr>
        </p:nvSpPr>
        <p:spPr/>
        <p:txBody>
          <a:bodyPr/>
          <a:lstStyle/>
          <a:p>
            <a:pPr>
              <a:defRPr/>
            </a:pPr>
            <a:r>
              <a:rPr lang="de-DE" smtClean="0"/>
              <a:t>Muon (g-2)   Fermilab PAC - 21 June 2016</a:t>
            </a:r>
            <a:endParaRPr lang="en-US" b="1" dirty="0"/>
          </a:p>
        </p:txBody>
      </p:sp>
      <p:sp>
        <p:nvSpPr>
          <p:cNvPr id="6" name="Slide Number Placeholder 5"/>
          <p:cNvSpPr>
            <a:spLocks noGrp="1"/>
          </p:cNvSpPr>
          <p:nvPr>
            <p:ph type="sldNum" sz="quarter" idx="12"/>
          </p:nvPr>
        </p:nvSpPr>
        <p:spPr/>
        <p:txBody>
          <a:bodyPr/>
          <a:lstStyle/>
          <a:p>
            <a:fld id="{EC1EDC5F-450D-4B03-AEB8-070F03DC26DD}" type="slidenum">
              <a:rPr lang="en-US" smtClean="0"/>
              <a:pPr/>
              <a:t>17</a:t>
            </a:fld>
            <a:endParaRPr lang="en-US"/>
          </a:p>
        </p:txBody>
      </p:sp>
      <p:sp>
        <p:nvSpPr>
          <p:cNvPr id="13" name="Content Placeholder 2"/>
          <p:cNvSpPr txBox="1">
            <a:spLocks/>
          </p:cNvSpPr>
          <p:nvPr/>
        </p:nvSpPr>
        <p:spPr>
          <a:xfrm>
            <a:off x="138549" y="604838"/>
            <a:ext cx="8637151" cy="5033961"/>
          </a:xfrm>
          <a:prstGeom prst="rect">
            <a:avLst/>
          </a:prstGeom>
        </p:spPr>
        <p:txBody>
          <a:bodyPr lIns="0" tIns="0" rIns="0" bIns="0">
            <a:normAutofit fontScale="92500" lnSpcReduction="20000"/>
          </a:bodyPr>
          <a:lstStyle>
            <a:lvl1pPr marL="342900" indent="-342900" algn="l" defTabSz="457200" rtl="0" eaLnBrk="1" fontAlgn="base" hangingPunct="1">
              <a:spcBef>
                <a:spcPct val="20000"/>
              </a:spcBef>
              <a:spcAft>
                <a:spcPct val="0"/>
              </a:spcAft>
              <a:buFont typeface="Arial" pitchFamily="34" charset="0"/>
              <a:buChar char="•"/>
              <a:defRPr sz="2400" kern="1200">
                <a:solidFill>
                  <a:srgbClr val="404040"/>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200" kern="1200">
                <a:solidFill>
                  <a:srgbClr val="404040"/>
                </a:solidFill>
                <a:latin typeface="Helvetica"/>
                <a:ea typeface="MS PGothic" pitchFamily="34" charset="-128"/>
                <a:cs typeface="ＭＳ Ｐゴシック" charset="0"/>
              </a:defRPr>
            </a:lvl2pPr>
            <a:lvl3pPr marL="1143000" indent="-228600" algn="l" defTabSz="457200" rtl="0" eaLnBrk="1" fontAlgn="base" hangingPunct="1">
              <a:spcBef>
                <a:spcPct val="20000"/>
              </a:spcBef>
              <a:spcAft>
                <a:spcPct val="0"/>
              </a:spcAft>
              <a:buFont typeface="Arial" pitchFamily="34" charset="0"/>
              <a:buChar char="•"/>
              <a:defRPr sz="2000" kern="1200">
                <a:solidFill>
                  <a:srgbClr val="404040"/>
                </a:solidFill>
                <a:latin typeface="Helvetica"/>
                <a:ea typeface="MS PGothic" pitchFamily="34" charset="-128"/>
                <a:cs typeface="ＭＳ Ｐゴシック" charset="0"/>
              </a:defRPr>
            </a:lvl3pPr>
            <a:lvl4pPr marL="1600200" indent="-228600" algn="l" defTabSz="457200" rtl="0" eaLnBrk="1" fontAlgn="base" hangingPunct="1">
              <a:spcBef>
                <a:spcPct val="20000"/>
              </a:spcBef>
              <a:spcAft>
                <a:spcPct val="0"/>
              </a:spcAft>
              <a:buFont typeface="Arial" pitchFamily="34" charset="0"/>
              <a:buChar char="–"/>
              <a:defRPr sz="1800" kern="1200">
                <a:solidFill>
                  <a:srgbClr val="404040"/>
                </a:solidFill>
                <a:latin typeface="Helvetica"/>
                <a:ea typeface="MS PGothic" pitchFamily="34" charset="-128"/>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pPr>
            <a:r>
              <a:rPr lang="en-US" sz="2800" dirty="0" smtClean="0">
                <a:solidFill>
                  <a:srgbClr val="0000FF"/>
                </a:solidFill>
              </a:rPr>
              <a:t>There are five inflectors mentioned in this talk, 3 from </a:t>
            </a:r>
            <a:r>
              <a:rPr lang="en-US" sz="2800" dirty="0" smtClean="0">
                <a:solidFill>
                  <a:srgbClr val="0000FF"/>
                </a:solidFill>
              </a:rPr>
              <a:t>E821</a:t>
            </a:r>
            <a:endParaRPr lang="en-US" sz="2800" dirty="0">
              <a:solidFill>
                <a:srgbClr val="0000FF"/>
              </a:solidFill>
            </a:endParaRPr>
          </a:p>
          <a:p>
            <a:pPr marL="857250" lvl="1" indent="-457200">
              <a:lnSpc>
                <a:spcPct val="120000"/>
              </a:lnSpc>
              <a:buFont typeface="+mj-lt"/>
              <a:buAutoNum type="arabicPeriod"/>
            </a:pPr>
            <a:r>
              <a:rPr lang="en-US" dirty="0" smtClean="0">
                <a:solidFill>
                  <a:srgbClr val="000000"/>
                </a:solidFill>
              </a:rPr>
              <a:t>The short prototype with one open, one closed end.</a:t>
            </a:r>
          </a:p>
          <a:p>
            <a:pPr marL="857250" lvl="1" indent="-457200">
              <a:lnSpc>
                <a:spcPct val="120000"/>
              </a:lnSpc>
              <a:buFont typeface="+mj-lt"/>
              <a:buAutoNum type="arabicPeriod"/>
            </a:pPr>
            <a:r>
              <a:rPr lang="en-US" dirty="0" smtClean="0">
                <a:solidFill>
                  <a:srgbClr val="000000"/>
                </a:solidFill>
              </a:rPr>
              <a:t>First inflector that was damaged in commissioning, repaired and initially used in E821</a:t>
            </a:r>
          </a:p>
          <a:p>
            <a:pPr marL="1257300" lvl="2" indent="-457200">
              <a:lnSpc>
                <a:spcPct val="120000"/>
              </a:lnSpc>
            </a:pPr>
            <a:r>
              <a:rPr lang="en-US" sz="1900" dirty="0" smtClean="0">
                <a:solidFill>
                  <a:srgbClr val="FF0000"/>
                </a:solidFill>
              </a:rPr>
              <a:t>it leaked flux, producing a 0.2 ppm systematic error, and was replaced after the 1999 run.</a:t>
            </a:r>
          </a:p>
          <a:p>
            <a:pPr marL="1257300" lvl="2" indent="-457200">
              <a:lnSpc>
                <a:spcPct val="120000"/>
              </a:lnSpc>
            </a:pPr>
            <a:r>
              <a:rPr lang="en-US" sz="1900" dirty="0" smtClean="0">
                <a:solidFill>
                  <a:srgbClr val="FF0000"/>
                </a:solidFill>
              </a:rPr>
              <a:t>destructively dismantled in TD to reverse engineer and salvage parts</a:t>
            </a:r>
          </a:p>
          <a:p>
            <a:pPr marL="857250" lvl="1" indent="-457200">
              <a:lnSpc>
                <a:spcPct val="120000"/>
              </a:lnSpc>
              <a:buFont typeface="+mj-lt"/>
              <a:buAutoNum type="arabicPeriod"/>
            </a:pPr>
            <a:r>
              <a:rPr lang="en-US" dirty="0" smtClean="0">
                <a:solidFill>
                  <a:schemeClr val="tx1"/>
                </a:solidFill>
              </a:rPr>
              <a:t>Current inflector – replaced the damaged one; was installed into E821 in late 1989.  </a:t>
            </a:r>
            <a:r>
              <a:rPr lang="en-US" dirty="0">
                <a:solidFill>
                  <a:schemeClr val="tx1"/>
                </a:solidFill>
              </a:rPr>
              <a:t>W</a:t>
            </a:r>
            <a:r>
              <a:rPr lang="en-US" dirty="0" smtClean="0">
                <a:solidFill>
                  <a:schemeClr val="tx1"/>
                </a:solidFill>
              </a:rPr>
              <a:t>e are reusing it as our baseline plan.</a:t>
            </a:r>
          </a:p>
          <a:p>
            <a:pPr marL="857250" lvl="1" indent="-457200">
              <a:lnSpc>
                <a:spcPct val="120000"/>
              </a:lnSpc>
              <a:buFont typeface="+mj-lt"/>
              <a:buAutoNum type="arabicPeriod"/>
            </a:pPr>
            <a:r>
              <a:rPr lang="en-US" dirty="0" smtClean="0">
                <a:solidFill>
                  <a:schemeClr val="tx1"/>
                </a:solidFill>
              </a:rPr>
              <a:t>Full-scale technical model – a full-scale prototype that we are proposing to build largely out of recycled parts from </a:t>
            </a:r>
            <a:r>
              <a:rPr lang="en-US" dirty="0">
                <a:solidFill>
                  <a:schemeClr val="tx1"/>
                </a:solidFill>
              </a:rPr>
              <a:t>V</a:t>
            </a:r>
            <a:r>
              <a:rPr lang="en-US" dirty="0" smtClean="0">
                <a:solidFill>
                  <a:schemeClr val="tx1"/>
                </a:solidFill>
              </a:rPr>
              <a:t>2.</a:t>
            </a:r>
          </a:p>
          <a:p>
            <a:pPr marL="1257300" lvl="2" indent="-457200">
              <a:lnSpc>
                <a:spcPct val="120000"/>
              </a:lnSpc>
            </a:pPr>
            <a:r>
              <a:rPr lang="en-US" dirty="0" smtClean="0">
                <a:solidFill>
                  <a:srgbClr val="FF0000"/>
                </a:solidFill>
              </a:rPr>
              <a:t>we hope that we can use it in the experiment</a:t>
            </a:r>
          </a:p>
          <a:p>
            <a:pPr marL="857250" lvl="1" indent="-457200">
              <a:lnSpc>
                <a:spcPct val="120000"/>
              </a:lnSpc>
              <a:buFont typeface="+mj-lt"/>
              <a:buAutoNum type="arabicPeriod"/>
            </a:pPr>
            <a:r>
              <a:rPr lang="en-US" dirty="0" smtClean="0">
                <a:solidFill>
                  <a:schemeClr val="tx1"/>
                </a:solidFill>
              </a:rPr>
              <a:t>All New inflector  – made entirely from new parts, </a:t>
            </a:r>
            <a:r>
              <a:rPr lang="en-US" u="sng" dirty="0" smtClean="0">
                <a:solidFill>
                  <a:schemeClr val="tx1"/>
                </a:solidFill>
              </a:rPr>
              <a:t>only if needed</a:t>
            </a:r>
          </a:p>
        </p:txBody>
      </p:sp>
    </p:spTree>
    <p:extLst>
      <p:ext uri="{BB962C8B-B14F-4D97-AF65-F5344CB8AC3E}">
        <p14:creationId xmlns:p14="http://schemas.microsoft.com/office/powerpoint/2010/main" val="41672823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E821 prototype inflector</a:t>
            </a:r>
            <a:endParaRPr lang="en-US" dirty="0"/>
          </a:p>
        </p:txBody>
      </p:sp>
      <p:sp>
        <p:nvSpPr>
          <p:cNvPr id="3" name="Content Placeholder 2"/>
          <p:cNvSpPr>
            <a:spLocks noGrp="1"/>
          </p:cNvSpPr>
          <p:nvPr>
            <p:ph idx="1"/>
          </p:nvPr>
        </p:nvSpPr>
        <p:spPr>
          <a:xfrm>
            <a:off x="457200" y="714375"/>
            <a:ext cx="8229600" cy="4645025"/>
          </a:xfrm>
        </p:spPr>
        <p:txBody>
          <a:bodyPr/>
          <a:lstStyle/>
          <a:p>
            <a:r>
              <a:rPr lang="en-US" sz="2000" dirty="0" smtClean="0"/>
              <a:t>One open end, one closed</a:t>
            </a:r>
            <a:endParaRPr lang="en-US" sz="1800" dirty="0" smtClean="0"/>
          </a:p>
          <a:p>
            <a:pPr marL="457200" lvl="1" indent="0">
              <a:buNone/>
            </a:pPr>
            <a:endParaRPr lang="en-US" sz="1800" dirty="0" smtClean="0"/>
          </a:p>
        </p:txBody>
      </p:sp>
      <p:sp>
        <p:nvSpPr>
          <p:cNvPr id="4" name="Footer Placeholder 3"/>
          <p:cNvSpPr>
            <a:spLocks noGrp="1"/>
          </p:cNvSpPr>
          <p:nvPr>
            <p:ph type="ftr" sz="quarter" idx="11"/>
          </p:nvPr>
        </p:nvSpPr>
        <p:spPr/>
        <p:txBody>
          <a:bodyPr/>
          <a:lstStyle/>
          <a:p>
            <a:pPr>
              <a:defRPr/>
            </a:pPr>
            <a:r>
              <a:rPr lang="de-DE" smtClean="0"/>
              <a:t>Muon (g-2)   Fermilab PAC - 21 June 2016</a:t>
            </a:r>
            <a:endParaRPr lang="en-US"/>
          </a:p>
        </p:txBody>
      </p:sp>
      <p:sp>
        <p:nvSpPr>
          <p:cNvPr id="5" name="Slide Number Placeholder 4"/>
          <p:cNvSpPr>
            <a:spLocks noGrp="1"/>
          </p:cNvSpPr>
          <p:nvPr>
            <p:ph type="sldNum" sz="quarter" idx="12"/>
          </p:nvPr>
        </p:nvSpPr>
        <p:spPr>
          <a:xfrm>
            <a:off x="6553200" y="6454775"/>
            <a:ext cx="2133600" cy="365125"/>
          </a:xfrm>
        </p:spPr>
        <p:txBody>
          <a:bodyPr/>
          <a:lstStyle/>
          <a:p>
            <a:pPr>
              <a:defRPr/>
            </a:pPr>
            <a:fld id="{F8EA988C-DA7E-3F44-BEF2-CD5F2132FC99}" type="slidenum">
              <a:rPr lang="en-US" smtClean="0"/>
              <a:pPr>
                <a:defRPr/>
              </a:pPr>
              <a:t>18</a:t>
            </a:fld>
            <a:endParaRPr lang="en-US"/>
          </a:p>
        </p:txBody>
      </p:sp>
      <p:pic>
        <p:nvPicPr>
          <p:cNvPr id="6" name="Picture 5" descr="open_end"/>
          <p:cNvPicPr>
            <a:picLocks noChangeAspect="1" noChangeArrowheads="1"/>
          </p:cNvPicPr>
          <p:nvPr/>
        </p:nvPicPr>
        <p:blipFill rotWithShape="1">
          <a:blip r:embed="rId2">
            <a:extLst>
              <a:ext uri="{28A0092B-C50C-407E-A947-70E740481C1C}">
                <a14:useLocalDpi xmlns:a14="http://schemas.microsoft.com/office/drawing/2010/main" val="0"/>
              </a:ext>
            </a:extLst>
          </a:blip>
          <a:srcRect l="1407" t="23764" r="22501" b="7499"/>
          <a:stretch/>
        </p:blipFill>
        <p:spPr bwMode="auto">
          <a:xfrm>
            <a:off x="4864100" y="2709790"/>
            <a:ext cx="3378200" cy="228943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4" descr="inf_closed"/>
          <p:cNvPicPr>
            <a:picLocks noChangeAspect="1" noChangeArrowheads="1"/>
          </p:cNvPicPr>
          <p:nvPr/>
        </p:nvPicPr>
        <p:blipFill>
          <a:blip r:embed="rId3">
            <a:extLst>
              <a:ext uri="{28A0092B-C50C-407E-A947-70E740481C1C}">
                <a14:useLocalDpi xmlns:a14="http://schemas.microsoft.com/office/drawing/2010/main" val="0"/>
              </a:ext>
            </a:extLst>
          </a:blip>
          <a:srcRect l="2080" t="1025" r="4068" b="1749"/>
          <a:stretch>
            <a:fillRect/>
          </a:stretch>
        </p:blipFill>
        <p:spPr bwMode="auto">
          <a:xfrm>
            <a:off x="723900" y="2654300"/>
            <a:ext cx="3111500" cy="2416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723900" y="5397500"/>
            <a:ext cx="3111500" cy="369332"/>
          </a:xfrm>
          <a:prstGeom prst="rect">
            <a:avLst/>
          </a:prstGeom>
          <a:noFill/>
        </p:spPr>
        <p:txBody>
          <a:bodyPr wrap="square" rtlCol="0">
            <a:spAutoFit/>
          </a:bodyPr>
          <a:lstStyle/>
          <a:p>
            <a:r>
              <a:rPr lang="en-US" dirty="0" smtClean="0">
                <a:latin typeface="Arial"/>
                <a:cs typeface="Arial"/>
              </a:rPr>
              <a:t>What we used</a:t>
            </a:r>
          </a:p>
        </p:txBody>
      </p:sp>
      <p:sp>
        <p:nvSpPr>
          <p:cNvPr id="12" name="TextBox 11"/>
          <p:cNvSpPr txBox="1"/>
          <p:nvPr/>
        </p:nvSpPr>
        <p:spPr>
          <a:xfrm>
            <a:off x="5130800" y="5359400"/>
            <a:ext cx="3111500" cy="923330"/>
          </a:xfrm>
          <a:prstGeom prst="rect">
            <a:avLst/>
          </a:prstGeom>
          <a:noFill/>
        </p:spPr>
        <p:txBody>
          <a:bodyPr wrap="square" rtlCol="0">
            <a:spAutoFit/>
          </a:bodyPr>
          <a:lstStyle/>
          <a:p>
            <a:r>
              <a:rPr lang="en-US" dirty="0" smtClean="0">
                <a:latin typeface="Arial"/>
                <a:cs typeface="Arial"/>
              </a:rPr>
              <a:t>Remember this open end, to compare with Vladimir’s new design</a:t>
            </a:r>
          </a:p>
        </p:txBody>
      </p:sp>
    </p:spTree>
    <p:extLst>
      <p:ext uri="{BB962C8B-B14F-4D97-AF65-F5344CB8AC3E}">
        <p14:creationId xmlns:p14="http://schemas.microsoft.com/office/powerpoint/2010/main" val="43573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val="3089401670"/>
              </p:ext>
            </p:extLst>
          </p:nvPr>
        </p:nvGraphicFramePr>
        <p:xfrm>
          <a:off x="333953" y="4152087"/>
          <a:ext cx="5133975" cy="858520"/>
        </p:xfrm>
        <a:graphic>
          <a:graphicData uri="http://schemas.openxmlformats.org/drawingml/2006/table">
            <a:tbl>
              <a:tblPr firstRow="1" bandRow="1">
                <a:tableStyleId>{5C22544A-7EE6-4342-B048-85BDC9FD1C3A}</a:tableStyleId>
              </a:tblPr>
              <a:tblGrid>
                <a:gridCol w="1711325"/>
                <a:gridCol w="1711325"/>
                <a:gridCol w="1711325"/>
              </a:tblGrid>
              <a:tr h="487680">
                <a:tc>
                  <a:txBody>
                    <a:bodyPr/>
                    <a:lstStyle/>
                    <a:p>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dirty="0" smtClean="0">
                          <a:solidFill>
                            <a:srgbClr val="000000"/>
                          </a:solidFill>
                        </a:rPr>
                        <a:t>Closed ends</a:t>
                      </a:r>
                      <a:endParaRPr lang="en-US"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dirty="0" smtClean="0">
                          <a:solidFill>
                            <a:srgbClr val="000000"/>
                          </a:solidFill>
                        </a:rPr>
                        <a:t>Open Ends</a:t>
                      </a:r>
                      <a:endParaRPr lang="en-US"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70840">
                <a:tc>
                  <a:txBody>
                    <a:bodyPr/>
                    <a:lstStyle/>
                    <a:p>
                      <a:pPr algn="ctr"/>
                      <a:r>
                        <a:rPr lang="en-US" dirty="0" smtClean="0">
                          <a:solidFill>
                            <a:srgbClr val="000000"/>
                          </a:solidFill>
                        </a:rPr>
                        <a:t>E989</a:t>
                      </a:r>
                      <a:endParaRPr lang="en-US"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00"/>
                          </a:solidFill>
                        </a:rPr>
                        <a:t>1.0</a:t>
                      </a:r>
                      <a:endParaRPr lang="en-US"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00"/>
                          </a:solidFill>
                        </a:rPr>
                        <a:t>1.6</a:t>
                      </a:r>
                      <a:endParaRPr lang="en-US"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sp>
        <p:nvSpPr>
          <p:cNvPr id="2" name="Title 1"/>
          <p:cNvSpPr>
            <a:spLocks noGrp="1"/>
          </p:cNvSpPr>
          <p:nvPr>
            <p:ph type="title"/>
          </p:nvPr>
        </p:nvSpPr>
        <p:spPr/>
        <p:txBody>
          <a:bodyPr/>
          <a:lstStyle/>
          <a:p>
            <a:r>
              <a:rPr lang="en-US" dirty="0" smtClean="0"/>
              <a:t>Effect of closed ends on </a:t>
            </a:r>
            <a:r>
              <a:rPr lang="en-US" dirty="0"/>
              <a:t>i</a:t>
            </a:r>
            <a:r>
              <a:rPr lang="en-US" dirty="0" smtClean="0"/>
              <a:t>njection efficiency:</a:t>
            </a:r>
            <a:endParaRPr lang="en-US" dirty="0"/>
          </a:p>
        </p:txBody>
      </p:sp>
      <p:sp>
        <p:nvSpPr>
          <p:cNvPr id="5" name="Footer Placeholder 4"/>
          <p:cNvSpPr>
            <a:spLocks noGrp="1"/>
          </p:cNvSpPr>
          <p:nvPr>
            <p:ph type="ftr" sz="quarter" idx="11"/>
          </p:nvPr>
        </p:nvSpPr>
        <p:spPr/>
        <p:txBody>
          <a:bodyPr/>
          <a:lstStyle/>
          <a:p>
            <a:pPr>
              <a:defRPr/>
            </a:pPr>
            <a:r>
              <a:rPr lang="de-DE" smtClean="0"/>
              <a:t>Muon (g-2)   Fermilab PAC - 21 June 2016</a:t>
            </a:r>
            <a:endParaRPr lang="en-US" b="1" dirty="0"/>
          </a:p>
        </p:txBody>
      </p:sp>
      <p:sp>
        <p:nvSpPr>
          <p:cNvPr id="6" name="Slide Number Placeholder 5"/>
          <p:cNvSpPr>
            <a:spLocks noGrp="1"/>
          </p:cNvSpPr>
          <p:nvPr>
            <p:ph type="sldNum" sz="quarter" idx="12"/>
          </p:nvPr>
        </p:nvSpPr>
        <p:spPr/>
        <p:txBody>
          <a:bodyPr/>
          <a:lstStyle/>
          <a:p>
            <a:fld id="{EC1EDC5F-450D-4B03-AEB8-070F03DC26DD}" type="slidenum">
              <a:rPr lang="en-US" smtClean="0"/>
              <a:pPr/>
              <a:t>19</a:t>
            </a:fld>
            <a:endParaRPr lang="en-US"/>
          </a:p>
        </p:txBody>
      </p:sp>
      <p:sp>
        <p:nvSpPr>
          <p:cNvPr id="13" name="Content Placeholder 2"/>
          <p:cNvSpPr txBox="1">
            <a:spLocks/>
          </p:cNvSpPr>
          <p:nvPr/>
        </p:nvSpPr>
        <p:spPr>
          <a:xfrm>
            <a:off x="198437" y="1073012"/>
            <a:ext cx="5056913" cy="2806561"/>
          </a:xfrm>
          <a:prstGeom prst="rect">
            <a:avLst/>
          </a:prstGeom>
        </p:spPr>
        <p:txBody>
          <a:bodyPr lIns="0" tIns="0" rIns="0" bIns="0">
            <a:normAutofit/>
          </a:bodyPr>
          <a:lstStyle>
            <a:lvl1pPr marL="342900" indent="-342900" algn="l" defTabSz="457200" rtl="0" eaLnBrk="1" fontAlgn="base" hangingPunct="1">
              <a:spcBef>
                <a:spcPct val="20000"/>
              </a:spcBef>
              <a:spcAft>
                <a:spcPct val="0"/>
              </a:spcAft>
              <a:buFont typeface="Arial" pitchFamily="34" charset="0"/>
              <a:buChar char="•"/>
              <a:defRPr sz="2400" kern="1200">
                <a:solidFill>
                  <a:srgbClr val="404040"/>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200" kern="1200">
                <a:solidFill>
                  <a:srgbClr val="404040"/>
                </a:solidFill>
                <a:latin typeface="Helvetica"/>
                <a:ea typeface="MS PGothic" pitchFamily="34" charset="-128"/>
                <a:cs typeface="ＭＳ Ｐゴシック" charset="0"/>
              </a:defRPr>
            </a:lvl2pPr>
            <a:lvl3pPr marL="1143000" indent="-228600" algn="l" defTabSz="457200" rtl="0" eaLnBrk="1" fontAlgn="base" hangingPunct="1">
              <a:spcBef>
                <a:spcPct val="20000"/>
              </a:spcBef>
              <a:spcAft>
                <a:spcPct val="0"/>
              </a:spcAft>
              <a:buFont typeface="Arial" pitchFamily="34" charset="0"/>
              <a:buChar char="•"/>
              <a:defRPr sz="2000" kern="1200">
                <a:solidFill>
                  <a:srgbClr val="404040"/>
                </a:solidFill>
                <a:latin typeface="Helvetica"/>
                <a:ea typeface="MS PGothic" pitchFamily="34" charset="-128"/>
                <a:cs typeface="ＭＳ Ｐゴシック" charset="0"/>
              </a:defRPr>
            </a:lvl3pPr>
            <a:lvl4pPr marL="1600200" indent="-228600" algn="l" defTabSz="457200" rtl="0" eaLnBrk="1" fontAlgn="base" hangingPunct="1">
              <a:spcBef>
                <a:spcPct val="20000"/>
              </a:spcBef>
              <a:spcAft>
                <a:spcPct val="0"/>
              </a:spcAft>
              <a:buFont typeface="Arial" pitchFamily="34" charset="0"/>
              <a:buChar char="–"/>
              <a:defRPr sz="1800" kern="1200">
                <a:solidFill>
                  <a:srgbClr val="404040"/>
                </a:solidFill>
                <a:latin typeface="Helvetica"/>
                <a:ea typeface="MS PGothic" pitchFamily="34" charset="-128"/>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pPr>
            <a:r>
              <a:rPr lang="en-US" sz="2000" dirty="0" smtClean="0"/>
              <a:t>Full </a:t>
            </a:r>
            <a:r>
              <a:rPr lang="en-US" sz="2000" dirty="0" err="1" smtClean="0"/>
              <a:t>Geant</a:t>
            </a:r>
            <a:r>
              <a:rPr lang="en-US" sz="2000" dirty="0" smtClean="0"/>
              <a:t> tracking model</a:t>
            </a:r>
          </a:p>
          <a:p>
            <a:pPr>
              <a:lnSpc>
                <a:spcPct val="120000"/>
              </a:lnSpc>
            </a:pPr>
            <a:r>
              <a:rPr lang="en-US" sz="2000" dirty="0"/>
              <a:t>R</a:t>
            </a:r>
            <a:r>
              <a:rPr lang="en-US" sz="2000" dirty="0" smtClean="0"/>
              <a:t>esults demonstrates </a:t>
            </a:r>
            <a:r>
              <a:rPr lang="en-US" sz="2000" dirty="0"/>
              <a:t>opening windings leads to 60</a:t>
            </a:r>
            <a:r>
              <a:rPr lang="en-US" sz="2000" dirty="0" smtClean="0"/>
              <a:t>% higher </a:t>
            </a:r>
            <a:r>
              <a:rPr lang="en-US" sz="2000" dirty="0"/>
              <a:t>injection efficiency</a:t>
            </a:r>
          </a:p>
          <a:p>
            <a:pPr>
              <a:lnSpc>
                <a:spcPct val="120000"/>
              </a:lnSpc>
            </a:pPr>
            <a:r>
              <a:rPr lang="en-US" sz="2000" dirty="0"/>
              <a:t>Confirmed with transport codes</a:t>
            </a:r>
          </a:p>
          <a:p>
            <a:pPr>
              <a:lnSpc>
                <a:spcPct val="120000"/>
              </a:lnSpc>
            </a:pPr>
            <a:endParaRPr lang="en-US" sz="2000" dirty="0" smtClean="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8108" y="971699"/>
            <a:ext cx="3507292" cy="2892139"/>
          </a:xfrm>
          <a:prstGeom prst="rect">
            <a:avLst/>
          </a:prstGeom>
        </p:spPr>
      </p:pic>
      <p:sp>
        <p:nvSpPr>
          <p:cNvPr id="10" name="Oval 9"/>
          <p:cNvSpPr/>
          <p:nvPr/>
        </p:nvSpPr>
        <p:spPr>
          <a:xfrm>
            <a:off x="4271819" y="4704775"/>
            <a:ext cx="637309" cy="290946"/>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358900" y="3606800"/>
            <a:ext cx="2895600" cy="369332"/>
          </a:xfrm>
          <a:prstGeom prst="rect">
            <a:avLst/>
          </a:prstGeom>
          <a:noFill/>
        </p:spPr>
        <p:txBody>
          <a:bodyPr wrap="square" rtlCol="0">
            <a:spAutoFit/>
          </a:bodyPr>
          <a:lstStyle/>
          <a:p>
            <a:r>
              <a:rPr lang="en-US" dirty="0" smtClean="0">
                <a:latin typeface="Arial"/>
                <a:cs typeface="Arial"/>
              </a:rPr>
              <a:t>Relative Storage Fraction</a:t>
            </a:r>
          </a:p>
        </p:txBody>
      </p:sp>
    </p:spTree>
    <p:extLst>
      <p:ext uri="{BB962C8B-B14F-4D97-AF65-F5344CB8AC3E}">
        <p14:creationId xmlns:p14="http://schemas.microsoft.com/office/powerpoint/2010/main" val="34553413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Request</a:t>
            </a:r>
            <a:endParaRPr lang="en-US" dirty="0"/>
          </a:p>
        </p:txBody>
      </p:sp>
      <p:sp>
        <p:nvSpPr>
          <p:cNvPr id="3" name="Content Placeholder 2"/>
          <p:cNvSpPr>
            <a:spLocks noGrp="1"/>
          </p:cNvSpPr>
          <p:nvPr>
            <p:ph idx="1"/>
          </p:nvPr>
        </p:nvSpPr>
        <p:spPr/>
        <p:txBody>
          <a:bodyPr/>
          <a:lstStyle/>
          <a:p>
            <a:r>
              <a:rPr lang="en-US" dirty="0" smtClean="0"/>
              <a:t>We request that the PAC strongly endorse our continued development of a new open-ended inflector, using the contingency that has been liberated by the continued retirement of risk</a:t>
            </a:r>
            <a:r>
              <a:rPr lang="en-US" dirty="0" smtClean="0"/>
              <a:t>.</a:t>
            </a:r>
          </a:p>
          <a:p>
            <a:r>
              <a:rPr lang="en-US" dirty="0" smtClean="0"/>
              <a:t>This will contribute significantly to reaching our goal of an overall total error of 140 ppb</a:t>
            </a:r>
          </a:p>
          <a:p>
            <a:endParaRPr lang="en-US" sz="1400" dirty="0" smtClean="0"/>
          </a:p>
          <a:p>
            <a:pPr lvl="1"/>
            <a:r>
              <a:rPr lang="en-US" dirty="0" smtClean="0"/>
              <a:t>Statistics:             100 ppb   2 × 10</a:t>
            </a:r>
            <a:r>
              <a:rPr lang="en-US" baseline="30000" dirty="0" smtClean="0"/>
              <a:t>11</a:t>
            </a:r>
            <a:r>
              <a:rPr lang="en-US" dirty="0" smtClean="0"/>
              <a:t> analyzed events</a:t>
            </a:r>
          </a:p>
          <a:p>
            <a:pPr lvl="1"/>
            <a:r>
              <a:rPr lang="en-US" dirty="0" smtClean="0"/>
              <a:t>Muon frequency:   70 ppb</a:t>
            </a:r>
          </a:p>
          <a:p>
            <a:pPr lvl="1"/>
            <a:r>
              <a:rPr lang="en-US" dirty="0" smtClean="0"/>
              <a:t>Magnetic field:      70 ppb</a:t>
            </a:r>
          </a:p>
          <a:p>
            <a:pPr lvl="1"/>
            <a:endParaRPr lang="en-US" dirty="0"/>
          </a:p>
        </p:txBody>
      </p:sp>
      <p:sp>
        <p:nvSpPr>
          <p:cNvPr id="4" name="Footer Placeholder 3"/>
          <p:cNvSpPr>
            <a:spLocks noGrp="1"/>
          </p:cNvSpPr>
          <p:nvPr>
            <p:ph type="ftr" sz="quarter" idx="11"/>
          </p:nvPr>
        </p:nvSpPr>
        <p:spPr/>
        <p:txBody>
          <a:bodyPr/>
          <a:lstStyle/>
          <a:p>
            <a:pPr>
              <a:defRPr/>
            </a:pPr>
            <a:r>
              <a:rPr lang="de-DE" smtClean="0"/>
              <a:t>Muon (g-2)   Fermilab PAC - 21 June 2016</a:t>
            </a:r>
            <a:endParaRPr lang="en-US"/>
          </a:p>
        </p:txBody>
      </p:sp>
      <p:sp>
        <p:nvSpPr>
          <p:cNvPr id="5" name="Slide Number Placeholder 4"/>
          <p:cNvSpPr>
            <a:spLocks noGrp="1"/>
          </p:cNvSpPr>
          <p:nvPr>
            <p:ph type="sldNum" sz="quarter" idx="12"/>
          </p:nvPr>
        </p:nvSpPr>
        <p:spPr/>
        <p:txBody>
          <a:bodyPr/>
          <a:lstStyle/>
          <a:p>
            <a:pPr>
              <a:defRPr/>
            </a:pPr>
            <a:fld id="{F8EA988C-DA7E-3F44-BEF2-CD5F2132FC99}" type="slidenum">
              <a:rPr lang="en-US" smtClean="0"/>
              <a:pPr>
                <a:defRPr/>
              </a:pPr>
              <a:t>2</a:t>
            </a:fld>
            <a:endParaRPr lang="en-US"/>
          </a:p>
        </p:txBody>
      </p:sp>
    </p:spTree>
    <p:extLst>
      <p:ext uri="{BB962C8B-B14F-4D97-AF65-F5344CB8AC3E}">
        <p14:creationId xmlns:p14="http://schemas.microsoft.com/office/powerpoint/2010/main" val="358721084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reasons why we need a new inflector:</a:t>
            </a:r>
            <a:endParaRPr lang="en-US" dirty="0"/>
          </a:p>
        </p:txBody>
      </p:sp>
      <p:sp>
        <p:nvSpPr>
          <p:cNvPr id="3" name="Content Placeholder 2"/>
          <p:cNvSpPr>
            <a:spLocks noGrp="1"/>
          </p:cNvSpPr>
          <p:nvPr>
            <p:ph idx="1"/>
          </p:nvPr>
        </p:nvSpPr>
        <p:spPr/>
        <p:txBody>
          <a:bodyPr/>
          <a:lstStyle/>
          <a:p>
            <a:r>
              <a:rPr lang="en-US" sz="2000" dirty="0" smtClean="0"/>
              <a:t>It </a:t>
            </a:r>
            <a:r>
              <a:rPr lang="en-US" sz="2000" dirty="0"/>
              <a:t>minimizes risk of single point </a:t>
            </a:r>
            <a:r>
              <a:rPr lang="en-US" sz="2000" dirty="0" smtClean="0"/>
              <a:t>failure, which would delay </a:t>
            </a:r>
            <a:r>
              <a:rPr lang="en-US" sz="2000" dirty="0"/>
              <a:t>the experiment </a:t>
            </a:r>
            <a:r>
              <a:rPr lang="en-US" sz="2000" dirty="0" smtClean="0"/>
              <a:t>by 1-2 </a:t>
            </a:r>
            <a:r>
              <a:rPr lang="en-US" sz="2000" dirty="0"/>
              <a:t>years if </a:t>
            </a:r>
            <a:r>
              <a:rPr lang="en-US" sz="2000" dirty="0" smtClean="0"/>
              <a:t>the remaining E821 inflector </a:t>
            </a:r>
            <a:r>
              <a:rPr lang="en-US" sz="2000" dirty="0"/>
              <a:t>fails</a:t>
            </a:r>
            <a:r>
              <a:rPr lang="en-US" sz="2000" dirty="0" smtClean="0"/>
              <a:t>.</a:t>
            </a:r>
          </a:p>
          <a:p>
            <a:r>
              <a:rPr lang="en-US" sz="2000" dirty="0" smtClean="0"/>
              <a:t>The </a:t>
            </a:r>
            <a:r>
              <a:rPr lang="en-US" sz="2000" dirty="0"/>
              <a:t>60% increase in injection efficiency is </a:t>
            </a:r>
            <a:r>
              <a:rPr lang="en-US" sz="2000" dirty="0" smtClean="0"/>
              <a:t>huge, because:</a:t>
            </a:r>
          </a:p>
          <a:p>
            <a:pPr lvl="1"/>
            <a:r>
              <a:rPr lang="en-US" sz="1600" dirty="0" smtClean="0"/>
              <a:t>It protects us should one of the projected flux increases not be realized.</a:t>
            </a:r>
          </a:p>
          <a:p>
            <a:pPr lvl="1"/>
            <a:r>
              <a:rPr lang="en-US" sz="1600" dirty="0" smtClean="0"/>
              <a:t>It reduces run time and permits additional systematic studies.</a:t>
            </a:r>
          </a:p>
          <a:p>
            <a:pPr lvl="1"/>
            <a:r>
              <a:rPr lang="en-US" sz="1600" dirty="0" smtClean="0"/>
              <a:t>It will enable us to push the experiment to the systematic limit.</a:t>
            </a:r>
          </a:p>
          <a:p>
            <a:r>
              <a:rPr lang="en-US" sz="2000" dirty="0" smtClean="0"/>
              <a:t>If </a:t>
            </a:r>
            <a:r>
              <a:rPr lang="en-US" sz="2000" dirty="0"/>
              <a:t>we do get the flux we are expecting, then the 60% is a big boost towards being able to run </a:t>
            </a:r>
            <a:r>
              <a:rPr lang="en-US" sz="2000" i="1" dirty="0" smtClean="0">
                <a:latin typeface="Symbol" charset="2"/>
                <a:cs typeface="Symbol" charset="2"/>
              </a:rPr>
              <a:t>m</a:t>
            </a:r>
            <a:r>
              <a:rPr lang="en-US" sz="2000" baseline="30000" dirty="0" smtClean="0"/>
              <a:t>- </a:t>
            </a:r>
            <a:r>
              <a:rPr lang="en-US" sz="2000" dirty="0" smtClean="0"/>
              <a:t>, since </a:t>
            </a:r>
            <a:r>
              <a:rPr lang="en-US" sz="2000" dirty="0" smtClean="0"/>
              <a:t>DOE </a:t>
            </a:r>
            <a:r>
              <a:rPr lang="en-US" sz="2000" dirty="0" smtClean="0"/>
              <a:t>will have invested </a:t>
            </a:r>
            <a:r>
              <a:rPr lang="en-US" sz="2000" dirty="0" smtClean="0"/>
              <a:t>~$</a:t>
            </a:r>
            <a:r>
              <a:rPr lang="en-US" sz="2000" dirty="0" smtClean="0"/>
              <a:t>100M </a:t>
            </a:r>
            <a:r>
              <a:rPr lang="en-US" sz="2000" dirty="0"/>
              <a:t>in the capability to </a:t>
            </a:r>
            <a:r>
              <a:rPr lang="en-US" sz="2000" dirty="0" smtClean="0"/>
              <a:t>measure        .</a:t>
            </a:r>
          </a:p>
        </p:txBody>
      </p:sp>
      <p:sp>
        <p:nvSpPr>
          <p:cNvPr id="4" name="Footer Placeholder 3"/>
          <p:cNvSpPr>
            <a:spLocks noGrp="1"/>
          </p:cNvSpPr>
          <p:nvPr>
            <p:ph type="ftr" sz="quarter" idx="11"/>
          </p:nvPr>
        </p:nvSpPr>
        <p:spPr/>
        <p:txBody>
          <a:bodyPr/>
          <a:lstStyle/>
          <a:p>
            <a:pPr>
              <a:defRPr/>
            </a:pPr>
            <a:r>
              <a:rPr lang="de-DE" smtClean="0"/>
              <a:t>Muon (g-2)   Fermilab PAC - 21 June 2016</a:t>
            </a:r>
            <a:endParaRPr lang="en-US"/>
          </a:p>
        </p:txBody>
      </p:sp>
      <p:sp>
        <p:nvSpPr>
          <p:cNvPr id="5" name="Slide Number Placeholder 4"/>
          <p:cNvSpPr>
            <a:spLocks noGrp="1"/>
          </p:cNvSpPr>
          <p:nvPr>
            <p:ph type="sldNum" sz="quarter" idx="12"/>
          </p:nvPr>
        </p:nvSpPr>
        <p:spPr/>
        <p:txBody>
          <a:bodyPr/>
          <a:lstStyle/>
          <a:p>
            <a:pPr>
              <a:defRPr/>
            </a:pPr>
            <a:fld id="{F8EA988C-DA7E-3F44-BEF2-CD5F2132FC99}" type="slidenum">
              <a:rPr lang="en-US" smtClean="0"/>
              <a:pPr>
                <a:defRPr/>
              </a:pPr>
              <a:t>20</a:t>
            </a:fld>
            <a:endParaRPr lang="en-US"/>
          </a:p>
        </p:txBody>
      </p:sp>
      <p:pic>
        <p:nvPicPr>
          <p:cNvPr id="9" name="Picture 8" descr="ans01rc_final-e+e-MdRR07-bw.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8550" y="3406450"/>
            <a:ext cx="3524249" cy="2994350"/>
          </a:xfrm>
          <a:prstGeom prst="rect">
            <a:avLst/>
          </a:prstGeom>
          <a:solidFill>
            <a:schemeClr val="bg1"/>
          </a:solidFill>
        </p:spPr>
      </p:pic>
      <p:pic>
        <p:nvPicPr>
          <p:cNvPr id="10" name="Picture 9"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99" y="3340100"/>
            <a:ext cx="457201" cy="254978"/>
          </a:xfrm>
          <a:prstGeom prst="rect">
            <a:avLst/>
          </a:prstGeom>
        </p:spPr>
      </p:pic>
    </p:spTree>
    <p:extLst>
      <p:ext uri="{BB962C8B-B14F-4D97-AF65-F5344CB8AC3E}">
        <p14:creationId xmlns:p14="http://schemas.microsoft.com/office/powerpoint/2010/main" val="10939654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was the new inflector not in the baseline?</a:t>
            </a:r>
            <a:endParaRPr lang="en-US" dirty="0"/>
          </a:p>
        </p:txBody>
      </p:sp>
      <p:sp>
        <p:nvSpPr>
          <p:cNvPr id="3" name="Content Placeholder 2"/>
          <p:cNvSpPr>
            <a:spLocks noGrp="1"/>
          </p:cNvSpPr>
          <p:nvPr>
            <p:ph idx="1"/>
          </p:nvPr>
        </p:nvSpPr>
        <p:spPr/>
        <p:txBody>
          <a:bodyPr/>
          <a:lstStyle/>
          <a:p>
            <a:r>
              <a:rPr lang="en-US" dirty="0" smtClean="0"/>
              <a:t>We were given a total project cost for the experiment of $46.4 M, and a new inflector did not fit into that guidance.</a:t>
            </a:r>
          </a:p>
          <a:p>
            <a:r>
              <a:rPr lang="en-US" dirty="0" smtClean="0"/>
              <a:t>Nevertheless, from the beginning we told DOE, and each of the review panels, that we wanted to add this scope should contingency become available.</a:t>
            </a:r>
          </a:p>
          <a:p>
            <a:r>
              <a:rPr lang="en-US" dirty="0" smtClean="0"/>
              <a:t>The experts on every review panel agreed with this priority, and recommended that we do everything to keep the new inflector on track.</a:t>
            </a:r>
            <a:endParaRPr lang="en-US" dirty="0"/>
          </a:p>
        </p:txBody>
      </p:sp>
      <p:sp>
        <p:nvSpPr>
          <p:cNvPr id="4" name="Footer Placeholder 3"/>
          <p:cNvSpPr>
            <a:spLocks noGrp="1"/>
          </p:cNvSpPr>
          <p:nvPr>
            <p:ph type="ftr" sz="quarter" idx="11"/>
          </p:nvPr>
        </p:nvSpPr>
        <p:spPr/>
        <p:txBody>
          <a:bodyPr/>
          <a:lstStyle/>
          <a:p>
            <a:pPr>
              <a:defRPr/>
            </a:pPr>
            <a:r>
              <a:rPr lang="de-DE" smtClean="0"/>
              <a:t>Muon (g-2)   Fermilab PAC - 21 June 2016</a:t>
            </a:r>
            <a:endParaRPr lang="en-US"/>
          </a:p>
        </p:txBody>
      </p:sp>
      <p:sp>
        <p:nvSpPr>
          <p:cNvPr id="5" name="Slide Number Placeholder 4"/>
          <p:cNvSpPr>
            <a:spLocks noGrp="1"/>
          </p:cNvSpPr>
          <p:nvPr>
            <p:ph type="sldNum" sz="quarter" idx="12"/>
          </p:nvPr>
        </p:nvSpPr>
        <p:spPr/>
        <p:txBody>
          <a:bodyPr/>
          <a:lstStyle/>
          <a:p>
            <a:pPr>
              <a:defRPr/>
            </a:pPr>
            <a:fld id="{F8EA988C-DA7E-3F44-BEF2-CD5F2132FC99}" type="slidenum">
              <a:rPr lang="en-US" smtClean="0"/>
              <a:pPr>
                <a:defRPr/>
              </a:pPr>
              <a:t>21</a:t>
            </a:fld>
            <a:endParaRPr lang="en-US"/>
          </a:p>
        </p:txBody>
      </p:sp>
    </p:spTree>
    <p:extLst>
      <p:ext uri="{BB962C8B-B14F-4D97-AF65-F5344CB8AC3E}">
        <p14:creationId xmlns:p14="http://schemas.microsoft.com/office/powerpoint/2010/main" val="26874890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CD Review inflector recommendations</a:t>
            </a:r>
            <a:endParaRPr lang="en-US" dirty="0"/>
          </a:p>
        </p:txBody>
      </p:sp>
      <p:sp>
        <p:nvSpPr>
          <p:cNvPr id="3" name="Content Placeholder 2"/>
          <p:cNvSpPr>
            <a:spLocks noGrp="1"/>
          </p:cNvSpPr>
          <p:nvPr>
            <p:ph idx="1"/>
          </p:nvPr>
        </p:nvSpPr>
        <p:spPr>
          <a:xfrm>
            <a:off x="457200" y="587375"/>
            <a:ext cx="8229600" cy="5038725"/>
          </a:xfrm>
        </p:spPr>
        <p:txBody>
          <a:bodyPr/>
          <a:lstStyle/>
          <a:p>
            <a:r>
              <a:rPr lang="en-US" sz="2000" dirty="0"/>
              <a:t>July 2014 CD-2/3 </a:t>
            </a:r>
            <a:r>
              <a:rPr lang="en-US" sz="2000" dirty="0" smtClean="0"/>
              <a:t>Review </a:t>
            </a:r>
          </a:p>
          <a:p>
            <a:endParaRPr lang="en-US" sz="2000" dirty="0"/>
          </a:p>
          <a:p>
            <a:endParaRPr lang="en-US" sz="2000" dirty="0" smtClean="0"/>
          </a:p>
          <a:p>
            <a:endParaRPr lang="en-US" sz="2000" dirty="0"/>
          </a:p>
          <a:p>
            <a:endParaRPr lang="en-US" sz="2000" dirty="0" smtClean="0"/>
          </a:p>
          <a:p>
            <a:endParaRPr lang="en-US" sz="2000" dirty="0"/>
          </a:p>
          <a:p>
            <a:pPr marL="0" indent="0">
              <a:buNone/>
            </a:pPr>
            <a:endParaRPr lang="en-US" sz="1050" dirty="0"/>
          </a:p>
          <a:p>
            <a:pPr marL="0" indent="0">
              <a:buNone/>
            </a:pPr>
            <a:endParaRPr lang="en-US" sz="1800" dirty="0"/>
          </a:p>
          <a:p>
            <a:r>
              <a:rPr lang="en-US" sz="2000" dirty="0"/>
              <a:t>June 2015 CD-2/3 Follow-up </a:t>
            </a:r>
            <a:r>
              <a:rPr lang="en-US" sz="2000" dirty="0" smtClean="0"/>
              <a:t>Review</a:t>
            </a:r>
          </a:p>
          <a:p>
            <a:endParaRPr lang="en-US" sz="1800" dirty="0" smtClean="0"/>
          </a:p>
          <a:p>
            <a:endParaRPr lang="en-US" sz="2000" dirty="0"/>
          </a:p>
          <a:p>
            <a:endParaRPr lang="en-US" sz="1050" dirty="0" smtClean="0"/>
          </a:p>
          <a:p>
            <a:r>
              <a:rPr lang="en-US" sz="2000" dirty="0"/>
              <a:t>April 2016 DOE Progress Review</a:t>
            </a:r>
          </a:p>
        </p:txBody>
      </p:sp>
      <p:sp>
        <p:nvSpPr>
          <p:cNvPr id="4" name="Footer Placeholder 3"/>
          <p:cNvSpPr>
            <a:spLocks noGrp="1"/>
          </p:cNvSpPr>
          <p:nvPr>
            <p:ph type="ftr" sz="quarter" idx="11"/>
          </p:nvPr>
        </p:nvSpPr>
        <p:spPr/>
        <p:txBody>
          <a:bodyPr/>
          <a:lstStyle/>
          <a:p>
            <a:pPr>
              <a:defRPr/>
            </a:pPr>
            <a:r>
              <a:rPr lang="de-DE" smtClean="0"/>
              <a:t>Muon (g-2)   Fermilab PAC - 21 June 2016</a:t>
            </a:r>
            <a:endParaRPr lang="en-US"/>
          </a:p>
        </p:txBody>
      </p:sp>
      <p:sp>
        <p:nvSpPr>
          <p:cNvPr id="5" name="Slide Number Placeholder 4"/>
          <p:cNvSpPr>
            <a:spLocks noGrp="1"/>
          </p:cNvSpPr>
          <p:nvPr>
            <p:ph type="sldNum" sz="quarter" idx="12"/>
          </p:nvPr>
        </p:nvSpPr>
        <p:spPr/>
        <p:txBody>
          <a:bodyPr/>
          <a:lstStyle/>
          <a:p>
            <a:pPr>
              <a:defRPr/>
            </a:pPr>
            <a:fld id="{F8EA988C-DA7E-3F44-BEF2-CD5F2132FC99}" type="slidenum">
              <a:rPr lang="en-US" smtClean="0"/>
              <a:pPr>
                <a:defRPr/>
              </a:pPr>
              <a:t>22</a:t>
            </a:fld>
            <a:endParaRPr lang="en-US"/>
          </a:p>
        </p:txBody>
      </p:sp>
      <p:sp>
        <p:nvSpPr>
          <p:cNvPr id="6" name="Content Placeholder 2"/>
          <p:cNvSpPr txBox="1">
            <a:spLocks/>
          </p:cNvSpPr>
          <p:nvPr/>
        </p:nvSpPr>
        <p:spPr>
          <a:xfrm>
            <a:off x="457200" y="965201"/>
            <a:ext cx="8686800" cy="2146299"/>
          </a:xfrm>
          <a:prstGeom prst="rect">
            <a:avLst/>
          </a:prstGeom>
          <a:solidFill>
            <a:srgbClr val="FFFF00"/>
          </a:solidFill>
        </p:spPr>
        <p:txBody>
          <a:bodyPr lIns="0" tIns="0" rIns="0" bIns="0">
            <a:noAutofit/>
          </a:bodyPr>
          <a:lstStyle>
            <a:lvl1pPr marL="342900" indent="-342900" algn="l" defTabSz="457200" rtl="0" eaLnBrk="1" fontAlgn="base" hangingPunct="1">
              <a:spcBef>
                <a:spcPct val="20000"/>
              </a:spcBef>
              <a:spcAft>
                <a:spcPct val="0"/>
              </a:spcAft>
              <a:buFont typeface="Arial" pitchFamily="34" charset="0"/>
              <a:buChar char="•"/>
              <a:defRPr sz="2400" kern="1200">
                <a:solidFill>
                  <a:srgbClr val="404040"/>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200" kern="1200">
                <a:solidFill>
                  <a:srgbClr val="404040"/>
                </a:solidFill>
                <a:latin typeface="Helvetica"/>
                <a:ea typeface="MS PGothic" pitchFamily="34" charset="-128"/>
                <a:cs typeface="ＭＳ Ｐゴシック" charset="0"/>
              </a:defRPr>
            </a:lvl2pPr>
            <a:lvl3pPr marL="1143000" indent="-228600" algn="l" defTabSz="457200" rtl="0" eaLnBrk="1" fontAlgn="base" hangingPunct="1">
              <a:spcBef>
                <a:spcPct val="20000"/>
              </a:spcBef>
              <a:spcAft>
                <a:spcPct val="0"/>
              </a:spcAft>
              <a:buFont typeface="Arial" pitchFamily="34" charset="0"/>
              <a:buChar char="•"/>
              <a:defRPr sz="2000" kern="1200">
                <a:solidFill>
                  <a:srgbClr val="404040"/>
                </a:solidFill>
                <a:latin typeface="Helvetica"/>
                <a:ea typeface="MS PGothic" pitchFamily="34" charset="-128"/>
                <a:cs typeface="ＭＳ Ｐゴシック" charset="0"/>
              </a:defRPr>
            </a:lvl3pPr>
            <a:lvl4pPr marL="1600200" indent="-228600" algn="l" defTabSz="457200" rtl="0" eaLnBrk="1" fontAlgn="base" hangingPunct="1">
              <a:spcBef>
                <a:spcPct val="20000"/>
              </a:spcBef>
              <a:spcAft>
                <a:spcPct val="0"/>
              </a:spcAft>
              <a:buFont typeface="Arial" pitchFamily="34" charset="0"/>
              <a:buChar char="–"/>
              <a:defRPr sz="1800" kern="1200">
                <a:solidFill>
                  <a:srgbClr val="404040"/>
                </a:solidFill>
                <a:latin typeface="Helvetica"/>
                <a:ea typeface="MS PGothic" pitchFamily="34" charset="-128"/>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600" dirty="0" smtClean="0"/>
              <a:t>Management should work hard to develop the new inflector</a:t>
            </a:r>
          </a:p>
          <a:p>
            <a:pPr lvl="1"/>
            <a:r>
              <a:rPr lang="en-US" sz="1600" dirty="0" smtClean="0"/>
              <a:t>Recommendation 2:  Continue to develop the new inflector design and the associated beam optics/detectors to maximize muon delivery to the ring….</a:t>
            </a:r>
          </a:p>
          <a:p>
            <a:pPr lvl="1"/>
            <a:r>
              <a:rPr lang="en-US" sz="1600" dirty="0" smtClean="0"/>
              <a:t>Recommendation 7:  Continue to work on improved inflector design until a decision can be made.  To that end, formulate a schedule and plan whereby an inflector decision can be revisited on the basis of cost experience in a timely fashion.</a:t>
            </a:r>
          </a:p>
          <a:p>
            <a:pPr lvl="1"/>
            <a:r>
              <a:rPr lang="en-US" sz="1600" dirty="0" smtClean="0"/>
              <a:t>Response:  Invested ~$500k to develop the final design for an open-ended inflector allowing 60% higher injection efficiency.</a:t>
            </a:r>
          </a:p>
        </p:txBody>
      </p:sp>
      <p:sp>
        <p:nvSpPr>
          <p:cNvPr id="7" name="Content Placeholder 2"/>
          <p:cNvSpPr txBox="1">
            <a:spLocks/>
          </p:cNvSpPr>
          <p:nvPr/>
        </p:nvSpPr>
        <p:spPr>
          <a:xfrm>
            <a:off x="444500" y="3762087"/>
            <a:ext cx="8686800" cy="654625"/>
          </a:xfrm>
          <a:prstGeom prst="rect">
            <a:avLst/>
          </a:prstGeom>
          <a:solidFill>
            <a:srgbClr val="FFFF00"/>
          </a:solidFill>
        </p:spPr>
        <p:txBody>
          <a:bodyPr lIns="0" tIns="0" rIns="0" bIns="0">
            <a:normAutofit/>
          </a:bodyPr>
          <a:lstStyle>
            <a:lvl1pPr marL="342900" indent="-342900" algn="l" defTabSz="457200" rtl="0" eaLnBrk="1" fontAlgn="base" hangingPunct="1">
              <a:spcBef>
                <a:spcPct val="20000"/>
              </a:spcBef>
              <a:spcAft>
                <a:spcPct val="0"/>
              </a:spcAft>
              <a:buFont typeface="Arial" pitchFamily="34" charset="0"/>
              <a:buChar char="•"/>
              <a:defRPr sz="2400" kern="1200">
                <a:solidFill>
                  <a:srgbClr val="404040"/>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200" kern="1200">
                <a:solidFill>
                  <a:srgbClr val="404040"/>
                </a:solidFill>
                <a:latin typeface="Helvetica"/>
                <a:ea typeface="MS PGothic" pitchFamily="34" charset="-128"/>
                <a:cs typeface="ＭＳ Ｐゴシック" charset="0"/>
              </a:defRPr>
            </a:lvl2pPr>
            <a:lvl3pPr marL="1143000" indent="-228600" algn="l" defTabSz="457200" rtl="0" eaLnBrk="1" fontAlgn="base" hangingPunct="1">
              <a:spcBef>
                <a:spcPct val="20000"/>
              </a:spcBef>
              <a:spcAft>
                <a:spcPct val="0"/>
              </a:spcAft>
              <a:buFont typeface="Arial" pitchFamily="34" charset="0"/>
              <a:buChar char="•"/>
              <a:defRPr sz="2000" kern="1200">
                <a:solidFill>
                  <a:srgbClr val="404040"/>
                </a:solidFill>
                <a:latin typeface="Helvetica"/>
                <a:ea typeface="MS PGothic" pitchFamily="34" charset="-128"/>
                <a:cs typeface="ＭＳ Ｐゴシック" charset="0"/>
              </a:defRPr>
            </a:lvl3pPr>
            <a:lvl4pPr marL="1600200" indent="-228600" algn="l" defTabSz="457200" rtl="0" eaLnBrk="1" fontAlgn="base" hangingPunct="1">
              <a:spcBef>
                <a:spcPct val="20000"/>
              </a:spcBef>
              <a:spcAft>
                <a:spcPct val="0"/>
              </a:spcAft>
              <a:buFont typeface="Arial" pitchFamily="34" charset="0"/>
              <a:buChar char="–"/>
              <a:defRPr sz="1800" kern="1200">
                <a:solidFill>
                  <a:srgbClr val="404040"/>
                </a:solidFill>
                <a:latin typeface="Helvetica"/>
                <a:ea typeface="MS PGothic" pitchFamily="34" charset="-128"/>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600" dirty="0" smtClean="0"/>
              <a:t>The project, in conjunction with the laboratory, should develop a path forward for an improved inflector in the context of the overall proton economics plan for the laboratory.</a:t>
            </a:r>
          </a:p>
        </p:txBody>
      </p:sp>
      <p:sp>
        <p:nvSpPr>
          <p:cNvPr id="8" name="Content Placeholder 2"/>
          <p:cNvSpPr txBox="1">
            <a:spLocks/>
          </p:cNvSpPr>
          <p:nvPr/>
        </p:nvSpPr>
        <p:spPr>
          <a:xfrm>
            <a:off x="317500" y="4971475"/>
            <a:ext cx="8686800" cy="908625"/>
          </a:xfrm>
          <a:prstGeom prst="rect">
            <a:avLst/>
          </a:prstGeom>
          <a:solidFill>
            <a:srgbClr val="FFFF00"/>
          </a:solidFill>
        </p:spPr>
        <p:txBody>
          <a:bodyPr lIns="0" tIns="0" rIns="0" bIns="0">
            <a:normAutofit/>
          </a:bodyPr>
          <a:lstStyle>
            <a:lvl1pPr marL="342900" indent="-342900" algn="l" defTabSz="457200" rtl="0" eaLnBrk="1" fontAlgn="base" hangingPunct="1">
              <a:spcBef>
                <a:spcPct val="20000"/>
              </a:spcBef>
              <a:spcAft>
                <a:spcPct val="0"/>
              </a:spcAft>
              <a:buFont typeface="Arial" pitchFamily="34" charset="0"/>
              <a:buChar char="•"/>
              <a:defRPr sz="2400" kern="1200">
                <a:solidFill>
                  <a:srgbClr val="404040"/>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200" kern="1200">
                <a:solidFill>
                  <a:srgbClr val="404040"/>
                </a:solidFill>
                <a:latin typeface="Helvetica"/>
                <a:ea typeface="MS PGothic" pitchFamily="34" charset="-128"/>
                <a:cs typeface="ＭＳ Ｐゴシック" charset="0"/>
              </a:defRPr>
            </a:lvl2pPr>
            <a:lvl3pPr marL="1143000" indent="-228600" algn="l" defTabSz="457200" rtl="0" eaLnBrk="1" fontAlgn="base" hangingPunct="1">
              <a:spcBef>
                <a:spcPct val="20000"/>
              </a:spcBef>
              <a:spcAft>
                <a:spcPct val="0"/>
              </a:spcAft>
              <a:buFont typeface="Arial" pitchFamily="34" charset="0"/>
              <a:buChar char="•"/>
              <a:defRPr sz="2000" kern="1200">
                <a:solidFill>
                  <a:srgbClr val="404040"/>
                </a:solidFill>
                <a:latin typeface="Helvetica"/>
                <a:ea typeface="MS PGothic" pitchFamily="34" charset="-128"/>
                <a:cs typeface="ＭＳ Ｐゴシック" charset="0"/>
              </a:defRPr>
            </a:lvl3pPr>
            <a:lvl4pPr marL="1600200" indent="-228600" algn="l" defTabSz="457200" rtl="0" eaLnBrk="1" fontAlgn="base" hangingPunct="1">
              <a:spcBef>
                <a:spcPct val="20000"/>
              </a:spcBef>
              <a:spcAft>
                <a:spcPct val="0"/>
              </a:spcAft>
              <a:buFont typeface="Arial" pitchFamily="34" charset="0"/>
              <a:buChar char="–"/>
              <a:defRPr sz="1800" kern="1200">
                <a:solidFill>
                  <a:srgbClr val="404040"/>
                </a:solidFill>
                <a:latin typeface="Helvetica"/>
                <a:ea typeface="MS PGothic" pitchFamily="34" charset="-128"/>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600" dirty="0" smtClean="0"/>
              <a:t>Recommendation 2:  The </a:t>
            </a:r>
            <a:r>
              <a:rPr lang="en-US" sz="1600" dirty="0"/>
              <a:t>Committee supported proceeding forthwith with “Stage 1” of the new-design inflector prototype and getting DOE guidance </a:t>
            </a:r>
            <a:r>
              <a:rPr lang="en-US" sz="1600" dirty="0" smtClean="0"/>
              <a:t>regarding implementation </a:t>
            </a:r>
            <a:r>
              <a:rPr lang="en-US" sz="1600" dirty="0"/>
              <a:t>paths for any potential “Stage 2” inflector implementation, as appropriate. </a:t>
            </a:r>
            <a:endParaRPr lang="en-US" sz="1600" dirty="0" smtClean="0"/>
          </a:p>
        </p:txBody>
      </p:sp>
    </p:spTree>
    <p:extLst>
      <p:ext uri="{BB962C8B-B14F-4D97-AF65-F5344CB8AC3E}">
        <p14:creationId xmlns:p14="http://schemas.microsoft.com/office/powerpoint/2010/main" val="7919275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Operational Risks?  </a:t>
            </a:r>
            <a:endParaRPr lang="en-US" dirty="0"/>
          </a:p>
        </p:txBody>
      </p:sp>
      <p:sp>
        <p:nvSpPr>
          <p:cNvPr id="3" name="Content Placeholder 2"/>
          <p:cNvSpPr>
            <a:spLocks noGrp="1"/>
          </p:cNvSpPr>
          <p:nvPr>
            <p:ph idx="1"/>
          </p:nvPr>
        </p:nvSpPr>
        <p:spPr>
          <a:xfrm>
            <a:off x="457200" y="714375"/>
            <a:ext cx="8445500" cy="5411788"/>
          </a:xfrm>
        </p:spPr>
        <p:txBody>
          <a:bodyPr/>
          <a:lstStyle/>
          <a:p>
            <a:r>
              <a:rPr lang="en-US" sz="2200" i="1" dirty="0" smtClean="0"/>
              <a:t>“Don’t we have a number of unique single points of failure?”</a:t>
            </a:r>
          </a:p>
          <a:p>
            <a:r>
              <a:rPr lang="en-US" sz="2200" dirty="0" smtClean="0"/>
              <a:t> There are a number of unique pieces, but only the inflector failure would shut us down for 1 to 2 years.</a:t>
            </a:r>
          </a:p>
          <a:p>
            <a:pPr lvl="1"/>
            <a:r>
              <a:rPr lang="en-US" dirty="0" smtClean="0"/>
              <a:t>The Storage </a:t>
            </a:r>
            <a:r>
              <a:rPr lang="en-US" dirty="0"/>
              <a:t>R</a:t>
            </a:r>
            <a:r>
              <a:rPr lang="en-US" dirty="0" smtClean="0"/>
              <a:t>ing is quite robust.  We have some He leak issues that will be repaired during the installation time for the vacuum chambers and detectors.  </a:t>
            </a:r>
          </a:p>
          <a:p>
            <a:pPr lvl="1"/>
            <a:r>
              <a:rPr lang="en-US" dirty="0" smtClean="0"/>
              <a:t>The Electrostatic </a:t>
            </a:r>
            <a:r>
              <a:rPr lang="en-US" dirty="0"/>
              <a:t>Q</a:t>
            </a:r>
            <a:r>
              <a:rPr lang="en-US" dirty="0" smtClean="0"/>
              <a:t>uads are easily repaired if there is a failure, and one would only loose a month or so for a repair.</a:t>
            </a:r>
          </a:p>
          <a:p>
            <a:pPr lvl="1"/>
            <a:r>
              <a:rPr lang="en-US" dirty="0" smtClean="0"/>
              <a:t>The NMR </a:t>
            </a:r>
            <a:r>
              <a:rPr lang="en-US" dirty="0"/>
              <a:t>T</a:t>
            </a:r>
            <a:r>
              <a:rPr lang="en-US" dirty="0" smtClean="0"/>
              <a:t>rolley has new digital electronics, with spares, but uses a few analog parts from E821.  If necessary, these parts could be replicated rather quickly (weeks).  </a:t>
            </a:r>
          </a:p>
          <a:p>
            <a:pPr lvl="1"/>
            <a:r>
              <a:rPr lang="en-US" dirty="0" smtClean="0"/>
              <a:t>Fast Muon Kickers:  If one of them fails, we have spare components and it would take on the order of a month to repair and get back to running.  </a:t>
            </a:r>
          </a:p>
          <a:p>
            <a:pPr lvl="1"/>
            <a:r>
              <a:rPr lang="en-US" b="1" dirty="0" smtClean="0">
                <a:solidFill>
                  <a:schemeClr val="tx1"/>
                </a:solidFill>
              </a:rPr>
              <a:t>The Inflector:  We would lose one to two years.</a:t>
            </a:r>
          </a:p>
          <a:p>
            <a:pPr lvl="1"/>
            <a:endParaRPr lang="is-IS" dirty="0" smtClean="0"/>
          </a:p>
          <a:p>
            <a:pPr lvl="1"/>
            <a:endParaRPr lang="is-IS" dirty="0"/>
          </a:p>
          <a:p>
            <a:pPr lvl="1"/>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de-DE" smtClean="0"/>
              <a:t>Muon (g-2)   Fermilab PAC - 21 June 2016</a:t>
            </a:r>
            <a:endParaRPr lang="en-US"/>
          </a:p>
        </p:txBody>
      </p:sp>
      <p:sp>
        <p:nvSpPr>
          <p:cNvPr id="5" name="Slide Number Placeholder 4"/>
          <p:cNvSpPr>
            <a:spLocks noGrp="1"/>
          </p:cNvSpPr>
          <p:nvPr>
            <p:ph type="sldNum" sz="quarter" idx="12"/>
          </p:nvPr>
        </p:nvSpPr>
        <p:spPr/>
        <p:txBody>
          <a:bodyPr/>
          <a:lstStyle/>
          <a:p>
            <a:pPr>
              <a:defRPr/>
            </a:pPr>
            <a:fld id="{F8EA988C-DA7E-3F44-BEF2-CD5F2132FC99}" type="slidenum">
              <a:rPr lang="en-US" smtClean="0"/>
              <a:pPr>
                <a:defRPr/>
              </a:pPr>
              <a:t>23</a:t>
            </a:fld>
            <a:endParaRPr lang="en-US"/>
          </a:p>
        </p:txBody>
      </p:sp>
    </p:spTree>
    <p:extLst>
      <p:ext uri="{BB962C8B-B14F-4D97-AF65-F5344CB8AC3E}">
        <p14:creationId xmlns:p14="http://schemas.microsoft.com/office/powerpoint/2010/main" val="10084597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inflector design requirements</a:t>
            </a:r>
            <a:endParaRPr lang="en-US" dirty="0"/>
          </a:p>
        </p:txBody>
      </p:sp>
      <p:sp>
        <p:nvSpPr>
          <p:cNvPr id="3" name="Content Placeholder 2"/>
          <p:cNvSpPr>
            <a:spLocks noGrp="1"/>
          </p:cNvSpPr>
          <p:nvPr>
            <p:ph idx="1"/>
          </p:nvPr>
        </p:nvSpPr>
        <p:spPr/>
        <p:txBody>
          <a:bodyPr/>
          <a:lstStyle/>
          <a:p>
            <a:r>
              <a:rPr lang="en-US" dirty="0" smtClean="0"/>
              <a:t>Both ends of the beam channel open.</a:t>
            </a:r>
          </a:p>
          <a:p>
            <a:r>
              <a:rPr lang="en-US" dirty="0" smtClean="0"/>
              <a:t>Minimize flux leakage into the storage region</a:t>
            </a:r>
          </a:p>
          <a:p>
            <a:r>
              <a:rPr lang="en-US" dirty="0" smtClean="0"/>
              <a:t>Must </a:t>
            </a:r>
            <a:r>
              <a:rPr lang="en-US" dirty="0"/>
              <a:t>have passive SC </a:t>
            </a:r>
            <a:r>
              <a:rPr lang="en-US" dirty="0" smtClean="0"/>
              <a:t>shield, with less than 1 ppm leakage into the storage ring.</a:t>
            </a:r>
            <a:endParaRPr lang="en-US" dirty="0"/>
          </a:p>
          <a:p>
            <a:pPr lvl="1"/>
            <a:r>
              <a:rPr lang="en-US" dirty="0" smtClean="0"/>
              <a:t>Akira Yamamoto helped us to find the material that was left over from the E821 construction, which is adequate to shield 1.5 new inflectors.</a:t>
            </a:r>
          </a:p>
          <a:p>
            <a:r>
              <a:rPr lang="en-US" dirty="0" smtClean="0"/>
              <a:t>Must fit into the existing cryostat and vacuum chamber</a:t>
            </a:r>
          </a:p>
          <a:p>
            <a:r>
              <a:rPr lang="en-US" dirty="0" smtClean="0"/>
              <a:t>Same indirect cooling method</a:t>
            </a:r>
          </a:p>
          <a:p>
            <a:endParaRPr lang="en-US" dirty="0"/>
          </a:p>
          <a:p>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de-DE" smtClean="0"/>
              <a:t>Muon (g-2)   Fermilab PAC - 21 June 2016</a:t>
            </a:r>
            <a:endParaRPr lang="en-US"/>
          </a:p>
        </p:txBody>
      </p:sp>
      <p:sp>
        <p:nvSpPr>
          <p:cNvPr id="5" name="Slide Number Placeholder 4"/>
          <p:cNvSpPr>
            <a:spLocks noGrp="1"/>
          </p:cNvSpPr>
          <p:nvPr>
            <p:ph type="sldNum" sz="quarter" idx="12"/>
          </p:nvPr>
        </p:nvSpPr>
        <p:spPr/>
        <p:txBody>
          <a:bodyPr/>
          <a:lstStyle/>
          <a:p>
            <a:pPr>
              <a:defRPr/>
            </a:pPr>
            <a:fld id="{F8EA988C-DA7E-3F44-BEF2-CD5F2132FC99}" type="slidenum">
              <a:rPr lang="en-US" smtClean="0"/>
              <a:pPr>
                <a:defRPr/>
              </a:pPr>
              <a:t>24</a:t>
            </a:fld>
            <a:endParaRPr lang="en-US"/>
          </a:p>
        </p:txBody>
      </p:sp>
    </p:spTree>
    <p:extLst>
      <p:ext uri="{BB962C8B-B14F-4D97-AF65-F5344CB8AC3E}">
        <p14:creationId xmlns:p14="http://schemas.microsoft.com/office/powerpoint/2010/main" val="86912159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new inflector design work (V. Kashikhin)</a:t>
            </a:r>
            <a:endParaRPr lang="en-US" dirty="0"/>
          </a:p>
        </p:txBody>
      </p:sp>
      <p:sp>
        <p:nvSpPr>
          <p:cNvPr id="3" name="Content Placeholder 2"/>
          <p:cNvSpPr>
            <a:spLocks noGrp="1"/>
          </p:cNvSpPr>
          <p:nvPr>
            <p:ph idx="1"/>
          </p:nvPr>
        </p:nvSpPr>
        <p:spPr>
          <a:xfrm>
            <a:off x="457200" y="604838"/>
            <a:ext cx="8420100" cy="5521325"/>
          </a:xfrm>
        </p:spPr>
        <p:txBody>
          <a:bodyPr/>
          <a:lstStyle/>
          <a:p>
            <a:r>
              <a:rPr lang="en-US" sz="1600" dirty="0" smtClean="0"/>
              <a:t>The ends consist of upper and lower coils with current in the opposite direction</a:t>
            </a:r>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r>
              <a:rPr lang="en-US" sz="1600" dirty="0" smtClean="0"/>
              <a:t>with shield</a:t>
            </a:r>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smtClean="0"/>
          </a:p>
          <a:p>
            <a:endParaRPr lang="en-US" sz="1600" dirty="0"/>
          </a:p>
          <a:p>
            <a:endParaRPr lang="en-US" sz="1600" dirty="0" smtClean="0"/>
          </a:p>
          <a:p>
            <a:endParaRPr lang="en-US" sz="1600" dirty="0"/>
          </a:p>
          <a:p>
            <a:endParaRPr lang="en-US" sz="1800" dirty="0" smtClean="0"/>
          </a:p>
          <a:p>
            <a:endParaRPr lang="en-US" sz="1800" dirty="0"/>
          </a:p>
          <a:p>
            <a:endParaRPr lang="en-US" sz="1800" dirty="0" smtClean="0"/>
          </a:p>
          <a:p>
            <a:endParaRPr lang="en-US" sz="1800" dirty="0"/>
          </a:p>
        </p:txBody>
      </p:sp>
      <p:sp>
        <p:nvSpPr>
          <p:cNvPr id="4" name="Footer Placeholder 3"/>
          <p:cNvSpPr>
            <a:spLocks noGrp="1"/>
          </p:cNvSpPr>
          <p:nvPr>
            <p:ph type="ftr" sz="quarter" idx="11"/>
          </p:nvPr>
        </p:nvSpPr>
        <p:spPr/>
        <p:txBody>
          <a:bodyPr/>
          <a:lstStyle/>
          <a:p>
            <a:pPr>
              <a:defRPr/>
            </a:pPr>
            <a:r>
              <a:rPr lang="de-DE" smtClean="0"/>
              <a:t>Muon (g-2)   Fermilab PAC - 21 June 2016</a:t>
            </a:r>
            <a:endParaRPr lang="en-US"/>
          </a:p>
        </p:txBody>
      </p:sp>
      <p:sp>
        <p:nvSpPr>
          <p:cNvPr id="5" name="Slide Number Placeholder 4"/>
          <p:cNvSpPr>
            <a:spLocks noGrp="1"/>
          </p:cNvSpPr>
          <p:nvPr>
            <p:ph type="sldNum" sz="quarter" idx="12"/>
          </p:nvPr>
        </p:nvSpPr>
        <p:spPr/>
        <p:txBody>
          <a:bodyPr/>
          <a:lstStyle/>
          <a:p>
            <a:pPr>
              <a:defRPr/>
            </a:pPr>
            <a:fld id="{F8EA988C-DA7E-3F44-BEF2-CD5F2132FC99}" type="slidenum">
              <a:rPr lang="en-US" smtClean="0"/>
              <a:pPr>
                <a:defRPr/>
              </a:pPr>
              <a:t>25</a:t>
            </a:fld>
            <a:endParaRPr lang="en-US"/>
          </a:p>
        </p:txBody>
      </p:sp>
      <p:grpSp>
        <p:nvGrpSpPr>
          <p:cNvPr id="12" name="Group 11"/>
          <p:cNvGrpSpPr/>
          <p:nvPr/>
        </p:nvGrpSpPr>
        <p:grpSpPr>
          <a:xfrm>
            <a:off x="1600200" y="1066800"/>
            <a:ext cx="5583648" cy="2363240"/>
            <a:chOff x="675862" y="847720"/>
            <a:chExt cx="7499903" cy="3909367"/>
          </a:xfrm>
        </p:grpSpPr>
        <p:pic>
          <p:nvPicPr>
            <p:cNvPr id="7" name="Picture 6"/>
            <p:cNvPicPr>
              <a:picLocks noChangeAspect="1"/>
            </p:cNvPicPr>
            <p:nvPr/>
          </p:nvPicPr>
          <p:blipFill>
            <a:blip r:embed="rId2"/>
            <a:stretch>
              <a:fillRect/>
            </a:stretch>
          </p:blipFill>
          <p:spPr>
            <a:xfrm>
              <a:off x="675862" y="847720"/>
              <a:ext cx="7499903" cy="3909367"/>
            </a:xfrm>
            <a:prstGeom prst="rect">
              <a:avLst/>
            </a:prstGeom>
          </p:spPr>
        </p:pic>
        <p:cxnSp>
          <p:nvCxnSpPr>
            <p:cNvPr id="10" name="Straight Arrow Connector 9"/>
            <p:cNvCxnSpPr/>
            <p:nvPr/>
          </p:nvCxnSpPr>
          <p:spPr>
            <a:xfrm flipH="1" flipV="1">
              <a:off x="1622565" y="2012847"/>
              <a:ext cx="381000" cy="762000"/>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11" name="Straight Arrow Connector 10"/>
            <p:cNvCxnSpPr/>
            <p:nvPr/>
          </p:nvCxnSpPr>
          <p:spPr>
            <a:xfrm flipH="1">
              <a:off x="1546365" y="2393847"/>
              <a:ext cx="533400" cy="609600"/>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pic>
        <p:nvPicPr>
          <p:cNvPr id="13" name="Picture 12"/>
          <p:cNvPicPr>
            <a:picLocks noChangeAspect="1"/>
          </p:cNvPicPr>
          <p:nvPr/>
        </p:nvPicPr>
        <p:blipFill>
          <a:blip r:embed="rId3"/>
          <a:stretch>
            <a:fillRect/>
          </a:stretch>
        </p:blipFill>
        <p:spPr>
          <a:xfrm>
            <a:off x="1778000" y="3888620"/>
            <a:ext cx="5067300" cy="2641359"/>
          </a:xfrm>
          <a:prstGeom prst="rect">
            <a:avLst/>
          </a:prstGeom>
        </p:spPr>
      </p:pic>
    </p:spTree>
    <p:extLst>
      <p:ext uri="{BB962C8B-B14F-4D97-AF65-F5344CB8AC3E}">
        <p14:creationId xmlns:p14="http://schemas.microsoft.com/office/powerpoint/2010/main" val="45520120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Prototype room temperature model in Fermilab TD</a:t>
            </a:r>
            <a:endParaRPr lang="en-US" sz="2400" dirty="0"/>
          </a:p>
        </p:txBody>
      </p:sp>
      <p:sp>
        <p:nvSpPr>
          <p:cNvPr id="4" name="Footer Placeholder 3"/>
          <p:cNvSpPr>
            <a:spLocks noGrp="1"/>
          </p:cNvSpPr>
          <p:nvPr>
            <p:ph type="ftr" sz="quarter" idx="11"/>
          </p:nvPr>
        </p:nvSpPr>
        <p:spPr/>
        <p:txBody>
          <a:bodyPr/>
          <a:lstStyle/>
          <a:p>
            <a:pPr>
              <a:defRPr/>
            </a:pPr>
            <a:r>
              <a:rPr lang="de-DE" smtClean="0"/>
              <a:t>Muon (g-2)   Fermilab PAC - 21 June 2016</a:t>
            </a:r>
            <a:endParaRPr lang="en-US"/>
          </a:p>
        </p:txBody>
      </p:sp>
      <p:sp>
        <p:nvSpPr>
          <p:cNvPr id="5" name="Slide Number Placeholder 4"/>
          <p:cNvSpPr>
            <a:spLocks noGrp="1"/>
          </p:cNvSpPr>
          <p:nvPr>
            <p:ph type="sldNum" sz="quarter" idx="12"/>
          </p:nvPr>
        </p:nvSpPr>
        <p:spPr/>
        <p:txBody>
          <a:bodyPr/>
          <a:lstStyle/>
          <a:p>
            <a:pPr>
              <a:defRPr/>
            </a:pPr>
            <a:fld id="{F8EA988C-DA7E-3F44-BEF2-CD5F2132FC99}" type="slidenum">
              <a:rPr lang="en-US" smtClean="0"/>
              <a:pPr>
                <a:defRPr/>
              </a:pPr>
              <a:t>26</a:t>
            </a:fld>
            <a:endParaRPr lang="en-US"/>
          </a:p>
        </p:txBody>
      </p:sp>
      <p:grpSp>
        <p:nvGrpSpPr>
          <p:cNvPr id="14" name="Group 13"/>
          <p:cNvGrpSpPr/>
          <p:nvPr/>
        </p:nvGrpSpPr>
        <p:grpSpPr>
          <a:xfrm>
            <a:off x="812800" y="782734"/>
            <a:ext cx="7586668" cy="4259165"/>
            <a:chOff x="685800" y="2559047"/>
            <a:chExt cx="7586668" cy="4259165"/>
          </a:xfrm>
        </p:grpSpPr>
        <p:pic>
          <p:nvPicPr>
            <p:cNvPr id="7" name="Picture 6"/>
            <p:cNvPicPr>
              <a:picLocks noChangeAspect="1"/>
            </p:cNvPicPr>
            <p:nvPr/>
          </p:nvPicPr>
          <p:blipFill rotWithShape="1">
            <a:blip r:embed="rId2"/>
            <a:srcRect b="190"/>
            <a:stretch/>
          </p:blipFill>
          <p:spPr>
            <a:xfrm>
              <a:off x="685800" y="2559047"/>
              <a:ext cx="7586668" cy="4259165"/>
            </a:xfrm>
            <a:prstGeom prst="rect">
              <a:avLst/>
            </a:prstGeom>
          </p:spPr>
        </p:pic>
        <p:cxnSp>
          <p:nvCxnSpPr>
            <p:cNvPr id="8" name="Straight Arrow Connector 7"/>
            <p:cNvCxnSpPr/>
            <p:nvPr/>
          </p:nvCxnSpPr>
          <p:spPr>
            <a:xfrm flipH="1">
              <a:off x="4191000" y="3244848"/>
              <a:ext cx="838200" cy="762000"/>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800600" y="2863848"/>
              <a:ext cx="1524000" cy="461665"/>
            </a:xfrm>
            <a:prstGeom prst="rect">
              <a:avLst/>
            </a:prstGeom>
            <a:noFill/>
          </p:spPr>
          <p:txBody>
            <a:bodyPr wrap="square" rtlCol="0">
              <a:spAutoFit/>
            </a:bodyPr>
            <a:lstStyle/>
            <a:p>
              <a:r>
                <a:rPr lang="en-US" sz="2400" dirty="0" smtClean="0">
                  <a:solidFill>
                    <a:srgbClr val="FFFF00"/>
                  </a:solidFill>
                </a:rPr>
                <a:t>Inner Coil</a:t>
              </a:r>
              <a:endParaRPr lang="en-US" sz="2400" dirty="0">
                <a:solidFill>
                  <a:srgbClr val="FFFF00"/>
                </a:solidFill>
              </a:endParaRPr>
            </a:p>
          </p:txBody>
        </p:sp>
        <p:cxnSp>
          <p:nvCxnSpPr>
            <p:cNvPr id="10" name="Straight Arrow Connector 9"/>
            <p:cNvCxnSpPr/>
            <p:nvPr/>
          </p:nvCxnSpPr>
          <p:spPr>
            <a:xfrm flipH="1" flipV="1">
              <a:off x="4227658" y="4513363"/>
              <a:ext cx="778666" cy="304800"/>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991747" y="4587330"/>
              <a:ext cx="1524000" cy="461665"/>
            </a:xfrm>
            <a:prstGeom prst="rect">
              <a:avLst/>
            </a:prstGeom>
            <a:noFill/>
          </p:spPr>
          <p:txBody>
            <a:bodyPr wrap="square" rtlCol="0">
              <a:spAutoFit/>
            </a:bodyPr>
            <a:lstStyle/>
            <a:p>
              <a:r>
                <a:rPr lang="en-US" sz="2400" dirty="0" smtClean="0">
                  <a:solidFill>
                    <a:srgbClr val="FFFF00"/>
                  </a:solidFill>
                </a:rPr>
                <a:t>Outer Coil</a:t>
              </a:r>
              <a:endParaRPr lang="en-US" sz="2400" dirty="0">
                <a:solidFill>
                  <a:srgbClr val="FFFF00"/>
                </a:solidFill>
              </a:endParaRPr>
            </a:p>
          </p:txBody>
        </p:sp>
        <p:cxnSp>
          <p:nvCxnSpPr>
            <p:cNvPr id="12" name="Straight Arrow Connector 11"/>
            <p:cNvCxnSpPr/>
            <p:nvPr/>
          </p:nvCxnSpPr>
          <p:spPr>
            <a:xfrm>
              <a:off x="1981200" y="3625848"/>
              <a:ext cx="885252" cy="762002"/>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465880" y="3244202"/>
              <a:ext cx="2019947" cy="461665"/>
            </a:xfrm>
            <a:prstGeom prst="rect">
              <a:avLst/>
            </a:prstGeom>
            <a:noFill/>
          </p:spPr>
          <p:txBody>
            <a:bodyPr wrap="square" rtlCol="0">
              <a:spAutoFit/>
            </a:bodyPr>
            <a:lstStyle/>
            <a:p>
              <a:r>
                <a:rPr lang="en-US" sz="2400" dirty="0" smtClean="0">
                  <a:solidFill>
                    <a:srgbClr val="FFFF00"/>
                  </a:solidFill>
                </a:rPr>
                <a:t>Aperture</a:t>
              </a:r>
              <a:endParaRPr lang="en-US" sz="2400" dirty="0">
                <a:solidFill>
                  <a:srgbClr val="FFFF00"/>
                </a:solidFill>
              </a:endParaRPr>
            </a:p>
          </p:txBody>
        </p:sp>
      </p:grpSp>
      <p:sp>
        <p:nvSpPr>
          <p:cNvPr id="15" name="TextBox 14"/>
          <p:cNvSpPr txBox="1"/>
          <p:nvPr/>
        </p:nvSpPr>
        <p:spPr>
          <a:xfrm>
            <a:off x="711200" y="5295900"/>
            <a:ext cx="7975600" cy="369332"/>
          </a:xfrm>
          <a:prstGeom prst="rect">
            <a:avLst/>
          </a:prstGeom>
          <a:noFill/>
        </p:spPr>
        <p:txBody>
          <a:bodyPr wrap="square" rtlCol="0">
            <a:spAutoFit/>
          </a:bodyPr>
          <a:lstStyle/>
          <a:p>
            <a:r>
              <a:rPr lang="en-US" dirty="0" smtClean="0">
                <a:latin typeface="Arial"/>
                <a:cs typeface="Arial"/>
              </a:rPr>
              <a:t>Enabled measurement of the fringe field to compare with Opera </a:t>
            </a:r>
          </a:p>
        </p:txBody>
      </p:sp>
    </p:spTree>
    <p:extLst>
      <p:ext uri="{BB962C8B-B14F-4D97-AF65-F5344CB8AC3E}">
        <p14:creationId xmlns:p14="http://schemas.microsoft.com/office/powerpoint/2010/main" val="321223556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600" y="365675"/>
            <a:ext cx="8686800" cy="427877"/>
          </a:xfrm>
        </p:spPr>
        <p:txBody>
          <a:bodyPr/>
          <a:lstStyle/>
          <a:p>
            <a:r>
              <a:rPr lang="en-US" dirty="0"/>
              <a:t>Magnetic Measurement Results</a:t>
            </a:r>
          </a:p>
        </p:txBody>
      </p:sp>
      <p:sp>
        <p:nvSpPr>
          <p:cNvPr id="8" name="Content Placeholder 7"/>
          <p:cNvSpPr>
            <a:spLocks noGrp="1"/>
          </p:cNvSpPr>
          <p:nvPr>
            <p:ph idx="1"/>
          </p:nvPr>
        </p:nvSpPr>
        <p:spPr>
          <a:xfrm>
            <a:off x="242887" y="4129548"/>
            <a:ext cx="8672513" cy="2106001"/>
          </a:xfrm>
        </p:spPr>
        <p:txBody>
          <a:bodyPr/>
          <a:lstStyle/>
          <a:p>
            <a:r>
              <a:rPr lang="en-US" sz="2200" dirty="0" smtClean="0"/>
              <a:t>The model field was measured at 4 A current, and simulated at 1398 A. The distance from the inner coil surface was 8 mm.</a:t>
            </a:r>
          </a:p>
          <a:p>
            <a:r>
              <a:rPr lang="en-US" sz="2200" dirty="0" smtClean="0"/>
              <a:t>The </a:t>
            </a:r>
            <a:r>
              <a:rPr lang="en-US" sz="2200" dirty="0"/>
              <a:t>measured magnet aperture field transfer function is 10.39 G/A, simulated value 10.65 G/A.</a:t>
            </a:r>
          </a:p>
          <a:p>
            <a:r>
              <a:rPr lang="en-US" sz="2200" dirty="0"/>
              <a:t>M</a:t>
            </a:r>
            <a:r>
              <a:rPr lang="en-US" sz="2200" dirty="0" smtClean="0"/>
              <a:t>odel measurements confirmed </a:t>
            </a:r>
            <a:r>
              <a:rPr lang="en-US" sz="2200" dirty="0"/>
              <a:t>magnetic parameters.</a:t>
            </a:r>
          </a:p>
          <a:p>
            <a:endParaRPr lang="en-US" sz="2200" dirty="0"/>
          </a:p>
        </p:txBody>
      </p:sp>
      <p:sp>
        <p:nvSpPr>
          <p:cNvPr id="3" name="Date Placeholder 2"/>
          <p:cNvSpPr>
            <a:spLocks noGrp="1"/>
          </p:cNvSpPr>
          <p:nvPr>
            <p:ph type="dt" sz="half" idx="2"/>
          </p:nvPr>
        </p:nvSpPr>
        <p:spPr/>
        <p:txBody>
          <a:bodyPr/>
          <a:lstStyle/>
          <a:p>
            <a:r>
              <a:rPr lang="en-US" smtClean="0">
                <a:solidFill>
                  <a:prstClr val="black">
                    <a:tint val="75000"/>
                  </a:prstClr>
                </a:solidFill>
              </a:rPr>
              <a:t>6/24/2016</a:t>
            </a:r>
            <a:endParaRPr lang="en-US" dirty="0">
              <a:solidFill>
                <a:prstClr val="black">
                  <a:tint val="75000"/>
                </a:prstClr>
              </a:solidFill>
            </a:endParaRPr>
          </a:p>
        </p:txBody>
      </p:sp>
      <p:sp>
        <p:nvSpPr>
          <p:cNvPr id="5" name="Footer Placeholder 4"/>
          <p:cNvSpPr>
            <a:spLocks noGrp="1"/>
          </p:cNvSpPr>
          <p:nvPr>
            <p:ph type="ftr" sz="quarter" idx="3"/>
          </p:nvPr>
        </p:nvSpPr>
        <p:spPr/>
        <p:txBody>
          <a:bodyPr/>
          <a:lstStyle/>
          <a:p>
            <a:r>
              <a:rPr lang="en-US" smtClean="0">
                <a:solidFill>
                  <a:prstClr val="black">
                    <a:tint val="75000"/>
                  </a:prstClr>
                </a:solidFill>
              </a:rPr>
              <a:t>V Kashikhin | TD Inflector Magnet Review</a:t>
            </a:r>
            <a:endParaRPr lang="en-US" dirty="0">
              <a:solidFill>
                <a:prstClr val="black">
                  <a:tint val="75000"/>
                </a:prstClr>
              </a:solidFill>
            </a:endParaRPr>
          </a:p>
        </p:txBody>
      </p:sp>
      <p:sp>
        <p:nvSpPr>
          <p:cNvPr id="4" name="Slide Number Placeholder 3"/>
          <p:cNvSpPr>
            <a:spLocks noGrp="1"/>
          </p:cNvSpPr>
          <p:nvPr>
            <p:ph type="sldNum" sz="quarter" idx="4"/>
          </p:nvPr>
        </p:nvSpPr>
        <p:spPr/>
        <p:txBody>
          <a:bodyPr/>
          <a:lstStyle/>
          <a:p>
            <a:fld id="{AB3C1F1C-F708-3F4B-8ECB-6D467F0718B5}" type="slidenum">
              <a:rPr lang="en-US" smtClean="0">
                <a:solidFill>
                  <a:prstClr val="black">
                    <a:tint val="75000"/>
                  </a:prstClr>
                </a:solidFill>
              </a:rPr>
              <a:pPr/>
              <a:t>27</a:t>
            </a:fld>
            <a:endParaRPr lang="en-US" dirty="0">
              <a:solidFill>
                <a:prstClr val="black">
                  <a:tint val="75000"/>
                </a:prstClr>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39" y="907952"/>
            <a:ext cx="5279103" cy="2969496"/>
          </a:xfrm>
          <a:prstGeom prst="rect">
            <a:avLst/>
          </a:prstGeom>
        </p:spPr>
      </p:pic>
      <p:pic>
        <p:nvPicPr>
          <p:cNvPr id="9" name="Picture 8"/>
          <p:cNvPicPr/>
          <p:nvPr/>
        </p:nvPicPr>
        <p:blipFill rotWithShape="1">
          <a:blip r:embed="rId4"/>
          <a:srcRect l="6025" t="19829" r="56923" b="13846"/>
          <a:stretch/>
        </p:blipFill>
        <p:spPr bwMode="auto">
          <a:xfrm>
            <a:off x="4935794" y="907952"/>
            <a:ext cx="3904634" cy="29694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8494984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Two-stage strategy</a:t>
            </a:r>
            <a:endParaRPr lang="en-US" dirty="0"/>
          </a:p>
        </p:txBody>
      </p:sp>
      <p:sp>
        <p:nvSpPr>
          <p:cNvPr id="5" name="Footer Placeholder 4"/>
          <p:cNvSpPr>
            <a:spLocks noGrp="1"/>
          </p:cNvSpPr>
          <p:nvPr>
            <p:ph type="ftr" sz="quarter" idx="11"/>
          </p:nvPr>
        </p:nvSpPr>
        <p:spPr/>
        <p:txBody>
          <a:bodyPr/>
          <a:lstStyle/>
          <a:p>
            <a:pPr>
              <a:defRPr/>
            </a:pPr>
            <a:r>
              <a:rPr lang="de-DE" smtClean="0"/>
              <a:t>Muon (g-2)   Fermilab PAC - 21 June 2016</a:t>
            </a:r>
            <a:endParaRPr lang="en-US" b="1" dirty="0"/>
          </a:p>
        </p:txBody>
      </p:sp>
      <p:sp>
        <p:nvSpPr>
          <p:cNvPr id="6" name="Slide Number Placeholder 5"/>
          <p:cNvSpPr>
            <a:spLocks noGrp="1"/>
          </p:cNvSpPr>
          <p:nvPr>
            <p:ph type="sldNum" sz="quarter" idx="12"/>
          </p:nvPr>
        </p:nvSpPr>
        <p:spPr/>
        <p:txBody>
          <a:bodyPr/>
          <a:lstStyle/>
          <a:p>
            <a:fld id="{EC1EDC5F-450D-4B03-AEB8-070F03DC26DD}" type="slidenum">
              <a:rPr lang="en-US" smtClean="0"/>
              <a:pPr/>
              <a:t>28</a:t>
            </a:fld>
            <a:endParaRPr lang="en-US"/>
          </a:p>
        </p:txBody>
      </p:sp>
      <p:sp>
        <p:nvSpPr>
          <p:cNvPr id="7" name="Content Placeholder 2"/>
          <p:cNvSpPr txBox="1">
            <a:spLocks/>
          </p:cNvSpPr>
          <p:nvPr/>
        </p:nvSpPr>
        <p:spPr>
          <a:xfrm>
            <a:off x="452437" y="990208"/>
            <a:ext cx="8298158" cy="5156591"/>
          </a:xfrm>
          <a:prstGeom prst="rect">
            <a:avLst/>
          </a:prstGeom>
        </p:spPr>
        <p:txBody>
          <a:bodyPr lIns="0" tIns="0" rIns="0" bIns="0">
            <a:normAutofit fontScale="77500" lnSpcReduction="20000"/>
          </a:bodyPr>
          <a:lstStyle>
            <a:lvl1pPr marL="342900" indent="-342900" algn="l" defTabSz="457200" rtl="0" eaLnBrk="1" fontAlgn="base" hangingPunct="1">
              <a:spcBef>
                <a:spcPct val="20000"/>
              </a:spcBef>
              <a:spcAft>
                <a:spcPct val="0"/>
              </a:spcAft>
              <a:buFont typeface="Arial" pitchFamily="34" charset="0"/>
              <a:buChar char="•"/>
              <a:defRPr sz="2400" kern="1200">
                <a:solidFill>
                  <a:srgbClr val="404040"/>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200" kern="1200">
                <a:solidFill>
                  <a:srgbClr val="404040"/>
                </a:solidFill>
                <a:latin typeface="Helvetica"/>
                <a:ea typeface="MS PGothic" pitchFamily="34" charset="-128"/>
                <a:cs typeface="ＭＳ Ｐゴシック" charset="0"/>
              </a:defRPr>
            </a:lvl2pPr>
            <a:lvl3pPr marL="1143000" indent="-228600" algn="l" defTabSz="457200" rtl="0" eaLnBrk="1" fontAlgn="base" hangingPunct="1">
              <a:spcBef>
                <a:spcPct val="20000"/>
              </a:spcBef>
              <a:spcAft>
                <a:spcPct val="0"/>
              </a:spcAft>
              <a:buFont typeface="Arial" pitchFamily="34" charset="0"/>
              <a:buChar char="•"/>
              <a:defRPr sz="2000" kern="1200">
                <a:solidFill>
                  <a:srgbClr val="404040"/>
                </a:solidFill>
                <a:latin typeface="Helvetica"/>
                <a:ea typeface="MS PGothic" pitchFamily="34" charset="-128"/>
                <a:cs typeface="ＭＳ Ｐゴシック" charset="0"/>
              </a:defRPr>
            </a:lvl3pPr>
            <a:lvl4pPr marL="1600200" indent="-228600" algn="l" defTabSz="457200" rtl="0" eaLnBrk="1" fontAlgn="base" hangingPunct="1">
              <a:spcBef>
                <a:spcPct val="20000"/>
              </a:spcBef>
              <a:spcAft>
                <a:spcPct val="0"/>
              </a:spcAft>
              <a:buFont typeface="Arial" pitchFamily="34" charset="0"/>
              <a:buChar char="–"/>
              <a:defRPr sz="1800" kern="1200">
                <a:solidFill>
                  <a:srgbClr val="404040"/>
                </a:solidFill>
                <a:latin typeface="Helvetica"/>
                <a:ea typeface="MS PGothic" pitchFamily="34" charset="-128"/>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pPr>
            <a:r>
              <a:rPr lang="en-US" dirty="0" smtClean="0">
                <a:solidFill>
                  <a:srgbClr val="0000FF"/>
                </a:solidFill>
              </a:rPr>
              <a:t>Stage 1:  Build and test full-scale technical model using recycled parts ($400k loaded including 40% contingency, ~1 </a:t>
            </a:r>
            <a:r>
              <a:rPr lang="en-US" dirty="0" err="1" smtClean="0">
                <a:solidFill>
                  <a:srgbClr val="0000FF"/>
                </a:solidFill>
              </a:rPr>
              <a:t>yr</a:t>
            </a:r>
            <a:r>
              <a:rPr lang="en-US" dirty="0" smtClean="0">
                <a:solidFill>
                  <a:srgbClr val="0000FF"/>
                </a:solidFill>
              </a:rPr>
              <a:t>)</a:t>
            </a:r>
          </a:p>
          <a:p>
            <a:pPr lvl="1">
              <a:lnSpc>
                <a:spcPct val="120000"/>
              </a:lnSpc>
            </a:pPr>
            <a:r>
              <a:rPr lang="en-US" dirty="0" smtClean="0">
                <a:solidFill>
                  <a:srgbClr val="FF0000"/>
                </a:solidFill>
              </a:rPr>
              <a:t>Reuse mandrel and superconducting shield</a:t>
            </a:r>
          </a:p>
          <a:p>
            <a:pPr lvl="1">
              <a:lnSpc>
                <a:spcPct val="120000"/>
              </a:lnSpc>
            </a:pPr>
            <a:r>
              <a:rPr lang="en-US" dirty="0" smtClean="0">
                <a:solidFill>
                  <a:srgbClr val="FF0000"/>
                </a:solidFill>
              </a:rPr>
              <a:t>Shield is less than ideal</a:t>
            </a:r>
          </a:p>
          <a:p>
            <a:pPr lvl="2">
              <a:lnSpc>
                <a:spcPct val="120000"/>
              </a:lnSpc>
            </a:pPr>
            <a:r>
              <a:rPr lang="en-US" dirty="0" smtClean="0">
                <a:solidFill>
                  <a:srgbClr val="FF0000"/>
                </a:solidFill>
              </a:rPr>
              <a:t>Was cut and repair failed for E821</a:t>
            </a:r>
          </a:p>
          <a:p>
            <a:pPr lvl="2">
              <a:lnSpc>
                <a:spcPct val="120000"/>
              </a:lnSpc>
            </a:pPr>
            <a:r>
              <a:rPr lang="en-US" dirty="0" smtClean="0">
                <a:solidFill>
                  <a:srgbClr val="FF0000"/>
                </a:solidFill>
              </a:rPr>
              <a:t>Material is ½ the thickness of the current inflector we are using and the </a:t>
            </a:r>
            <a:r>
              <a:rPr lang="en-US" dirty="0" err="1" smtClean="0">
                <a:solidFill>
                  <a:srgbClr val="FF0000"/>
                </a:solidFill>
              </a:rPr>
              <a:t>J</a:t>
            </a:r>
            <a:r>
              <a:rPr lang="en-US" baseline="-25000" dirty="0" err="1" smtClean="0">
                <a:solidFill>
                  <a:srgbClr val="FF0000"/>
                </a:solidFill>
              </a:rPr>
              <a:t>c</a:t>
            </a:r>
            <a:r>
              <a:rPr lang="en-US" dirty="0" smtClean="0">
                <a:solidFill>
                  <a:srgbClr val="FF0000"/>
                </a:solidFill>
              </a:rPr>
              <a:t> is borderline</a:t>
            </a:r>
          </a:p>
          <a:p>
            <a:pPr lvl="2">
              <a:lnSpc>
                <a:spcPct val="120000"/>
              </a:lnSpc>
            </a:pPr>
            <a:r>
              <a:rPr lang="en-US" dirty="0" smtClean="0">
                <a:solidFill>
                  <a:srgbClr val="FF0000"/>
                </a:solidFill>
              </a:rPr>
              <a:t>If shield is only deficiency, can consider using Japanese shield</a:t>
            </a:r>
          </a:p>
          <a:p>
            <a:pPr lvl="1">
              <a:lnSpc>
                <a:spcPct val="120000"/>
              </a:lnSpc>
            </a:pPr>
            <a:r>
              <a:rPr lang="en-US" dirty="0" smtClean="0">
                <a:solidFill>
                  <a:srgbClr val="FF0000"/>
                </a:solidFill>
              </a:rPr>
              <a:t>If the technical model works, then it could be installed in the FY17 summer shutdown and used – not guaranteed</a:t>
            </a:r>
            <a:endParaRPr lang="en-US" dirty="0">
              <a:solidFill>
                <a:srgbClr val="FF0000"/>
              </a:solidFill>
            </a:endParaRPr>
          </a:p>
          <a:p>
            <a:pPr lvl="2">
              <a:lnSpc>
                <a:spcPct val="120000"/>
              </a:lnSpc>
            </a:pPr>
            <a:r>
              <a:rPr lang="en-US" dirty="0">
                <a:solidFill>
                  <a:srgbClr val="FF0000"/>
                </a:solidFill>
              </a:rPr>
              <a:t>If shield is only deficiency, can consider </a:t>
            </a:r>
            <a:r>
              <a:rPr lang="en-US" dirty="0" smtClean="0">
                <a:solidFill>
                  <a:srgbClr val="FF0000"/>
                </a:solidFill>
              </a:rPr>
              <a:t>using the new </a:t>
            </a:r>
            <a:r>
              <a:rPr lang="en-US" dirty="0">
                <a:solidFill>
                  <a:srgbClr val="FF0000"/>
                </a:solidFill>
              </a:rPr>
              <a:t>Japanese </a:t>
            </a:r>
            <a:r>
              <a:rPr lang="en-US" dirty="0" smtClean="0">
                <a:solidFill>
                  <a:srgbClr val="FF0000"/>
                </a:solidFill>
              </a:rPr>
              <a:t>shield</a:t>
            </a:r>
          </a:p>
          <a:p>
            <a:pPr lvl="1">
              <a:lnSpc>
                <a:spcPct val="120000"/>
              </a:lnSpc>
            </a:pPr>
            <a:r>
              <a:rPr lang="en-US" dirty="0" smtClean="0">
                <a:solidFill>
                  <a:srgbClr val="FF0000"/>
                </a:solidFill>
              </a:rPr>
              <a:t>Includes testing</a:t>
            </a:r>
          </a:p>
          <a:p>
            <a:pPr>
              <a:lnSpc>
                <a:spcPct val="120000"/>
              </a:lnSpc>
            </a:pPr>
            <a:r>
              <a:rPr lang="en-US" dirty="0" smtClean="0">
                <a:solidFill>
                  <a:srgbClr val="0000FF"/>
                </a:solidFill>
              </a:rPr>
              <a:t>Stage 2:  Build a new inflector from all new parts (~$620k loaded including 30% contingency, ~1.5yr)</a:t>
            </a:r>
          </a:p>
          <a:p>
            <a:pPr>
              <a:lnSpc>
                <a:spcPct val="120000"/>
              </a:lnSpc>
            </a:pPr>
            <a:r>
              <a:rPr lang="en-US" dirty="0" smtClean="0">
                <a:solidFill>
                  <a:srgbClr val="0000FF"/>
                </a:solidFill>
              </a:rPr>
              <a:t>We propose</a:t>
            </a:r>
            <a:r>
              <a:rPr lang="en-US" dirty="0" smtClean="0">
                <a:solidFill>
                  <a:srgbClr val="0000FF"/>
                </a:solidFill>
              </a:rPr>
              <a:t> </a:t>
            </a:r>
            <a:r>
              <a:rPr lang="en-US" dirty="0" smtClean="0">
                <a:solidFill>
                  <a:srgbClr val="0000FF"/>
                </a:solidFill>
              </a:rPr>
              <a:t>to proceed with Stage 1 ASAP</a:t>
            </a:r>
          </a:p>
          <a:p>
            <a:pPr>
              <a:lnSpc>
                <a:spcPct val="120000"/>
              </a:lnSpc>
            </a:pPr>
            <a:r>
              <a:rPr lang="en-US" dirty="0" smtClean="0">
                <a:solidFill>
                  <a:srgbClr val="0000FF"/>
                </a:solidFill>
              </a:rPr>
              <a:t>Full Design Review on Friday, 24 June with Akira Yamamoto as one of the reviewers.</a:t>
            </a:r>
          </a:p>
        </p:txBody>
      </p:sp>
    </p:spTree>
    <p:extLst>
      <p:ext uri="{BB962C8B-B14F-4D97-AF65-F5344CB8AC3E}">
        <p14:creationId xmlns:p14="http://schemas.microsoft.com/office/powerpoint/2010/main" val="14628260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  (CY)</a:t>
            </a:r>
            <a:endParaRPr lang="en-US" dirty="0"/>
          </a:p>
        </p:txBody>
      </p:sp>
      <p:sp>
        <p:nvSpPr>
          <p:cNvPr id="5" name="Footer Placeholder 4"/>
          <p:cNvSpPr>
            <a:spLocks noGrp="1"/>
          </p:cNvSpPr>
          <p:nvPr>
            <p:ph type="ftr" sz="quarter" idx="11"/>
          </p:nvPr>
        </p:nvSpPr>
        <p:spPr/>
        <p:txBody>
          <a:bodyPr/>
          <a:lstStyle/>
          <a:p>
            <a:pPr>
              <a:defRPr/>
            </a:pPr>
            <a:r>
              <a:rPr lang="de-DE" smtClean="0"/>
              <a:t>Muon (g-2)   Fermilab PAC - 21 June 2016</a:t>
            </a:r>
            <a:endParaRPr lang="en-US" b="1" dirty="0"/>
          </a:p>
        </p:txBody>
      </p:sp>
      <p:sp>
        <p:nvSpPr>
          <p:cNvPr id="6" name="Slide Number Placeholder 5"/>
          <p:cNvSpPr>
            <a:spLocks noGrp="1"/>
          </p:cNvSpPr>
          <p:nvPr>
            <p:ph type="sldNum" sz="quarter" idx="12"/>
          </p:nvPr>
        </p:nvSpPr>
        <p:spPr/>
        <p:txBody>
          <a:bodyPr/>
          <a:lstStyle/>
          <a:p>
            <a:fld id="{EC1EDC5F-450D-4B03-AEB8-070F03DC26DD}" type="slidenum">
              <a:rPr lang="en-US" smtClean="0"/>
              <a:pPr/>
              <a:t>29</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82" y="883627"/>
            <a:ext cx="5958996" cy="4538537"/>
          </a:xfrm>
          <a:prstGeom prst="rect">
            <a:avLst/>
          </a:prstGeom>
        </p:spPr>
      </p:pic>
      <p:cxnSp>
        <p:nvCxnSpPr>
          <p:cNvPr id="8" name="Straight Connector 7"/>
          <p:cNvCxnSpPr/>
          <p:nvPr/>
        </p:nvCxnSpPr>
        <p:spPr>
          <a:xfrm>
            <a:off x="4306186" y="1297172"/>
            <a:ext cx="21265" cy="4019112"/>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469379" y="1424762"/>
            <a:ext cx="1358000" cy="584775"/>
          </a:xfrm>
          <a:prstGeom prst="rect">
            <a:avLst/>
          </a:prstGeom>
          <a:solidFill>
            <a:schemeClr val="bg1"/>
          </a:solidFill>
          <a:ln>
            <a:solidFill>
              <a:srgbClr val="FF0000"/>
            </a:solidFill>
          </a:ln>
          <a:effectLst/>
        </p:spPr>
        <p:txBody>
          <a:bodyPr wrap="none" rtlCol="0">
            <a:spAutoFit/>
          </a:bodyPr>
          <a:lstStyle/>
          <a:p>
            <a:pPr algn="ctr"/>
            <a:r>
              <a:rPr lang="en-US" sz="1600" dirty="0" smtClean="0">
                <a:solidFill>
                  <a:srgbClr val="FF0000"/>
                </a:solidFill>
              </a:rPr>
              <a:t>Other project </a:t>
            </a:r>
          </a:p>
          <a:p>
            <a:pPr algn="ctr"/>
            <a:r>
              <a:rPr lang="en-US" sz="1600" dirty="0" smtClean="0">
                <a:solidFill>
                  <a:srgbClr val="FF0000"/>
                </a:solidFill>
              </a:rPr>
              <a:t>scope ends</a:t>
            </a:r>
            <a:endParaRPr lang="en-US" sz="1600" dirty="0">
              <a:solidFill>
                <a:srgbClr val="FF0000"/>
              </a:solidFill>
            </a:endParaRPr>
          </a:p>
        </p:txBody>
      </p:sp>
      <p:sp>
        <p:nvSpPr>
          <p:cNvPr id="15" name="Right Brace 14"/>
          <p:cNvSpPr/>
          <p:nvPr/>
        </p:nvSpPr>
        <p:spPr>
          <a:xfrm>
            <a:off x="4327451" y="2622884"/>
            <a:ext cx="328770" cy="830179"/>
          </a:xfrm>
          <a:prstGeom prst="rightBrac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rgbClr val="008000"/>
                </a:solidFill>
              </a:ln>
              <a:noFill/>
            </a:endParaRPr>
          </a:p>
        </p:txBody>
      </p:sp>
      <p:sp>
        <p:nvSpPr>
          <p:cNvPr id="16" name="TextBox 15"/>
          <p:cNvSpPr txBox="1"/>
          <p:nvPr/>
        </p:nvSpPr>
        <p:spPr>
          <a:xfrm>
            <a:off x="4752725" y="2868696"/>
            <a:ext cx="791307" cy="338554"/>
          </a:xfrm>
          <a:prstGeom prst="rect">
            <a:avLst/>
          </a:prstGeom>
          <a:solidFill>
            <a:schemeClr val="bg1"/>
          </a:solidFill>
          <a:ln>
            <a:solidFill>
              <a:srgbClr val="008000"/>
            </a:solidFill>
          </a:ln>
          <a:effectLst/>
        </p:spPr>
        <p:txBody>
          <a:bodyPr wrap="none" rtlCol="0">
            <a:spAutoFit/>
          </a:bodyPr>
          <a:lstStyle/>
          <a:p>
            <a:pPr algn="ctr"/>
            <a:r>
              <a:rPr lang="en-US" sz="1600" dirty="0" smtClean="0">
                <a:solidFill>
                  <a:srgbClr val="008000"/>
                </a:solidFill>
              </a:rPr>
              <a:t>Stage 1</a:t>
            </a:r>
            <a:endParaRPr lang="en-US" sz="1600" dirty="0">
              <a:solidFill>
                <a:srgbClr val="008000"/>
              </a:solidFill>
            </a:endParaRPr>
          </a:p>
        </p:txBody>
      </p:sp>
      <p:sp>
        <p:nvSpPr>
          <p:cNvPr id="17" name="Right Brace 16"/>
          <p:cNvSpPr/>
          <p:nvPr/>
        </p:nvSpPr>
        <p:spPr>
          <a:xfrm>
            <a:off x="6286641" y="4303294"/>
            <a:ext cx="328770" cy="1118870"/>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rgbClr val="008000"/>
                </a:solidFill>
              </a:ln>
            </a:endParaRPr>
          </a:p>
        </p:txBody>
      </p:sp>
      <p:sp>
        <p:nvSpPr>
          <p:cNvPr id="18" name="TextBox 17"/>
          <p:cNvSpPr txBox="1"/>
          <p:nvPr/>
        </p:nvSpPr>
        <p:spPr>
          <a:xfrm>
            <a:off x="2838787" y="4012868"/>
            <a:ext cx="480389" cy="338554"/>
          </a:xfrm>
          <a:prstGeom prst="rect">
            <a:avLst/>
          </a:prstGeom>
          <a:noFill/>
          <a:ln>
            <a:noFill/>
          </a:ln>
          <a:effectLst/>
        </p:spPr>
        <p:txBody>
          <a:bodyPr wrap="none" rtlCol="0">
            <a:spAutoFit/>
          </a:bodyPr>
          <a:lstStyle/>
          <a:p>
            <a:pPr algn="ctr"/>
            <a:r>
              <a:rPr lang="en-US" sz="1600" smtClean="0">
                <a:solidFill>
                  <a:srgbClr val="008000"/>
                </a:solidFill>
              </a:rPr>
              <a:t>ops</a:t>
            </a:r>
            <a:endParaRPr lang="en-US" sz="1600" dirty="0">
              <a:solidFill>
                <a:srgbClr val="008000"/>
              </a:solidFill>
            </a:endParaRPr>
          </a:p>
        </p:txBody>
      </p:sp>
      <p:sp>
        <p:nvSpPr>
          <p:cNvPr id="19" name="TextBox 18"/>
          <p:cNvSpPr txBox="1"/>
          <p:nvPr/>
        </p:nvSpPr>
        <p:spPr>
          <a:xfrm>
            <a:off x="6735031" y="4693452"/>
            <a:ext cx="791307" cy="338554"/>
          </a:xfrm>
          <a:prstGeom prst="rect">
            <a:avLst/>
          </a:prstGeom>
          <a:solidFill>
            <a:schemeClr val="bg1"/>
          </a:solidFill>
          <a:ln>
            <a:solidFill>
              <a:schemeClr val="tx1"/>
            </a:solidFill>
          </a:ln>
          <a:effectLst/>
        </p:spPr>
        <p:txBody>
          <a:bodyPr wrap="none" rtlCol="0">
            <a:spAutoFit/>
          </a:bodyPr>
          <a:lstStyle/>
          <a:p>
            <a:pPr algn="ctr"/>
            <a:r>
              <a:rPr lang="en-US" sz="1600" dirty="0" smtClean="0"/>
              <a:t>Stage 2</a:t>
            </a:r>
            <a:endParaRPr lang="en-US" sz="1600" dirty="0"/>
          </a:p>
        </p:txBody>
      </p:sp>
      <p:sp>
        <p:nvSpPr>
          <p:cNvPr id="20" name="Content Placeholder 2"/>
          <p:cNvSpPr txBox="1">
            <a:spLocks/>
          </p:cNvSpPr>
          <p:nvPr/>
        </p:nvSpPr>
        <p:spPr>
          <a:xfrm>
            <a:off x="6404505" y="1034164"/>
            <a:ext cx="2607399" cy="2226397"/>
          </a:xfrm>
          <a:prstGeom prst="rect">
            <a:avLst/>
          </a:prstGeom>
        </p:spPr>
        <p:txBody>
          <a:bodyPr lIns="0" tIns="0" rIns="0" bIns="0">
            <a:normAutofit fontScale="85000" lnSpcReduction="20000"/>
          </a:bodyPr>
          <a:lstStyle>
            <a:lvl1pPr marL="342900" indent="-342900" algn="l" defTabSz="457200" rtl="0" eaLnBrk="1" fontAlgn="base" hangingPunct="1">
              <a:spcBef>
                <a:spcPct val="20000"/>
              </a:spcBef>
              <a:spcAft>
                <a:spcPct val="0"/>
              </a:spcAft>
              <a:buFont typeface="Arial" pitchFamily="34" charset="0"/>
              <a:buChar char="•"/>
              <a:defRPr sz="2400" kern="1200">
                <a:solidFill>
                  <a:srgbClr val="404040"/>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200" kern="1200">
                <a:solidFill>
                  <a:srgbClr val="404040"/>
                </a:solidFill>
                <a:latin typeface="Helvetica"/>
                <a:ea typeface="MS PGothic" pitchFamily="34" charset="-128"/>
                <a:cs typeface="ＭＳ Ｐゴシック" charset="0"/>
              </a:defRPr>
            </a:lvl2pPr>
            <a:lvl3pPr marL="1143000" indent="-228600" algn="l" defTabSz="457200" rtl="0" eaLnBrk="1" fontAlgn="base" hangingPunct="1">
              <a:spcBef>
                <a:spcPct val="20000"/>
              </a:spcBef>
              <a:spcAft>
                <a:spcPct val="0"/>
              </a:spcAft>
              <a:buFont typeface="Arial" pitchFamily="34" charset="0"/>
              <a:buChar char="•"/>
              <a:defRPr sz="2000" kern="1200">
                <a:solidFill>
                  <a:srgbClr val="404040"/>
                </a:solidFill>
                <a:latin typeface="Helvetica"/>
                <a:ea typeface="MS PGothic" pitchFamily="34" charset="-128"/>
                <a:cs typeface="ＭＳ Ｐゴシック" charset="0"/>
              </a:defRPr>
            </a:lvl3pPr>
            <a:lvl4pPr marL="1600200" indent="-228600" algn="l" defTabSz="457200" rtl="0" eaLnBrk="1" fontAlgn="base" hangingPunct="1">
              <a:spcBef>
                <a:spcPct val="20000"/>
              </a:spcBef>
              <a:spcAft>
                <a:spcPct val="0"/>
              </a:spcAft>
              <a:buFont typeface="Arial" pitchFamily="34" charset="0"/>
              <a:buChar char="–"/>
              <a:defRPr sz="1800" kern="1200">
                <a:solidFill>
                  <a:srgbClr val="404040"/>
                </a:solidFill>
                <a:latin typeface="Helvetica"/>
                <a:ea typeface="MS PGothic" pitchFamily="34" charset="-128"/>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pPr>
            <a:r>
              <a:rPr lang="en-US" dirty="0" smtClean="0"/>
              <a:t>Stage 1 - Ends in time to install in FY17 shutdown if the prototype works</a:t>
            </a:r>
          </a:p>
          <a:p>
            <a:pPr>
              <a:lnSpc>
                <a:spcPct val="120000"/>
              </a:lnSpc>
            </a:pPr>
            <a:r>
              <a:rPr lang="en-US" dirty="0" smtClean="0"/>
              <a:t>Stage 2 - Need to wait and see on best strategy</a:t>
            </a:r>
          </a:p>
        </p:txBody>
      </p:sp>
    </p:spTree>
    <p:extLst>
      <p:ext uri="{BB962C8B-B14F-4D97-AF65-F5344CB8AC3E}">
        <p14:creationId xmlns:p14="http://schemas.microsoft.com/office/powerpoint/2010/main" val="311219203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371600" y="206375"/>
            <a:ext cx="7772400" cy="457200"/>
          </a:xfrm>
          <a:prstGeom prst="rect">
            <a:avLst/>
          </a:prstGeom>
        </p:spPr>
        <p:txBody>
          <a:bodyPr/>
          <a:lstStyle>
            <a:lvl1pPr algn="ctr" rtl="0" eaLnBrk="0" fontAlgn="base" hangingPunct="0">
              <a:spcBef>
                <a:spcPct val="0"/>
              </a:spcBef>
              <a:spcAft>
                <a:spcPct val="0"/>
              </a:spcAft>
              <a:defRPr sz="2800" b="1" i="0">
                <a:solidFill>
                  <a:srgbClr val="0000FF"/>
                </a:solidFill>
                <a:latin typeface="Chalkboard"/>
                <a:ea typeface="+mj-ea"/>
                <a:cs typeface="Chalkboard"/>
              </a:defRPr>
            </a:lvl1pPr>
            <a:lvl2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6pPr>
            <a:lvl7pPr marL="9144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7pPr>
            <a:lvl8pPr marL="13716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8pPr>
            <a:lvl9pPr marL="18288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9pPr>
          </a:lstStyle>
          <a:p>
            <a:pPr algn="l">
              <a:defRPr/>
            </a:pPr>
            <a:r>
              <a:rPr lang="en-US" kern="0" dirty="0" smtClean="0">
                <a:solidFill>
                  <a:schemeClr val="tx1"/>
                </a:solidFill>
                <a:latin typeface="+mj-lt"/>
              </a:rPr>
              <a:t>Fermilab E989:  </a:t>
            </a:r>
            <a:r>
              <a:rPr lang="en-US" sz="2400" kern="0" dirty="0" smtClean="0">
                <a:solidFill>
                  <a:schemeClr val="tx1"/>
                </a:solidFill>
                <a:latin typeface="+mj-lt"/>
              </a:rPr>
              <a:t>34 Institutes;  &gt;150 Members</a:t>
            </a:r>
            <a:endParaRPr lang="en-US" sz="1400" kern="0" dirty="0">
              <a:solidFill>
                <a:schemeClr val="tx1"/>
              </a:solidFill>
              <a:latin typeface="+mj-lt"/>
            </a:endParaRPr>
          </a:p>
        </p:txBody>
      </p:sp>
      <p:sp>
        <p:nvSpPr>
          <p:cNvPr id="6" name="Text Placeholder 1"/>
          <p:cNvSpPr txBox="1">
            <a:spLocks/>
          </p:cNvSpPr>
          <p:nvPr/>
        </p:nvSpPr>
        <p:spPr>
          <a:xfrm>
            <a:off x="3778250" y="914400"/>
            <a:ext cx="2190750" cy="4800600"/>
          </a:xfrm>
          <a:prstGeom prst="rect">
            <a:avLst/>
          </a:prstGeom>
        </p:spPr>
        <p:txBody>
          <a:bodyPr/>
          <a:lstStyle>
            <a:lvl1pPr marL="342900" indent="-342900" algn="l" rtl="0" eaLnBrk="0" fontAlgn="base" hangingPunct="0">
              <a:spcBef>
                <a:spcPct val="20000"/>
              </a:spcBef>
              <a:spcAft>
                <a:spcPct val="0"/>
              </a:spcAft>
              <a:buChar char="•"/>
              <a:defRPr sz="3200">
                <a:solidFill>
                  <a:srgbClr val="0000FF"/>
                </a:solidFill>
                <a:latin typeface="Chalkboard"/>
                <a:ea typeface="+mn-ea"/>
                <a:cs typeface="Chalkboard"/>
              </a:defRPr>
            </a:lvl1pPr>
            <a:lvl2pPr marL="742950" indent="-285750" algn="l" rtl="0" eaLnBrk="0" fontAlgn="base" hangingPunct="0">
              <a:spcBef>
                <a:spcPct val="20000"/>
              </a:spcBef>
              <a:spcAft>
                <a:spcPct val="0"/>
              </a:spcAft>
              <a:buChar char="–"/>
              <a:defRPr sz="2800">
                <a:solidFill>
                  <a:srgbClr val="FF0000"/>
                </a:solidFill>
                <a:latin typeface="Chalkboard"/>
                <a:ea typeface="+mn-ea"/>
                <a:cs typeface="Chalkboard"/>
              </a:defRPr>
            </a:lvl2pPr>
            <a:lvl3pPr marL="1143000" indent="-228600" algn="l" rtl="0" eaLnBrk="0" fontAlgn="base" hangingPunct="0">
              <a:spcBef>
                <a:spcPct val="20000"/>
              </a:spcBef>
              <a:spcAft>
                <a:spcPct val="0"/>
              </a:spcAft>
              <a:buChar char="•"/>
              <a:defRPr sz="2400">
                <a:solidFill>
                  <a:schemeClr val="tx1"/>
                </a:solidFill>
                <a:latin typeface="Chalkboard"/>
                <a:ea typeface="+mn-ea"/>
                <a:cs typeface="Chalkboard"/>
              </a:defRPr>
            </a:lvl3pPr>
            <a:lvl4pPr marL="1600200" indent="-228600" algn="l" rtl="0" eaLnBrk="0" fontAlgn="base" hangingPunct="0">
              <a:spcBef>
                <a:spcPct val="20000"/>
              </a:spcBef>
              <a:spcAft>
                <a:spcPct val="0"/>
              </a:spcAft>
              <a:buChar char="–"/>
              <a:defRPr sz="2000">
                <a:solidFill>
                  <a:srgbClr val="0000FF"/>
                </a:solidFill>
                <a:latin typeface="Chalkboard"/>
                <a:ea typeface="+mn-ea"/>
                <a:cs typeface="Chalkboard"/>
              </a:defRPr>
            </a:lvl4pPr>
            <a:lvl5pPr marL="2057400" indent="-228600" algn="l" rtl="0" eaLnBrk="0" fontAlgn="base" hangingPunct="0">
              <a:spcBef>
                <a:spcPct val="20000"/>
              </a:spcBef>
              <a:spcAft>
                <a:spcPct val="0"/>
              </a:spcAft>
              <a:buChar char="»"/>
              <a:defRPr sz="2000">
                <a:solidFill>
                  <a:srgbClr val="0000FF"/>
                </a:solidFill>
                <a:latin typeface="Chalkboard"/>
                <a:ea typeface="+mn-ea"/>
                <a:cs typeface="Chalkboard"/>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buClr>
                <a:srgbClr val="000000"/>
              </a:buClr>
              <a:defRPr/>
            </a:pPr>
            <a:r>
              <a:rPr lang="en-US" sz="1600" b="0" kern="0" dirty="0" smtClean="0">
                <a:solidFill>
                  <a:srgbClr val="FF0000"/>
                </a:solidFill>
                <a:latin typeface="+mn-lt"/>
              </a:rPr>
              <a:t>Italy</a:t>
            </a:r>
            <a:r>
              <a:rPr lang="en-US" sz="1600" b="0" kern="0" dirty="0" smtClean="0">
                <a:solidFill>
                  <a:srgbClr val="000000"/>
                </a:solidFill>
                <a:latin typeface="+mn-lt"/>
              </a:rPr>
              <a:t> </a:t>
            </a:r>
          </a:p>
          <a:p>
            <a:pPr lvl="1">
              <a:buClr>
                <a:srgbClr val="000000"/>
              </a:buClr>
              <a:defRPr/>
            </a:pPr>
            <a:r>
              <a:rPr lang="en-US" sz="1200" b="0" kern="0" dirty="0" smtClean="0">
                <a:solidFill>
                  <a:srgbClr val="000000"/>
                </a:solidFill>
                <a:latin typeface="+mn-lt"/>
              </a:rPr>
              <a:t>Frascati, </a:t>
            </a:r>
          </a:p>
          <a:p>
            <a:pPr lvl="1">
              <a:buClr>
                <a:srgbClr val="000000"/>
              </a:buClr>
              <a:defRPr/>
            </a:pPr>
            <a:r>
              <a:rPr lang="en-US" sz="1200" b="0" kern="0" dirty="0" smtClean="0">
                <a:solidFill>
                  <a:srgbClr val="000000"/>
                </a:solidFill>
                <a:latin typeface="+mn-lt"/>
              </a:rPr>
              <a:t>Roma 2, </a:t>
            </a:r>
          </a:p>
          <a:p>
            <a:pPr lvl="1">
              <a:buClr>
                <a:srgbClr val="000000"/>
              </a:buClr>
              <a:defRPr/>
            </a:pPr>
            <a:r>
              <a:rPr lang="en-US" sz="1200" b="0" kern="0" dirty="0" smtClean="0">
                <a:solidFill>
                  <a:srgbClr val="000000"/>
                </a:solidFill>
                <a:latin typeface="+mn-lt"/>
              </a:rPr>
              <a:t>Udine</a:t>
            </a:r>
          </a:p>
          <a:p>
            <a:pPr lvl="1">
              <a:buClr>
                <a:srgbClr val="000000"/>
              </a:buClr>
              <a:defRPr/>
            </a:pPr>
            <a:r>
              <a:rPr lang="en-US" sz="1200" b="0" kern="0" dirty="0" smtClean="0">
                <a:solidFill>
                  <a:srgbClr val="000000"/>
                </a:solidFill>
                <a:latin typeface="+mn-lt"/>
              </a:rPr>
              <a:t>Pisa</a:t>
            </a:r>
          </a:p>
          <a:p>
            <a:pPr lvl="1">
              <a:buClr>
                <a:srgbClr val="000000"/>
              </a:buClr>
              <a:defRPr/>
            </a:pPr>
            <a:r>
              <a:rPr lang="en-US" sz="1200" b="0" kern="0" dirty="0" smtClean="0">
                <a:solidFill>
                  <a:srgbClr val="000000"/>
                </a:solidFill>
                <a:latin typeface="+mn-lt"/>
              </a:rPr>
              <a:t>Naples</a:t>
            </a:r>
          </a:p>
          <a:p>
            <a:pPr lvl="1">
              <a:buClr>
                <a:srgbClr val="000000"/>
              </a:buClr>
              <a:defRPr/>
            </a:pPr>
            <a:r>
              <a:rPr lang="en-US" sz="1200" b="0" kern="0" dirty="0" smtClean="0">
                <a:solidFill>
                  <a:srgbClr val="000000"/>
                </a:solidFill>
                <a:latin typeface="+mn-lt"/>
              </a:rPr>
              <a:t>Trieste</a:t>
            </a:r>
          </a:p>
          <a:p>
            <a:pPr>
              <a:buClr>
                <a:srgbClr val="000000"/>
              </a:buClr>
              <a:defRPr/>
            </a:pPr>
            <a:r>
              <a:rPr lang="en-US" sz="1600" b="0" kern="0" dirty="0" smtClean="0">
                <a:solidFill>
                  <a:srgbClr val="FF0000"/>
                </a:solidFill>
                <a:latin typeface="+mn-lt"/>
              </a:rPr>
              <a:t>China</a:t>
            </a:r>
            <a:r>
              <a:rPr lang="en-US" sz="1600" b="0" kern="0" dirty="0" smtClean="0">
                <a:solidFill>
                  <a:srgbClr val="000000"/>
                </a:solidFill>
                <a:latin typeface="+mn-lt"/>
              </a:rPr>
              <a:t>:  </a:t>
            </a:r>
          </a:p>
          <a:p>
            <a:pPr lvl="1">
              <a:buClr>
                <a:srgbClr val="000000"/>
              </a:buClr>
              <a:defRPr/>
            </a:pPr>
            <a:r>
              <a:rPr lang="en-US" sz="1200" b="0" kern="0" dirty="0" smtClean="0">
                <a:solidFill>
                  <a:srgbClr val="000000"/>
                </a:solidFill>
                <a:latin typeface="+mn-lt"/>
              </a:rPr>
              <a:t>Shanghai</a:t>
            </a:r>
          </a:p>
          <a:p>
            <a:pPr>
              <a:buClr>
                <a:srgbClr val="000000"/>
              </a:buClr>
              <a:defRPr/>
            </a:pPr>
            <a:r>
              <a:rPr lang="en-US" sz="1600" b="0" kern="0" dirty="0" smtClean="0">
                <a:solidFill>
                  <a:srgbClr val="FF0000"/>
                </a:solidFill>
                <a:latin typeface="+mn-lt"/>
              </a:rPr>
              <a:t>The Netherlands</a:t>
            </a:r>
            <a:r>
              <a:rPr lang="en-US" sz="1600" b="0" kern="0" dirty="0" smtClean="0">
                <a:solidFill>
                  <a:srgbClr val="000000"/>
                </a:solidFill>
                <a:latin typeface="+mn-lt"/>
              </a:rPr>
              <a:t>:  </a:t>
            </a:r>
          </a:p>
          <a:p>
            <a:pPr lvl="1">
              <a:buClr>
                <a:srgbClr val="000000"/>
              </a:buClr>
              <a:defRPr/>
            </a:pPr>
            <a:r>
              <a:rPr lang="en-US" sz="1200" b="0" kern="0" dirty="0" smtClean="0">
                <a:solidFill>
                  <a:srgbClr val="000000"/>
                </a:solidFill>
                <a:latin typeface="+mn-lt"/>
              </a:rPr>
              <a:t>Groningen</a:t>
            </a:r>
          </a:p>
          <a:p>
            <a:pPr>
              <a:buClr>
                <a:srgbClr val="000000"/>
              </a:buClr>
              <a:defRPr/>
            </a:pPr>
            <a:r>
              <a:rPr lang="en-US" sz="1600" b="0" kern="0" dirty="0" smtClean="0">
                <a:solidFill>
                  <a:srgbClr val="FF0000"/>
                </a:solidFill>
                <a:latin typeface="+mn-lt"/>
              </a:rPr>
              <a:t>Germany</a:t>
            </a:r>
            <a:r>
              <a:rPr lang="en-US" sz="1600" b="0" kern="0" dirty="0" smtClean="0">
                <a:solidFill>
                  <a:srgbClr val="000000"/>
                </a:solidFill>
                <a:latin typeface="+mn-lt"/>
              </a:rPr>
              <a:t>:  </a:t>
            </a:r>
          </a:p>
          <a:p>
            <a:pPr lvl="1">
              <a:buClr>
                <a:srgbClr val="000000"/>
              </a:buClr>
              <a:defRPr/>
            </a:pPr>
            <a:r>
              <a:rPr lang="en-US" sz="1200" b="0" kern="0" dirty="0" smtClean="0">
                <a:solidFill>
                  <a:srgbClr val="000000"/>
                </a:solidFill>
                <a:latin typeface="+mn-lt"/>
              </a:rPr>
              <a:t>Dresden (thy)</a:t>
            </a:r>
          </a:p>
          <a:p>
            <a:pPr marL="0" indent="0">
              <a:buClr>
                <a:srgbClr val="000000"/>
              </a:buClr>
              <a:buFontTx/>
              <a:buNone/>
              <a:defRPr/>
            </a:pPr>
            <a:endParaRPr lang="en-US" sz="1600" b="0" kern="0" dirty="0" smtClean="0">
              <a:solidFill>
                <a:srgbClr val="000000"/>
              </a:solidFill>
            </a:endParaRPr>
          </a:p>
          <a:p>
            <a:pPr>
              <a:defRPr/>
            </a:pPr>
            <a:endParaRPr lang="en-US" sz="1600" b="0" kern="0" dirty="0"/>
          </a:p>
        </p:txBody>
      </p:sp>
      <p:pic>
        <p:nvPicPr>
          <p:cNvPr id="58372" name="Picture 8" descr="russia_fla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4700" y="2438400"/>
            <a:ext cx="450850"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8373" name="Picture 9" descr="it-lgfla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977900"/>
            <a:ext cx="449263"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8375" name="Picture 11" descr="Netherlands_fla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8375" y="3124200"/>
            <a:ext cx="450850"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8377" name="Picture 13" descr="large_flag_of_germany"/>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8375" y="3657600"/>
            <a:ext cx="450850"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8378" name="Rectangle 12"/>
          <p:cNvSpPr>
            <a:spLocks noChangeArrowheads="1"/>
          </p:cNvSpPr>
          <p:nvPr/>
        </p:nvSpPr>
        <p:spPr bwMode="auto">
          <a:xfrm>
            <a:off x="6321425" y="914400"/>
            <a:ext cx="2670175" cy="247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pitchFamily="34" charset="0"/>
                <a:ea typeface="ＭＳ Ｐゴシック" pitchFamily="34" charset="-128"/>
              </a:defRPr>
            </a:lvl1pPr>
            <a:lvl2pPr eaLnBrk="0" hangingPunct="0">
              <a:defRPr sz="2000" b="1">
                <a:solidFill>
                  <a:schemeClr val="bg1"/>
                </a:solidFill>
                <a:latin typeface="Arial" pitchFamily="34" charset="0"/>
                <a:ea typeface="ＭＳ Ｐゴシック" pitchFamily="34" charset="-128"/>
              </a:defRPr>
            </a:lvl2pPr>
            <a:lvl3pPr marL="1143000" indent="-228600" eaLnBrk="0" hangingPunct="0">
              <a:defRPr sz="2000" b="1">
                <a:solidFill>
                  <a:schemeClr val="bg1"/>
                </a:solidFill>
                <a:latin typeface="Arial" pitchFamily="34" charset="0"/>
                <a:ea typeface="ＭＳ Ｐゴシック" pitchFamily="34" charset="-128"/>
              </a:defRPr>
            </a:lvl3pPr>
            <a:lvl4pPr marL="1600200" indent="-228600" eaLnBrk="0" hangingPunct="0">
              <a:defRPr sz="2000" b="1">
                <a:solidFill>
                  <a:schemeClr val="bg1"/>
                </a:solidFill>
                <a:latin typeface="Arial" pitchFamily="34" charset="0"/>
                <a:ea typeface="ＭＳ Ｐゴシック" pitchFamily="34" charset="-128"/>
              </a:defRPr>
            </a:lvl4pPr>
            <a:lvl5pPr marL="2057400" indent="-228600" eaLnBrk="0" hangingPunct="0">
              <a:defRPr sz="2000" b="1">
                <a:solidFill>
                  <a:schemeClr val="bg1"/>
                </a:solidFill>
                <a:latin typeface="Arial" pitchFamily="34" charset="0"/>
                <a:ea typeface="ＭＳ Ｐゴシック" pitchFamily="34" charset="-128"/>
              </a:defRPr>
            </a:lvl5pPr>
            <a:lvl6pPr marL="2514600" indent="-228600" eaLnBrk="0" fontAlgn="base" hangingPunct="0">
              <a:spcBef>
                <a:spcPct val="50000"/>
              </a:spcBef>
              <a:spcAft>
                <a:spcPct val="0"/>
              </a:spcAft>
              <a:defRPr sz="2000" b="1">
                <a:solidFill>
                  <a:schemeClr val="bg1"/>
                </a:solidFill>
                <a:latin typeface="Arial" pitchFamily="34" charset="0"/>
                <a:ea typeface="ＭＳ Ｐゴシック" pitchFamily="34" charset="-128"/>
              </a:defRPr>
            </a:lvl6pPr>
            <a:lvl7pPr marL="2971800" indent="-228600" eaLnBrk="0" fontAlgn="base" hangingPunct="0">
              <a:spcBef>
                <a:spcPct val="50000"/>
              </a:spcBef>
              <a:spcAft>
                <a:spcPct val="0"/>
              </a:spcAft>
              <a:defRPr sz="2000" b="1">
                <a:solidFill>
                  <a:schemeClr val="bg1"/>
                </a:solidFill>
                <a:latin typeface="Arial" pitchFamily="34" charset="0"/>
                <a:ea typeface="ＭＳ Ｐゴシック" pitchFamily="34" charset="-128"/>
              </a:defRPr>
            </a:lvl7pPr>
            <a:lvl8pPr marL="3429000" indent="-228600" eaLnBrk="0" fontAlgn="base" hangingPunct="0">
              <a:spcBef>
                <a:spcPct val="50000"/>
              </a:spcBef>
              <a:spcAft>
                <a:spcPct val="0"/>
              </a:spcAft>
              <a:defRPr sz="2000" b="1">
                <a:solidFill>
                  <a:schemeClr val="bg1"/>
                </a:solidFill>
                <a:latin typeface="Arial" pitchFamily="34" charset="0"/>
                <a:ea typeface="ＭＳ Ｐゴシック" pitchFamily="34" charset="-128"/>
              </a:defRPr>
            </a:lvl8pPr>
            <a:lvl9pPr marL="3886200" indent="-228600" eaLnBrk="0" fontAlgn="base" hangingPunct="0">
              <a:spcBef>
                <a:spcPct val="50000"/>
              </a:spcBef>
              <a:spcAft>
                <a:spcPct val="0"/>
              </a:spcAft>
              <a:defRPr sz="2000" b="1">
                <a:solidFill>
                  <a:schemeClr val="bg1"/>
                </a:solidFill>
                <a:latin typeface="Arial" pitchFamily="34" charset="0"/>
                <a:ea typeface="ＭＳ Ｐゴシック" pitchFamily="34" charset="-128"/>
              </a:defRPr>
            </a:lvl9pPr>
          </a:lstStyle>
          <a:p>
            <a:pPr>
              <a:buClr>
                <a:srgbClr val="000000"/>
              </a:buClr>
            </a:pPr>
            <a:r>
              <a:rPr lang="en-US" altLang="en-US" sz="1600" b="0" dirty="0">
                <a:solidFill>
                  <a:srgbClr val="FF0000"/>
                </a:solidFill>
              </a:rPr>
              <a:t>England</a:t>
            </a:r>
          </a:p>
          <a:p>
            <a:pPr lvl="1">
              <a:buClr>
                <a:srgbClr val="000000"/>
              </a:buClr>
            </a:pPr>
            <a:r>
              <a:rPr lang="en-US" altLang="en-US" sz="1200" b="0" dirty="0">
                <a:solidFill>
                  <a:srgbClr val="000000"/>
                </a:solidFill>
              </a:rPr>
              <a:t>University College London</a:t>
            </a:r>
          </a:p>
          <a:p>
            <a:pPr lvl="1">
              <a:buClr>
                <a:srgbClr val="000000"/>
              </a:buClr>
            </a:pPr>
            <a:r>
              <a:rPr lang="en-US" altLang="en-US" sz="1200" b="0" dirty="0" smtClean="0">
                <a:solidFill>
                  <a:srgbClr val="000000"/>
                </a:solidFill>
              </a:rPr>
              <a:t>Liverpool</a:t>
            </a:r>
          </a:p>
          <a:p>
            <a:pPr lvl="1">
              <a:buClr>
                <a:srgbClr val="000000"/>
              </a:buClr>
            </a:pPr>
            <a:r>
              <a:rPr lang="en-US" altLang="en-US" sz="1200" b="0" smtClean="0">
                <a:solidFill>
                  <a:srgbClr val="000000"/>
                </a:solidFill>
              </a:rPr>
              <a:t>Oxford</a:t>
            </a:r>
            <a:endParaRPr lang="en-US" altLang="en-US" sz="1200" b="0" dirty="0">
              <a:solidFill>
                <a:srgbClr val="000000"/>
              </a:solidFill>
            </a:endParaRPr>
          </a:p>
          <a:p>
            <a:pPr>
              <a:buClr>
                <a:srgbClr val="000000"/>
              </a:buClr>
            </a:pPr>
            <a:endParaRPr lang="en-US" altLang="en-US" sz="1100" b="0" dirty="0" smtClean="0">
              <a:solidFill>
                <a:srgbClr val="FF0000"/>
              </a:solidFill>
            </a:endParaRPr>
          </a:p>
          <a:p>
            <a:pPr>
              <a:buClr>
                <a:srgbClr val="000000"/>
              </a:buClr>
            </a:pPr>
            <a:r>
              <a:rPr lang="en-US" altLang="en-US" sz="1600" b="0" dirty="0" smtClean="0">
                <a:solidFill>
                  <a:srgbClr val="FF0000"/>
                </a:solidFill>
              </a:rPr>
              <a:t>Korea</a:t>
            </a:r>
            <a:endParaRPr lang="en-US" altLang="en-US" sz="1200" b="0" dirty="0">
              <a:solidFill>
                <a:srgbClr val="FF0000"/>
              </a:solidFill>
            </a:endParaRPr>
          </a:p>
          <a:p>
            <a:pPr lvl="1">
              <a:buClr>
                <a:srgbClr val="000000"/>
              </a:buClr>
            </a:pPr>
            <a:r>
              <a:rPr lang="en-US" altLang="en-US" sz="1200" b="0" dirty="0" smtClean="0">
                <a:solidFill>
                  <a:srgbClr val="000000"/>
                </a:solidFill>
              </a:rPr>
              <a:t>KAIST/IBS</a:t>
            </a:r>
          </a:p>
          <a:p>
            <a:pPr lvl="1">
              <a:buClr>
                <a:srgbClr val="000000"/>
              </a:buClr>
            </a:pPr>
            <a:endParaRPr lang="en-US" altLang="en-US" sz="1200" b="0" dirty="0" smtClean="0">
              <a:solidFill>
                <a:srgbClr val="000000"/>
              </a:solidFill>
            </a:endParaRPr>
          </a:p>
          <a:p>
            <a:pPr>
              <a:buClr>
                <a:srgbClr val="000000"/>
              </a:buClr>
              <a:defRPr/>
            </a:pPr>
            <a:r>
              <a:rPr lang="en-US" sz="1600" b="0" dirty="0">
                <a:solidFill>
                  <a:srgbClr val="FF0000"/>
                </a:solidFill>
              </a:rPr>
              <a:t>Russia</a:t>
            </a:r>
            <a:r>
              <a:rPr lang="en-US" sz="1600" b="0" dirty="0">
                <a:solidFill>
                  <a:srgbClr val="000000"/>
                </a:solidFill>
              </a:rPr>
              <a:t>:  </a:t>
            </a:r>
          </a:p>
          <a:p>
            <a:pPr lvl="1">
              <a:buClr>
                <a:srgbClr val="000000"/>
              </a:buClr>
              <a:defRPr/>
            </a:pPr>
            <a:r>
              <a:rPr lang="en-US" sz="1200" b="0" dirty="0" err="1">
                <a:solidFill>
                  <a:srgbClr val="000000"/>
                </a:solidFill>
              </a:rPr>
              <a:t>Dubna</a:t>
            </a:r>
            <a:endParaRPr lang="en-US" sz="1200" b="0" dirty="0">
              <a:solidFill>
                <a:srgbClr val="000000"/>
              </a:solidFill>
            </a:endParaRPr>
          </a:p>
          <a:p>
            <a:pPr lvl="1">
              <a:buClr>
                <a:srgbClr val="000000"/>
              </a:buClr>
              <a:defRPr/>
            </a:pPr>
            <a:r>
              <a:rPr lang="en-US" sz="1200" b="0" dirty="0">
                <a:solidFill>
                  <a:srgbClr val="000000"/>
                </a:solidFill>
              </a:rPr>
              <a:t>Novosibirsk</a:t>
            </a:r>
          </a:p>
          <a:p>
            <a:pPr lvl="1">
              <a:buClr>
                <a:srgbClr val="000000"/>
              </a:buClr>
            </a:pPr>
            <a:endParaRPr lang="en-US" altLang="en-US" sz="1200" b="0" dirty="0">
              <a:solidFill>
                <a:srgbClr val="000000"/>
              </a:solidFill>
            </a:endParaRPr>
          </a:p>
        </p:txBody>
      </p:sp>
      <p:pic>
        <p:nvPicPr>
          <p:cNvPr id="5837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5013" y="977900"/>
            <a:ext cx="388937" cy="30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8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5200" y="2600325"/>
            <a:ext cx="454025" cy="30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8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1676400"/>
            <a:ext cx="534987"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a:extLst>
            <a:ext uri="{FAA26D3D-D897-4be2-8F04-BA451C77F1D7}">
              <ma14:placeholderFlag xmlns:ma14="http://schemas.microsoft.com/office/mac/drawingml/2011/main" val="1"/>
            </a:ext>
          </a:extLst>
        </p:spPr>
        <p:txBody>
          <a:bodyPr/>
          <a:lstStyle>
            <a:lvl1pPr eaLnBrk="0" hangingPunct="0">
              <a:defRPr sz="2000" b="1">
                <a:solidFill>
                  <a:schemeClr val="bg1"/>
                </a:solidFill>
                <a:latin typeface="Arial" pitchFamily="34" charset="0"/>
                <a:ea typeface="ＭＳ Ｐゴシック" pitchFamily="34" charset="-128"/>
              </a:defRPr>
            </a:lvl1pPr>
            <a:lvl2pPr marL="742950" indent="-285750" eaLnBrk="0" hangingPunct="0">
              <a:defRPr sz="2000" b="1">
                <a:solidFill>
                  <a:schemeClr val="bg1"/>
                </a:solidFill>
                <a:latin typeface="Arial" pitchFamily="34" charset="0"/>
                <a:ea typeface="ＭＳ Ｐゴシック" pitchFamily="34" charset="-128"/>
              </a:defRPr>
            </a:lvl2pPr>
            <a:lvl3pPr marL="1143000" indent="-228600" eaLnBrk="0" hangingPunct="0">
              <a:defRPr sz="2000" b="1">
                <a:solidFill>
                  <a:schemeClr val="bg1"/>
                </a:solidFill>
                <a:latin typeface="Arial" pitchFamily="34" charset="0"/>
                <a:ea typeface="ＭＳ Ｐゴシック" pitchFamily="34" charset="-128"/>
              </a:defRPr>
            </a:lvl3pPr>
            <a:lvl4pPr marL="1600200" indent="-228600" eaLnBrk="0" hangingPunct="0">
              <a:defRPr sz="2000" b="1">
                <a:solidFill>
                  <a:schemeClr val="bg1"/>
                </a:solidFill>
                <a:latin typeface="Arial" pitchFamily="34" charset="0"/>
                <a:ea typeface="ＭＳ Ｐゴシック" pitchFamily="34" charset="-128"/>
              </a:defRPr>
            </a:lvl4pPr>
            <a:lvl5pPr marL="2057400" indent="-228600" eaLnBrk="0" hangingPunct="0">
              <a:defRPr sz="2000" b="1">
                <a:solidFill>
                  <a:schemeClr val="bg1"/>
                </a:solidFill>
                <a:latin typeface="Arial" pitchFamily="34" charset="0"/>
                <a:ea typeface="ＭＳ Ｐゴシック" pitchFamily="34" charset="-128"/>
              </a:defRPr>
            </a:lvl5pPr>
            <a:lvl6pPr marL="2514600" indent="-228600" eaLnBrk="0" fontAlgn="base" hangingPunct="0">
              <a:spcBef>
                <a:spcPct val="50000"/>
              </a:spcBef>
              <a:spcAft>
                <a:spcPct val="0"/>
              </a:spcAft>
              <a:defRPr sz="2000" b="1">
                <a:solidFill>
                  <a:schemeClr val="bg1"/>
                </a:solidFill>
                <a:latin typeface="Arial" pitchFamily="34" charset="0"/>
                <a:ea typeface="ＭＳ Ｐゴシック" pitchFamily="34" charset="-128"/>
              </a:defRPr>
            </a:lvl6pPr>
            <a:lvl7pPr marL="2971800" indent="-228600" eaLnBrk="0" fontAlgn="base" hangingPunct="0">
              <a:spcBef>
                <a:spcPct val="50000"/>
              </a:spcBef>
              <a:spcAft>
                <a:spcPct val="0"/>
              </a:spcAft>
              <a:defRPr sz="2000" b="1">
                <a:solidFill>
                  <a:schemeClr val="bg1"/>
                </a:solidFill>
                <a:latin typeface="Arial" pitchFamily="34" charset="0"/>
                <a:ea typeface="ＭＳ Ｐゴシック" pitchFamily="34" charset="-128"/>
              </a:defRPr>
            </a:lvl7pPr>
            <a:lvl8pPr marL="3429000" indent="-228600" eaLnBrk="0" fontAlgn="base" hangingPunct="0">
              <a:spcBef>
                <a:spcPct val="50000"/>
              </a:spcBef>
              <a:spcAft>
                <a:spcPct val="0"/>
              </a:spcAft>
              <a:defRPr sz="2000" b="1">
                <a:solidFill>
                  <a:schemeClr val="bg1"/>
                </a:solidFill>
                <a:latin typeface="Arial" pitchFamily="34" charset="0"/>
                <a:ea typeface="ＭＳ Ｐゴシック" pitchFamily="34" charset="-128"/>
              </a:defRPr>
            </a:lvl8pPr>
            <a:lvl9pPr marL="3886200" indent="-228600" eaLnBrk="0" fontAlgn="base" hangingPunct="0">
              <a:spcBef>
                <a:spcPct val="50000"/>
              </a:spcBef>
              <a:spcAft>
                <a:spcPct val="0"/>
              </a:spcAft>
              <a:defRPr sz="2000" b="1">
                <a:solidFill>
                  <a:schemeClr val="bg1"/>
                </a:solidFill>
                <a:latin typeface="Arial" pitchFamily="34" charset="0"/>
                <a:ea typeface="ＭＳ Ｐゴシック" pitchFamily="34" charset="-128"/>
              </a:defRPr>
            </a:lvl9pPr>
          </a:lstStyle>
          <a:p>
            <a:pPr eaLnBrk="1" hangingPunct="1"/>
            <a:r>
              <a:rPr lang="en-US" altLang="en-US" sz="1400" b="0"/>
              <a:t>- p. </a:t>
            </a:r>
            <a:fld id="{CED99DB5-2040-4222-BE02-EA59C0A76ACA}" type="slidenum">
              <a:rPr lang="en-US" altLang="en-US" sz="1400" b="0"/>
              <a:pPr eaLnBrk="1" hangingPunct="1"/>
              <a:t>3</a:t>
            </a:fld>
            <a:endParaRPr lang="en-US" altLang="en-US" sz="1400" b="0"/>
          </a:p>
        </p:txBody>
      </p:sp>
      <p:sp>
        <p:nvSpPr>
          <p:cNvPr id="7" name="Rectangle 6"/>
          <p:cNvSpPr/>
          <p:nvPr/>
        </p:nvSpPr>
        <p:spPr bwMode="auto">
          <a:xfrm>
            <a:off x="3276600" y="914400"/>
            <a:ext cx="5486400" cy="3293209"/>
          </a:xfrm>
          <a:prstGeom prst="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p:txBody>
      </p:sp>
      <p:grpSp>
        <p:nvGrpSpPr>
          <p:cNvPr id="2" name="Group 1"/>
          <p:cNvGrpSpPr/>
          <p:nvPr/>
        </p:nvGrpSpPr>
        <p:grpSpPr>
          <a:xfrm>
            <a:off x="152400" y="914400"/>
            <a:ext cx="2959100" cy="5086350"/>
            <a:chOff x="165100" y="1466850"/>
            <a:chExt cx="2959100" cy="5086350"/>
          </a:xfrm>
        </p:grpSpPr>
        <p:sp>
          <p:nvSpPr>
            <p:cNvPr id="5" name="Text Placeholder 1"/>
            <p:cNvSpPr txBox="1">
              <a:spLocks/>
            </p:cNvSpPr>
            <p:nvPr/>
          </p:nvSpPr>
          <p:spPr>
            <a:xfrm>
              <a:off x="595312" y="1543050"/>
              <a:ext cx="2300288" cy="5010150"/>
            </a:xfrm>
            <a:prstGeom prst="rect">
              <a:avLst/>
            </a:prstGeom>
          </p:spPr>
          <p:txBody>
            <a:bodyPr/>
            <a:lstStyle>
              <a:lvl1pPr marL="342900" indent="-342900" algn="l" rtl="0" eaLnBrk="0" fontAlgn="base" hangingPunct="0">
                <a:spcBef>
                  <a:spcPct val="20000"/>
                </a:spcBef>
                <a:spcAft>
                  <a:spcPct val="0"/>
                </a:spcAft>
                <a:buChar char="•"/>
                <a:defRPr sz="3200">
                  <a:solidFill>
                    <a:srgbClr val="0000FF"/>
                  </a:solidFill>
                  <a:latin typeface="Chalkboard"/>
                  <a:ea typeface="+mn-ea"/>
                  <a:cs typeface="Chalkboard"/>
                </a:defRPr>
              </a:lvl1pPr>
              <a:lvl2pPr marL="742950" indent="-285750" algn="l" rtl="0" eaLnBrk="0" fontAlgn="base" hangingPunct="0">
                <a:spcBef>
                  <a:spcPct val="20000"/>
                </a:spcBef>
                <a:spcAft>
                  <a:spcPct val="0"/>
                </a:spcAft>
                <a:buChar char="–"/>
                <a:defRPr sz="2800">
                  <a:solidFill>
                    <a:srgbClr val="FF0000"/>
                  </a:solidFill>
                  <a:latin typeface="Chalkboard"/>
                  <a:ea typeface="+mn-ea"/>
                  <a:cs typeface="Chalkboard"/>
                </a:defRPr>
              </a:lvl2pPr>
              <a:lvl3pPr marL="1143000" indent="-228600" algn="l" rtl="0" eaLnBrk="0" fontAlgn="base" hangingPunct="0">
                <a:spcBef>
                  <a:spcPct val="20000"/>
                </a:spcBef>
                <a:spcAft>
                  <a:spcPct val="0"/>
                </a:spcAft>
                <a:buChar char="•"/>
                <a:defRPr sz="2400">
                  <a:solidFill>
                    <a:schemeClr val="tx1"/>
                  </a:solidFill>
                  <a:latin typeface="Chalkboard"/>
                  <a:ea typeface="+mn-ea"/>
                  <a:cs typeface="Chalkboard"/>
                </a:defRPr>
              </a:lvl3pPr>
              <a:lvl4pPr marL="1600200" indent="-228600" algn="l" rtl="0" eaLnBrk="0" fontAlgn="base" hangingPunct="0">
                <a:spcBef>
                  <a:spcPct val="20000"/>
                </a:spcBef>
                <a:spcAft>
                  <a:spcPct val="0"/>
                </a:spcAft>
                <a:buChar char="–"/>
                <a:defRPr sz="2000">
                  <a:solidFill>
                    <a:srgbClr val="0000FF"/>
                  </a:solidFill>
                  <a:latin typeface="Chalkboard"/>
                  <a:ea typeface="+mn-ea"/>
                  <a:cs typeface="Chalkboard"/>
                </a:defRPr>
              </a:lvl4pPr>
              <a:lvl5pPr marL="2057400" indent="-228600" algn="l" rtl="0" eaLnBrk="0" fontAlgn="base" hangingPunct="0">
                <a:spcBef>
                  <a:spcPct val="20000"/>
                </a:spcBef>
                <a:spcAft>
                  <a:spcPct val="0"/>
                </a:spcAft>
                <a:buChar char="»"/>
                <a:defRPr sz="2000">
                  <a:solidFill>
                    <a:srgbClr val="0000FF"/>
                  </a:solidFill>
                  <a:latin typeface="Chalkboard"/>
                  <a:ea typeface="+mn-ea"/>
                  <a:cs typeface="Chalkboard"/>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Clr>
                  <a:srgbClr val="000000"/>
                </a:buClr>
                <a:buNone/>
                <a:defRPr/>
              </a:pPr>
              <a:r>
                <a:rPr lang="en-US" sz="1600" b="0" kern="0" dirty="0" smtClean="0">
                  <a:solidFill>
                    <a:srgbClr val="FF0000"/>
                  </a:solidFill>
                  <a:latin typeface="+mn-lt"/>
                </a:rPr>
                <a:t>Domestic Universities</a:t>
              </a:r>
            </a:p>
            <a:p>
              <a:pPr lvl="1">
                <a:buClr>
                  <a:srgbClr val="000000"/>
                </a:buClr>
                <a:defRPr/>
              </a:pPr>
              <a:r>
                <a:rPr lang="en-US" sz="1200" b="0" kern="0" dirty="0" smtClean="0">
                  <a:solidFill>
                    <a:srgbClr val="000000"/>
                  </a:solidFill>
                  <a:latin typeface="+mn-lt"/>
                </a:rPr>
                <a:t>Boston</a:t>
              </a:r>
            </a:p>
            <a:p>
              <a:pPr lvl="1">
                <a:buClr>
                  <a:srgbClr val="000000"/>
                </a:buClr>
                <a:defRPr/>
              </a:pPr>
              <a:r>
                <a:rPr lang="en-US" sz="1200" b="0" kern="0" dirty="0" smtClean="0">
                  <a:solidFill>
                    <a:srgbClr val="000000"/>
                  </a:solidFill>
                  <a:latin typeface="+mn-lt"/>
                </a:rPr>
                <a:t>Cornell</a:t>
              </a:r>
            </a:p>
            <a:p>
              <a:pPr lvl="1">
                <a:buClr>
                  <a:srgbClr val="000000"/>
                </a:buClr>
                <a:defRPr/>
              </a:pPr>
              <a:r>
                <a:rPr lang="en-US" sz="1200" b="0" kern="0" dirty="0" smtClean="0">
                  <a:solidFill>
                    <a:srgbClr val="000000"/>
                  </a:solidFill>
                  <a:latin typeface="+mn-lt"/>
                </a:rPr>
                <a:t>Illinois </a:t>
              </a:r>
            </a:p>
            <a:p>
              <a:pPr lvl="1">
                <a:buClr>
                  <a:srgbClr val="000000"/>
                </a:buClr>
                <a:defRPr/>
              </a:pPr>
              <a:r>
                <a:rPr lang="en-US" sz="1200" b="0" kern="0" dirty="0" smtClean="0">
                  <a:solidFill>
                    <a:srgbClr val="000000"/>
                  </a:solidFill>
                  <a:latin typeface="+mn-lt"/>
                </a:rPr>
                <a:t>James Madison</a:t>
              </a:r>
            </a:p>
            <a:p>
              <a:pPr lvl="1">
                <a:buClr>
                  <a:srgbClr val="000000"/>
                </a:buClr>
                <a:defRPr/>
              </a:pPr>
              <a:r>
                <a:rPr lang="en-US" sz="1200" b="0" dirty="0">
                  <a:solidFill>
                    <a:srgbClr val="000000"/>
                  </a:solidFill>
                </a:rPr>
                <a:t>Kentucky </a:t>
              </a:r>
              <a:endParaRPr lang="en-US" sz="1200" b="0" dirty="0" smtClean="0">
                <a:solidFill>
                  <a:srgbClr val="000000"/>
                </a:solidFill>
              </a:endParaRPr>
            </a:p>
            <a:p>
              <a:pPr lvl="1">
                <a:buClr>
                  <a:srgbClr val="000000"/>
                </a:buClr>
                <a:defRPr/>
              </a:pPr>
              <a:r>
                <a:rPr lang="en-US" sz="1200" b="0" kern="0" dirty="0" smtClean="0">
                  <a:solidFill>
                    <a:srgbClr val="000000"/>
                  </a:solidFill>
                  <a:latin typeface="+mn-lt"/>
                </a:rPr>
                <a:t>Massachusetts</a:t>
              </a:r>
            </a:p>
            <a:p>
              <a:pPr lvl="1">
                <a:defRPr/>
              </a:pPr>
              <a:r>
                <a:rPr lang="en-US" sz="1200" b="0" dirty="0" smtClean="0">
                  <a:solidFill>
                    <a:srgbClr val="000000"/>
                  </a:solidFill>
                  <a:latin typeface="+mn-lt"/>
                </a:rPr>
                <a:t>Michigan</a:t>
              </a:r>
              <a:endParaRPr lang="en-US" sz="1200" b="0" dirty="0">
                <a:solidFill>
                  <a:srgbClr val="000000"/>
                </a:solidFill>
                <a:latin typeface="+mn-lt"/>
              </a:endParaRPr>
            </a:p>
            <a:p>
              <a:pPr lvl="1">
                <a:defRPr/>
              </a:pPr>
              <a:r>
                <a:rPr lang="en-US" sz="1200" b="0" dirty="0" smtClean="0">
                  <a:solidFill>
                    <a:srgbClr val="000000"/>
                  </a:solidFill>
                  <a:latin typeface="+mn-lt"/>
                </a:rPr>
                <a:t>Michigan State</a:t>
              </a:r>
            </a:p>
            <a:p>
              <a:pPr lvl="1">
                <a:defRPr/>
              </a:pPr>
              <a:r>
                <a:rPr lang="en-US" sz="1200" b="0" dirty="0" smtClean="0">
                  <a:solidFill>
                    <a:srgbClr val="000000"/>
                  </a:solidFill>
                  <a:latin typeface="+mn-lt"/>
                </a:rPr>
                <a:t>Mississippi</a:t>
              </a:r>
            </a:p>
            <a:p>
              <a:pPr lvl="1">
                <a:defRPr/>
              </a:pPr>
              <a:r>
                <a:rPr lang="en-US" sz="1200" b="0" dirty="0" smtClean="0">
                  <a:solidFill>
                    <a:srgbClr val="000000"/>
                  </a:solidFill>
                  <a:latin typeface="+mn-lt"/>
                </a:rPr>
                <a:t>Northern Illinois </a:t>
              </a:r>
              <a:endParaRPr lang="en-US" sz="1200" b="0" dirty="0">
                <a:solidFill>
                  <a:srgbClr val="000000"/>
                </a:solidFill>
                <a:latin typeface="+mn-lt"/>
              </a:endParaRPr>
            </a:p>
            <a:p>
              <a:pPr lvl="1">
                <a:defRPr/>
              </a:pPr>
              <a:r>
                <a:rPr lang="en-US" sz="1200" b="0" dirty="0" smtClean="0">
                  <a:solidFill>
                    <a:srgbClr val="000000"/>
                  </a:solidFill>
                  <a:latin typeface="+mn-lt"/>
                </a:rPr>
                <a:t>Northwestern (thy)</a:t>
              </a:r>
              <a:endParaRPr lang="en-US" sz="1200" b="0" dirty="0">
                <a:solidFill>
                  <a:srgbClr val="000000"/>
                </a:solidFill>
                <a:latin typeface="+mn-lt"/>
              </a:endParaRPr>
            </a:p>
            <a:p>
              <a:pPr lvl="1">
                <a:defRPr/>
              </a:pPr>
              <a:r>
                <a:rPr lang="en-US" sz="1200" b="0" dirty="0" smtClean="0">
                  <a:solidFill>
                    <a:srgbClr val="000000"/>
                  </a:solidFill>
                  <a:latin typeface="+mn-lt"/>
                </a:rPr>
                <a:t>Regis</a:t>
              </a:r>
            </a:p>
            <a:p>
              <a:pPr lvl="1">
                <a:defRPr/>
              </a:pPr>
              <a:r>
                <a:rPr lang="en-US" sz="1200" b="0" dirty="0" smtClean="0">
                  <a:solidFill>
                    <a:srgbClr val="000000"/>
                  </a:solidFill>
                  <a:latin typeface="+mn-lt"/>
                </a:rPr>
                <a:t>Texas</a:t>
              </a:r>
              <a:endParaRPr lang="en-US" sz="1200" b="0" dirty="0">
                <a:solidFill>
                  <a:srgbClr val="000000"/>
                </a:solidFill>
                <a:latin typeface="+mn-lt"/>
              </a:endParaRPr>
            </a:p>
            <a:p>
              <a:pPr lvl="1">
                <a:defRPr/>
              </a:pPr>
              <a:r>
                <a:rPr lang="en-US" sz="1200" b="0" dirty="0" smtClean="0">
                  <a:solidFill>
                    <a:srgbClr val="000000"/>
                  </a:solidFill>
                  <a:latin typeface="+mn-lt"/>
                </a:rPr>
                <a:t>Virginia</a:t>
              </a:r>
              <a:endParaRPr lang="en-US" sz="1200" b="0" dirty="0">
                <a:solidFill>
                  <a:srgbClr val="000000"/>
                </a:solidFill>
                <a:latin typeface="+mn-lt"/>
              </a:endParaRPr>
            </a:p>
            <a:p>
              <a:pPr lvl="1">
                <a:defRPr/>
              </a:pPr>
              <a:r>
                <a:rPr lang="en-US" sz="1200" b="0" dirty="0" smtClean="0">
                  <a:solidFill>
                    <a:srgbClr val="000000"/>
                  </a:solidFill>
                  <a:latin typeface="+mn-lt"/>
                </a:rPr>
                <a:t>Washington</a:t>
              </a:r>
              <a:endParaRPr lang="en-US" sz="1200" b="0" dirty="0">
                <a:solidFill>
                  <a:srgbClr val="000000"/>
                </a:solidFill>
                <a:latin typeface="+mn-lt"/>
              </a:endParaRPr>
            </a:p>
            <a:p>
              <a:pPr lvl="1">
                <a:defRPr/>
              </a:pPr>
              <a:r>
                <a:rPr lang="en-US" sz="1200" b="0" dirty="0" smtClean="0">
                  <a:solidFill>
                    <a:srgbClr val="000000"/>
                  </a:solidFill>
                  <a:latin typeface="+mn-lt"/>
                </a:rPr>
                <a:t>York College</a:t>
              </a:r>
            </a:p>
            <a:p>
              <a:pPr marL="0" indent="0">
                <a:buClr>
                  <a:srgbClr val="000000"/>
                </a:buClr>
                <a:buNone/>
                <a:defRPr/>
              </a:pPr>
              <a:r>
                <a:rPr lang="en-US" sz="1600" b="0" kern="0" dirty="0">
                  <a:solidFill>
                    <a:srgbClr val="FF0000"/>
                  </a:solidFill>
                  <a:latin typeface="+mn-lt"/>
                </a:rPr>
                <a:t>National Labs</a:t>
              </a:r>
            </a:p>
            <a:p>
              <a:pPr lvl="1">
                <a:buClr>
                  <a:srgbClr val="000000"/>
                </a:buClr>
                <a:defRPr/>
              </a:pPr>
              <a:r>
                <a:rPr lang="en-US" sz="1200" b="0" kern="0" dirty="0" smtClean="0">
                  <a:solidFill>
                    <a:srgbClr val="000000"/>
                  </a:solidFill>
                  <a:latin typeface="+mn-lt"/>
                </a:rPr>
                <a:t>Argonne</a:t>
              </a:r>
            </a:p>
            <a:p>
              <a:pPr lvl="1">
                <a:buClr>
                  <a:srgbClr val="000000"/>
                </a:buClr>
                <a:defRPr/>
              </a:pPr>
              <a:r>
                <a:rPr lang="en-US" sz="1200" b="0" kern="0" dirty="0" smtClean="0">
                  <a:solidFill>
                    <a:srgbClr val="000000"/>
                  </a:solidFill>
                  <a:latin typeface="+mn-lt"/>
                </a:rPr>
                <a:t>Brookhaven</a:t>
              </a:r>
            </a:p>
            <a:p>
              <a:pPr lvl="1">
                <a:buClr>
                  <a:srgbClr val="000000"/>
                </a:buClr>
                <a:defRPr/>
              </a:pPr>
              <a:r>
                <a:rPr lang="en-US" sz="1200" b="0" kern="0" dirty="0" smtClean="0">
                  <a:solidFill>
                    <a:srgbClr val="000000"/>
                  </a:solidFill>
                  <a:latin typeface="+mn-lt"/>
                </a:rPr>
                <a:t>Fermilab</a:t>
              </a:r>
            </a:p>
            <a:p>
              <a:pPr>
                <a:buClr>
                  <a:srgbClr val="000000"/>
                </a:buClr>
                <a:defRPr/>
              </a:pPr>
              <a:endParaRPr lang="en-US" sz="1600" b="0" kern="0" dirty="0">
                <a:solidFill>
                  <a:srgbClr val="000000"/>
                </a:solidFill>
              </a:endParaRPr>
            </a:p>
            <a:p>
              <a:pPr>
                <a:buClr>
                  <a:srgbClr val="000000"/>
                </a:buClr>
                <a:defRPr/>
              </a:pPr>
              <a:endParaRPr lang="en-US" sz="1600" b="0" kern="0" dirty="0">
                <a:solidFill>
                  <a:srgbClr val="000000"/>
                </a:solidFill>
              </a:endParaRPr>
            </a:p>
            <a:p>
              <a:pPr>
                <a:defRPr/>
              </a:pPr>
              <a:endParaRPr lang="en-US" sz="1600" b="0" dirty="0">
                <a:solidFill>
                  <a:srgbClr val="000000"/>
                </a:solidFill>
              </a:endParaRPr>
            </a:p>
            <a:p>
              <a:pPr marL="0" indent="0">
                <a:buClr>
                  <a:srgbClr val="000000"/>
                </a:buClr>
                <a:buFontTx/>
                <a:buNone/>
                <a:defRPr/>
              </a:pPr>
              <a:endParaRPr lang="en-US" sz="1600" b="0" kern="0" dirty="0" smtClean="0">
                <a:solidFill>
                  <a:srgbClr val="000000"/>
                </a:solidFill>
              </a:endParaRPr>
            </a:p>
            <a:p>
              <a:pPr marL="0" indent="0">
                <a:buClr>
                  <a:srgbClr val="000000"/>
                </a:buClr>
                <a:buFontTx/>
                <a:buNone/>
                <a:defRPr/>
              </a:pPr>
              <a:endParaRPr lang="en-US" sz="1600" b="0" kern="0" dirty="0" smtClean="0">
                <a:solidFill>
                  <a:srgbClr val="000000"/>
                </a:solidFill>
              </a:endParaRPr>
            </a:p>
            <a:p>
              <a:pPr>
                <a:defRPr/>
              </a:pPr>
              <a:endParaRPr lang="en-US" sz="1600" b="0" kern="0" dirty="0">
                <a:solidFill>
                  <a:srgbClr val="000000"/>
                </a:solidFill>
              </a:endParaRPr>
            </a:p>
          </p:txBody>
        </p:sp>
        <p:pic>
          <p:nvPicPr>
            <p:cNvPr id="58374" name="Picture 10" descr="us_flag"/>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100" y="1513737"/>
              <a:ext cx="449262"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p:cNvSpPr/>
            <p:nvPr/>
          </p:nvSpPr>
          <p:spPr bwMode="auto">
            <a:xfrm>
              <a:off x="165100" y="1466850"/>
              <a:ext cx="2959100" cy="4876800"/>
            </a:xfrm>
            <a:prstGeom prst="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p:txBody>
        </p:sp>
      </p:grpSp>
      <p:pic>
        <p:nvPicPr>
          <p:cNvPr id="19"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59769" y="4343400"/>
            <a:ext cx="4299424" cy="2216601"/>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0" name="TextBox 19"/>
          <p:cNvSpPr txBox="1"/>
          <p:nvPr/>
        </p:nvSpPr>
        <p:spPr>
          <a:xfrm>
            <a:off x="5257837" y="4350048"/>
            <a:ext cx="1503288" cy="438510"/>
          </a:xfrm>
          <a:prstGeom prst="rect">
            <a:avLst/>
          </a:prstGeom>
          <a:noFill/>
          <a:ln w="28575">
            <a:noFill/>
          </a:ln>
        </p:spPr>
        <p:txBody>
          <a:bodyPr wrap="none" rtlCol="0">
            <a:spAutoFit/>
          </a:bodyPr>
          <a:lstStyle/>
          <a:p>
            <a:pPr algn="ctr"/>
            <a:r>
              <a:rPr lang="en-US" sz="1600" dirty="0" smtClean="0"/>
              <a:t>g-2 Physics Week 2015</a:t>
            </a:r>
          </a:p>
          <a:p>
            <a:pPr algn="ctr"/>
            <a:r>
              <a:rPr lang="en-US" sz="1600" dirty="0" smtClean="0"/>
              <a:t>Seattle</a:t>
            </a:r>
            <a:endParaRPr lang="en-US" sz="1600" dirty="0"/>
          </a:p>
        </p:txBody>
      </p:sp>
      <p:sp>
        <p:nvSpPr>
          <p:cNvPr id="21" name="TextBox 20"/>
          <p:cNvSpPr txBox="1"/>
          <p:nvPr/>
        </p:nvSpPr>
        <p:spPr>
          <a:xfrm>
            <a:off x="228600" y="5867400"/>
            <a:ext cx="2895600" cy="646331"/>
          </a:xfrm>
          <a:prstGeom prst="rect">
            <a:avLst/>
          </a:prstGeom>
          <a:noFill/>
        </p:spPr>
        <p:txBody>
          <a:bodyPr wrap="square" rtlCol="0">
            <a:spAutoFit/>
          </a:bodyPr>
          <a:lstStyle/>
          <a:p>
            <a:pPr defTabSz="914400" eaLnBrk="0" fontAlgn="base" hangingPunct="0">
              <a:spcBef>
                <a:spcPct val="0"/>
              </a:spcBef>
              <a:spcAft>
                <a:spcPct val="0"/>
              </a:spcAft>
            </a:pPr>
            <a:r>
              <a:rPr lang="en-US" sz="1200" b="1" dirty="0" smtClean="0">
                <a:solidFill>
                  <a:srgbClr val="000000"/>
                </a:solidFill>
              </a:rPr>
              <a:t>D.W. Hertzog, Co-Spokesperson</a:t>
            </a:r>
            <a:endParaRPr lang="en-US" sz="1200" b="1" dirty="0">
              <a:solidFill>
                <a:srgbClr val="000000"/>
              </a:solidFill>
            </a:endParaRPr>
          </a:p>
          <a:p>
            <a:pPr defTabSz="914400" eaLnBrk="0" fontAlgn="base" hangingPunct="0">
              <a:spcBef>
                <a:spcPct val="0"/>
              </a:spcBef>
              <a:spcAft>
                <a:spcPct val="0"/>
              </a:spcAft>
            </a:pPr>
            <a:r>
              <a:rPr lang="en-US" sz="1200" b="1" dirty="0" smtClean="0">
                <a:solidFill>
                  <a:srgbClr val="000000"/>
                </a:solidFill>
              </a:rPr>
              <a:t>B.L. Roberts, Co-Spokesperson</a:t>
            </a:r>
          </a:p>
          <a:p>
            <a:pPr defTabSz="914400" eaLnBrk="0" fontAlgn="base" hangingPunct="0">
              <a:spcBef>
                <a:spcPct val="0"/>
              </a:spcBef>
              <a:spcAft>
                <a:spcPct val="0"/>
              </a:spcAft>
            </a:pPr>
            <a:r>
              <a:rPr lang="en-US" sz="1200" b="1" dirty="0" smtClean="0">
                <a:solidFill>
                  <a:srgbClr val="000000"/>
                </a:solidFill>
              </a:rPr>
              <a:t>C. Polly, Project Manager</a:t>
            </a:r>
            <a:endParaRPr lang="en-US" sz="1200" b="1" dirty="0">
              <a:solidFill>
                <a:srgbClr val="000000"/>
              </a:solidFill>
            </a:endParaRPr>
          </a:p>
        </p:txBody>
      </p:sp>
      <p:sp>
        <p:nvSpPr>
          <p:cNvPr id="9" name="Footer Placeholder 8"/>
          <p:cNvSpPr>
            <a:spLocks noGrp="1"/>
          </p:cNvSpPr>
          <p:nvPr>
            <p:ph type="ftr" sz="quarter" idx="11"/>
          </p:nvPr>
        </p:nvSpPr>
        <p:spPr/>
        <p:txBody>
          <a:bodyPr/>
          <a:lstStyle/>
          <a:p>
            <a:pPr>
              <a:defRPr/>
            </a:pPr>
            <a:r>
              <a:rPr lang="de-DE" smtClean="0"/>
              <a:t>Muon (g-2)   Fermilab PAC - 21 June 2016</a:t>
            </a:r>
            <a:endParaRPr lang="en-US"/>
          </a:p>
        </p:txBody>
      </p:sp>
    </p:spTree>
    <p:extLst>
      <p:ext uri="{BB962C8B-B14F-4D97-AF65-F5344CB8AC3E}">
        <p14:creationId xmlns:p14="http://schemas.microsoft.com/office/powerpoint/2010/main" val="334936055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and Contingency: Recent history </a:t>
            </a:r>
            <a:endParaRPr lang="en-US" dirty="0"/>
          </a:p>
        </p:txBody>
      </p:sp>
      <p:sp>
        <p:nvSpPr>
          <p:cNvPr id="3" name="Content Placeholder 2"/>
          <p:cNvSpPr>
            <a:spLocks noGrp="1"/>
          </p:cNvSpPr>
          <p:nvPr>
            <p:ph idx="1"/>
          </p:nvPr>
        </p:nvSpPr>
        <p:spPr/>
        <p:txBody>
          <a:bodyPr/>
          <a:lstStyle/>
          <a:p>
            <a:r>
              <a:rPr lang="en-US" sz="2000" dirty="0" smtClean="0"/>
              <a:t>We have spent $450 k on the design, with another $50 k expected to finish.</a:t>
            </a:r>
          </a:p>
          <a:p>
            <a:r>
              <a:rPr lang="en-US" sz="2000" dirty="0" smtClean="0"/>
              <a:t>Invest  $400 k for the “technical model”  </a:t>
            </a:r>
          </a:p>
          <a:p>
            <a:r>
              <a:rPr lang="en-US" sz="2000" dirty="0" smtClean="0"/>
              <a:t>If necessary $600 k for the new inflector. </a:t>
            </a:r>
          </a:p>
          <a:p>
            <a:r>
              <a:rPr lang="en-US" sz="2000" dirty="0" smtClean="0"/>
              <a:t>The project has $5.3 M in contingency left, with $9M of work remaining. </a:t>
            </a:r>
            <a:r>
              <a:rPr lang="en-US" sz="2000" dirty="0" smtClean="0"/>
              <a:t>  </a:t>
            </a:r>
            <a:r>
              <a:rPr lang="en-US" sz="2000" dirty="0" smtClean="0"/>
              <a:t>We have $1,000 k excess contingency.</a:t>
            </a:r>
            <a:endParaRPr lang="en-US" sz="2000" dirty="0" smtClean="0"/>
          </a:p>
          <a:p>
            <a:endParaRPr lang="en-US" sz="2000" dirty="0"/>
          </a:p>
        </p:txBody>
      </p:sp>
      <p:sp>
        <p:nvSpPr>
          <p:cNvPr id="4" name="Footer Placeholder 3"/>
          <p:cNvSpPr>
            <a:spLocks noGrp="1"/>
          </p:cNvSpPr>
          <p:nvPr>
            <p:ph type="ftr" sz="quarter" idx="11"/>
          </p:nvPr>
        </p:nvSpPr>
        <p:spPr/>
        <p:txBody>
          <a:bodyPr/>
          <a:lstStyle/>
          <a:p>
            <a:pPr>
              <a:defRPr/>
            </a:pPr>
            <a:r>
              <a:rPr lang="de-DE" smtClean="0"/>
              <a:t>Muon (g-2)   Fermilab PAC - 21 June 2016</a:t>
            </a:r>
            <a:endParaRPr lang="en-US"/>
          </a:p>
        </p:txBody>
      </p:sp>
      <p:sp>
        <p:nvSpPr>
          <p:cNvPr id="5" name="Slide Number Placeholder 4"/>
          <p:cNvSpPr>
            <a:spLocks noGrp="1"/>
          </p:cNvSpPr>
          <p:nvPr>
            <p:ph type="sldNum" sz="quarter" idx="12"/>
          </p:nvPr>
        </p:nvSpPr>
        <p:spPr/>
        <p:txBody>
          <a:bodyPr/>
          <a:lstStyle/>
          <a:p>
            <a:pPr>
              <a:defRPr/>
            </a:pPr>
            <a:fld id="{F8EA988C-DA7E-3F44-BEF2-CD5F2132FC99}" type="slidenum">
              <a:rPr lang="en-US" smtClean="0"/>
              <a:pPr>
                <a:defRPr/>
              </a:pPr>
              <a:t>30</a:t>
            </a:fld>
            <a:endParaRPr lang="en-US"/>
          </a:p>
        </p:txBody>
      </p:sp>
    </p:spTree>
    <p:extLst>
      <p:ext uri="{BB962C8B-B14F-4D97-AF65-F5344CB8AC3E}">
        <p14:creationId xmlns:p14="http://schemas.microsoft.com/office/powerpoint/2010/main" val="281993120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5" name="Footer Placeholder 4"/>
          <p:cNvSpPr>
            <a:spLocks noGrp="1"/>
          </p:cNvSpPr>
          <p:nvPr>
            <p:ph type="ftr" sz="quarter" idx="11"/>
          </p:nvPr>
        </p:nvSpPr>
        <p:spPr/>
        <p:txBody>
          <a:bodyPr/>
          <a:lstStyle/>
          <a:p>
            <a:pPr>
              <a:defRPr/>
            </a:pPr>
            <a:r>
              <a:rPr lang="de-DE" smtClean="0"/>
              <a:t>Muon (g-2)   Fermilab PAC - 21 June 2016</a:t>
            </a:r>
            <a:endParaRPr lang="en-US" b="1" dirty="0"/>
          </a:p>
        </p:txBody>
      </p:sp>
      <p:sp>
        <p:nvSpPr>
          <p:cNvPr id="6" name="Slide Number Placeholder 5"/>
          <p:cNvSpPr>
            <a:spLocks noGrp="1"/>
          </p:cNvSpPr>
          <p:nvPr>
            <p:ph type="sldNum" sz="quarter" idx="12"/>
          </p:nvPr>
        </p:nvSpPr>
        <p:spPr/>
        <p:txBody>
          <a:bodyPr/>
          <a:lstStyle/>
          <a:p>
            <a:fld id="{EC1EDC5F-450D-4B03-AEB8-070F03DC26DD}" type="slidenum">
              <a:rPr lang="en-US" smtClean="0"/>
              <a:pPr/>
              <a:t>31</a:t>
            </a:fld>
            <a:endParaRPr lang="en-US"/>
          </a:p>
        </p:txBody>
      </p:sp>
      <p:sp>
        <p:nvSpPr>
          <p:cNvPr id="7" name="Content Placeholder 2"/>
          <p:cNvSpPr txBox="1">
            <a:spLocks/>
          </p:cNvSpPr>
          <p:nvPr/>
        </p:nvSpPr>
        <p:spPr>
          <a:xfrm>
            <a:off x="383161" y="990208"/>
            <a:ext cx="8462963" cy="5105792"/>
          </a:xfrm>
          <a:prstGeom prst="rect">
            <a:avLst/>
          </a:prstGeom>
        </p:spPr>
        <p:txBody>
          <a:bodyPr lIns="0" tIns="0" rIns="0" bIns="0">
            <a:normAutofit fontScale="92500" lnSpcReduction="20000"/>
          </a:bodyPr>
          <a:lstStyle>
            <a:lvl1pPr marL="342900" indent="-342900" algn="l" defTabSz="457200" rtl="0" eaLnBrk="1" fontAlgn="base" hangingPunct="1">
              <a:spcBef>
                <a:spcPct val="20000"/>
              </a:spcBef>
              <a:spcAft>
                <a:spcPct val="0"/>
              </a:spcAft>
              <a:buFont typeface="Arial" pitchFamily="34" charset="0"/>
              <a:buChar char="•"/>
              <a:defRPr sz="2400" kern="1200">
                <a:solidFill>
                  <a:srgbClr val="404040"/>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200" kern="1200">
                <a:solidFill>
                  <a:srgbClr val="404040"/>
                </a:solidFill>
                <a:latin typeface="Helvetica"/>
                <a:ea typeface="MS PGothic" pitchFamily="34" charset="-128"/>
                <a:cs typeface="ＭＳ Ｐゴシック" charset="0"/>
              </a:defRPr>
            </a:lvl2pPr>
            <a:lvl3pPr marL="1143000" indent="-228600" algn="l" defTabSz="457200" rtl="0" eaLnBrk="1" fontAlgn="base" hangingPunct="1">
              <a:spcBef>
                <a:spcPct val="20000"/>
              </a:spcBef>
              <a:spcAft>
                <a:spcPct val="0"/>
              </a:spcAft>
              <a:buFont typeface="Arial" pitchFamily="34" charset="0"/>
              <a:buChar char="•"/>
              <a:defRPr sz="2000" kern="1200">
                <a:solidFill>
                  <a:srgbClr val="404040"/>
                </a:solidFill>
                <a:latin typeface="Helvetica"/>
                <a:ea typeface="MS PGothic" pitchFamily="34" charset="-128"/>
                <a:cs typeface="ＭＳ Ｐゴシック" charset="0"/>
              </a:defRPr>
            </a:lvl3pPr>
            <a:lvl4pPr marL="1600200" indent="-228600" algn="l" defTabSz="457200" rtl="0" eaLnBrk="1" fontAlgn="base" hangingPunct="1">
              <a:spcBef>
                <a:spcPct val="20000"/>
              </a:spcBef>
              <a:spcAft>
                <a:spcPct val="0"/>
              </a:spcAft>
              <a:buFont typeface="Arial" pitchFamily="34" charset="0"/>
              <a:buChar char="–"/>
              <a:defRPr sz="1800" kern="1200">
                <a:solidFill>
                  <a:srgbClr val="404040"/>
                </a:solidFill>
                <a:latin typeface="Helvetica"/>
                <a:ea typeface="MS PGothic" pitchFamily="34" charset="-128"/>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pPr>
            <a:r>
              <a:rPr lang="en-US" dirty="0" smtClean="0">
                <a:solidFill>
                  <a:srgbClr val="0000FF"/>
                </a:solidFill>
              </a:rPr>
              <a:t>The new inflector still remains the most important optional scope item considered by the project</a:t>
            </a:r>
          </a:p>
          <a:p>
            <a:pPr lvl="1">
              <a:lnSpc>
                <a:spcPct val="120000"/>
              </a:lnSpc>
            </a:pPr>
            <a:r>
              <a:rPr lang="en-US" dirty="0" smtClean="0">
                <a:solidFill>
                  <a:srgbClr val="FF0000"/>
                </a:solidFill>
              </a:rPr>
              <a:t>Reduces risk and increase injection efficiency by 60%</a:t>
            </a:r>
          </a:p>
          <a:p>
            <a:pPr>
              <a:lnSpc>
                <a:spcPct val="120000"/>
              </a:lnSpc>
            </a:pPr>
            <a:r>
              <a:rPr lang="en-US" dirty="0" smtClean="0">
                <a:solidFill>
                  <a:srgbClr val="0000FF"/>
                </a:solidFill>
              </a:rPr>
              <a:t>Design is complete</a:t>
            </a:r>
          </a:p>
          <a:p>
            <a:pPr lvl="1">
              <a:lnSpc>
                <a:spcPct val="120000"/>
              </a:lnSpc>
            </a:pPr>
            <a:r>
              <a:rPr lang="en-US" dirty="0" smtClean="0">
                <a:solidFill>
                  <a:srgbClr val="FF0000"/>
                </a:solidFill>
              </a:rPr>
              <a:t>Largest initial risk will soon retired, with new shield material in hand.</a:t>
            </a:r>
          </a:p>
          <a:p>
            <a:pPr>
              <a:lnSpc>
                <a:spcPct val="120000"/>
              </a:lnSpc>
            </a:pPr>
            <a:r>
              <a:rPr lang="en-US" dirty="0" smtClean="0">
                <a:solidFill>
                  <a:srgbClr val="0000FF"/>
                </a:solidFill>
              </a:rPr>
              <a:t>Propose funding Stage 1 to construct and test full-scale technical model</a:t>
            </a:r>
          </a:p>
          <a:p>
            <a:pPr lvl="1">
              <a:lnSpc>
                <a:spcPct val="120000"/>
              </a:lnSpc>
            </a:pPr>
            <a:r>
              <a:rPr lang="en-US" dirty="0" smtClean="0">
                <a:solidFill>
                  <a:srgbClr val="FF0000"/>
                </a:solidFill>
              </a:rPr>
              <a:t>$400k, made largely from recycled parts.  Project shows ~ </a:t>
            </a:r>
            <a:r>
              <a:rPr lang="en-US" dirty="0">
                <a:solidFill>
                  <a:srgbClr val="FF0000"/>
                </a:solidFill>
              </a:rPr>
              <a:t>$1,000 k in </a:t>
            </a:r>
            <a:r>
              <a:rPr lang="en-US" dirty="0" smtClean="0">
                <a:solidFill>
                  <a:srgbClr val="FF0000"/>
                </a:solidFill>
              </a:rPr>
              <a:t>the May analysis of excess contingency.</a:t>
            </a:r>
          </a:p>
          <a:p>
            <a:pPr lvl="1">
              <a:lnSpc>
                <a:spcPct val="120000"/>
              </a:lnSpc>
            </a:pPr>
            <a:r>
              <a:rPr lang="en-US" dirty="0" smtClean="0">
                <a:solidFill>
                  <a:srgbClr val="FF0000"/>
                </a:solidFill>
              </a:rPr>
              <a:t>Construction and testing completed on same timescale as rest of project scope</a:t>
            </a:r>
          </a:p>
          <a:p>
            <a:pPr>
              <a:lnSpc>
                <a:spcPct val="120000"/>
              </a:lnSpc>
            </a:pPr>
            <a:r>
              <a:rPr lang="en-US" dirty="0" smtClean="0">
                <a:solidFill>
                  <a:srgbClr val="0000FF"/>
                </a:solidFill>
              </a:rPr>
              <a:t>Options for stage 2 deferred for later strategy discussion</a:t>
            </a:r>
            <a:endParaRPr lang="en-US" dirty="0">
              <a:solidFill>
                <a:srgbClr val="0000FF"/>
              </a:solidFill>
            </a:endParaRPr>
          </a:p>
          <a:p>
            <a:pPr lvl="1">
              <a:lnSpc>
                <a:spcPct val="120000"/>
              </a:lnSpc>
            </a:pPr>
            <a:r>
              <a:rPr lang="en-US" dirty="0" smtClean="0">
                <a:solidFill>
                  <a:srgbClr val="FF0000"/>
                </a:solidFill>
              </a:rPr>
              <a:t>Depends on outcome of technical model, how much contingency remains toward end of project</a:t>
            </a:r>
          </a:p>
        </p:txBody>
      </p:sp>
    </p:spTree>
    <p:extLst>
      <p:ext uri="{BB962C8B-B14F-4D97-AF65-F5344CB8AC3E}">
        <p14:creationId xmlns:p14="http://schemas.microsoft.com/office/powerpoint/2010/main" val="10460912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Request</a:t>
            </a:r>
            <a:endParaRPr lang="en-US" dirty="0"/>
          </a:p>
        </p:txBody>
      </p:sp>
      <p:sp>
        <p:nvSpPr>
          <p:cNvPr id="3" name="Content Placeholder 2"/>
          <p:cNvSpPr>
            <a:spLocks noGrp="1"/>
          </p:cNvSpPr>
          <p:nvPr>
            <p:ph idx="1"/>
          </p:nvPr>
        </p:nvSpPr>
        <p:spPr/>
        <p:txBody>
          <a:bodyPr/>
          <a:lstStyle/>
          <a:p>
            <a:r>
              <a:rPr lang="en-US" dirty="0" smtClean="0"/>
              <a:t>We request that the PAC strongly endorse our continued development of a new open-ended inflector, using the contingency </a:t>
            </a:r>
            <a:r>
              <a:rPr lang="en-US" smtClean="0"/>
              <a:t>that has been </a:t>
            </a:r>
            <a:r>
              <a:rPr lang="en-US" dirty="0" smtClean="0"/>
              <a:t>liberated by the continued retirement of risk.</a:t>
            </a:r>
            <a:endParaRPr lang="en-US" dirty="0"/>
          </a:p>
        </p:txBody>
      </p:sp>
      <p:sp>
        <p:nvSpPr>
          <p:cNvPr id="4" name="Footer Placeholder 3"/>
          <p:cNvSpPr>
            <a:spLocks noGrp="1"/>
          </p:cNvSpPr>
          <p:nvPr>
            <p:ph type="ftr" sz="quarter" idx="11"/>
          </p:nvPr>
        </p:nvSpPr>
        <p:spPr/>
        <p:txBody>
          <a:bodyPr/>
          <a:lstStyle/>
          <a:p>
            <a:pPr>
              <a:defRPr/>
            </a:pPr>
            <a:r>
              <a:rPr lang="de-DE" smtClean="0"/>
              <a:t>Muon (g-2)   Fermilab PAC - 21 June 2016</a:t>
            </a:r>
            <a:endParaRPr lang="en-US"/>
          </a:p>
        </p:txBody>
      </p:sp>
      <p:sp>
        <p:nvSpPr>
          <p:cNvPr id="5" name="Slide Number Placeholder 4"/>
          <p:cNvSpPr>
            <a:spLocks noGrp="1"/>
          </p:cNvSpPr>
          <p:nvPr>
            <p:ph type="sldNum" sz="quarter" idx="12"/>
          </p:nvPr>
        </p:nvSpPr>
        <p:spPr/>
        <p:txBody>
          <a:bodyPr/>
          <a:lstStyle/>
          <a:p>
            <a:pPr>
              <a:defRPr/>
            </a:pPr>
            <a:fld id="{F8EA988C-DA7E-3F44-BEF2-CD5F2132FC99}" type="slidenum">
              <a:rPr lang="en-US" smtClean="0"/>
              <a:pPr>
                <a:defRPr/>
              </a:pPr>
              <a:t>32</a:t>
            </a:fld>
            <a:endParaRPr lang="en-US"/>
          </a:p>
        </p:txBody>
      </p:sp>
    </p:spTree>
    <p:extLst>
      <p:ext uri="{BB962C8B-B14F-4D97-AF65-F5344CB8AC3E}">
        <p14:creationId xmlns:p14="http://schemas.microsoft.com/office/powerpoint/2010/main" val="102344727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0"/>
            <a:ext cx="9144000" cy="6848189"/>
          </a:xfrm>
          <a:prstGeom prst="rect">
            <a:avLst/>
          </a:prstGeom>
        </p:spPr>
      </p:pic>
      <p:sp>
        <p:nvSpPr>
          <p:cNvPr id="4" name="Footer Placeholder 3"/>
          <p:cNvSpPr>
            <a:spLocks noGrp="1"/>
          </p:cNvSpPr>
          <p:nvPr>
            <p:ph type="ftr" sz="quarter" idx="11"/>
          </p:nvPr>
        </p:nvSpPr>
        <p:spPr/>
        <p:txBody>
          <a:bodyPr/>
          <a:lstStyle/>
          <a:p>
            <a:pPr>
              <a:defRPr/>
            </a:pPr>
            <a:r>
              <a:rPr lang="de-DE" smtClean="0"/>
              <a:t>Muon (g-2)   Fermilab PAC - 21 June 2016</a:t>
            </a:r>
            <a:endParaRPr lang="en-US"/>
          </a:p>
        </p:txBody>
      </p:sp>
      <p:sp>
        <p:nvSpPr>
          <p:cNvPr id="5" name="Slide Number Placeholder 4"/>
          <p:cNvSpPr>
            <a:spLocks noGrp="1"/>
          </p:cNvSpPr>
          <p:nvPr>
            <p:ph type="sldNum" sz="quarter" idx="12"/>
          </p:nvPr>
        </p:nvSpPr>
        <p:spPr/>
        <p:txBody>
          <a:bodyPr/>
          <a:lstStyle/>
          <a:p>
            <a:pPr>
              <a:defRPr/>
            </a:pPr>
            <a:fld id="{F8EA988C-DA7E-3F44-BEF2-CD5F2132FC99}" type="slidenum">
              <a:rPr lang="en-US" smtClean="0"/>
              <a:pPr>
                <a:defRPr/>
              </a:pPr>
              <a:t>33</a:t>
            </a:fld>
            <a:endParaRPr lang="en-US"/>
          </a:p>
        </p:txBody>
      </p:sp>
      <p:grpSp>
        <p:nvGrpSpPr>
          <p:cNvPr id="18" name="Group 17"/>
          <p:cNvGrpSpPr>
            <a:grpSpLocks/>
          </p:cNvGrpSpPr>
          <p:nvPr/>
        </p:nvGrpSpPr>
        <p:grpSpPr bwMode="auto">
          <a:xfrm>
            <a:off x="-25400" y="0"/>
            <a:ext cx="9105900" cy="6565900"/>
            <a:chOff x="660400" y="0"/>
            <a:chExt cx="9105900" cy="6565900"/>
          </a:xfrm>
        </p:grpSpPr>
        <p:pic>
          <p:nvPicPr>
            <p:cNvPr id="19" name="Picture 9" descr="ExperimentsVsTime-BLR-v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400" y="0"/>
              <a:ext cx="9105900" cy="656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9"/>
            <p:cNvSpPr txBox="1">
              <a:spLocks noChangeArrowheads="1"/>
            </p:cNvSpPr>
            <p:nvPr/>
          </p:nvSpPr>
          <p:spPr bwMode="auto">
            <a:xfrm>
              <a:off x="4191000" y="4953000"/>
              <a:ext cx="18952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smtClean="0">
                  <a:ln>
                    <a:noFill/>
                  </a:ln>
                  <a:solidFill>
                    <a:srgbClr val="000000"/>
                  </a:solidFill>
                  <a:effectLst/>
                  <a:uLnTx/>
                  <a:uFillTx/>
                  <a:latin typeface="cmmi10" charset="0"/>
                  <a:ea typeface="ＭＳ Ｐゴシック" charset="0"/>
                  <a:cs typeface="cmmi10" charset="0"/>
                </a:rPr>
                <a:t>g</a:t>
              </a:r>
              <a:r>
                <a:rPr kumimoji="0" lang="en-US" sz="2000" b="0" i="0" u="none" strike="noStrike" kern="0" cap="none" spc="0" normalizeH="0" baseline="0" noProof="0" smtClean="0">
                  <a:ln>
                    <a:noFill/>
                  </a:ln>
                  <a:solidFill>
                    <a:srgbClr val="000000"/>
                  </a:solidFill>
                  <a:effectLst/>
                  <a:uLnTx/>
                  <a:uFillTx/>
                  <a:latin typeface="Arial" charset="0"/>
                  <a:ea typeface="ＭＳ Ｐゴシック" charset="0"/>
                  <a:cs typeface="ＭＳ Ｐゴシック" charset="0"/>
                </a:rPr>
                <a:t> = 2(1 + </a:t>
              </a:r>
              <a:r>
                <a:rPr kumimoji="0" lang="en-US" sz="2000" b="0" i="0" u="none" strike="noStrike" kern="0" cap="none" spc="0" normalizeH="0" baseline="0" noProof="0" smtClean="0">
                  <a:ln>
                    <a:noFill/>
                  </a:ln>
                  <a:solidFill>
                    <a:srgbClr val="000000"/>
                  </a:solidFill>
                  <a:effectLst/>
                  <a:uLnTx/>
                  <a:uFillTx/>
                  <a:latin typeface="Symbol" charset="0"/>
                  <a:ea typeface="ＭＳ Ｐゴシック" charset="0"/>
                  <a:cs typeface="Symbol" charset="0"/>
                </a:rPr>
                <a:t>a/2p</a:t>
              </a:r>
              <a:r>
                <a:rPr kumimoji="0" lang="en-US" sz="2000" b="0" i="0" u="none" strike="noStrike" kern="0" cap="none" spc="0" normalizeH="0" baseline="0" noProof="0" smtClean="0">
                  <a:ln>
                    <a:noFill/>
                  </a:ln>
                  <a:solidFill>
                    <a:srgbClr val="000000"/>
                  </a:solidFill>
                  <a:effectLst/>
                  <a:uLnTx/>
                  <a:uFillTx/>
                  <a:latin typeface="Arial" charset="0"/>
                  <a:ea typeface="ＭＳ Ｐゴシック" charset="0"/>
                  <a:cs typeface="ＭＳ Ｐゴシック" charset="0"/>
                </a:rPr>
                <a:t>)</a:t>
              </a:r>
            </a:p>
          </p:txBody>
        </p:sp>
        <p:sp>
          <p:nvSpPr>
            <p:cNvPr id="21" name="TextBox 10"/>
            <p:cNvSpPr txBox="1">
              <a:spLocks noChangeArrowheads="1"/>
            </p:cNvSpPr>
            <p:nvPr/>
          </p:nvSpPr>
          <p:spPr bwMode="auto">
            <a:xfrm>
              <a:off x="3886200" y="4019490"/>
              <a:ext cx="31372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smtClean="0">
                  <a:ln>
                    <a:noFill/>
                  </a:ln>
                  <a:solidFill>
                    <a:srgbClr val="000000"/>
                  </a:solidFill>
                  <a:effectLst/>
                  <a:uLnTx/>
                  <a:uFillTx/>
                  <a:latin typeface="cmmi10" charset="0"/>
                  <a:ea typeface="ＭＳ Ｐゴシック" charset="0"/>
                  <a:cs typeface="cmmi10" charset="0"/>
                </a:rPr>
                <a:t>g</a:t>
              </a:r>
              <a:r>
                <a:rPr kumimoji="0" lang="en-US" sz="2000" b="0" i="0" u="none" strike="noStrike" kern="0" cap="none" spc="0" normalizeH="0" baseline="0" noProof="0" smtClean="0">
                  <a:ln>
                    <a:noFill/>
                  </a:ln>
                  <a:solidFill>
                    <a:srgbClr val="000000"/>
                  </a:solidFill>
                  <a:effectLst/>
                  <a:uLnTx/>
                  <a:uFillTx/>
                  <a:latin typeface="Arial" charset="0"/>
                  <a:ea typeface="ＭＳ Ｐゴシック" charset="0"/>
                  <a:cs typeface="ＭＳ Ｐゴシック" charset="0"/>
                </a:rPr>
                <a:t> = 2(1 + </a:t>
              </a:r>
              <a:r>
                <a:rPr kumimoji="0" lang="en-US" sz="2000" b="0" i="0" u="none" strike="noStrike" kern="0" cap="none" spc="0" normalizeH="0" baseline="0" noProof="0" smtClean="0">
                  <a:ln>
                    <a:noFill/>
                  </a:ln>
                  <a:solidFill>
                    <a:srgbClr val="000000"/>
                  </a:solidFill>
                  <a:effectLst/>
                  <a:uLnTx/>
                  <a:uFillTx/>
                  <a:latin typeface="Symbol" charset="0"/>
                  <a:ea typeface="ＭＳ Ｐゴシック" charset="0"/>
                  <a:cs typeface="Symbol" charset="0"/>
                </a:rPr>
                <a:t>a/2p + </a:t>
              </a:r>
              <a:r>
                <a:rPr kumimoji="0" lang="en-US" sz="2000" b="0" i="0" u="none" strike="noStrike" kern="0" cap="none" spc="0" normalizeH="0" baseline="0" noProof="0" smtClean="0">
                  <a:ln>
                    <a:noFill/>
                  </a:ln>
                  <a:solidFill>
                    <a:srgbClr val="000000"/>
                  </a:solidFill>
                  <a:effectLst/>
                  <a:uLnTx/>
                  <a:uFillTx/>
                  <a:latin typeface="cmmi10" charset="0"/>
                  <a:ea typeface="ＭＳ Ｐゴシック" charset="0"/>
                  <a:cs typeface="cmmi10" charset="0"/>
                </a:rPr>
                <a:t>C</a:t>
              </a:r>
              <a:r>
                <a:rPr kumimoji="0" lang="en-US" sz="2000" b="0" i="0" u="none" strike="noStrike" kern="0" cap="none" spc="0" normalizeH="0" baseline="-25000" noProof="0" smtClean="0">
                  <a:ln>
                    <a:noFill/>
                  </a:ln>
                  <a:solidFill>
                    <a:srgbClr val="000000"/>
                  </a:solidFill>
                  <a:effectLst/>
                  <a:uLnTx/>
                  <a:uFillTx/>
                  <a:latin typeface="Symbol" charset="0"/>
                  <a:ea typeface="ＭＳ Ｐゴシック" charset="0"/>
                  <a:cs typeface="Symbol" charset="0"/>
                </a:rPr>
                <a:t>3</a:t>
              </a:r>
              <a:r>
                <a:rPr kumimoji="0" lang="en-US" sz="2000" b="0" i="0" u="none" strike="noStrike" kern="0" cap="none" spc="0" normalizeH="0" baseline="0" noProof="0" smtClean="0">
                  <a:ln>
                    <a:noFill/>
                  </a:ln>
                  <a:solidFill>
                    <a:srgbClr val="000000"/>
                  </a:solidFill>
                  <a:effectLst/>
                  <a:uLnTx/>
                  <a:uFillTx/>
                  <a:latin typeface="Symbol" charset="0"/>
                  <a:ea typeface="ＭＳ Ｐゴシック" charset="0"/>
                  <a:cs typeface="Symbol" charset="0"/>
                </a:rPr>
                <a:t>(a/p)</a:t>
              </a:r>
              <a:r>
                <a:rPr kumimoji="0" lang="en-US" sz="2000" b="0" i="0" u="none" strike="noStrike" kern="0" cap="none" spc="0" normalizeH="0" baseline="30000" noProof="0" smtClean="0">
                  <a:ln>
                    <a:noFill/>
                  </a:ln>
                  <a:solidFill>
                    <a:srgbClr val="000000"/>
                  </a:solidFill>
                  <a:effectLst/>
                  <a:uLnTx/>
                  <a:uFillTx/>
                  <a:latin typeface="Symbol" charset="0"/>
                  <a:ea typeface="ＭＳ Ｐゴシック" charset="0"/>
                  <a:cs typeface="Symbol" charset="0"/>
                </a:rPr>
                <a:t>3</a:t>
              </a:r>
              <a:r>
                <a:rPr kumimoji="0" lang="en-US" sz="2000" b="0" i="0" u="none" strike="noStrike" kern="0" cap="none" spc="0" normalizeH="0" baseline="0" noProof="0" smtClean="0">
                  <a:ln>
                    <a:noFill/>
                  </a:ln>
                  <a:solidFill>
                    <a:srgbClr val="000000"/>
                  </a:solidFill>
                  <a:effectLst/>
                  <a:uLnTx/>
                  <a:uFillTx/>
                  <a:latin typeface="Symbol" charset="0"/>
                  <a:ea typeface="ＭＳ Ｐゴシック" charset="0"/>
                  <a:cs typeface="Symbol" charset="0"/>
                </a:rPr>
                <a:t> </a:t>
              </a:r>
              <a:r>
                <a:rPr kumimoji="0" lang="en-US" sz="2000" b="0" i="0" u="none" strike="noStrike" kern="0" cap="none" spc="0" normalizeH="0" baseline="0" noProof="0" smtClean="0">
                  <a:ln>
                    <a:noFill/>
                  </a:ln>
                  <a:solidFill>
                    <a:srgbClr val="000000"/>
                  </a:solidFill>
                  <a:effectLst/>
                  <a:uLnTx/>
                  <a:uFillTx/>
                  <a:latin typeface="Arial" charset="0"/>
                  <a:ea typeface="ＭＳ Ｐゴシック" charset="0"/>
                  <a:cs typeface="ＭＳ Ｐゴシック" charset="0"/>
                </a:rPr>
                <a:t>)</a:t>
              </a:r>
            </a:p>
          </p:txBody>
        </p:sp>
        <p:sp>
          <p:nvSpPr>
            <p:cNvPr id="22" name="TextBox 21"/>
            <p:cNvSpPr txBox="1"/>
            <p:nvPr/>
          </p:nvSpPr>
          <p:spPr>
            <a:xfrm>
              <a:off x="3581400" y="3079750"/>
              <a:ext cx="3151188" cy="400050"/>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mmi10"/>
                  <a:cs typeface="cmmi10"/>
                </a:rPr>
                <a:t>g</a:t>
              </a:r>
              <a:r>
                <a:rPr kumimoji="0" lang="en-US" sz="1800" b="0" i="0" u="none" strike="noStrike" kern="0" cap="none" spc="0" normalizeH="0" baseline="0" noProof="0" dirty="0">
                  <a:ln>
                    <a:noFill/>
                  </a:ln>
                  <a:solidFill>
                    <a:sysClr val="windowText" lastClr="000000"/>
                  </a:solidFill>
                  <a:effectLst/>
                  <a:uLnTx/>
                  <a:uFillTx/>
                </a:rPr>
                <a:t> = 2( </a:t>
              </a:r>
              <a:r>
                <a:rPr kumimoji="0" lang="en-US" sz="2800" b="0" i="0" u="none" strike="noStrike" kern="0" cap="none" spc="0" normalizeH="0" baseline="30000" noProof="0" dirty="0">
                  <a:ln>
                    <a:noFill/>
                  </a:ln>
                  <a:solidFill>
                    <a:sysClr val="windowText" lastClr="000000"/>
                  </a:solidFill>
                  <a:effectLst/>
                  <a:uLnTx/>
                  <a:uFillTx/>
                </a:rPr>
                <a:t>…</a:t>
              </a:r>
              <a:r>
                <a:rPr kumimoji="0" lang="en-US" sz="1800" b="0" i="0" u="none" strike="noStrike" kern="0" cap="none" spc="0" normalizeH="0" baseline="0" noProof="0" dirty="0">
                  <a:ln>
                    <a:noFill/>
                  </a:ln>
                  <a:solidFill>
                    <a:sysClr val="windowText" lastClr="000000"/>
                  </a:solidFill>
                  <a:effectLst/>
                  <a:uLnTx/>
                  <a:uFillTx/>
                </a:rPr>
                <a:t> </a:t>
              </a:r>
              <a:r>
                <a:rPr kumimoji="0" lang="en-US" sz="1800" b="0" i="0" u="none" strike="noStrike" kern="0" cap="none" spc="0" normalizeH="0" baseline="0" noProof="0" dirty="0">
                  <a:ln>
                    <a:noFill/>
                  </a:ln>
                  <a:solidFill>
                    <a:sysClr val="windowText" lastClr="000000"/>
                  </a:solidFill>
                  <a:effectLst/>
                  <a:uLnTx/>
                  <a:uFillTx/>
                  <a:latin typeface="Symbol" charset="2"/>
                  <a:cs typeface="Symbol" charset="2"/>
                </a:rPr>
                <a:t>+ </a:t>
              </a:r>
              <a:r>
                <a:rPr kumimoji="0" lang="en-US" sz="1800" b="0" i="0" u="none" strike="noStrike" kern="0" cap="none" spc="0" normalizeH="0" baseline="0" noProof="0" dirty="0">
                  <a:ln>
                    <a:noFill/>
                  </a:ln>
                  <a:solidFill>
                    <a:sysClr val="windowText" lastClr="000000"/>
                  </a:solidFill>
                  <a:effectLst/>
                  <a:uLnTx/>
                  <a:uFillTx/>
                  <a:latin typeface="cmmi10"/>
                  <a:cs typeface="cmmi10"/>
                </a:rPr>
                <a:t>C</a:t>
              </a:r>
              <a:r>
                <a:rPr kumimoji="0" lang="en-US" sz="1800" b="0" i="0" u="none" strike="noStrike" kern="0" cap="none" spc="0" normalizeH="0" baseline="-25000" noProof="0" dirty="0">
                  <a:ln>
                    <a:noFill/>
                  </a:ln>
                  <a:solidFill>
                    <a:sysClr val="windowText" lastClr="000000"/>
                  </a:solidFill>
                  <a:effectLst/>
                  <a:uLnTx/>
                  <a:uFillTx/>
                  <a:latin typeface="Symbol" charset="2"/>
                  <a:cs typeface="Symbol" charset="2"/>
                </a:rPr>
                <a:t>3</a:t>
              </a:r>
              <a:r>
                <a:rPr kumimoji="0" lang="en-US" sz="1800" b="0" i="0" u="none" strike="noStrike" kern="0" cap="none" spc="0" normalizeH="0" baseline="0" noProof="0" dirty="0">
                  <a:ln>
                    <a:noFill/>
                  </a:ln>
                  <a:solidFill>
                    <a:sysClr val="windowText" lastClr="000000"/>
                  </a:solidFill>
                  <a:effectLst/>
                  <a:uLnTx/>
                  <a:uFillTx/>
                  <a:latin typeface="Symbol" charset="2"/>
                  <a:cs typeface="Symbol" charset="2"/>
                </a:rPr>
                <a:t>(a/p)</a:t>
              </a:r>
              <a:r>
                <a:rPr kumimoji="0" lang="en-US" sz="1800" b="0" i="0" u="none" strike="noStrike" kern="0" cap="none" spc="0" normalizeH="0" baseline="30000" noProof="0" dirty="0">
                  <a:ln>
                    <a:noFill/>
                  </a:ln>
                  <a:solidFill>
                    <a:sysClr val="windowText" lastClr="000000"/>
                  </a:solidFill>
                  <a:effectLst/>
                  <a:uLnTx/>
                  <a:uFillTx/>
                  <a:latin typeface="Symbol" charset="2"/>
                  <a:cs typeface="Symbol" charset="2"/>
                </a:rPr>
                <a:t>3</a:t>
              </a:r>
              <a:r>
                <a:rPr kumimoji="0" lang="en-US" sz="1800" b="0" i="0" u="none" strike="noStrike" kern="0" cap="none" spc="0" normalizeH="0" baseline="0" noProof="0" dirty="0">
                  <a:ln>
                    <a:noFill/>
                  </a:ln>
                  <a:solidFill>
                    <a:sysClr val="windowText" lastClr="000000"/>
                  </a:solidFill>
                  <a:effectLst/>
                  <a:uLnTx/>
                  <a:uFillTx/>
                  <a:latin typeface="Symbol" charset="2"/>
                  <a:cs typeface="Symbol" charset="2"/>
                </a:rPr>
                <a:t> + </a:t>
              </a:r>
              <a:r>
                <a:rPr kumimoji="0" lang="en-US" sz="1800" b="0" i="0" u="none" strike="noStrike" kern="0" cap="none" spc="0" normalizeH="0" baseline="0" noProof="0" dirty="0">
                  <a:ln>
                    <a:noFill/>
                  </a:ln>
                  <a:solidFill>
                    <a:sysClr val="windowText" lastClr="000000"/>
                  </a:solidFill>
                  <a:effectLst/>
                  <a:uLnTx/>
                  <a:uFillTx/>
                  <a:latin typeface="Arial"/>
                  <a:cs typeface="Symbol" charset="2"/>
                </a:rPr>
                <a:t>Had</a:t>
              </a:r>
              <a:r>
                <a:rPr kumimoji="0" lang="en-US" sz="1800" b="0" i="0" u="none" strike="noStrike" kern="0" cap="none" spc="0" normalizeH="0" baseline="0" noProof="0" dirty="0">
                  <a:ln>
                    <a:noFill/>
                  </a:ln>
                  <a:solidFill>
                    <a:sysClr val="windowText" lastClr="000000"/>
                  </a:solidFill>
                  <a:effectLst/>
                  <a:uLnTx/>
                  <a:uFillTx/>
                </a:rPr>
                <a:t>)</a:t>
              </a:r>
            </a:p>
          </p:txBody>
        </p:sp>
        <p:sp>
          <p:nvSpPr>
            <p:cNvPr id="23" name="TextBox 22"/>
            <p:cNvSpPr txBox="1"/>
            <p:nvPr/>
          </p:nvSpPr>
          <p:spPr>
            <a:xfrm>
              <a:off x="4889500" y="2157413"/>
              <a:ext cx="3151188" cy="400050"/>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mmi10"/>
                  <a:cs typeface="cmmi10"/>
                </a:rPr>
                <a:t>g</a:t>
              </a:r>
              <a:r>
                <a:rPr kumimoji="0" lang="en-US" sz="1800" b="0" i="0" u="none" strike="noStrike" kern="0" cap="none" spc="0" normalizeH="0" baseline="0" noProof="0" dirty="0">
                  <a:ln>
                    <a:noFill/>
                  </a:ln>
                  <a:solidFill>
                    <a:sysClr val="windowText" lastClr="000000"/>
                  </a:solidFill>
                  <a:effectLst/>
                  <a:uLnTx/>
                  <a:uFillTx/>
                </a:rPr>
                <a:t> = 2( </a:t>
              </a:r>
              <a:r>
                <a:rPr kumimoji="0" lang="en-US" sz="2800" b="0" i="0" u="none" strike="noStrike" kern="0" cap="none" spc="0" normalizeH="0" baseline="30000" noProof="0" dirty="0">
                  <a:ln>
                    <a:noFill/>
                  </a:ln>
                  <a:solidFill>
                    <a:sysClr val="windowText" lastClr="000000"/>
                  </a:solidFill>
                  <a:effectLst/>
                  <a:uLnTx/>
                  <a:uFillTx/>
                </a:rPr>
                <a:t>…</a:t>
              </a:r>
              <a:r>
                <a:rPr kumimoji="0" lang="en-US" sz="1800" b="0" i="0" u="none" strike="noStrike" kern="0" cap="none" spc="0" normalizeH="0" baseline="0" noProof="0" dirty="0">
                  <a:ln>
                    <a:noFill/>
                  </a:ln>
                  <a:solidFill>
                    <a:sysClr val="windowText" lastClr="000000"/>
                  </a:solidFill>
                  <a:effectLst/>
                  <a:uLnTx/>
                  <a:uFillTx/>
                </a:rPr>
                <a:t> </a:t>
              </a:r>
              <a:r>
                <a:rPr kumimoji="0" lang="en-US" sz="1800" b="0" i="0" u="none" strike="noStrike" kern="0" cap="none" spc="0" normalizeH="0" baseline="0" noProof="0" dirty="0">
                  <a:ln>
                    <a:noFill/>
                  </a:ln>
                  <a:solidFill>
                    <a:sysClr val="windowText" lastClr="000000"/>
                  </a:solidFill>
                  <a:effectLst/>
                  <a:uLnTx/>
                  <a:uFillTx/>
                  <a:latin typeface="Symbol" charset="2"/>
                  <a:cs typeface="Symbol" charset="2"/>
                </a:rPr>
                <a:t>+ </a:t>
              </a:r>
              <a:r>
                <a:rPr kumimoji="0" lang="en-US" sz="1800" b="0" i="0" u="none" strike="noStrike" kern="0" cap="none" spc="0" normalizeH="0" baseline="0" noProof="0" dirty="0">
                  <a:ln>
                    <a:noFill/>
                  </a:ln>
                  <a:solidFill>
                    <a:sysClr val="windowText" lastClr="000000"/>
                  </a:solidFill>
                  <a:effectLst/>
                  <a:uLnTx/>
                  <a:uFillTx/>
                  <a:latin typeface="cmmi10"/>
                  <a:cs typeface="cmmi10"/>
                </a:rPr>
                <a:t>C</a:t>
              </a:r>
              <a:r>
                <a:rPr kumimoji="0" lang="en-US" sz="1800" b="0" i="0" u="none" strike="noStrike" kern="0" cap="none" spc="0" normalizeH="0" baseline="-25000" noProof="0" dirty="0">
                  <a:ln>
                    <a:noFill/>
                  </a:ln>
                  <a:solidFill>
                    <a:sysClr val="windowText" lastClr="000000"/>
                  </a:solidFill>
                  <a:effectLst/>
                  <a:uLnTx/>
                  <a:uFillTx/>
                  <a:latin typeface="Symbol" charset="2"/>
                  <a:cs typeface="Symbol" charset="2"/>
                </a:rPr>
                <a:t>3</a:t>
              </a:r>
              <a:r>
                <a:rPr kumimoji="0" lang="en-US" sz="1800" b="0" i="0" u="none" strike="noStrike" kern="0" cap="none" spc="0" normalizeH="0" baseline="0" noProof="0" dirty="0">
                  <a:ln>
                    <a:noFill/>
                  </a:ln>
                  <a:solidFill>
                    <a:sysClr val="windowText" lastClr="000000"/>
                  </a:solidFill>
                  <a:effectLst/>
                  <a:uLnTx/>
                  <a:uFillTx/>
                  <a:latin typeface="Symbol" charset="2"/>
                  <a:cs typeface="Symbol" charset="2"/>
                </a:rPr>
                <a:t>(a/p)</a:t>
              </a:r>
              <a:r>
                <a:rPr kumimoji="0" lang="en-US" sz="1800" b="0" i="0" u="none" strike="noStrike" kern="0" cap="none" spc="0" normalizeH="0" baseline="30000" noProof="0" dirty="0">
                  <a:ln>
                    <a:noFill/>
                  </a:ln>
                  <a:solidFill>
                    <a:sysClr val="windowText" lastClr="000000"/>
                  </a:solidFill>
                  <a:effectLst/>
                  <a:uLnTx/>
                  <a:uFillTx/>
                  <a:latin typeface="Symbol" charset="2"/>
                  <a:cs typeface="Symbol" charset="2"/>
                </a:rPr>
                <a:t>3</a:t>
              </a:r>
              <a:r>
                <a:rPr kumimoji="0" lang="en-US" sz="1800" b="0" i="0" u="none" strike="noStrike" kern="0" cap="none" spc="0" normalizeH="0" baseline="0" noProof="0" dirty="0">
                  <a:ln>
                    <a:noFill/>
                  </a:ln>
                  <a:solidFill>
                    <a:sysClr val="windowText" lastClr="000000"/>
                  </a:solidFill>
                  <a:effectLst/>
                  <a:uLnTx/>
                  <a:uFillTx/>
                  <a:latin typeface="Symbol" charset="2"/>
                  <a:cs typeface="Symbol" charset="2"/>
                </a:rPr>
                <a:t> + </a:t>
              </a:r>
              <a:r>
                <a:rPr kumimoji="0" lang="en-US" sz="1800" b="0" i="0" u="none" strike="noStrike" kern="0" cap="none" spc="0" normalizeH="0" baseline="0" noProof="0" dirty="0">
                  <a:ln>
                    <a:noFill/>
                  </a:ln>
                  <a:solidFill>
                    <a:sysClr val="windowText" lastClr="000000"/>
                  </a:solidFill>
                  <a:effectLst/>
                  <a:uLnTx/>
                  <a:uFillTx/>
                  <a:latin typeface="Arial"/>
                  <a:cs typeface="Symbol" charset="2"/>
                </a:rPr>
                <a:t>Had</a:t>
              </a:r>
              <a:r>
                <a:rPr kumimoji="0" lang="en-US" sz="1800" b="0" i="0" u="none" strike="noStrike" kern="0" cap="none" spc="0" normalizeH="0" baseline="0" noProof="0" dirty="0">
                  <a:ln>
                    <a:noFill/>
                  </a:ln>
                  <a:solidFill>
                    <a:sysClr val="windowText" lastClr="000000"/>
                  </a:solidFill>
                  <a:effectLst/>
                  <a:uLnTx/>
                  <a:uFillTx/>
                </a:rPr>
                <a:t>)</a:t>
              </a:r>
            </a:p>
          </p:txBody>
        </p:sp>
        <p:sp>
          <p:nvSpPr>
            <p:cNvPr id="24" name="TextBox 23"/>
            <p:cNvSpPr txBox="1"/>
            <p:nvPr/>
          </p:nvSpPr>
          <p:spPr>
            <a:xfrm>
              <a:off x="3594100" y="1244600"/>
              <a:ext cx="5703888" cy="400050"/>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mmi10"/>
                  <a:cs typeface="cmmi10"/>
                </a:rPr>
                <a:t>g</a:t>
              </a:r>
              <a:r>
                <a:rPr kumimoji="0" lang="en-US" sz="1800" b="0" i="0" u="none" strike="noStrike" kern="0" cap="none" spc="0" normalizeH="0" baseline="0" noProof="0" dirty="0">
                  <a:ln>
                    <a:noFill/>
                  </a:ln>
                  <a:solidFill>
                    <a:sysClr val="windowText" lastClr="000000"/>
                  </a:solidFill>
                  <a:effectLst/>
                  <a:uLnTx/>
                  <a:uFillTx/>
                </a:rPr>
                <a:t> = 2( </a:t>
              </a:r>
              <a:r>
                <a:rPr kumimoji="0" lang="en-US" sz="2800" b="0" i="0" u="none" strike="noStrike" kern="0" cap="none" spc="0" normalizeH="0" baseline="30000" noProof="0" dirty="0">
                  <a:ln>
                    <a:noFill/>
                  </a:ln>
                  <a:solidFill>
                    <a:sysClr val="windowText" lastClr="000000"/>
                  </a:solidFill>
                  <a:effectLst/>
                  <a:uLnTx/>
                  <a:uFillTx/>
                </a:rPr>
                <a:t>…</a:t>
              </a:r>
              <a:r>
                <a:rPr kumimoji="0" lang="en-US" sz="1800" b="0" i="0" u="none" strike="noStrike" kern="0" cap="none" spc="0" normalizeH="0" baseline="0" noProof="0" dirty="0">
                  <a:ln>
                    <a:noFill/>
                  </a:ln>
                  <a:solidFill>
                    <a:sysClr val="windowText" lastClr="000000"/>
                  </a:solidFill>
                  <a:effectLst/>
                  <a:uLnTx/>
                  <a:uFillTx/>
                </a:rPr>
                <a:t> </a:t>
              </a:r>
              <a:r>
                <a:rPr kumimoji="0" lang="en-US" sz="1800" b="0" i="0" u="none" strike="noStrike" kern="0" cap="none" spc="0" normalizeH="0" baseline="0" noProof="0" dirty="0">
                  <a:ln>
                    <a:noFill/>
                  </a:ln>
                  <a:solidFill>
                    <a:sysClr val="windowText" lastClr="000000"/>
                  </a:solidFill>
                  <a:effectLst/>
                  <a:uLnTx/>
                  <a:uFillTx/>
                  <a:latin typeface="Symbol" charset="2"/>
                  <a:cs typeface="Symbol" charset="2"/>
                </a:rPr>
                <a:t>+ </a:t>
              </a:r>
              <a:r>
                <a:rPr kumimoji="0" lang="en-US" sz="1800" b="0" i="0" u="none" strike="noStrike" kern="0" cap="none" spc="0" normalizeH="0" baseline="0" noProof="0" dirty="0">
                  <a:ln>
                    <a:noFill/>
                  </a:ln>
                  <a:solidFill>
                    <a:sysClr val="windowText" lastClr="000000"/>
                  </a:solidFill>
                  <a:effectLst/>
                  <a:uLnTx/>
                  <a:uFillTx/>
                  <a:latin typeface="cmmi10"/>
                  <a:cs typeface="cmmi10"/>
                </a:rPr>
                <a:t>C</a:t>
              </a:r>
              <a:r>
                <a:rPr kumimoji="0" lang="en-US" sz="1800" b="0" i="0" u="none" strike="noStrike" kern="0" cap="none" spc="0" normalizeH="0" baseline="-25000" noProof="0" dirty="0">
                  <a:ln>
                    <a:noFill/>
                  </a:ln>
                  <a:solidFill>
                    <a:sysClr val="windowText" lastClr="000000"/>
                  </a:solidFill>
                  <a:effectLst/>
                  <a:uLnTx/>
                  <a:uFillTx/>
                  <a:latin typeface="Symbol" charset="2"/>
                  <a:cs typeface="Symbol" charset="2"/>
                </a:rPr>
                <a:t>3</a:t>
              </a:r>
              <a:r>
                <a:rPr kumimoji="0" lang="en-US" sz="1800" b="0" i="0" u="none" strike="noStrike" kern="0" cap="none" spc="0" normalizeH="0" baseline="0" noProof="0" dirty="0">
                  <a:ln>
                    <a:noFill/>
                  </a:ln>
                  <a:solidFill>
                    <a:sysClr val="windowText" lastClr="000000"/>
                  </a:solidFill>
                  <a:effectLst/>
                  <a:uLnTx/>
                  <a:uFillTx/>
                  <a:latin typeface="Symbol" charset="2"/>
                  <a:cs typeface="Symbol" charset="2"/>
                </a:rPr>
                <a:t>(a/p)</a:t>
              </a:r>
              <a:r>
                <a:rPr kumimoji="0" lang="en-US" sz="1800" b="0" i="0" u="none" strike="noStrike" kern="0" cap="none" spc="0" normalizeH="0" baseline="30000" noProof="0" dirty="0">
                  <a:ln>
                    <a:noFill/>
                  </a:ln>
                  <a:solidFill>
                    <a:sysClr val="windowText" lastClr="000000"/>
                  </a:solidFill>
                  <a:effectLst/>
                  <a:uLnTx/>
                  <a:uFillTx/>
                  <a:latin typeface="Symbol" charset="2"/>
                  <a:cs typeface="Symbol" charset="2"/>
                </a:rPr>
                <a:t>3</a:t>
              </a:r>
              <a:r>
                <a:rPr kumimoji="0" lang="en-US" sz="1800" b="0" i="0" u="none" strike="noStrike" kern="0" cap="none" spc="0" normalizeH="0" baseline="0" noProof="0" dirty="0">
                  <a:ln>
                    <a:noFill/>
                  </a:ln>
                  <a:solidFill>
                    <a:sysClr val="windowText" lastClr="000000"/>
                  </a:solidFill>
                  <a:effectLst/>
                  <a:uLnTx/>
                  <a:uFillTx/>
                  <a:latin typeface="Symbol" charset="2"/>
                  <a:cs typeface="Symbol" charset="2"/>
                </a:rPr>
                <a:t> + </a:t>
              </a:r>
              <a:r>
                <a:rPr kumimoji="0" lang="en-US" sz="1800" b="0" i="0" u="none" strike="noStrike" kern="0" cap="none" spc="0" normalizeH="0" baseline="0" noProof="0" dirty="0">
                  <a:ln>
                    <a:noFill/>
                  </a:ln>
                  <a:solidFill>
                    <a:sysClr val="windowText" lastClr="000000"/>
                  </a:solidFill>
                  <a:effectLst/>
                  <a:uLnTx/>
                  <a:uFillTx/>
                  <a:latin typeface="cmmi10"/>
                  <a:cs typeface="cmmi10"/>
                </a:rPr>
                <a:t>C</a:t>
              </a:r>
              <a:r>
                <a:rPr kumimoji="0" lang="en-US" sz="1800" b="0" i="0" u="none" strike="noStrike" kern="0" cap="none" spc="0" normalizeH="0" baseline="-25000" noProof="0" dirty="0">
                  <a:ln>
                    <a:noFill/>
                  </a:ln>
                  <a:solidFill>
                    <a:sysClr val="windowText" lastClr="000000"/>
                  </a:solidFill>
                  <a:effectLst/>
                  <a:uLnTx/>
                  <a:uFillTx/>
                  <a:latin typeface="Symbol" charset="2"/>
                  <a:cs typeface="Symbol" charset="2"/>
                </a:rPr>
                <a:t>4</a:t>
              </a:r>
              <a:r>
                <a:rPr kumimoji="0" lang="en-US" sz="1800" b="0" i="0" u="none" strike="noStrike" kern="0" cap="none" spc="0" normalizeH="0" baseline="0" noProof="0" dirty="0">
                  <a:ln>
                    <a:noFill/>
                  </a:ln>
                  <a:solidFill>
                    <a:sysClr val="windowText" lastClr="000000"/>
                  </a:solidFill>
                  <a:effectLst/>
                  <a:uLnTx/>
                  <a:uFillTx/>
                  <a:latin typeface="Symbol" charset="2"/>
                  <a:cs typeface="Symbol" charset="2"/>
                </a:rPr>
                <a:t>(a/p)</a:t>
              </a:r>
              <a:r>
                <a:rPr kumimoji="0" lang="en-US" sz="1800" b="0" i="0" u="none" strike="noStrike" kern="0" cap="none" spc="0" normalizeH="0" baseline="30000" noProof="0" dirty="0">
                  <a:ln>
                    <a:noFill/>
                  </a:ln>
                  <a:solidFill>
                    <a:sysClr val="windowText" lastClr="000000"/>
                  </a:solidFill>
                  <a:effectLst/>
                  <a:uLnTx/>
                  <a:uFillTx/>
                  <a:latin typeface="Symbol" charset="2"/>
                  <a:cs typeface="Symbol" charset="2"/>
                </a:rPr>
                <a:t>4</a:t>
              </a:r>
              <a:r>
                <a:rPr kumimoji="0" lang="en-US" sz="1800" b="0" i="0" u="none" strike="noStrike" kern="0" cap="none" spc="0" normalizeH="0" baseline="0" noProof="0" dirty="0">
                  <a:ln>
                    <a:noFill/>
                  </a:ln>
                  <a:solidFill>
                    <a:sysClr val="windowText" lastClr="000000"/>
                  </a:solidFill>
                  <a:effectLst/>
                  <a:uLnTx/>
                  <a:uFillTx/>
                  <a:latin typeface="Symbol" charset="2"/>
                  <a:cs typeface="Symbol" charset="2"/>
                </a:rPr>
                <a:t>+ </a:t>
              </a:r>
              <a:r>
                <a:rPr kumimoji="0" lang="en-US" sz="1800" b="0" i="0" u="none" strike="noStrike" kern="0" cap="none" spc="0" normalizeH="0" baseline="0" noProof="0" dirty="0">
                  <a:ln>
                    <a:noFill/>
                  </a:ln>
                  <a:solidFill>
                    <a:sysClr val="windowText" lastClr="000000"/>
                  </a:solidFill>
                  <a:effectLst/>
                  <a:uLnTx/>
                  <a:uFillTx/>
                  <a:latin typeface="Arial"/>
                  <a:cs typeface="Symbol" charset="2"/>
                </a:rPr>
                <a:t>Had + Weak + ? </a:t>
              </a:r>
              <a:r>
                <a:rPr kumimoji="0" lang="en-US" sz="1800" b="0" i="0" u="none" strike="noStrike" kern="0" cap="none" spc="0" normalizeH="0" baseline="0" noProof="0" dirty="0">
                  <a:ln>
                    <a:noFill/>
                  </a:ln>
                  <a:solidFill>
                    <a:sysClr val="windowText" lastClr="000000"/>
                  </a:solidFill>
                  <a:effectLst/>
                  <a:uLnTx/>
                  <a:uFillTx/>
                </a:rPr>
                <a:t>)</a:t>
              </a:r>
            </a:p>
          </p:txBody>
        </p:sp>
      </p:grpSp>
    </p:spTree>
    <p:extLst>
      <p:ext uri="{BB962C8B-B14F-4D97-AF65-F5344CB8AC3E}">
        <p14:creationId xmlns:p14="http://schemas.microsoft.com/office/powerpoint/2010/main" val="14354941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de-DE" smtClean="0"/>
              <a:t>Muon (g-2)   Fermilab PAC - 21 June 2016</a:t>
            </a:r>
            <a:endParaRPr lang="en-US"/>
          </a:p>
        </p:txBody>
      </p:sp>
      <p:sp>
        <p:nvSpPr>
          <p:cNvPr id="5" name="Slide Number Placeholder 4"/>
          <p:cNvSpPr>
            <a:spLocks noGrp="1"/>
          </p:cNvSpPr>
          <p:nvPr>
            <p:ph type="sldNum" sz="quarter" idx="12"/>
          </p:nvPr>
        </p:nvSpPr>
        <p:spPr/>
        <p:txBody>
          <a:bodyPr/>
          <a:lstStyle/>
          <a:p>
            <a:pPr>
              <a:defRPr/>
            </a:pPr>
            <a:fld id="{F8EA988C-DA7E-3F44-BEF2-CD5F2132FC99}" type="slidenum">
              <a:rPr lang="en-US" smtClean="0"/>
              <a:pPr>
                <a:defRPr/>
              </a:pPr>
              <a:t>34</a:t>
            </a:fld>
            <a:endParaRPr lang="en-US"/>
          </a:p>
        </p:txBody>
      </p:sp>
    </p:spTree>
    <p:extLst>
      <p:ext uri="{BB962C8B-B14F-4D97-AF65-F5344CB8AC3E}">
        <p14:creationId xmlns:p14="http://schemas.microsoft.com/office/powerpoint/2010/main" val="270606108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Fermilab g-2 timeline  (Calendar Year) </a:t>
            </a:r>
            <a:endParaRPr lang="en-US" dirty="0"/>
          </a:p>
        </p:txBody>
      </p:sp>
      <p:sp>
        <p:nvSpPr>
          <p:cNvPr id="4" name="Footer Placeholder 3"/>
          <p:cNvSpPr>
            <a:spLocks noGrp="1"/>
          </p:cNvSpPr>
          <p:nvPr>
            <p:ph type="ftr" sz="quarter" idx="11"/>
          </p:nvPr>
        </p:nvSpPr>
        <p:spPr/>
        <p:txBody>
          <a:bodyPr/>
          <a:lstStyle/>
          <a:p>
            <a:pPr>
              <a:defRPr/>
            </a:pPr>
            <a:r>
              <a:rPr lang="de-DE" smtClean="0"/>
              <a:t>Muon (g-2)   Fermilab PAC - 21 June 2016</a:t>
            </a:r>
            <a:endParaRPr lang="en-US"/>
          </a:p>
        </p:txBody>
      </p:sp>
      <p:sp>
        <p:nvSpPr>
          <p:cNvPr id="5" name="Slide Number Placeholder 4"/>
          <p:cNvSpPr>
            <a:spLocks noGrp="1"/>
          </p:cNvSpPr>
          <p:nvPr>
            <p:ph type="sldNum" sz="quarter" idx="12"/>
          </p:nvPr>
        </p:nvSpPr>
        <p:spPr/>
        <p:txBody>
          <a:bodyPr/>
          <a:lstStyle/>
          <a:p>
            <a:pPr>
              <a:defRPr/>
            </a:pPr>
            <a:fld id="{F8EA988C-DA7E-3F44-BEF2-CD5F2132FC99}" type="slidenum">
              <a:rPr lang="en-US" smtClean="0"/>
              <a:pPr>
                <a:defRPr/>
              </a:pPr>
              <a:t>35</a:t>
            </a:fld>
            <a:endParaRPr lang="en-US"/>
          </a:p>
        </p:txBody>
      </p:sp>
      <p:pic>
        <p:nvPicPr>
          <p:cNvPr id="6" name="Picture 5"/>
          <p:cNvPicPr>
            <a:picLocks noChangeAspect="1"/>
          </p:cNvPicPr>
          <p:nvPr/>
        </p:nvPicPr>
        <p:blipFill>
          <a:blip r:embed="rId2"/>
          <a:stretch>
            <a:fillRect/>
          </a:stretch>
        </p:blipFill>
        <p:spPr>
          <a:xfrm>
            <a:off x="0" y="757238"/>
            <a:ext cx="9144000" cy="4274244"/>
          </a:xfrm>
          <a:prstGeom prst="rect">
            <a:avLst/>
          </a:prstGeom>
        </p:spPr>
      </p:pic>
      <p:sp>
        <p:nvSpPr>
          <p:cNvPr id="7" name="Content Placeholder 6"/>
          <p:cNvSpPr>
            <a:spLocks noGrp="1"/>
          </p:cNvSpPr>
          <p:nvPr>
            <p:ph idx="1"/>
          </p:nvPr>
        </p:nvSpPr>
        <p:spPr>
          <a:xfrm>
            <a:off x="457200" y="5069583"/>
            <a:ext cx="8229600" cy="1424880"/>
          </a:xfrm>
        </p:spPr>
        <p:txBody>
          <a:bodyPr/>
          <a:lstStyle/>
          <a:p>
            <a:r>
              <a:rPr lang="en-US" sz="2000" dirty="0" smtClean="0"/>
              <a:t>Physics results:  </a:t>
            </a:r>
          </a:p>
          <a:p>
            <a:pPr lvl="1"/>
            <a:r>
              <a:rPr lang="en-US" sz="1600" dirty="0" smtClean="0"/>
              <a:t> </a:t>
            </a:r>
            <a:r>
              <a:rPr lang="en-US" sz="1800" dirty="0" smtClean="0">
                <a:latin typeface="cmmi10"/>
                <a:cs typeface="cmmi10"/>
              </a:rPr>
              <a:t>a</a:t>
            </a:r>
            <a:r>
              <a:rPr lang="en-US" sz="1600" baseline="-25000" dirty="0" smtClean="0">
                <a:latin typeface="Symbol" charset="2"/>
                <a:cs typeface="Symbol" charset="2"/>
              </a:rPr>
              <a:t>m</a:t>
            </a:r>
            <a:r>
              <a:rPr lang="en-US" sz="1600" dirty="0" smtClean="0"/>
              <a:t>  a BNL level result soon,  </a:t>
            </a:r>
            <a:r>
              <a:rPr lang="en-US" sz="1600" i="1" dirty="0" err="1" smtClean="0">
                <a:latin typeface="Symbol" charset="2"/>
                <a:cs typeface="Symbol" charset="2"/>
              </a:rPr>
              <a:t>s</a:t>
            </a:r>
            <a:r>
              <a:rPr lang="en-US" sz="1600" baseline="-25000" dirty="0" err="1" smtClean="0"/>
              <a:t>BNL</a:t>
            </a:r>
            <a:r>
              <a:rPr lang="en-US" sz="1600" dirty="0" smtClean="0"/>
              <a:t>÷ 2,  </a:t>
            </a:r>
            <a:r>
              <a:rPr lang="en-US" sz="1600" i="1" dirty="0" err="1">
                <a:latin typeface="Symbol" charset="2"/>
                <a:cs typeface="Symbol" charset="2"/>
              </a:rPr>
              <a:t>s</a:t>
            </a:r>
            <a:r>
              <a:rPr lang="en-US" sz="1600" baseline="-25000" dirty="0" err="1" smtClean="0"/>
              <a:t>BNL</a:t>
            </a:r>
            <a:r>
              <a:rPr lang="en-US" sz="1600" dirty="0" smtClean="0"/>
              <a:t>÷ 4</a:t>
            </a:r>
          </a:p>
          <a:p>
            <a:pPr lvl="1"/>
            <a:r>
              <a:rPr lang="en-US" sz="1600" dirty="0" smtClean="0"/>
              <a:t>muon EDM  </a:t>
            </a:r>
          </a:p>
          <a:p>
            <a:pPr lvl="1"/>
            <a:r>
              <a:rPr lang="en-US" sz="1600" dirty="0" smtClean="0"/>
              <a:t>search for CPT/Lorentz violation</a:t>
            </a:r>
          </a:p>
          <a:p>
            <a:pPr lvl="1"/>
            <a:r>
              <a:rPr lang="en-US" sz="1600" dirty="0" smtClean="0"/>
              <a:t>muon lifetime in flight (special relativity test) </a:t>
            </a:r>
            <a:endParaRPr lang="en-US" sz="1600" dirty="0"/>
          </a:p>
        </p:txBody>
      </p:sp>
      <p:sp>
        <p:nvSpPr>
          <p:cNvPr id="8" name="Rectangle 7"/>
          <p:cNvSpPr/>
          <p:nvPr/>
        </p:nvSpPr>
        <p:spPr bwMode="auto">
          <a:xfrm>
            <a:off x="4686301" y="4368800"/>
            <a:ext cx="228090" cy="139700"/>
          </a:xfrm>
          <a:prstGeom prst="rect">
            <a:avLst/>
          </a:prstGeom>
          <a:solidFill>
            <a:srgbClr val="0000FF"/>
          </a:solidFill>
          <a:ln w="571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p:txBody>
      </p:sp>
      <p:cxnSp>
        <p:nvCxnSpPr>
          <p:cNvPr id="10" name="Straight Connector 9"/>
          <p:cNvCxnSpPr/>
          <p:nvPr/>
        </p:nvCxnSpPr>
        <p:spPr>
          <a:xfrm flipH="1">
            <a:off x="4953000" y="3759200"/>
            <a:ext cx="609600" cy="707136"/>
          </a:xfrm>
          <a:prstGeom prst="line">
            <a:avLst/>
          </a:prstGeom>
          <a:ln w="57150" cmpd="sng">
            <a:solidFill>
              <a:schemeClr val="bg1"/>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bwMode="auto">
          <a:xfrm>
            <a:off x="5359401" y="4711700"/>
            <a:ext cx="337818" cy="139700"/>
          </a:xfrm>
          <a:prstGeom prst="rect">
            <a:avLst/>
          </a:prstGeom>
          <a:solidFill>
            <a:srgbClr val="0000FF"/>
          </a:solidFill>
          <a:ln w="571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p:txBody>
      </p:sp>
      <p:sp>
        <p:nvSpPr>
          <p:cNvPr id="15" name="Rectangle 14"/>
          <p:cNvSpPr/>
          <p:nvPr/>
        </p:nvSpPr>
        <p:spPr bwMode="auto">
          <a:xfrm>
            <a:off x="5092703" y="4711700"/>
            <a:ext cx="164078" cy="139700"/>
          </a:xfrm>
          <a:prstGeom prst="rect">
            <a:avLst/>
          </a:prstGeom>
          <a:solidFill>
            <a:schemeClr val="bg1"/>
          </a:solidFill>
          <a:ln w="57150"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p:txBody>
      </p:sp>
      <p:sp>
        <p:nvSpPr>
          <p:cNvPr id="16" name="Rectangle 15"/>
          <p:cNvSpPr/>
          <p:nvPr/>
        </p:nvSpPr>
        <p:spPr bwMode="auto">
          <a:xfrm>
            <a:off x="5753103" y="4711700"/>
            <a:ext cx="164078" cy="139700"/>
          </a:xfrm>
          <a:prstGeom prst="rect">
            <a:avLst/>
          </a:prstGeom>
          <a:solidFill>
            <a:schemeClr val="bg1"/>
          </a:solidFill>
          <a:ln w="57150"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p:txBody>
      </p:sp>
      <p:sp>
        <p:nvSpPr>
          <p:cNvPr id="17" name="Rectangle 16"/>
          <p:cNvSpPr/>
          <p:nvPr/>
        </p:nvSpPr>
        <p:spPr bwMode="auto">
          <a:xfrm>
            <a:off x="6845300" y="4699000"/>
            <a:ext cx="575562" cy="139700"/>
          </a:xfrm>
          <a:prstGeom prst="rect">
            <a:avLst/>
          </a:prstGeom>
          <a:solidFill>
            <a:srgbClr val="0000FF"/>
          </a:solidFill>
          <a:ln w="571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p:txBody>
      </p:sp>
      <p:sp>
        <p:nvSpPr>
          <p:cNvPr id="18" name="Rectangle 17"/>
          <p:cNvSpPr/>
          <p:nvPr/>
        </p:nvSpPr>
        <p:spPr bwMode="auto">
          <a:xfrm>
            <a:off x="6731001" y="4699000"/>
            <a:ext cx="337818" cy="139700"/>
          </a:xfrm>
          <a:prstGeom prst="rect">
            <a:avLst/>
          </a:prstGeom>
          <a:solidFill>
            <a:srgbClr val="0000FF"/>
          </a:solidFill>
          <a:ln w="571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p:txBody>
      </p:sp>
      <p:cxnSp>
        <p:nvCxnSpPr>
          <p:cNvPr id="19" name="Straight Connector 18"/>
          <p:cNvCxnSpPr/>
          <p:nvPr/>
        </p:nvCxnSpPr>
        <p:spPr>
          <a:xfrm flipH="1">
            <a:off x="6578600" y="4546600"/>
            <a:ext cx="190500" cy="215900"/>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6781800" y="4356100"/>
            <a:ext cx="850900" cy="1397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bwMode="auto">
          <a:xfrm>
            <a:off x="5105402" y="4368800"/>
            <a:ext cx="173225" cy="139700"/>
          </a:xfrm>
          <a:prstGeom prst="rect">
            <a:avLst/>
          </a:prstGeom>
          <a:solidFill>
            <a:srgbClr val="0000FF"/>
          </a:solidFill>
          <a:ln w="571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p:txBody>
      </p:sp>
      <p:cxnSp>
        <p:nvCxnSpPr>
          <p:cNvPr id="32" name="Straight Arrow Connector 31"/>
          <p:cNvCxnSpPr/>
          <p:nvPr/>
        </p:nvCxnSpPr>
        <p:spPr>
          <a:xfrm flipV="1">
            <a:off x="5410200" y="3822700"/>
            <a:ext cx="342903" cy="812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586764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Block schedule from CD-2/3 Progress Review</a:t>
            </a:r>
            <a:endParaRPr lang="en-US" dirty="0"/>
          </a:p>
        </p:txBody>
      </p:sp>
      <p:sp>
        <p:nvSpPr>
          <p:cNvPr id="5" name="Footer Placeholder 4"/>
          <p:cNvSpPr>
            <a:spLocks noGrp="1"/>
          </p:cNvSpPr>
          <p:nvPr>
            <p:ph type="ftr" sz="quarter" idx="11"/>
          </p:nvPr>
        </p:nvSpPr>
        <p:spPr/>
        <p:txBody>
          <a:bodyPr/>
          <a:lstStyle/>
          <a:p>
            <a:pPr>
              <a:defRPr/>
            </a:pPr>
            <a:r>
              <a:rPr lang="en-US" smtClean="0"/>
              <a:t>C Polly | Schedule Projections</a:t>
            </a:r>
            <a:endParaRPr lang="en-US" b="1" dirty="0"/>
          </a:p>
        </p:txBody>
      </p:sp>
      <p:sp>
        <p:nvSpPr>
          <p:cNvPr id="6" name="Slide Number Placeholder 5"/>
          <p:cNvSpPr>
            <a:spLocks noGrp="1"/>
          </p:cNvSpPr>
          <p:nvPr>
            <p:ph type="sldNum" sz="quarter" idx="12"/>
          </p:nvPr>
        </p:nvSpPr>
        <p:spPr/>
        <p:txBody>
          <a:bodyPr/>
          <a:lstStyle/>
          <a:p>
            <a:fld id="{EC1EDC5F-450D-4B03-AEB8-070F03DC26DD}" type="slidenum">
              <a:rPr lang="en-US" smtClean="0"/>
              <a:pPr/>
              <a:t>36</a:t>
            </a:fld>
            <a:endParaRPr lang="en-US"/>
          </a:p>
        </p:txBody>
      </p:sp>
      <p:sp>
        <p:nvSpPr>
          <p:cNvPr id="3" name="Date Placeholder 2"/>
          <p:cNvSpPr>
            <a:spLocks noGrp="1"/>
          </p:cNvSpPr>
          <p:nvPr>
            <p:ph type="dt" sz="half" idx="10"/>
          </p:nvPr>
        </p:nvSpPr>
        <p:spPr/>
        <p:txBody>
          <a:bodyPr/>
          <a:lstStyle/>
          <a:p>
            <a:r>
              <a:rPr lang="en-US" smtClean="0"/>
              <a:t>8 June 2016</a:t>
            </a:r>
            <a:endParaRPr lang="en-US"/>
          </a:p>
        </p:txBody>
      </p:sp>
      <p:grpSp>
        <p:nvGrpSpPr>
          <p:cNvPr id="7" name="Group 6"/>
          <p:cNvGrpSpPr/>
          <p:nvPr/>
        </p:nvGrpSpPr>
        <p:grpSpPr>
          <a:xfrm>
            <a:off x="228600" y="868681"/>
            <a:ext cx="8686800" cy="4006162"/>
            <a:chOff x="274320" y="1097280"/>
            <a:chExt cx="8686800" cy="4937760"/>
          </a:xfrm>
        </p:grpSpPr>
        <p:sp>
          <p:nvSpPr>
            <p:cNvPr id="8" name="Rectangle 7"/>
            <p:cNvSpPr/>
            <p:nvPr/>
          </p:nvSpPr>
          <p:spPr>
            <a:xfrm>
              <a:off x="274320" y="1325880"/>
              <a:ext cx="4572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Sep</a:t>
              </a:r>
              <a:endParaRPr lang="en-US" sz="1000" dirty="0">
                <a:solidFill>
                  <a:srgbClr val="004C97"/>
                </a:solidFill>
                <a:latin typeface="Arial"/>
              </a:endParaRPr>
            </a:p>
          </p:txBody>
        </p:sp>
        <p:sp>
          <p:nvSpPr>
            <p:cNvPr id="9" name="Rectangle 8"/>
            <p:cNvSpPr/>
            <p:nvPr/>
          </p:nvSpPr>
          <p:spPr>
            <a:xfrm>
              <a:off x="731520" y="1325880"/>
              <a:ext cx="4572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Oct</a:t>
              </a:r>
              <a:endParaRPr lang="en-US" sz="1000" dirty="0">
                <a:solidFill>
                  <a:srgbClr val="004C97"/>
                </a:solidFill>
                <a:latin typeface="Arial"/>
              </a:endParaRPr>
            </a:p>
          </p:txBody>
        </p:sp>
        <p:sp>
          <p:nvSpPr>
            <p:cNvPr id="10" name="Rectangle 9"/>
            <p:cNvSpPr/>
            <p:nvPr/>
          </p:nvSpPr>
          <p:spPr>
            <a:xfrm>
              <a:off x="1188720" y="1325880"/>
              <a:ext cx="4572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Nov</a:t>
              </a:r>
              <a:endParaRPr lang="en-US" sz="1000" dirty="0">
                <a:solidFill>
                  <a:srgbClr val="004C97"/>
                </a:solidFill>
                <a:latin typeface="Arial"/>
              </a:endParaRPr>
            </a:p>
          </p:txBody>
        </p:sp>
        <p:sp>
          <p:nvSpPr>
            <p:cNvPr id="11" name="Rectangle 10"/>
            <p:cNvSpPr/>
            <p:nvPr/>
          </p:nvSpPr>
          <p:spPr>
            <a:xfrm>
              <a:off x="1645920" y="1325880"/>
              <a:ext cx="4572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Dec</a:t>
              </a:r>
              <a:endParaRPr lang="en-US" sz="1000" dirty="0">
                <a:solidFill>
                  <a:srgbClr val="004C97"/>
                </a:solidFill>
                <a:latin typeface="Arial"/>
              </a:endParaRPr>
            </a:p>
          </p:txBody>
        </p:sp>
        <p:sp>
          <p:nvSpPr>
            <p:cNvPr id="12" name="Rectangle 11"/>
            <p:cNvSpPr/>
            <p:nvPr/>
          </p:nvSpPr>
          <p:spPr>
            <a:xfrm>
              <a:off x="2103120" y="1325880"/>
              <a:ext cx="4572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Jan</a:t>
              </a:r>
              <a:endParaRPr lang="en-US" sz="1000" dirty="0">
                <a:solidFill>
                  <a:srgbClr val="004C97"/>
                </a:solidFill>
                <a:latin typeface="Arial"/>
              </a:endParaRPr>
            </a:p>
          </p:txBody>
        </p:sp>
        <p:sp>
          <p:nvSpPr>
            <p:cNvPr id="13" name="Rectangle 12"/>
            <p:cNvSpPr/>
            <p:nvPr/>
          </p:nvSpPr>
          <p:spPr>
            <a:xfrm>
              <a:off x="2560320" y="1325880"/>
              <a:ext cx="4572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Feb</a:t>
              </a:r>
              <a:endParaRPr lang="en-US" sz="1000" dirty="0">
                <a:solidFill>
                  <a:srgbClr val="004C97"/>
                </a:solidFill>
                <a:latin typeface="Arial"/>
              </a:endParaRPr>
            </a:p>
          </p:txBody>
        </p:sp>
        <p:sp>
          <p:nvSpPr>
            <p:cNvPr id="14" name="Rectangle 13"/>
            <p:cNvSpPr/>
            <p:nvPr/>
          </p:nvSpPr>
          <p:spPr>
            <a:xfrm>
              <a:off x="3017520" y="1325880"/>
              <a:ext cx="4572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Mar</a:t>
              </a:r>
              <a:endParaRPr lang="en-US" sz="1000" dirty="0">
                <a:solidFill>
                  <a:srgbClr val="004C97"/>
                </a:solidFill>
                <a:latin typeface="Arial"/>
              </a:endParaRPr>
            </a:p>
          </p:txBody>
        </p:sp>
        <p:sp>
          <p:nvSpPr>
            <p:cNvPr id="15" name="Rectangle 14"/>
            <p:cNvSpPr/>
            <p:nvPr/>
          </p:nvSpPr>
          <p:spPr>
            <a:xfrm>
              <a:off x="3474720" y="1325880"/>
              <a:ext cx="4572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Apr</a:t>
              </a:r>
              <a:endParaRPr lang="en-US" sz="1000" dirty="0">
                <a:solidFill>
                  <a:srgbClr val="004C97"/>
                </a:solidFill>
                <a:latin typeface="Arial"/>
              </a:endParaRPr>
            </a:p>
          </p:txBody>
        </p:sp>
        <p:sp>
          <p:nvSpPr>
            <p:cNvPr id="16" name="Rectangle 15"/>
            <p:cNvSpPr/>
            <p:nvPr/>
          </p:nvSpPr>
          <p:spPr>
            <a:xfrm>
              <a:off x="3931920" y="1325880"/>
              <a:ext cx="4572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May</a:t>
              </a:r>
              <a:endParaRPr lang="en-US" sz="1000" dirty="0">
                <a:solidFill>
                  <a:srgbClr val="004C97"/>
                </a:solidFill>
                <a:latin typeface="Arial"/>
              </a:endParaRPr>
            </a:p>
          </p:txBody>
        </p:sp>
        <p:sp>
          <p:nvSpPr>
            <p:cNvPr id="17" name="Rectangle 16"/>
            <p:cNvSpPr/>
            <p:nvPr/>
          </p:nvSpPr>
          <p:spPr>
            <a:xfrm>
              <a:off x="4389120" y="1325880"/>
              <a:ext cx="4572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Jun</a:t>
              </a:r>
              <a:endParaRPr lang="en-US" sz="1000" dirty="0">
                <a:solidFill>
                  <a:srgbClr val="004C97"/>
                </a:solidFill>
                <a:latin typeface="Arial"/>
              </a:endParaRPr>
            </a:p>
          </p:txBody>
        </p:sp>
        <p:sp>
          <p:nvSpPr>
            <p:cNvPr id="18" name="Rectangle 17"/>
            <p:cNvSpPr/>
            <p:nvPr/>
          </p:nvSpPr>
          <p:spPr>
            <a:xfrm>
              <a:off x="4846320" y="1325880"/>
              <a:ext cx="4572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Jul</a:t>
              </a:r>
              <a:endParaRPr lang="en-US" sz="1000" dirty="0">
                <a:solidFill>
                  <a:srgbClr val="004C97"/>
                </a:solidFill>
                <a:latin typeface="Arial"/>
              </a:endParaRPr>
            </a:p>
          </p:txBody>
        </p:sp>
        <p:sp>
          <p:nvSpPr>
            <p:cNvPr id="19" name="Rectangle 18"/>
            <p:cNvSpPr/>
            <p:nvPr/>
          </p:nvSpPr>
          <p:spPr>
            <a:xfrm>
              <a:off x="5303520" y="1325880"/>
              <a:ext cx="4572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Aug</a:t>
              </a:r>
              <a:endParaRPr lang="en-US" sz="1000" dirty="0">
                <a:solidFill>
                  <a:srgbClr val="004C97"/>
                </a:solidFill>
                <a:latin typeface="Arial"/>
              </a:endParaRPr>
            </a:p>
          </p:txBody>
        </p:sp>
        <p:sp>
          <p:nvSpPr>
            <p:cNvPr id="20" name="Rectangle 19"/>
            <p:cNvSpPr/>
            <p:nvPr/>
          </p:nvSpPr>
          <p:spPr>
            <a:xfrm>
              <a:off x="5760720" y="1325880"/>
              <a:ext cx="4572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Sep</a:t>
              </a:r>
              <a:endParaRPr lang="en-US" sz="1000" dirty="0">
                <a:solidFill>
                  <a:srgbClr val="004C97"/>
                </a:solidFill>
                <a:latin typeface="Arial"/>
              </a:endParaRPr>
            </a:p>
          </p:txBody>
        </p:sp>
        <p:sp>
          <p:nvSpPr>
            <p:cNvPr id="21" name="Rectangle 20"/>
            <p:cNvSpPr/>
            <p:nvPr/>
          </p:nvSpPr>
          <p:spPr>
            <a:xfrm>
              <a:off x="6217920" y="1325880"/>
              <a:ext cx="4572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Oct</a:t>
              </a:r>
              <a:endParaRPr lang="en-US" sz="1000" dirty="0">
                <a:solidFill>
                  <a:srgbClr val="004C97"/>
                </a:solidFill>
                <a:latin typeface="Arial"/>
              </a:endParaRPr>
            </a:p>
          </p:txBody>
        </p:sp>
        <p:sp>
          <p:nvSpPr>
            <p:cNvPr id="22" name="Rectangle 21"/>
            <p:cNvSpPr/>
            <p:nvPr/>
          </p:nvSpPr>
          <p:spPr>
            <a:xfrm>
              <a:off x="6675120" y="1325880"/>
              <a:ext cx="4572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Nov</a:t>
              </a:r>
              <a:endParaRPr lang="en-US" sz="1000" dirty="0">
                <a:solidFill>
                  <a:srgbClr val="004C97"/>
                </a:solidFill>
                <a:latin typeface="Arial"/>
              </a:endParaRPr>
            </a:p>
          </p:txBody>
        </p:sp>
        <p:sp>
          <p:nvSpPr>
            <p:cNvPr id="23" name="Rectangle 22"/>
            <p:cNvSpPr/>
            <p:nvPr/>
          </p:nvSpPr>
          <p:spPr>
            <a:xfrm>
              <a:off x="7132320" y="1325880"/>
              <a:ext cx="4572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Dec</a:t>
              </a:r>
              <a:endParaRPr lang="en-US" sz="1000" dirty="0">
                <a:solidFill>
                  <a:srgbClr val="004C97"/>
                </a:solidFill>
                <a:latin typeface="Arial"/>
              </a:endParaRPr>
            </a:p>
          </p:txBody>
        </p:sp>
        <p:sp>
          <p:nvSpPr>
            <p:cNvPr id="24" name="Rectangle 23"/>
            <p:cNvSpPr/>
            <p:nvPr/>
          </p:nvSpPr>
          <p:spPr>
            <a:xfrm>
              <a:off x="7589520" y="1325880"/>
              <a:ext cx="4572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Jan</a:t>
              </a:r>
              <a:endParaRPr lang="en-US" sz="1000" dirty="0">
                <a:solidFill>
                  <a:srgbClr val="004C97"/>
                </a:solidFill>
                <a:latin typeface="Arial"/>
              </a:endParaRPr>
            </a:p>
          </p:txBody>
        </p:sp>
        <p:sp>
          <p:nvSpPr>
            <p:cNvPr id="25" name="Rectangle 24"/>
            <p:cNvSpPr/>
            <p:nvPr/>
          </p:nvSpPr>
          <p:spPr>
            <a:xfrm>
              <a:off x="8046720" y="1325880"/>
              <a:ext cx="4572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Feb</a:t>
              </a:r>
              <a:endParaRPr lang="en-US" sz="1000" dirty="0">
                <a:solidFill>
                  <a:srgbClr val="004C97"/>
                </a:solidFill>
                <a:latin typeface="Arial"/>
              </a:endParaRPr>
            </a:p>
          </p:txBody>
        </p:sp>
        <p:sp>
          <p:nvSpPr>
            <p:cNvPr id="26" name="Rectangle 25"/>
            <p:cNvSpPr/>
            <p:nvPr/>
          </p:nvSpPr>
          <p:spPr>
            <a:xfrm>
              <a:off x="8503920" y="1325880"/>
              <a:ext cx="4572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Mar</a:t>
              </a:r>
              <a:endParaRPr lang="en-US" sz="1000" dirty="0">
                <a:solidFill>
                  <a:srgbClr val="004C97"/>
                </a:solidFill>
                <a:latin typeface="Arial"/>
              </a:endParaRPr>
            </a:p>
          </p:txBody>
        </p:sp>
        <p:sp>
          <p:nvSpPr>
            <p:cNvPr id="27" name="Rectangle 26"/>
            <p:cNvSpPr/>
            <p:nvPr/>
          </p:nvSpPr>
          <p:spPr>
            <a:xfrm>
              <a:off x="274320" y="1097280"/>
              <a:ext cx="18288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2015</a:t>
              </a:r>
              <a:endParaRPr lang="en-US" sz="1000" dirty="0">
                <a:solidFill>
                  <a:srgbClr val="004C97"/>
                </a:solidFill>
                <a:latin typeface="Arial"/>
              </a:endParaRPr>
            </a:p>
          </p:txBody>
        </p:sp>
        <p:sp>
          <p:nvSpPr>
            <p:cNvPr id="28" name="Rectangle 27"/>
            <p:cNvSpPr/>
            <p:nvPr/>
          </p:nvSpPr>
          <p:spPr>
            <a:xfrm>
              <a:off x="2103120" y="1097280"/>
              <a:ext cx="54864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2016</a:t>
              </a:r>
              <a:endParaRPr lang="en-US" sz="1000" dirty="0">
                <a:solidFill>
                  <a:srgbClr val="004C97"/>
                </a:solidFill>
                <a:latin typeface="Arial"/>
              </a:endParaRPr>
            </a:p>
          </p:txBody>
        </p:sp>
        <p:sp>
          <p:nvSpPr>
            <p:cNvPr id="29" name="Rectangle 28"/>
            <p:cNvSpPr/>
            <p:nvPr/>
          </p:nvSpPr>
          <p:spPr>
            <a:xfrm>
              <a:off x="7589520" y="1097280"/>
              <a:ext cx="1371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2017</a:t>
              </a:r>
              <a:endParaRPr lang="en-US" sz="1000" dirty="0">
                <a:solidFill>
                  <a:srgbClr val="004C97"/>
                </a:solidFill>
                <a:latin typeface="Arial"/>
              </a:endParaRPr>
            </a:p>
          </p:txBody>
        </p:sp>
        <p:cxnSp>
          <p:nvCxnSpPr>
            <p:cNvPr id="30" name="Straight Connector 29"/>
            <p:cNvCxnSpPr/>
            <p:nvPr/>
          </p:nvCxnSpPr>
          <p:spPr>
            <a:xfrm>
              <a:off x="274320" y="1554480"/>
              <a:ext cx="0" cy="448056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2103120" y="1554480"/>
              <a:ext cx="0" cy="448056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589520" y="1554480"/>
              <a:ext cx="0" cy="448056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8961120" y="1554480"/>
              <a:ext cx="0" cy="448056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74320" y="6035040"/>
              <a:ext cx="86868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31520" y="1554480"/>
              <a:ext cx="0" cy="4480560"/>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1188720" y="1554480"/>
              <a:ext cx="0" cy="4480560"/>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1645920" y="1554480"/>
              <a:ext cx="0" cy="4480560"/>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560320" y="1554480"/>
              <a:ext cx="0" cy="4480560"/>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3017520" y="1554480"/>
              <a:ext cx="0" cy="4480560"/>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3474720" y="1554480"/>
              <a:ext cx="0" cy="4480560"/>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931920" y="1554480"/>
              <a:ext cx="0" cy="4480560"/>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4389120" y="1554480"/>
              <a:ext cx="0" cy="4480560"/>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846320" y="1554480"/>
              <a:ext cx="0" cy="4480560"/>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303520" y="1554480"/>
              <a:ext cx="0" cy="4480560"/>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5760720" y="1554480"/>
              <a:ext cx="0" cy="4480560"/>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6217920" y="1554480"/>
              <a:ext cx="0" cy="4480560"/>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675120" y="1554480"/>
              <a:ext cx="0" cy="4480560"/>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7132320" y="1554480"/>
              <a:ext cx="0" cy="4480560"/>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8046720" y="1554480"/>
              <a:ext cx="0" cy="4480560"/>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8503920" y="1554480"/>
              <a:ext cx="0" cy="4480560"/>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grpSp>
      <p:sp>
        <p:nvSpPr>
          <p:cNvPr id="51" name="Rectangle 50"/>
          <p:cNvSpPr/>
          <p:nvPr/>
        </p:nvSpPr>
        <p:spPr>
          <a:xfrm>
            <a:off x="708660" y="2193199"/>
            <a:ext cx="4549140" cy="217491"/>
          </a:xfrm>
          <a:prstGeom prst="rect">
            <a:avLst/>
          </a:prstGeom>
          <a:solidFill>
            <a:schemeClr val="tx2">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Arial"/>
              </a:rPr>
              <a:t>Field Shimming</a:t>
            </a:r>
            <a:endParaRPr lang="en-US" sz="1200" dirty="0">
              <a:solidFill>
                <a:srgbClr val="000000"/>
              </a:solidFill>
              <a:latin typeface="Arial"/>
            </a:endParaRPr>
          </a:p>
        </p:txBody>
      </p:sp>
      <p:sp>
        <p:nvSpPr>
          <p:cNvPr id="52" name="Rectangle 51"/>
          <p:cNvSpPr/>
          <p:nvPr/>
        </p:nvSpPr>
        <p:spPr>
          <a:xfrm>
            <a:off x="685800" y="1399532"/>
            <a:ext cx="4434838" cy="213260"/>
          </a:xfrm>
          <a:prstGeom prst="rect">
            <a:avLst/>
          </a:prstGeom>
          <a:solidFill>
            <a:schemeClr val="tx2">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Arial"/>
              </a:rPr>
              <a:t>Prepare vacuum chambers</a:t>
            </a:r>
            <a:endParaRPr lang="en-US" sz="1200" dirty="0">
              <a:solidFill>
                <a:srgbClr val="000000"/>
              </a:solidFill>
              <a:latin typeface="Arial"/>
            </a:endParaRPr>
          </a:p>
        </p:txBody>
      </p:sp>
      <p:sp>
        <p:nvSpPr>
          <p:cNvPr id="53" name="Rectangle 52"/>
          <p:cNvSpPr/>
          <p:nvPr/>
        </p:nvSpPr>
        <p:spPr>
          <a:xfrm>
            <a:off x="685800" y="1663707"/>
            <a:ext cx="4572000" cy="211614"/>
          </a:xfrm>
          <a:prstGeom prst="rect">
            <a:avLst/>
          </a:prstGeom>
          <a:solidFill>
            <a:schemeClr val="tx2">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Arial"/>
              </a:rPr>
              <a:t>Prepare old inflector/install infrastructure</a:t>
            </a:r>
            <a:endParaRPr lang="en-US" sz="1200" dirty="0">
              <a:solidFill>
                <a:srgbClr val="000000"/>
              </a:solidFill>
              <a:latin typeface="Arial"/>
            </a:endParaRPr>
          </a:p>
        </p:txBody>
      </p:sp>
      <p:sp>
        <p:nvSpPr>
          <p:cNvPr id="54" name="Rectangle 53"/>
          <p:cNvSpPr/>
          <p:nvPr/>
        </p:nvSpPr>
        <p:spPr>
          <a:xfrm>
            <a:off x="5257800" y="2503170"/>
            <a:ext cx="914400" cy="341774"/>
          </a:xfrm>
          <a:prstGeom prst="rect">
            <a:avLst/>
          </a:prstGeom>
          <a:solidFill>
            <a:schemeClr val="tx2">
              <a:lumMod val="60000"/>
              <a:lumOff val="40000"/>
              <a:alpha val="60000"/>
            </a:schemeClr>
          </a:solid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Arial"/>
              </a:rPr>
              <a:t>Install Chambers</a:t>
            </a:r>
            <a:endParaRPr lang="en-US" sz="1200" dirty="0">
              <a:solidFill>
                <a:srgbClr val="000000"/>
              </a:solidFill>
              <a:latin typeface="Arial"/>
            </a:endParaRPr>
          </a:p>
        </p:txBody>
      </p:sp>
      <p:sp>
        <p:nvSpPr>
          <p:cNvPr id="55" name="Rectangle 54"/>
          <p:cNvSpPr/>
          <p:nvPr/>
        </p:nvSpPr>
        <p:spPr>
          <a:xfrm>
            <a:off x="6229347" y="3647312"/>
            <a:ext cx="2444606" cy="439822"/>
          </a:xfrm>
          <a:prstGeom prst="rect">
            <a:avLst/>
          </a:prstGeom>
          <a:solidFill>
            <a:schemeClr val="tx2">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Arial"/>
              </a:rPr>
              <a:t>Install kickers, field monitoring equipment, </a:t>
            </a:r>
            <a:r>
              <a:rPr lang="en-US" sz="1200" dirty="0" err="1" smtClean="0">
                <a:solidFill>
                  <a:srgbClr val="000000"/>
                </a:solidFill>
                <a:latin typeface="Arial"/>
              </a:rPr>
              <a:t>det</a:t>
            </a:r>
            <a:r>
              <a:rPr lang="en-US" sz="1200" dirty="0" smtClean="0">
                <a:solidFill>
                  <a:srgbClr val="000000"/>
                </a:solidFill>
                <a:latin typeface="Arial"/>
              </a:rPr>
              <a:t>/</a:t>
            </a:r>
            <a:r>
              <a:rPr lang="en-US" sz="1200" dirty="0" err="1" smtClean="0">
                <a:solidFill>
                  <a:srgbClr val="000000"/>
                </a:solidFill>
                <a:latin typeface="Arial"/>
              </a:rPr>
              <a:t>elec</a:t>
            </a:r>
            <a:r>
              <a:rPr lang="en-US" sz="1200" dirty="0" smtClean="0">
                <a:solidFill>
                  <a:srgbClr val="000000"/>
                </a:solidFill>
                <a:latin typeface="Arial"/>
              </a:rPr>
              <a:t>/DAQ</a:t>
            </a:r>
            <a:endParaRPr lang="en-US" sz="1200" dirty="0">
              <a:solidFill>
                <a:srgbClr val="000000"/>
              </a:solidFill>
              <a:latin typeface="Arial"/>
            </a:endParaRPr>
          </a:p>
        </p:txBody>
      </p:sp>
      <p:sp>
        <p:nvSpPr>
          <p:cNvPr id="56" name="Rectangle 55"/>
          <p:cNvSpPr/>
          <p:nvPr/>
        </p:nvSpPr>
        <p:spPr>
          <a:xfrm>
            <a:off x="697230" y="2903193"/>
            <a:ext cx="5474970" cy="217491"/>
          </a:xfrm>
          <a:prstGeom prst="rect">
            <a:avLst/>
          </a:prstGeom>
          <a:solidFill>
            <a:schemeClr val="tx2">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Arial"/>
              </a:rPr>
              <a:t>Prepare kickers</a:t>
            </a:r>
            <a:endParaRPr lang="en-US" sz="1200" dirty="0">
              <a:solidFill>
                <a:srgbClr val="000000"/>
              </a:solidFill>
              <a:latin typeface="Arial"/>
            </a:endParaRPr>
          </a:p>
        </p:txBody>
      </p:sp>
      <p:sp>
        <p:nvSpPr>
          <p:cNvPr id="57" name="Rectangle 56"/>
          <p:cNvSpPr/>
          <p:nvPr/>
        </p:nvSpPr>
        <p:spPr>
          <a:xfrm>
            <a:off x="697228" y="1930233"/>
            <a:ext cx="4560572" cy="208054"/>
          </a:xfrm>
          <a:prstGeom prst="rect">
            <a:avLst/>
          </a:prstGeom>
          <a:solidFill>
            <a:schemeClr val="tx2">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Arial"/>
              </a:rPr>
              <a:t>Prepare quads</a:t>
            </a:r>
            <a:endParaRPr lang="en-US" sz="1200" dirty="0">
              <a:solidFill>
                <a:srgbClr val="000000"/>
              </a:solidFill>
              <a:latin typeface="Arial"/>
            </a:endParaRPr>
          </a:p>
        </p:txBody>
      </p:sp>
      <p:sp>
        <p:nvSpPr>
          <p:cNvPr id="58" name="Rectangle 57"/>
          <p:cNvSpPr/>
          <p:nvPr/>
        </p:nvSpPr>
        <p:spPr>
          <a:xfrm>
            <a:off x="697229" y="3175596"/>
            <a:ext cx="5486399" cy="217491"/>
          </a:xfrm>
          <a:prstGeom prst="rect">
            <a:avLst/>
          </a:prstGeom>
          <a:solidFill>
            <a:schemeClr val="tx2">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Arial"/>
              </a:rPr>
              <a:t>Prepare field equipment</a:t>
            </a:r>
            <a:endParaRPr lang="en-US" sz="1200" dirty="0">
              <a:solidFill>
                <a:srgbClr val="000000"/>
              </a:solidFill>
              <a:latin typeface="Arial"/>
            </a:endParaRPr>
          </a:p>
        </p:txBody>
      </p:sp>
      <p:sp>
        <p:nvSpPr>
          <p:cNvPr id="59" name="Rectangle 58"/>
          <p:cNvSpPr/>
          <p:nvPr/>
        </p:nvSpPr>
        <p:spPr>
          <a:xfrm>
            <a:off x="6858000" y="4129477"/>
            <a:ext cx="1325881" cy="362363"/>
          </a:xfrm>
          <a:prstGeom prst="rect">
            <a:avLst/>
          </a:prstGeom>
          <a:solidFill>
            <a:schemeClr val="tx2">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Arial"/>
              </a:rPr>
              <a:t>He leak repair (off project)</a:t>
            </a:r>
            <a:endParaRPr lang="en-US" sz="1200" dirty="0">
              <a:solidFill>
                <a:srgbClr val="000000"/>
              </a:solidFill>
              <a:latin typeface="Arial"/>
            </a:endParaRPr>
          </a:p>
        </p:txBody>
      </p:sp>
      <p:sp>
        <p:nvSpPr>
          <p:cNvPr id="60" name="Rectangle 59"/>
          <p:cNvSpPr/>
          <p:nvPr/>
        </p:nvSpPr>
        <p:spPr>
          <a:xfrm>
            <a:off x="274320" y="4553611"/>
            <a:ext cx="8595361" cy="293083"/>
          </a:xfrm>
          <a:prstGeom prst="rect">
            <a:avLst/>
          </a:prstGeom>
          <a:solidFill>
            <a:srgbClr val="008000">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err="1" smtClean="0">
                <a:solidFill>
                  <a:srgbClr val="000000"/>
                </a:solidFill>
                <a:latin typeface="Arial"/>
              </a:rPr>
              <a:t>Beamline</a:t>
            </a:r>
            <a:r>
              <a:rPr lang="en-US" sz="1400" dirty="0" smtClean="0">
                <a:solidFill>
                  <a:srgbClr val="000000"/>
                </a:solidFill>
                <a:latin typeface="Arial"/>
              </a:rPr>
              <a:t> construction</a:t>
            </a:r>
            <a:endParaRPr lang="en-US" sz="1400" dirty="0">
              <a:solidFill>
                <a:srgbClr val="000000"/>
              </a:solidFill>
              <a:latin typeface="Arial"/>
            </a:endParaRPr>
          </a:p>
        </p:txBody>
      </p:sp>
      <p:sp>
        <p:nvSpPr>
          <p:cNvPr id="61" name="Rectangle 60"/>
          <p:cNvSpPr/>
          <p:nvPr/>
        </p:nvSpPr>
        <p:spPr>
          <a:xfrm>
            <a:off x="5303518" y="1412246"/>
            <a:ext cx="1565912" cy="448943"/>
          </a:xfrm>
          <a:prstGeom prst="rect">
            <a:avLst/>
          </a:prstGeom>
          <a:solidFill>
            <a:schemeClr val="tx2">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smtClean="0">
                <a:solidFill>
                  <a:srgbClr val="000000"/>
                </a:solidFill>
                <a:latin typeface="Arial"/>
              </a:rPr>
              <a:t>Install/test </a:t>
            </a:r>
            <a:r>
              <a:rPr lang="en-US" sz="1200" dirty="0" smtClean="0">
                <a:solidFill>
                  <a:srgbClr val="000000"/>
                </a:solidFill>
                <a:latin typeface="Arial"/>
              </a:rPr>
              <a:t>old </a:t>
            </a:r>
            <a:r>
              <a:rPr lang="en-US" sz="1200" dirty="0">
                <a:solidFill>
                  <a:srgbClr val="000000"/>
                </a:solidFill>
                <a:latin typeface="Arial"/>
              </a:rPr>
              <a:t>i</a:t>
            </a:r>
            <a:r>
              <a:rPr lang="en-US" sz="1200" dirty="0" smtClean="0">
                <a:solidFill>
                  <a:srgbClr val="000000"/>
                </a:solidFill>
                <a:latin typeface="Arial"/>
              </a:rPr>
              <a:t>nflector</a:t>
            </a:r>
            <a:endParaRPr lang="en-US" sz="1200" dirty="0">
              <a:solidFill>
                <a:srgbClr val="000000"/>
              </a:solidFill>
              <a:latin typeface="Arial"/>
            </a:endParaRPr>
          </a:p>
        </p:txBody>
      </p:sp>
      <p:sp>
        <p:nvSpPr>
          <p:cNvPr id="62" name="Rectangle 61"/>
          <p:cNvSpPr/>
          <p:nvPr/>
        </p:nvSpPr>
        <p:spPr>
          <a:xfrm>
            <a:off x="5307328" y="1930234"/>
            <a:ext cx="1550672" cy="208054"/>
          </a:xfrm>
          <a:prstGeom prst="rect">
            <a:avLst/>
          </a:prstGeom>
          <a:solidFill>
            <a:schemeClr val="tx2">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Arial"/>
              </a:rPr>
              <a:t>Final test quads</a:t>
            </a:r>
            <a:endParaRPr lang="en-US" sz="1200" dirty="0">
              <a:solidFill>
                <a:srgbClr val="000000"/>
              </a:solidFill>
              <a:latin typeface="Arial"/>
            </a:endParaRPr>
          </a:p>
        </p:txBody>
      </p:sp>
      <p:cxnSp>
        <p:nvCxnSpPr>
          <p:cNvPr id="63" name="Straight Arrow Connector 70"/>
          <p:cNvCxnSpPr/>
          <p:nvPr/>
        </p:nvCxnSpPr>
        <p:spPr>
          <a:xfrm flipH="1">
            <a:off x="6858000" y="1636718"/>
            <a:ext cx="11430" cy="2746981"/>
          </a:xfrm>
          <a:prstGeom prst="bentConnector5">
            <a:avLst>
              <a:gd name="adj1" fmla="val -2000000"/>
              <a:gd name="adj2" fmla="val 52117"/>
              <a:gd name="adj3" fmla="val 2100000"/>
            </a:avLst>
          </a:prstGeom>
          <a:ln w="9525">
            <a:solidFill>
              <a:srgbClr val="FF0000"/>
            </a:solidFill>
            <a:prstDash val="lgDash"/>
            <a:tailEnd type="triangle"/>
          </a:ln>
        </p:spPr>
        <p:style>
          <a:lnRef idx="2">
            <a:schemeClr val="accent1"/>
          </a:lnRef>
          <a:fillRef idx="0">
            <a:schemeClr val="accent1"/>
          </a:fillRef>
          <a:effectRef idx="1">
            <a:schemeClr val="accent1"/>
          </a:effectRef>
          <a:fontRef idx="minor">
            <a:schemeClr val="tx1"/>
          </a:fontRef>
        </p:style>
      </p:cxnSp>
      <p:cxnSp>
        <p:nvCxnSpPr>
          <p:cNvPr id="64" name="Straight Arrow Connector 70"/>
          <p:cNvCxnSpPr>
            <a:endCxn id="54" idx="1"/>
          </p:cNvCxnSpPr>
          <p:nvPr/>
        </p:nvCxnSpPr>
        <p:spPr>
          <a:xfrm rot="5400000">
            <a:off x="5075705" y="2469102"/>
            <a:ext cx="387050" cy="22860"/>
          </a:xfrm>
          <a:prstGeom prst="bentConnector4">
            <a:avLst>
              <a:gd name="adj1" fmla="val 27924"/>
              <a:gd name="adj2" fmla="val 1100000"/>
            </a:avLst>
          </a:prstGeom>
          <a:ln w="9525">
            <a:solidFill>
              <a:srgbClr val="FF0000"/>
            </a:solidFill>
            <a:prstDash val="lgDash"/>
            <a:tailEnd type="triangle"/>
          </a:ln>
        </p:spPr>
        <p:style>
          <a:lnRef idx="2">
            <a:schemeClr val="accent1"/>
          </a:lnRef>
          <a:fillRef idx="0">
            <a:schemeClr val="accent1"/>
          </a:fillRef>
          <a:effectRef idx="1">
            <a:schemeClr val="accent1"/>
          </a:effectRef>
          <a:fontRef idx="minor">
            <a:schemeClr val="tx1"/>
          </a:fontRef>
        </p:style>
      </p:cxnSp>
      <p:sp>
        <p:nvSpPr>
          <p:cNvPr id="65" name="Rectangle 64"/>
          <p:cNvSpPr/>
          <p:nvPr/>
        </p:nvSpPr>
        <p:spPr>
          <a:xfrm>
            <a:off x="701039" y="3465156"/>
            <a:ext cx="5486399" cy="217491"/>
          </a:xfrm>
          <a:prstGeom prst="rect">
            <a:avLst/>
          </a:prstGeom>
          <a:solidFill>
            <a:schemeClr val="tx2">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smtClean="0">
                <a:solidFill>
                  <a:srgbClr val="000000"/>
                </a:solidFill>
                <a:latin typeface="Arial"/>
              </a:rPr>
              <a:t>Prepare detectors/electronics/DAQ</a:t>
            </a:r>
            <a:endParaRPr lang="en-US" sz="1200" dirty="0">
              <a:solidFill>
                <a:srgbClr val="000000"/>
              </a:solidFill>
              <a:latin typeface="Arial"/>
            </a:endParaRPr>
          </a:p>
        </p:txBody>
      </p:sp>
      <p:cxnSp>
        <p:nvCxnSpPr>
          <p:cNvPr id="66" name="Straight Arrow Connector 70"/>
          <p:cNvCxnSpPr>
            <a:stCxn id="62" idx="3"/>
            <a:endCxn id="63" idx="1"/>
          </p:cNvCxnSpPr>
          <p:nvPr/>
        </p:nvCxnSpPr>
        <p:spPr>
          <a:xfrm>
            <a:off x="6172200" y="2674057"/>
            <a:ext cx="57147" cy="1282074"/>
          </a:xfrm>
          <a:prstGeom prst="bentConnector3">
            <a:avLst>
              <a:gd name="adj1" fmla="val -290017"/>
            </a:avLst>
          </a:prstGeom>
          <a:ln w="9525">
            <a:solidFill>
              <a:srgbClr val="FF0000"/>
            </a:solidFill>
            <a:prstDash val="lgDash"/>
            <a:tailEnd type="triangle"/>
          </a:ln>
        </p:spPr>
        <p:style>
          <a:lnRef idx="2">
            <a:schemeClr val="accent1"/>
          </a:lnRef>
          <a:fillRef idx="0">
            <a:schemeClr val="accent1"/>
          </a:fillRef>
          <a:effectRef idx="1">
            <a:schemeClr val="accent1"/>
          </a:effectRef>
          <a:fontRef idx="minor">
            <a:schemeClr val="tx1"/>
          </a:fontRef>
        </p:style>
      </p:cxnSp>
      <p:sp>
        <p:nvSpPr>
          <p:cNvPr id="67" name="Content Placeholder 2"/>
          <p:cNvSpPr>
            <a:spLocks noGrp="1"/>
          </p:cNvSpPr>
          <p:nvPr>
            <p:ph idx="1"/>
          </p:nvPr>
        </p:nvSpPr>
        <p:spPr>
          <a:xfrm>
            <a:off x="541301" y="5034755"/>
            <a:ext cx="8132652" cy="1351672"/>
          </a:xfrm>
        </p:spPr>
        <p:txBody>
          <a:bodyPr>
            <a:normAutofit fontScale="62500" lnSpcReduction="20000"/>
          </a:bodyPr>
          <a:lstStyle/>
          <a:p>
            <a:pPr>
              <a:lnSpc>
                <a:spcPct val="120000"/>
              </a:lnSpc>
            </a:pPr>
            <a:r>
              <a:rPr lang="en-US" dirty="0" smtClean="0"/>
              <a:t>Accelerator construction is critical path</a:t>
            </a:r>
          </a:p>
          <a:p>
            <a:pPr>
              <a:lnSpc>
                <a:spcPct val="120000"/>
              </a:lnSpc>
            </a:pPr>
            <a:r>
              <a:rPr lang="en-US" dirty="0" smtClean="0"/>
              <a:t>Ring critical path revolves around shimming the magnet to high uniformity </a:t>
            </a:r>
            <a:r>
              <a:rPr lang="en-US" dirty="0" smtClean="0">
                <a:sym typeface="Wingdings"/>
              </a:rPr>
              <a:t> installing the vacuum chambers  installing all the subsystems that require the chambers to be in place</a:t>
            </a:r>
          </a:p>
          <a:p>
            <a:pPr>
              <a:lnSpc>
                <a:spcPct val="120000"/>
              </a:lnSpc>
            </a:pPr>
            <a:r>
              <a:rPr lang="en-US" dirty="0" smtClean="0">
                <a:sym typeface="Wingdings"/>
              </a:rPr>
              <a:t>Conducting He repair scheduled after shimming and inflector/quad testing complete</a:t>
            </a:r>
            <a:endParaRPr lang="en-US" dirty="0" smtClean="0"/>
          </a:p>
        </p:txBody>
      </p:sp>
    </p:spTree>
    <p:extLst>
      <p:ext uri="{BB962C8B-B14F-4D97-AF65-F5344CB8AC3E}">
        <p14:creationId xmlns:p14="http://schemas.microsoft.com/office/powerpoint/2010/main" val="144476286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 Polly | Schedule Projections</a:t>
            </a:r>
            <a:endParaRPr lang="en-US" b="1" dirty="0"/>
          </a:p>
        </p:txBody>
      </p:sp>
      <p:sp>
        <p:nvSpPr>
          <p:cNvPr id="6" name="Slide Number Placeholder 5"/>
          <p:cNvSpPr>
            <a:spLocks noGrp="1"/>
          </p:cNvSpPr>
          <p:nvPr>
            <p:ph type="sldNum" sz="quarter" idx="12"/>
          </p:nvPr>
        </p:nvSpPr>
        <p:spPr/>
        <p:txBody>
          <a:bodyPr/>
          <a:lstStyle/>
          <a:p>
            <a:fld id="{EC1EDC5F-450D-4B03-AEB8-070F03DC26DD}" type="slidenum">
              <a:rPr lang="en-US" smtClean="0"/>
              <a:pPr/>
              <a:t>37</a:t>
            </a:fld>
            <a:endParaRPr lang="en-US"/>
          </a:p>
        </p:txBody>
      </p:sp>
      <p:sp>
        <p:nvSpPr>
          <p:cNvPr id="3" name="Date Placeholder 2"/>
          <p:cNvSpPr>
            <a:spLocks noGrp="1"/>
          </p:cNvSpPr>
          <p:nvPr>
            <p:ph type="dt" sz="half" idx="10"/>
          </p:nvPr>
        </p:nvSpPr>
        <p:spPr/>
        <p:txBody>
          <a:bodyPr/>
          <a:lstStyle/>
          <a:p>
            <a:r>
              <a:rPr lang="en-US" smtClean="0"/>
              <a:t>8 June 2016</a:t>
            </a:r>
            <a:endParaRPr lang="en-US"/>
          </a:p>
        </p:txBody>
      </p:sp>
      <p:sp>
        <p:nvSpPr>
          <p:cNvPr id="8" name="Rectangle 7"/>
          <p:cNvSpPr/>
          <p:nvPr/>
        </p:nvSpPr>
        <p:spPr>
          <a:xfrm>
            <a:off x="228600" y="636135"/>
            <a:ext cx="457200" cy="18547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Sep</a:t>
            </a:r>
            <a:endParaRPr lang="en-US" sz="1000" dirty="0">
              <a:solidFill>
                <a:srgbClr val="004C97"/>
              </a:solidFill>
              <a:latin typeface="Arial"/>
            </a:endParaRPr>
          </a:p>
        </p:txBody>
      </p:sp>
      <p:sp>
        <p:nvSpPr>
          <p:cNvPr id="9" name="Rectangle 8"/>
          <p:cNvSpPr/>
          <p:nvPr/>
        </p:nvSpPr>
        <p:spPr>
          <a:xfrm>
            <a:off x="685800" y="636135"/>
            <a:ext cx="457200" cy="18547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Oct</a:t>
            </a:r>
            <a:endParaRPr lang="en-US" sz="1000" dirty="0">
              <a:solidFill>
                <a:srgbClr val="004C97"/>
              </a:solidFill>
              <a:latin typeface="Arial"/>
            </a:endParaRPr>
          </a:p>
        </p:txBody>
      </p:sp>
      <p:sp>
        <p:nvSpPr>
          <p:cNvPr id="10" name="Rectangle 9"/>
          <p:cNvSpPr/>
          <p:nvPr/>
        </p:nvSpPr>
        <p:spPr>
          <a:xfrm>
            <a:off x="1143000" y="636135"/>
            <a:ext cx="457200" cy="18547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Nov</a:t>
            </a:r>
            <a:endParaRPr lang="en-US" sz="1000" dirty="0">
              <a:solidFill>
                <a:srgbClr val="004C97"/>
              </a:solidFill>
              <a:latin typeface="Arial"/>
            </a:endParaRPr>
          </a:p>
        </p:txBody>
      </p:sp>
      <p:sp>
        <p:nvSpPr>
          <p:cNvPr id="11" name="Rectangle 10"/>
          <p:cNvSpPr/>
          <p:nvPr/>
        </p:nvSpPr>
        <p:spPr>
          <a:xfrm>
            <a:off x="1600200" y="636135"/>
            <a:ext cx="457200" cy="18547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Dec</a:t>
            </a:r>
            <a:endParaRPr lang="en-US" sz="1000" dirty="0">
              <a:solidFill>
                <a:srgbClr val="004C97"/>
              </a:solidFill>
              <a:latin typeface="Arial"/>
            </a:endParaRPr>
          </a:p>
        </p:txBody>
      </p:sp>
      <p:sp>
        <p:nvSpPr>
          <p:cNvPr id="12" name="Rectangle 11"/>
          <p:cNvSpPr/>
          <p:nvPr/>
        </p:nvSpPr>
        <p:spPr>
          <a:xfrm>
            <a:off x="2057400" y="636135"/>
            <a:ext cx="457200" cy="18547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Jan</a:t>
            </a:r>
            <a:endParaRPr lang="en-US" sz="1000" dirty="0">
              <a:solidFill>
                <a:srgbClr val="004C97"/>
              </a:solidFill>
              <a:latin typeface="Arial"/>
            </a:endParaRPr>
          </a:p>
        </p:txBody>
      </p:sp>
      <p:sp>
        <p:nvSpPr>
          <p:cNvPr id="13" name="Rectangle 12"/>
          <p:cNvSpPr/>
          <p:nvPr/>
        </p:nvSpPr>
        <p:spPr>
          <a:xfrm>
            <a:off x="2514600" y="636135"/>
            <a:ext cx="457200" cy="18547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Feb</a:t>
            </a:r>
            <a:endParaRPr lang="en-US" sz="1000" dirty="0">
              <a:solidFill>
                <a:srgbClr val="004C97"/>
              </a:solidFill>
              <a:latin typeface="Arial"/>
            </a:endParaRPr>
          </a:p>
        </p:txBody>
      </p:sp>
      <p:sp>
        <p:nvSpPr>
          <p:cNvPr id="14" name="Rectangle 13"/>
          <p:cNvSpPr/>
          <p:nvPr/>
        </p:nvSpPr>
        <p:spPr>
          <a:xfrm>
            <a:off x="2971800" y="636135"/>
            <a:ext cx="457200" cy="18547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Mar</a:t>
            </a:r>
            <a:endParaRPr lang="en-US" sz="1000" dirty="0">
              <a:solidFill>
                <a:srgbClr val="004C97"/>
              </a:solidFill>
              <a:latin typeface="Arial"/>
            </a:endParaRPr>
          </a:p>
        </p:txBody>
      </p:sp>
      <p:sp>
        <p:nvSpPr>
          <p:cNvPr id="15" name="Rectangle 14"/>
          <p:cNvSpPr/>
          <p:nvPr/>
        </p:nvSpPr>
        <p:spPr>
          <a:xfrm>
            <a:off x="3429000" y="636135"/>
            <a:ext cx="457200" cy="18547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Apr</a:t>
            </a:r>
            <a:endParaRPr lang="en-US" sz="1000" dirty="0">
              <a:solidFill>
                <a:srgbClr val="004C97"/>
              </a:solidFill>
              <a:latin typeface="Arial"/>
            </a:endParaRPr>
          </a:p>
        </p:txBody>
      </p:sp>
      <p:sp>
        <p:nvSpPr>
          <p:cNvPr id="16" name="Rectangle 15"/>
          <p:cNvSpPr/>
          <p:nvPr/>
        </p:nvSpPr>
        <p:spPr>
          <a:xfrm>
            <a:off x="3886200" y="636135"/>
            <a:ext cx="457200" cy="18547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May</a:t>
            </a:r>
            <a:endParaRPr lang="en-US" sz="1000" dirty="0">
              <a:solidFill>
                <a:srgbClr val="004C97"/>
              </a:solidFill>
              <a:latin typeface="Arial"/>
            </a:endParaRPr>
          </a:p>
        </p:txBody>
      </p:sp>
      <p:sp>
        <p:nvSpPr>
          <p:cNvPr id="17" name="Rectangle 16"/>
          <p:cNvSpPr/>
          <p:nvPr/>
        </p:nvSpPr>
        <p:spPr>
          <a:xfrm>
            <a:off x="4343400" y="636135"/>
            <a:ext cx="457200" cy="18547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Jun</a:t>
            </a:r>
            <a:endParaRPr lang="en-US" sz="1000" dirty="0">
              <a:solidFill>
                <a:srgbClr val="004C97"/>
              </a:solidFill>
              <a:latin typeface="Arial"/>
            </a:endParaRPr>
          </a:p>
        </p:txBody>
      </p:sp>
      <p:sp>
        <p:nvSpPr>
          <p:cNvPr id="18" name="Rectangle 17"/>
          <p:cNvSpPr/>
          <p:nvPr/>
        </p:nvSpPr>
        <p:spPr>
          <a:xfrm>
            <a:off x="4800600" y="636135"/>
            <a:ext cx="457200" cy="18547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Jul</a:t>
            </a:r>
            <a:endParaRPr lang="en-US" sz="1000" dirty="0">
              <a:solidFill>
                <a:srgbClr val="004C97"/>
              </a:solidFill>
              <a:latin typeface="Arial"/>
            </a:endParaRPr>
          </a:p>
        </p:txBody>
      </p:sp>
      <p:sp>
        <p:nvSpPr>
          <p:cNvPr id="19" name="Rectangle 18"/>
          <p:cNvSpPr/>
          <p:nvPr/>
        </p:nvSpPr>
        <p:spPr>
          <a:xfrm>
            <a:off x="5257800" y="636135"/>
            <a:ext cx="457200" cy="18547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Aug</a:t>
            </a:r>
            <a:endParaRPr lang="en-US" sz="1000" dirty="0">
              <a:solidFill>
                <a:srgbClr val="004C97"/>
              </a:solidFill>
              <a:latin typeface="Arial"/>
            </a:endParaRPr>
          </a:p>
        </p:txBody>
      </p:sp>
      <p:sp>
        <p:nvSpPr>
          <p:cNvPr id="20" name="Rectangle 19"/>
          <p:cNvSpPr/>
          <p:nvPr/>
        </p:nvSpPr>
        <p:spPr>
          <a:xfrm>
            <a:off x="5715000" y="636135"/>
            <a:ext cx="457200" cy="18547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Sep</a:t>
            </a:r>
            <a:endParaRPr lang="en-US" sz="1000" dirty="0">
              <a:solidFill>
                <a:srgbClr val="004C97"/>
              </a:solidFill>
              <a:latin typeface="Arial"/>
            </a:endParaRPr>
          </a:p>
        </p:txBody>
      </p:sp>
      <p:sp>
        <p:nvSpPr>
          <p:cNvPr id="21" name="Rectangle 20"/>
          <p:cNvSpPr/>
          <p:nvPr/>
        </p:nvSpPr>
        <p:spPr>
          <a:xfrm>
            <a:off x="6172200" y="636135"/>
            <a:ext cx="457200" cy="18547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Oct</a:t>
            </a:r>
            <a:endParaRPr lang="en-US" sz="1000" dirty="0">
              <a:solidFill>
                <a:srgbClr val="004C97"/>
              </a:solidFill>
              <a:latin typeface="Arial"/>
            </a:endParaRPr>
          </a:p>
        </p:txBody>
      </p:sp>
      <p:sp>
        <p:nvSpPr>
          <p:cNvPr id="22" name="Rectangle 21"/>
          <p:cNvSpPr/>
          <p:nvPr/>
        </p:nvSpPr>
        <p:spPr>
          <a:xfrm>
            <a:off x="6629400" y="636135"/>
            <a:ext cx="457200" cy="18547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Nov</a:t>
            </a:r>
            <a:endParaRPr lang="en-US" sz="1000" dirty="0">
              <a:solidFill>
                <a:srgbClr val="004C97"/>
              </a:solidFill>
              <a:latin typeface="Arial"/>
            </a:endParaRPr>
          </a:p>
        </p:txBody>
      </p:sp>
      <p:sp>
        <p:nvSpPr>
          <p:cNvPr id="23" name="Rectangle 22"/>
          <p:cNvSpPr/>
          <p:nvPr/>
        </p:nvSpPr>
        <p:spPr>
          <a:xfrm>
            <a:off x="7086600" y="636135"/>
            <a:ext cx="457200" cy="18547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Dec</a:t>
            </a:r>
            <a:endParaRPr lang="en-US" sz="1000" dirty="0">
              <a:solidFill>
                <a:srgbClr val="004C97"/>
              </a:solidFill>
              <a:latin typeface="Arial"/>
            </a:endParaRPr>
          </a:p>
        </p:txBody>
      </p:sp>
      <p:sp>
        <p:nvSpPr>
          <p:cNvPr id="24" name="Rectangle 23"/>
          <p:cNvSpPr/>
          <p:nvPr/>
        </p:nvSpPr>
        <p:spPr>
          <a:xfrm>
            <a:off x="7543800" y="636135"/>
            <a:ext cx="457200" cy="18547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Jan</a:t>
            </a:r>
            <a:endParaRPr lang="en-US" sz="1000" dirty="0">
              <a:solidFill>
                <a:srgbClr val="004C97"/>
              </a:solidFill>
              <a:latin typeface="Arial"/>
            </a:endParaRPr>
          </a:p>
        </p:txBody>
      </p:sp>
      <p:sp>
        <p:nvSpPr>
          <p:cNvPr id="25" name="Rectangle 24"/>
          <p:cNvSpPr/>
          <p:nvPr/>
        </p:nvSpPr>
        <p:spPr>
          <a:xfrm>
            <a:off x="8001000" y="636135"/>
            <a:ext cx="457200" cy="18547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Feb</a:t>
            </a:r>
            <a:endParaRPr lang="en-US" sz="1000" dirty="0">
              <a:solidFill>
                <a:srgbClr val="004C97"/>
              </a:solidFill>
              <a:latin typeface="Arial"/>
            </a:endParaRPr>
          </a:p>
        </p:txBody>
      </p:sp>
      <p:sp>
        <p:nvSpPr>
          <p:cNvPr id="26" name="Rectangle 25"/>
          <p:cNvSpPr/>
          <p:nvPr/>
        </p:nvSpPr>
        <p:spPr>
          <a:xfrm>
            <a:off x="8458200" y="636135"/>
            <a:ext cx="457200" cy="18547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Mar</a:t>
            </a:r>
            <a:endParaRPr lang="en-US" sz="1000" dirty="0">
              <a:solidFill>
                <a:srgbClr val="004C97"/>
              </a:solidFill>
              <a:latin typeface="Arial"/>
            </a:endParaRPr>
          </a:p>
        </p:txBody>
      </p:sp>
      <p:sp>
        <p:nvSpPr>
          <p:cNvPr id="27" name="Rectangle 26"/>
          <p:cNvSpPr/>
          <p:nvPr/>
        </p:nvSpPr>
        <p:spPr>
          <a:xfrm>
            <a:off x="228600" y="450665"/>
            <a:ext cx="1828800" cy="18547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2015</a:t>
            </a:r>
            <a:endParaRPr lang="en-US" sz="1000" dirty="0">
              <a:solidFill>
                <a:srgbClr val="004C97"/>
              </a:solidFill>
              <a:latin typeface="Arial"/>
            </a:endParaRPr>
          </a:p>
        </p:txBody>
      </p:sp>
      <p:sp>
        <p:nvSpPr>
          <p:cNvPr id="28" name="Rectangle 27"/>
          <p:cNvSpPr/>
          <p:nvPr/>
        </p:nvSpPr>
        <p:spPr>
          <a:xfrm>
            <a:off x="2057400" y="450665"/>
            <a:ext cx="5486400" cy="18547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2016</a:t>
            </a:r>
            <a:endParaRPr lang="en-US" sz="1000" dirty="0">
              <a:solidFill>
                <a:srgbClr val="004C97"/>
              </a:solidFill>
              <a:latin typeface="Arial"/>
            </a:endParaRPr>
          </a:p>
        </p:txBody>
      </p:sp>
      <p:sp>
        <p:nvSpPr>
          <p:cNvPr id="29" name="Rectangle 28"/>
          <p:cNvSpPr/>
          <p:nvPr/>
        </p:nvSpPr>
        <p:spPr>
          <a:xfrm>
            <a:off x="7543800" y="450665"/>
            <a:ext cx="1371600" cy="18547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4C97"/>
                </a:solidFill>
                <a:latin typeface="Arial"/>
              </a:rPr>
              <a:t>2017</a:t>
            </a:r>
            <a:endParaRPr lang="en-US" sz="1000" dirty="0">
              <a:solidFill>
                <a:srgbClr val="004C97"/>
              </a:solidFill>
              <a:latin typeface="Arial"/>
            </a:endParaRPr>
          </a:p>
        </p:txBody>
      </p:sp>
      <p:cxnSp>
        <p:nvCxnSpPr>
          <p:cNvPr id="30" name="Straight Connector 29"/>
          <p:cNvCxnSpPr/>
          <p:nvPr/>
        </p:nvCxnSpPr>
        <p:spPr>
          <a:xfrm>
            <a:off x="228600" y="820011"/>
            <a:ext cx="0" cy="532232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2057400" y="820011"/>
            <a:ext cx="0" cy="532232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543800" y="820011"/>
            <a:ext cx="0" cy="532232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8915400" y="820011"/>
            <a:ext cx="0" cy="532232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28600" y="6140751"/>
            <a:ext cx="86868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85800" y="820011"/>
            <a:ext cx="0" cy="5322327"/>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1143000" y="820011"/>
            <a:ext cx="0" cy="5322327"/>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1600200" y="820011"/>
            <a:ext cx="0" cy="5322327"/>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514600" y="820011"/>
            <a:ext cx="0" cy="5322327"/>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2971800" y="820011"/>
            <a:ext cx="0" cy="5322327"/>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3429000" y="820011"/>
            <a:ext cx="0" cy="5322327"/>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886200" y="820011"/>
            <a:ext cx="0" cy="5322327"/>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4343400" y="820011"/>
            <a:ext cx="0" cy="5322327"/>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800600" y="820011"/>
            <a:ext cx="0" cy="5322327"/>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257800" y="820011"/>
            <a:ext cx="0" cy="5322327"/>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5715000" y="820011"/>
            <a:ext cx="0" cy="5322327"/>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6172200" y="820011"/>
            <a:ext cx="0" cy="5322327"/>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629400" y="820011"/>
            <a:ext cx="0" cy="5322327"/>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7086600" y="820011"/>
            <a:ext cx="0" cy="5322327"/>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8001000" y="820011"/>
            <a:ext cx="0" cy="5322327"/>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8458200" y="820011"/>
            <a:ext cx="0" cy="5322327"/>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sp>
        <p:nvSpPr>
          <p:cNvPr id="51" name="Rectangle 50"/>
          <p:cNvSpPr/>
          <p:nvPr/>
        </p:nvSpPr>
        <p:spPr>
          <a:xfrm>
            <a:off x="333435" y="1101853"/>
            <a:ext cx="4878644" cy="182880"/>
          </a:xfrm>
          <a:prstGeom prst="rect">
            <a:avLst/>
          </a:prstGeom>
          <a:solidFill>
            <a:schemeClr val="tx2">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Arial"/>
              </a:rPr>
              <a:t>Field Shimming</a:t>
            </a:r>
            <a:endParaRPr lang="en-US" sz="1200" dirty="0">
              <a:solidFill>
                <a:srgbClr val="000000"/>
              </a:solidFill>
              <a:latin typeface="Arial"/>
            </a:endParaRPr>
          </a:p>
        </p:txBody>
      </p:sp>
      <p:sp>
        <p:nvSpPr>
          <p:cNvPr id="52" name="Rectangle 51"/>
          <p:cNvSpPr/>
          <p:nvPr/>
        </p:nvSpPr>
        <p:spPr>
          <a:xfrm>
            <a:off x="333435" y="863695"/>
            <a:ext cx="4787202" cy="182880"/>
          </a:xfrm>
          <a:prstGeom prst="rect">
            <a:avLst/>
          </a:prstGeom>
          <a:solidFill>
            <a:schemeClr val="tx2">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Arial"/>
              </a:rPr>
              <a:t>Prepare vacuum chambers/align cages w/ rails, quad, kicker plates</a:t>
            </a:r>
            <a:endParaRPr lang="en-US" sz="1200" dirty="0">
              <a:solidFill>
                <a:srgbClr val="000000"/>
              </a:solidFill>
              <a:latin typeface="Arial"/>
            </a:endParaRPr>
          </a:p>
        </p:txBody>
      </p:sp>
      <p:sp>
        <p:nvSpPr>
          <p:cNvPr id="53" name="Rectangle 52"/>
          <p:cNvSpPr/>
          <p:nvPr/>
        </p:nvSpPr>
        <p:spPr>
          <a:xfrm>
            <a:off x="333435" y="1518397"/>
            <a:ext cx="5131753" cy="182880"/>
          </a:xfrm>
          <a:prstGeom prst="rect">
            <a:avLst/>
          </a:prstGeom>
          <a:solidFill>
            <a:schemeClr val="tx2">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Arial"/>
              </a:rPr>
              <a:t>Prepare old inflector/install infrastructure</a:t>
            </a:r>
            <a:endParaRPr lang="en-US" sz="1200" dirty="0">
              <a:solidFill>
                <a:srgbClr val="000000"/>
              </a:solidFill>
              <a:latin typeface="Arial"/>
            </a:endParaRPr>
          </a:p>
        </p:txBody>
      </p:sp>
      <p:sp>
        <p:nvSpPr>
          <p:cNvPr id="54" name="Rectangle 53"/>
          <p:cNvSpPr/>
          <p:nvPr/>
        </p:nvSpPr>
        <p:spPr>
          <a:xfrm>
            <a:off x="5296989" y="1101854"/>
            <a:ext cx="914400" cy="367350"/>
          </a:xfrm>
          <a:prstGeom prst="rect">
            <a:avLst/>
          </a:prstGeom>
          <a:solidFill>
            <a:schemeClr val="tx2">
              <a:lumMod val="60000"/>
              <a:lumOff val="40000"/>
              <a:alpha val="6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200" dirty="0" smtClean="0">
                <a:solidFill>
                  <a:srgbClr val="000000"/>
                </a:solidFill>
                <a:latin typeface="Arial"/>
              </a:rPr>
              <a:t>Install Chambers</a:t>
            </a:r>
            <a:endParaRPr lang="en-US" sz="1200" dirty="0">
              <a:solidFill>
                <a:srgbClr val="000000"/>
              </a:solidFill>
              <a:latin typeface="Arial"/>
            </a:endParaRPr>
          </a:p>
        </p:txBody>
      </p:sp>
      <p:sp>
        <p:nvSpPr>
          <p:cNvPr id="55" name="Rectangle 54"/>
          <p:cNvSpPr/>
          <p:nvPr/>
        </p:nvSpPr>
        <p:spPr>
          <a:xfrm>
            <a:off x="703213" y="3359531"/>
            <a:ext cx="3446679" cy="182880"/>
          </a:xfrm>
          <a:prstGeom prst="rect">
            <a:avLst/>
          </a:prstGeom>
          <a:solidFill>
            <a:schemeClr val="accent4">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Arial"/>
              </a:rPr>
              <a:t>Construct 1</a:t>
            </a:r>
            <a:r>
              <a:rPr lang="en-US" sz="1200" baseline="30000" dirty="0" smtClean="0">
                <a:solidFill>
                  <a:srgbClr val="000000"/>
                </a:solidFill>
                <a:latin typeface="Arial"/>
              </a:rPr>
              <a:t>st</a:t>
            </a:r>
            <a:r>
              <a:rPr lang="en-US" sz="1200" dirty="0" smtClean="0">
                <a:solidFill>
                  <a:srgbClr val="000000"/>
                </a:solidFill>
                <a:latin typeface="Arial"/>
              </a:rPr>
              <a:t> full calorimeter</a:t>
            </a:r>
            <a:endParaRPr lang="en-US" sz="1200" dirty="0">
              <a:solidFill>
                <a:srgbClr val="000000"/>
              </a:solidFill>
              <a:latin typeface="Arial"/>
            </a:endParaRPr>
          </a:p>
        </p:txBody>
      </p:sp>
      <p:sp>
        <p:nvSpPr>
          <p:cNvPr id="56" name="Rectangle 55"/>
          <p:cNvSpPr/>
          <p:nvPr/>
        </p:nvSpPr>
        <p:spPr>
          <a:xfrm>
            <a:off x="333435" y="2328998"/>
            <a:ext cx="5290124" cy="182882"/>
          </a:xfrm>
          <a:prstGeom prst="rect">
            <a:avLst/>
          </a:prstGeom>
          <a:solidFill>
            <a:schemeClr val="tx2">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Arial"/>
              </a:rPr>
              <a:t>Assemble kicker plates, cages, </a:t>
            </a:r>
            <a:r>
              <a:rPr lang="en-US" sz="1200" dirty="0" err="1" smtClean="0">
                <a:solidFill>
                  <a:srgbClr val="000000"/>
                </a:solidFill>
                <a:latin typeface="Arial"/>
              </a:rPr>
              <a:t>pulsers</a:t>
            </a:r>
            <a:endParaRPr lang="en-US" sz="1200" dirty="0">
              <a:solidFill>
                <a:srgbClr val="000000"/>
              </a:solidFill>
              <a:latin typeface="Arial"/>
            </a:endParaRPr>
          </a:p>
        </p:txBody>
      </p:sp>
      <p:sp>
        <p:nvSpPr>
          <p:cNvPr id="57" name="Rectangle 56"/>
          <p:cNvSpPr/>
          <p:nvPr/>
        </p:nvSpPr>
        <p:spPr>
          <a:xfrm>
            <a:off x="333435" y="1915955"/>
            <a:ext cx="5644456" cy="178422"/>
          </a:xfrm>
          <a:prstGeom prst="rect">
            <a:avLst/>
          </a:prstGeom>
          <a:solidFill>
            <a:schemeClr val="tx2">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Arial"/>
              </a:rPr>
              <a:t>Construct &amp; install quad pulsed power supplies, </a:t>
            </a:r>
            <a:r>
              <a:rPr lang="en-US" sz="1200" dirty="0" err="1" smtClean="0">
                <a:solidFill>
                  <a:srgbClr val="000000"/>
                </a:solidFill>
                <a:latin typeface="Arial"/>
              </a:rPr>
              <a:t>feedthroughs</a:t>
            </a:r>
            <a:r>
              <a:rPr lang="en-US" sz="1200" dirty="0" smtClean="0">
                <a:solidFill>
                  <a:srgbClr val="000000"/>
                </a:solidFill>
                <a:latin typeface="Arial"/>
              </a:rPr>
              <a:t>, connections</a:t>
            </a:r>
            <a:endParaRPr lang="en-US" sz="1200" dirty="0">
              <a:solidFill>
                <a:srgbClr val="000000"/>
              </a:solidFill>
              <a:latin typeface="Arial"/>
            </a:endParaRPr>
          </a:p>
        </p:txBody>
      </p:sp>
      <p:sp>
        <p:nvSpPr>
          <p:cNvPr id="58" name="Rectangle 57"/>
          <p:cNvSpPr/>
          <p:nvPr/>
        </p:nvSpPr>
        <p:spPr>
          <a:xfrm>
            <a:off x="333435" y="2727608"/>
            <a:ext cx="6198323" cy="182880"/>
          </a:xfrm>
          <a:prstGeom prst="rect">
            <a:avLst/>
          </a:prstGeom>
          <a:solidFill>
            <a:schemeClr val="tx2">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Arial"/>
              </a:rPr>
              <a:t>Construct and test upgraded NMR trolley &amp; absolute calibration</a:t>
            </a:r>
            <a:endParaRPr lang="en-US" sz="1200" dirty="0">
              <a:solidFill>
                <a:srgbClr val="000000"/>
              </a:solidFill>
              <a:latin typeface="Arial"/>
            </a:endParaRPr>
          </a:p>
        </p:txBody>
      </p:sp>
      <p:sp>
        <p:nvSpPr>
          <p:cNvPr id="59" name="Rectangle 58"/>
          <p:cNvSpPr/>
          <p:nvPr/>
        </p:nvSpPr>
        <p:spPr>
          <a:xfrm>
            <a:off x="6974260" y="1502006"/>
            <a:ext cx="1325881" cy="754220"/>
          </a:xfrm>
          <a:prstGeom prst="rect">
            <a:avLst/>
          </a:prstGeom>
          <a:solidFill>
            <a:schemeClr val="tx2">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Arial"/>
              </a:rPr>
              <a:t>He leak repair (magnet warm)</a:t>
            </a:r>
            <a:endParaRPr lang="en-US" sz="1200" dirty="0">
              <a:solidFill>
                <a:srgbClr val="000000"/>
              </a:solidFill>
              <a:latin typeface="Arial"/>
            </a:endParaRPr>
          </a:p>
        </p:txBody>
      </p:sp>
      <p:sp>
        <p:nvSpPr>
          <p:cNvPr id="60" name="Rectangle 59"/>
          <p:cNvSpPr/>
          <p:nvPr/>
        </p:nvSpPr>
        <p:spPr>
          <a:xfrm>
            <a:off x="283022" y="5022892"/>
            <a:ext cx="3182995" cy="182880"/>
          </a:xfrm>
          <a:prstGeom prst="rect">
            <a:avLst/>
          </a:prstGeom>
          <a:solidFill>
            <a:schemeClr val="accent3">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Arial"/>
              </a:rPr>
              <a:t>Install final focus on AP0 target</a:t>
            </a:r>
            <a:endParaRPr lang="en-US" sz="1200" dirty="0">
              <a:solidFill>
                <a:srgbClr val="000000"/>
              </a:solidFill>
              <a:latin typeface="Arial"/>
            </a:endParaRPr>
          </a:p>
        </p:txBody>
      </p:sp>
      <p:sp>
        <p:nvSpPr>
          <p:cNvPr id="61" name="Rectangle 60"/>
          <p:cNvSpPr/>
          <p:nvPr/>
        </p:nvSpPr>
        <p:spPr>
          <a:xfrm>
            <a:off x="5522335" y="1502509"/>
            <a:ext cx="1388247" cy="368142"/>
          </a:xfrm>
          <a:prstGeom prst="rect">
            <a:avLst/>
          </a:prstGeom>
          <a:solidFill>
            <a:schemeClr val="tx2">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200" dirty="0" smtClean="0">
                <a:solidFill>
                  <a:srgbClr val="000000"/>
                </a:solidFill>
                <a:latin typeface="Arial"/>
              </a:rPr>
              <a:t>Install/test old </a:t>
            </a:r>
            <a:r>
              <a:rPr lang="en-US" sz="1200" dirty="0">
                <a:solidFill>
                  <a:srgbClr val="000000"/>
                </a:solidFill>
                <a:latin typeface="Arial"/>
              </a:rPr>
              <a:t>i</a:t>
            </a:r>
            <a:r>
              <a:rPr lang="en-US" sz="1200" dirty="0" smtClean="0">
                <a:solidFill>
                  <a:srgbClr val="000000"/>
                </a:solidFill>
                <a:latin typeface="Arial"/>
              </a:rPr>
              <a:t>nflector</a:t>
            </a:r>
            <a:endParaRPr lang="en-US" sz="1200" dirty="0">
              <a:solidFill>
                <a:srgbClr val="000000"/>
              </a:solidFill>
              <a:latin typeface="Arial"/>
            </a:endParaRPr>
          </a:p>
        </p:txBody>
      </p:sp>
      <p:sp>
        <p:nvSpPr>
          <p:cNvPr id="62" name="Rectangle 61"/>
          <p:cNvSpPr/>
          <p:nvPr/>
        </p:nvSpPr>
        <p:spPr>
          <a:xfrm>
            <a:off x="6041570" y="1904066"/>
            <a:ext cx="869011" cy="365760"/>
          </a:xfrm>
          <a:prstGeom prst="rect">
            <a:avLst/>
          </a:prstGeom>
          <a:solidFill>
            <a:schemeClr val="tx2">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200" dirty="0" smtClean="0">
                <a:solidFill>
                  <a:srgbClr val="000000"/>
                </a:solidFill>
                <a:latin typeface="Arial"/>
              </a:rPr>
              <a:t>Final test quads</a:t>
            </a:r>
            <a:endParaRPr lang="en-US" sz="1200" dirty="0">
              <a:solidFill>
                <a:srgbClr val="000000"/>
              </a:solidFill>
              <a:latin typeface="Arial"/>
            </a:endParaRPr>
          </a:p>
        </p:txBody>
      </p:sp>
      <p:sp>
        <p:nvSpPr>
          <p:cNvPr id="65" name="Rectangle 64"/>
          <p:cNvSpPr/>
          <p:nvPr/>
        </p:nvSpPr>
        <p:spPr>
          <a:xfrm>
            <a:off x="333435" y="3111904"/>
            <a:ext cx="2181165" cy="182880"/>
          </a:xfrm>
          <a:prstGeom prst="rect">
            <a:avLst/>
          </a:prstGeom>
          <a:solidFill>
            <a:schemeClr val="accent4">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Arial"/>
              </a:rPr>
              <a:t>Receive </a:t>
            </a:r>
            <a:r>
              <a:rPr lang="en-US" sz="1200" dirty="0" err="1" smtClean="0">
                <a:solidFill>
                  <a:srgbClr val="000000"/>
                </a:solidFill>
                <a:latin typeface="Arial"/>
              </a:rPr>
              <a:t>calo</a:t>
            </a:r>
            <a:r>
              <a:rPr lang="en-US" sz="1200" dirty="0" smtClean="0">
                <a:solidFill>
                  <a:srgbClr val="000000"/>
                </a:solidFill>
                <a:latin typeface="Arial"/>
              </a:rPr>
              <a:t> crystals/</a:t>
            </a:r>
            <a:r>
              <a:rPr lang="en-US" sz="1200" dirty="0" err="1" smtClean="0">
                <a:solidFill>
                  <a:srgbClr val="000000"/>
                </a:solidFill>
                <a:latin typeface="Arial"/>
              </a:rPr>
              <a:t>SiPMs</a:t>
            </a:r>
            <a:endParaRPr lang="en-US" sz="1200" dirty="0">
              <a:solidFill>
                <a:srgbClr val="000000"/>
              </a:solidFill>
              <a:latin typeface="Arial"/>
            </a:endParaRPr>
          </a:p>
        </p:txBody>
      </p:sp>
      <p:sp>
        <p:nvSpPr>
          <p:cNvPr id="113" name="Rectangle 112"/>
          <p:cNvSpPr/>
          <p:nvPr/>
        </p:nvSpPr>
        <p:spPr>
          <a:xfrm>
            <a:off x="5688875" y="2326161"/>
            <a:ext cx="2331719" cy="185719"/>
          </a:xfrm>
          <a:prstGeom prst="rect">
            <a:avLst/>
          </a:prstGeom>
          <a:solidFill>
            <a:schemeClr val="tx2">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200" dirty="0" smtClean="0">
                <a:solidFill>
                  <a:srgbClr val="000000"/>
                </a:solidFill>
                <a:latin typeface="Arial"/>
              </a:rPr>
              <a:t>Install </a:t>
            </a:r>
            <a:r>
              <a:rPr lang="en-US" sz="1200" dirty="0" err="1" smtClean="0">
                <a:solidFill>
                  <a:srgbClr val="000000"/>
                </a:solidFill>
                <a:latin typeface="Arial"/>
              </a:rPr>
              <a:t>Blumleins</a:t>
            </a:r>
            <a:r>
              <a:rPr lang="en-US" sz="1200" dirty="0" smtClean="0">
                <a:solidFill>
                  <a:srgbClr val="000000"/>
                </a:solidFill>
                <a:latin typeface="Arial"/>
              </a:rPr>
              <a:t>, PS, &amp; kickers</a:t>
            </a:r>
            <a:endParaRPr lang="en-US" sz="1200" dirty="0">
              <a:solidFill>
                <a:srgbClr val="000000"/>
              </a:solidFill>
              <a:latin typeface="Arial"/>
            </a:endParaRPr>
          </a:p>
        </p:txBody>
      </p:sp>
      <p:sp>
        <p:nvSpPr>
          <p:cNvPr id="114" name="Rectangle 113"/>
          <p:cNvSpPr/>
          <p:nvPr/>
        </p:nvSpPr>
        <p:spPr>
          <a:xfrm>
            <a:off x="8084692" y="2329000"/>
            <a:ext cx="838120" cy="365760"/>
          </a:xfrm>
          <a:prstGeom prst="rect">
            <a:avLst/>
          </a:prstGeom>
          <a:solidFill>
            <a:schemeClr val="tx2">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200" dirty="0" smtClean="0">
                <a:solidFill>
                  <a:srgbClr val="000000"/>
                </a:solidFill>
                <a:latin typeface="Arial"/>
              </a:rPr>
              <a:t>Test kickers</a:t>
            </a:r>
            <a:endParaRPr lang="en-US" sz="1200" dirty="0">
              <a:solidFill>
                <a:srgbClr val="000000"/>
              </a:solidFill>
              <a:latin typeface="Arial"/>
            </a:endParaRPr>
          </a:p>
        </p:txBody>
      </p:sp>
      <p:sp>
        <p:nvSpPr>
          <p:cNvPr id="115" name="Rectangle 114"/>
          <p:cNvSpPr/>
          <p:nvPr/>
        </p:nvSpPr>
        <p:spPr>
          <a:xfrm>
            <a:off x="7896166" y="2727608"/>
            <a:ext cx="1027939" cy="365760"/>
          </a:xfrm>
          <a:prstGeom prst="rect">
            <a:avLst/>
          </a:prstGeom>
          <a:solidFill>
            <a:schemeClr val="tx2">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200" dirty="0" smtClean="0">
                <a:solidFill>
                  <a:srgbClr val="000000"/>
                </a:solidFill>
                <a:latin typeface="Arial"/>
              </a:rPr>
              <a:t>Test NMR systems</a:t>
            </a:r>
            <a:endParaRPr lang="en-US" sz="1200" dirty="0">
              <a:solidFill>
                <a:srgbClr val="000000"/>
              </a:solidFill>
              <a:latin typeface="Arial"/>
            </a:endParaRPr>
          </a:p>
        </p:txBody>
      </p:sp>
      <p:sp>
        <p:nvSpPr>
          <p:cNvPr id="116" name="Rectangle 115"/>
          <p:cNvSpPr/>
          <p:nvPr/>
        </p:nvSpPr>
        <p:spPr>
          <a:xfrm>
            <a:off x="6615523" y="2727608"/>
            <a:ext cx="1222192" cy="365760"/>
          </a:xfrm>
          <a:prstGeom prst="rect">
            <a:avLst/>
          </a:prstGeom>
          <a:solidFill>
            <a:schemeClr val="tx2">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200" dirty="0" smtClean="0">
                <a:solidFill>
                  <a:srgbClr val="000000"/>
                </a:solidFill>
                <a:latin typeface="Arial"/>
              </a:rPr>
              <a:t>Install trolley &amp; calibration</a:t>
            </a:r>
            <a:endParaRPr lang="en-US" sz="1200" dirty="0">
              <a:solidFill>
                <a:srgbClr val="000000"/>
              </a:solidFill>
              <a:latin typeface="Arial"/>
            </a:endParaRPr>
          </a:p>
        </p:txBody>
      </p:sp>
      <p:sp>
        <p:nvSpPr>
          <p:cNvPr id="117" name="Rectangle 116"/>
          <p:cNvSpPr/>
          <p:nvPr/>
        </p:nvSpPr>
        <p:spPr>
          <a:xfrm>
            <a:off x="4195611" y="3118983"/>
            <a:ext cx="624582" cy="654206"/>
          </a:xfrm>
          <a:prstGeom prst="rect">
            <a:avLst/>
          </a:prstGeom>
          <a:solidFill>
            <a:schemeClr val="accent4">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Arial"/>
              </a:rPr>
              <a:t>SLAC test beam</a:t>
            </a:r>
            <a:endParaRPr lang="en-US" sz="1200" dirty="0">
              <a:solidFill>
                <a:srgbClr val="000000"/>
              </a:solidFill>
              <a:latin typeface="Arial"/>
            </a:endParaRPr>
          </a:p>
        </p:txBody>
      </p:sp>
      <p:sp>
        <p:nvSpPr>
          <p:cNvPr id="118" name="Rectangle 117"/>
          <p:cNvSpPr/>
          <p:nvPr/>
        </p:nvSpPr>
        <p:spPr>
          <a:xfrm>
            <a:off x="711920" y="3590309"/>
            <a:ext cx="3446679" cy="182880"/>
          </a:xfrm>
          <a:prstGeom prst="rect">
            <a:avLst/>
          </a:prstGeom>
          <a:solidFill>
            <a:schemeClr val="accent4">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Arial"/>
              </a:rPr>
              <a:t>Electronics &amp; DAQ development</a:t>
            </a:r>
            <a:endParaRPr lang="en-US" sz="1200" dirty="0">
              <a:solidFill>
                <a:srgbClr val="000000"/>
              </a:solidFill>
              <a:latin typeface="Arial"/>
            </a:endParaRPr>
          </a:p>
        </p:txBody>
      </p:sp>
      <p:sp>
        <p:nvSpPr>
          <p:cNvPr id="119" name="Rectangle 118"/>
          <p:cNvSpPr/>
          <p:nvPr/>
        </p:nvSpPr>
        <p:spPr>
          <a:xfrm>
            <a:off x="3036533" y="3803100"/>
            <a:ext cx="2960952" cy="182880"/>
          </a:xfrm>
          <a:prstGeom prst="rect">
            <a:avLst/>
          </a:prstGeom>
          <a:solidFill>
            <a:schemeClr val="accent4">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smtClean="0">
                <a:solidFill>
                  <a:srgbClr val="000000"/>
                </a:solidFill>
                <a:latin typeface="Arial"/>
              </a:rPr>
              <a:t>WFD production &amp; QC</a:t>
            </a:r>
            <a:endParaRPr lang="en-US" sz="1200" dirty="0">
              <a:solidFill>
                <a:srgbClr val="000000"/>
              </a:solidFill>
              <a:latin typeface="Arial"/>
            </a:endParaRPr>
          </a:p>
        </p:txBody>
      </p:sp>
      <p:sp>
        <p:nvSpPr>
          <p:cNvPr id="120" name="Rectangle 119"/>
          <p:cNvSpPr/>
          <p:nvPr/>
        </p:nvSpPr>
        <p:spPr>
          <a:xfrm>
            <a:off x="5267327" y="4025738"/>
            <a:ext cx="2259011" cy="182880"/>
          </a:xfrm>
          <a:prstGeom prst="rect">
            <a:avLst/>
          </a:prstGeom>
          <a:solidFill>
            <a:schemeClr val="accent4">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err="1" smtClean="0">
                <a:solidFill>
                  <a:srgbClr val="000000"/>
                </a:solidFill>
                <a:latin typeface="Arial"/>
              </a:rPr>
              <a:t>Calo</a:t>
            </a:r>
            <a:r>
              <a:rPr lang="en-US" sz="1200" dirty="0" smtClean="0">
                <a:solidFill>
                  <a:srgbClr val="000000"/>
                </a:solidFill>
                <a:latin typeface="Arial"/>
              </a:rPr>
              <a:t> production &amp; installation</a:t>
            </a:r>
            <a:endParaRPr lang="en-US" sz="1200" dirty="0">
              <a:solidFill>
                <a:srgbClr val="000000"/>
              </a:solidFill>
              <a:latin typeface="Arial"/>
            </a:endParaRPr>
          </a:p>
        </p:txBody>
      </p:sp>
      <p:sp>
        <p:nvSpPr>
          <p:cNvPr id="122" name="Rectangle 121"/>
          <p:cNvSpPr/>
          <p:nvPr/>
        </p:nvSpPr>
        <p:spPr>
          <a:xfrm>
            <a:off x="3904434" y="4248357"/>
            <a:ext cx="3621904" cy="177975"/>
          </a:xfrm>
          <a:prstGeom prst="rect">
            <a:avLst/>
          </a:prstGeom>
          <a:solidFill>
            <a:schemeClr val="accent4">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Arial"/>
              </a:rPr>
              <a:t>DAQ installation &amp; testing</a:t>
            </a:r>
            <a:endParaRPr lang="en-US" sz="1200" dirty="0">
              <a:solidFill>
                <a:srgbClr val="000000"/>
              </a:solidFill>
              <a:latin typeface="Arial"/>
            </a:endParaRPr>
          </a:p>
        </p:txBody>
      </p:sp>
      <p:sp>
        <p:nvSpPr>
          <p:cNvPr id="124" name="Rectangle 123"/>
          <p:cNvSpPr/>
          <p:nvPr/>
        </p:nvSpPr>
        <p:spPr>
          <a:xfrm>
            <a:off x="4392112" y="4469877"/>
            <a:ext cx="3130514" cy="187113"/>
          </a:xfrm>
          <a:prstGeom prst="rect">
            <a:avLst/>
          </a:prstGeom>
          <a:solidFill>
            <a:schemeClr val="accent4">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Arial"/>
              </a:rPr>
              <a:t>1</a:t>
            </a:r>
            <a:r>
              <a:rPr lang="en-US" sz="1200" baseline="30000" dirty="0" smtClean="0">
                <a:solidFill>
                  <a:srgbClr val="000000"/>
                </a:solidFill>
                <a:latin typeface="Arial"/>
              </a:rPr>
              <a:t>st</a:t>
            </a:r>
            <a:r>
              <a:rPr lang="en-US" sz="1200" dirty="0" smtClean="0">
                <a:solidFill>
                  <a:srgbClr val="000000"/>
                </a:solidFill>
                <a:latin typeface="Arial"/>
              </a:rPr>
              <a:t> tracker assembly &amp; installation</a:t>
            </a:r>
            <a:endParaRPr lang="en-US" sz="1200" dirty="0">
              <a:solidFill>
                <a:srgbClr val="000000"/>
              </a:solidFill>
              <a:latin typeface="Arial"/>
            </a:endParaRPr>
          </a:p>
        </p:txBody>
      </p:sp>
      <p:sp>
        <p:nvSpPr>
          <p:cNvPr id="125" name="Rectangle 124"/>
          <p:cNvSpPr/>
          <p:nvPr/>
        </p:nvSpPr>
        <p:spPr>
          <a:xfrm>
            <a:off x="5759358" y="4700655"/>
            <a:ext cx="3130514" cy="187113"/>
          </a:xfrm>
          <a:prstGeom prst="rect">
            <a:avLst/>
          </a:prstGeom>
          <a:solidFill>
            <a:schemeClr val="accent4">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Arial"/>
              </a:rPr>
              <a:t>2</a:t>
            </a:r>
            <a:r>
              <a:rPr lang="en-US" sz="1200" baseline="30000" dirty="0" smtClean="0">
                <a:solidFill>
                  <a:srgbClr val="000000"/>
                </a:solidFill>
                <a:latin typeface="Arial"/>
              </a:rPr>
              <a:t>nd</a:t>
            </a:r>
            <a:r>
              <a:rPr lang="en-US" sz="1200" dirty="0" smtClean="0">
                <a:solidFill>
                  <a:srgbClr val="000000"/>
                </a:solidFill>
                <a:latin typeface="Arial"/>
              </a:rPr>
              <a:t> tracker assembly &amp; installation</a:t>
            </a:r>
            <a:endParaRPr lang="en-US" sz="1200" dirty="0">
              <a:solidFill>
                <a:srgbClr val="000000"/>
              </a:solidFill>
              <a:latin typeface="Arial"/>
            </a:endParaRPr>
          </a:p>
        </p:txBody>
      </p:sp>
      <p:sp>
        <p:nvSpPr>
          <p:cNvPr id="126" name="Rectangle 125"/>
          <p:cNvSpPr/>
          <p:nvPr/>
        </p:nvSpPr>
        <p:spPr>
          <a:xfrm>
            <a:off x="7589519" y="3797964"/>
            <a:ext cx="1280161" cy="855643"/>
          </a:xfrm>
          <a:prstGeom prst="rect">
            <a:avLst/>
          </a:prstGeom>
          <a:solidFill>
            <a:schemeClr val="accent4">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Arial"/>
              </a:rPr>
              <a:t>Dry runs &amp; mock data challenge</a:t>
            </a:r>
            <a:endParaRPr lang="en-US" sz="1200" dirty="0">
              <a:solidFill>
                <a:srgbClr val="000000"/>
              </a:solidFill>
              <a:latin typeface="Arial"/>
            </a:endParaRPr>
          </a:p>
        </p:txBody>
      </p:sp>
      <p:sp>
        <p:nvSpPr>
          <p:cNvPr id="128" name="Rectangle 127"/>
          <p:cNvSpPr/>
          <p:nvPr/>
        </p:nvSpPr>
        <p:spPr>
          <a:xfrm>
            <a:off x="6070737" y="3803100"/>
            <a:ext cx="1451889" cy="182880"/>
          </a:xfrm>
          <a:prstGeom prst="rect">
            <a:avLst/>
          </a:prstGeom>
          <a:solidFill>
            <a:schemeClr val="accent4">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Arial"/>
              </a:rPr>
              <a:t>Electronics install</a:t>
            </a:r>
            <a:endParaRPr lang="en-US" sz="1200" dirty="0">
              <a:solidFill>
                <a:srgbClr val="000000"/>
              </a:solidFill>
              <a:latin typeface="Arial"/>
            </a:endParaRPr>
          </a:p>
        </p:txBody>
      </p:sp>
      <p:sp>
        <p:nvSpPr>
          <p:cNvPr id="130" name="Rectangle 129"/>
          <p:cNvSpPr/>
          <p:nvPr/>
        </p:nvSpPr>
        <p:spPr>
          <a:xfrm>
            <a:off x="283022" y="5267709"/>
            <a:ext cx="4929057" cy="182880"/>
          </a:xfrm>
          <a:prstGeom prst="rect">
            <a:avLst/>
          </a:prstGeom>
          <a:solidFill>
            <a:schemeClr val="accent3">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Arial"/>
              </a:rPr>
              <a:t>Construct M2/M3 beamlines from AP0 to Delivery Ring</a:t>
            </a:r>
            <a:endParaRPr lang="en-US" sz="1200" dirty="0">
              <a:solidFill>
                <a:srgbClr val="000000"/>
              </a:solidFill>
              <a:latin typeface="Arial"/>
            </a:endParaRPr>
          </a:p>
        </p:txBody>
      </p:sp>
      <p:sp>
        <p:nvSpPr>
          <p:cNvPr id="131" name="Rectangle 130"/>
          <p:cNvSpPr/>
          <p:nvPr/>
        </p:nvSpPr>
        <p:spPr>
          <a:xfrm>
            <a:off x="722818" y="5485423"/>
            <a:ext cx="6775263" cy="182880"/>
          </a:xfrm>
          <a:prstGeom prst="rect">
            <a:avLst/>
          </a:prstGeom>
          <a:solidFill>
            <a:schemeClr val="accent3">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Arial"/>
              </a:rPr>
              <a:t>Modify AP0 Li lens and PMAG PS for g-2 rep rate, replace beam dump</a:t>
            </a:r>
            <a:endParaRPr lang="en-US" sz="1200" dirty="0">
              <a:solidFill>
                <a:srgbClr val="000000"/>
              </a:solidFill>
              <a:latin typeface="Arial"/>
            </a:endParaRPr>
          </a:p>
        </p:txBody>
      </p:sp>
      <p:sp>
        <p:nvSpPr>
          <p:cNvPr id="132" name="Rectangle 131"/>
          <p:cNvSpPr/>
          <p:nvPr/>
        </p:nvSpPr>
        <p:spPr>
          <a:xfrm>
            <a:off x="2551618" y="5703140"/>
            <a:ext cx="6326765" cy="182880"/>
          </a:xfrm>
          <a:prstGeom prst="rect">
            <a:avLst/>
          </a:prstGeom>
          <a:solidFill>
            <a:schemeClr val="accent3">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Arial"/>
              </a:rPr>
              <a:t>Install Delivery Ring injection, transport, and extraction</a:t>
            </a:r>
            <a:endParaRPr lang="en-US" sz="1200" dirty="0">
              <a:solidFill>
                <a:srgbClr val="000000"/>
              </a:solidFill>
              <a:latin typeface="Arial"/>
            </a:endParaRPr>
          </a:p>
        </p:txBody>
      </p:sp>
      <p:sp>
        <p:nvSpPr>
          <p:cNvPr id="133" name="Rectangle 132"/>
          <p:cNvSpPr/>
          <p:nvPr/>
        </p:nvSpPr>
        <p:spPr>
          <a:xfrm>
            <a:off x="3429000" y="5933918"/>
            <a:ext cx="5449383" cy="182880"/>
          </a:xfrm>
          <a:prstGeom prst="rect">
            <a:avLst/>
          </a:prstGeom>
          <a:solidFill>
            <a:schemeClr val="accent3">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Arial"/>
              </a:rPr>
              <a:t>Construct M4/M5 beamlines from DR into g-2 ring</a:t>
            </a:r>
            <a:endParaRPr lang="en-US" sz="1200" dirty="0">
              <a:solidFill>
                <a:srgbClr val="000000"/>
              </a:solidFill>
              <a:latin typeface="Arial"/>
            </a:endParaRPr>
          </a:p>
        </p:txBody>
      </p:sp>
      <p:sp>
        <p:nvSpPr>
          <p:cNvPr id="135" name="Rectangle 134"/>
          <p:cNvSpPr/>
          <p:nvPr/>
        </p:nvSpPr>
        <p:spPr>
          <a:xfrm>
            <a:off x="7589519" y="5017770"/>
            <a:ext cx="1290472" cy="637471"/>
          </a:xfrm>
          <a:prstGeom prst="rect">
            <a:avLst/>
          </a:prstGeom>
          <a:solidFill>
            <a:schemeClr val="accent3">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Arial"/>
              </a:rPr>
              <a:t>Commission primary proton beam to AP0</a:t>
            </a:r>
            <a:endParaRPr lang="en-US" sz="1200" dirty="0">
              <a:solidFill>
                <a:srgbClr val="000000"/>
              </a:solidFill>
              <a:latin typeface="Arial"/>
            </a:endParaRPr>
          </a:p>
        </p:txBody>
      </p:sp>
    </p:spTree>
    <p:extLst>
      <p:ext uri="{BB962C8B-B14F-4D97-AF65-F5344CB8AC3E}">
        <p14:creationId xmlns:p14="http://schemas.microsoft.com/office/powerpoint/2010/main" val="113534348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Shielding material - largest risk nearly retired</a:t>
            </a:r>
            <a:endParaRPr lang="en-US" dirty="0"/>
          </a:p>
        </p:txBody>
      </p:sp>
      <p:sp>
        <p:nvSpPr>
          <p:cNvPr id="5" name="Footer Placeholder 4"/>
          <p:cNvSpPr>
            <a:spLocks noGrp="1"/>
          </p:cNvSpPr>
          <p:nvPr>
            <p:ph type="ftr" sz="quarter" idx="11"/>
          </p:nvPr>
        </p:nvSpPr>
        <p:spPr/>
        <p:txBody>
          <a:bodyPr/>
          <a:lstStyle/>
          <a:p>
            <a:pPr>
              <a:defRPr/>
            </a:pPr>
            <a:r>
              <a:rPr lang="de-DE" smtClean="0"/>
              <a:t>Muon (g-2)   Fermilab PAC - 21 June 2016</a:t>
            </a:r>
            <a:endParaRPr lang="en-US" b="1" dirty="0"/>
          </a:p>
        </p:txBody>
      </p:sp>
      <p:sp>
        <p:nvSpPr>
          <p:cNvPr id="6" name="Slide Number Placeholder 5"/>
          <p:cNvSpPr>
            <a:spLocks noGrp="1"/>
          </p:cNvSpPr>
          <p:nvPr>
            <p:ph type="sldNum" sz="quarter" idx="12"/>
          </p:nvPr>
        </p:nvSpPr>
        <p:spPr/>
        <p:txBody>
          <a:bodyPr/>
          <a:lstStyle/>
          <a:p>
            <a:fld id="{EC1EDC5F-450D-4B03-AEB8-070F03DC26DD}" type="slidenum">
              <a:rPr lang="en-US" smtClean="0"/>
              <a:pPr/>
              <a:t>38</a:t>
            </a:fld>
            <a:endParaRPr lang="en-US"/>
          </a:p>
        </p:txBody>
      </p:sp>
      <p:sp>
        <p:nvSpPr>
          <p:cNvPr id="13" name="Content Placeholder 2"/>
          <p:cNvSpPr txBox="1">
            <a:spLocks/>
          </p:cNvSpPr>
          <p:nvPr/>
        </p:nvSpPr>
        <p:spPr>
          <a:xfrm>
            <a:off x="138549" y="971699"/>
            <a:ext cx="8492833" cy="5068883"/>
          </a:xfrm>
          <a:prstGeom prst="rect">
            <a:avLst/>
          </a:prstGeom>
        </p:spPr>
        <p:txBody>
          <a:bodyPr lIns="0" tIns="0" rIns="0" bIns="0">
            <a:normAutofit lnSpcReduction="10000"/>
          </a:bodyPr>
          <a:lstStyle>
            <a:lvl1pPr marL="342900" indent="-342900" algn="l" defTabSz="457200" rtl="0" eaLnBrk="1" fontAlgn="base" hangingPunct="1">
              <a:spcBef>
                <a:spcPct val="20000"/>
              </a:spcBef>
              <a:spcAft>
                <a:spcPct val="0"/>
              </a:spcAft>
              <a:buFont typeface="Arial" pitchFamily="34" charset="0"/>
              <a:buChar char="•"/>
              <a:defRPr sz="2400" kern="1200">
                <a:solidFill>
                  <a:srgbClr val="404040"/>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200" kern="1200">
                <a:solidFill>
                  <a:srgbClr val="404040"/>
                </a:solidFill>
                <a:latin typeface="Helvetica"/>
                <a:ea typeface="MS PGothic" pitchFamily="34" charset="-128"/>
                <a:cs typeface="ＭＳ Ｐゴシック" charset="0"/>
              </a:defRPr>
            </a:lvl2pPr>
            <a:lvl3pPr marL="1143000" indent="-228600" algn="l" defTabSz="457200" rtl="0" eaLnBrk="1" fontAlgn="base" hangingPunct="1">
              <a:spcBef>
                <a:spcPct val="20000"/>
              </a:spcBef>
              <a:spcAft>
                <a:spcPct val="0"/>
              </a:spcAft>
              <a:buFont typeface="Arial" pitchFamily="34" charset="0"/>
              <a:buChar char="•"/>
              <a:defRPr sz="2000" kern="1200">
                <a:solidFill>
                  <a:srgbClr val="404040"/>
                </a:solidFill>
                <a:latin typeface="Helvetica"/>
                <a:ea typeface="MS PGothic" pitchFamily="34" charset="-128"/>
                <a:cs typeface="ＭＳ Ｐゴシック" charset="0"/>
              </a:defRPr>
            </a:lvl3pPr>
            <a:lvl4pPr marL="1600200" indent="-228600" algn="l" defTabSz="457200" rtl="0" eaLnBrk="1" fontAlgn="base" hangingPunct="1">
              <a:spcBef>
                <a:spcPct val="20000"/>
              </a:spcBef>
              <a:spcAft>
                <a:spcPct val="0"/>
              </a:spcAft>
              <a:buFont typeface="Arial" pitchFamily="34" charset="0"/>
              <a:buChar char="–"/>
              <a:defRPr sz="1800" kern="1200">
                <a:solidFill>
                  <a:srgbClr val="404040"/>
                </a:solidFill>
                <a:latin typeface="Helvetica"/>
                <a:ea typeface="MS PGothic" pitchFamily="34" charset="-128"/>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pPr>
            <a:r>
              <a:rPr lang="en-US" sz="2200" dirty="0" smtClean="0">
                <a:solidFill>
                  <a:srgbClr val="3366FF"/>
                </a:solidFill>
              </a:rPr>
              <a:t>Shielding material that prevents flux from leaking out of inflector is absolutely crucial…had no solution in 2014</a:t>
            </a:r>
          </a:p>
          <a:p>
            <a:pPr>
              <a:lnSpc>
                <a:spcPct val="120000"/>
              </a:lnSpc>
            </a:pPr>
            <a:r>
              <a:rPr lang="en-US" sz="2200" dirty="0" smtClean="0">
                <a:solidFill>
                  <a:srgbClr val="3366FF"/>
                </a:solidFill>
              </a:rPr>
              <a:t>Explored two options</a:t>
            </a:r>
          </a:p>
          <a:p>
            <a:pPr lvl="1">
              <a:lnSpc>
                <a:spcPct val="120000"/>
              </a:lnSpc>
            </a:pPr>
            <a:r>
              <a:rPr lang="en-US" sz="2000" dirty="0" smtClean="0">
                <a:solidFill>
                  <a:srgbClr val="FF0000"/>
                </a:solidFill>
              </a:rPr>
              <a:t>MgB2 – could make this work but ceramic has complications</a:t>
            </a:r>
          </a:p>
          <a:p>
            <a:pPr lvl="1">
              <a:lnSpc>
                <a:spcPct val="120000"/>
              </a:lnSpc>
            </a:pPr>
            <a:r>
              <a:rPr lang="en-US" sz="2000" dirty="0" smtClean="0">
                <a:solidFill>
                  <a:srgbClr val="FF0000"/>
                </a:solidFill>
              </a:rPr>
              <a:t>Remanufacturing original </a:t>
            </a:r>
            <a:r>
              <a:rPr lang="en-US" sz="2000" dirty="0" err="1" smtClean="0">
                <a:solidFill>
                  <a:srgbClr val="FF0000"/>
                </a:solidFill>
              </a:rPr>
              <a:t>NbTi</a:t>
            </a:r>
            <a:r>
              <a:rPr lang="en-US" sz="2000" dirty="0" smtClean="0">
                <a:solidFill>
                  <a:srgbClr val="FF0000"/>
                </a:solidFill>
              </a:rPr>
              <a:t>/Cu shield</a:t>
            </a:r>
          </a:p>
          <a:p>
            <a:pPr>
              <a:lnSpc>
                <a:spcPct val="120000"/>
              </a:lnSpc>
            </a:pPr>
            <a:r>
              <a:rPr lang="en-US" sz="2200" dirty="0" smtClean="0">
                <a:solidFill>
                  <a:srgbClr val="3366FF"/>
                </a:solidFill>
              </a:rPr>
              <a:t>With help from Akira Yamamoto we located the last remnants of the original inflector shield material made in the R&amp;D division of Nippon Steel!</a:t>
            </a:r>
          </a:p>
          <a:p>
            <a:pPr lvl="1">
              <a:lnSpc>
                <a:spcPct val="120000"/>
              </a:lnSpc>
            </a:pPr>
            <a:r>
              <a:rPr lang="en-US" sz="2000" dirty="0">
                <a:solidFill>
                  <a:srgbClr val="FF0000"/>
                </a:solidFill>
              </a:rPr>
              <a:t>Nippon selling material for ~$50k, needs final processing by 2</a:t>
            </a:r>
            <a:r>
              <a:rPr lang="en-US" sz="2000" baseline="30000" dirty="0">
                <a:solidFill>
                  <a:srgbClr val="FF0000"/>
                </a:solidFill>
              </a:rPr>
              <a:t>nd</a:t>
            </a:r>
            <a:r>
              <a:rPr lang="en-US" sz="2000" dirty="0">
                <a:solidFill>
                  <a:srgbClr val="FF0000"/>
                </a:solidFill>
              </a:rPr>
              <a:t> vendor for ~$30k</a:t>
            </a:r>
          </a:p>
          <a:p>
            <a:pPr lvl="1">
              <a:lnSpc>
                <a:spcPct val="120000"/>
              </a:lnSpc>
            </a:pPr>
            <a:r>
              <a:rPr lang="en-US" sz="2000" dirty="0" smtClean="0">
                <a:solidFill>
                  <a:srgbClr val="FF0000"/>
                </a:solidFill>
              </a:rPr>
              <a:t>Enough to make 1.5 new shields</a:t>
            </a:r>
          </a:p>
          <a:p>
            <a:pPr lvl="1">
              <a:lnSpc>
                <a:spcPct val="120000"/>
              </a:lnSpc>
            </a:pPr>
            <a:r>
              <a:rPr lang="en-US" sz="2000" dirty="0" smtClean="0">
                <a:solidFill>
                  <a:srgbClr val="FF0000"/>
                </a:solidFill>
              </a:rPr>
              <a:t>Procurement in progress on operations budget (to be purchased back by project if new inflector scope approved)</a:t>
            </a:r>
          </a:p>
        </p:txBody>
      </p:sp>
      <p:sp>
        <p:nvSpPr>
          <p:cNvPr id="3" name="TextBox 2"/>
          <p:cNvSpPr txBox="1"/>
          <p:nvPr/>
        </p:nvSpPr>
        <p:spPr>
          <a:xfrm>
            <a:off x="520700" y="612776"/>
            <a:ext cx="3111500" cy="369332"/>
          </a:xfrm>
          <a:prstGeom prst="rect">
            <a:avLst/>
          </a:prstGeom>
          <a:noFill/>
        </p:spPr>
        <p:txBody>
          <a:bodyPr wrap="square" rtlCol="0">
            <a:spAutoFit/>
          </a:bodyPr>
          <a:lstStyle/>
          <a:p>
            <a:r>
              <a:rPr lang="en-US" dirty="0" smtClean="0">
                <a:solidFill>
                  <a:srgbClr val="FF0000"/>
                </a:solidFill>
                <a:latin typeface="Arial"/>
                <a:cs typeface="Arial"/>
              </a:rPr>
              <a:t>put at </a:t>
            </a:r>
            <a:r>
              <a:rPr lang="en-US" dirty="0" err="1" smtClean="0">
                <a:solidFill>
                  <a:srgbClr val="FF0000"/>
                </a:solidFill>
                <a:latin typeface="Arial"/>
                <a:cs typeface="Arial"/>
              </a:rPr>
              <a:t>backjup</a:t>
            </a:r>
            <a:endParaRPr lang="en-US" dirty="0" smtClean="0">
              <a:solidFill>
                <a:srgbClr val="FF0000"/>
              </a:solidFill>
              <a:latin typeface="Arial"/>
              <a:cs typeface="Arial"/>
            </a:endParaRPr>
          </a:p>
        </p:txBody>
      </p:sp>
    </p:spTree>
    <p:extLst>
      <p:ext uri="{BB962C8B-B14F-4D97-AF65-F5344CB8AC3E}">
        <p14:creationId xmlns:p14="http://schemas.microsoft.com/office/powerpoint/2010/main" val="71622170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Contingency Spend Plan</a:t>
            </a:r>
            <a:endParaRPr lang="en-US" dirty="0"/>
          </a:p>
        </p:txBody>
      </p:sp>
      <p:sp>
        <p:nvSpPr>
          <p:cNvPr id="5" name="Footer Placeholder 4"/>
          <p:cNvSpPr>
            <a:spLocks noGrp="1"/>
          </p:cNvSpPr>
          <p:nvPr>
            <p:ph type="ftr" sz="quarter" idx="11"/>
          </p:nvPr>
        </p:nvSpPr>
        <p:spPr/>
        <p:txBody>
          <a:bodyPr/>
          <a:lstStyle/>
          <a:p>
            <a:pPr>
              <a:defRPr/>
            </a:pPr>
            <a:r>
              <a:rPr lang="de-DE" smtClean="0"/>
              <a:t>Muon (g-2)   Fermilab PAC - 21 June 2016</a:t>
            </a:r>
            <a:endParaRPr lang="en-US" b="1" dirty="0"/>
          </a:p>
        </p:txBody>
      </p:sp>
      <p:sp>
        <p:nvSpPr>
          <p:cNvPr id="6" name="Slide Number Placeholder 5"/>
          <p:cNvSpPr>
            <a:spLocks noGrp="1"/>
          </p:cNvSpPr>
          <p:nvPr>
            <p:ph type="sldNum" sz="quarter" idx="12"/>
          </p:nvPr>
        </p:nvSpPr>
        <p:spPr/>
        <p:txBody>
          <a:bodyPr/>
          <a:lstStyle/>
          <a:p>
            <a:fld id="{EC1EDC5F-450D-4B03-AEB8-070F03DC26DD}" type="slidenum">
              <a:rPr lang="en-US" smtClean="0"/>
              <a:pPr/>
              <a:t>39</a:t>
            </a:fld>
            <a:endParaRPr lang="en-US"/>
          </a:p>
        </p:txBody>
      </p:sp>
      <p:sp>
        <p:nvSpPr>
          <p:cNvPr id="7" name="Content Placeholder 2"/>
          <p:cNvSpPr>
            <a:spLocks noGrp="1"/>
          </p:cNvSpPr>
          <p:nvPr>
            <p:ph idx="1"/>
          </p:nvPr>
        </p:nvSpPr>
        <p:spPr>
          <a:xfrm>
            <a:off x="452437" y="921185"/>
            <a:ext cx="7997057" cy="5008560"/>
          </a:xfrm>
        </p:spPr>
        <p:txBody>
          <a:bodyPr>
            <a:normAutofit fontScale="77500" lnSpcReduction="20000"/>
          </a:bodyPr>
          <a:lstStyle/>
          <a:p>
            <a:pPr>
              <a:lnSpc>
                <a:spcPct val="120000"/>
              </a:lnSpc>
            </a:pPr>
            <a:r>
              <a:rPr lang="en-US" dirty="0" smtClean="0"/>
              <a:t>Decision points based on when other significant milestones had been met to reduce risk</a:t>
            </a:r>
          </a:p>
          <a:p>
            <a:pPr>
              <a:lnSpc>
                <a:spcPct val="120000"/>
              </a:lnSpc>
            </a:pPr>
            <a:endParaRPr lang="en-US" sz="1100" dirty="0" smtClean="0"/>
          </a:p>
          <a:p>
            <a:pPr marL="914400" lvl="1" indent="-457200">
              <a:lnSpc>
                <a:spcPct val="120000"/>
              </a:lnSpc>
              <a:buFont typeface="+mj-lt"/>
              <a:buAutoNum type="arabicPeriod"/>
            </a:pPr>
            <a:r>
              <a:rPr lang="en-US" dirty="0" smtClean="0">
                <a:solidFill>
                  <a:srgbClr val="008000"/>
                </a:solidFill>
              </a:rPr>
              <a:t>Preliminary design of new inflector complete</a:t>
            </a:r>
            <a:r>
              <a:rPr lang="en-US" dirty="0" smtClean="0"/>
              <a:t> – added $345k of budget for next design phase was added in August 2014</a:t>
            </a:r>
          </a:p>
          <a:p>
            <a:pPr marL="914400" lvl="1" indent="-457200">
              <a:lnSpc>
                <a:spcPct val="120000"/>
              </a:lnSpc>
              <a:buFont typeface="+mj-lt"/>
              <a:buAutoNum type="arabicPeriod"/>
            </a:pPr>
            <a:endParaRPr lang="en-US" sz="1100" dirty="0" smtClean="0"/>
          </a:p>
          <a:p>
            <a:pPr marL="914400" lvl="1" indent="-457200">
              <a:lnSpc>
                <a:spcPct val="120000"/>
              </a:lnSpc>
              <a:buFont typeface="+mj-lt"/>
              <a:buAutoNum type="arabicPeriod"/>
            </a:pPr>
            <a:r>
              <a:rPr lang="en-US" dirty="0" smtClean="0">
                <a:solidFill>
                  <a:srgbClr val="008000"/>
                </a:solidFill>
              </a:rPr>
              <a:t>Completion of ring reassembly and powering of storage ring magnet </a:t>
            </a:r>
            <a:r>
              <a:rPr lang="en-US" dirty="0" smtClean="0"/>
              <a:t>– completed Sep 2015, no new scope added due to $1.8M in contingency used</a:t>
            </a:r>
          </a:p>
          <a:p>
            <a:pPr marL="914400" lvl="1" indent="-457200">
              <a:lnSpc>
                <a:spcPct val="120000"/>
              </a:lnSpc>
              <a:buFont typeface="+mj-lt"/>
              <a:buAutoNum type="arabicPeriod"/>
            </a:pPr>
            <a:endParaRPr lang="en-US" sz="1100" dirty="0" smtClean="0"/>
          </a:p>
          <a:p>
            <a:pPr marL="914400" lvl="1" indent="-457200">
              <a:lnSpc>
                <a:spcPct val="120000"/>
              </a:lnSpc>
              <a:buFont typeface="+mj-lt"/>
              <a:buAutoNum type="arabicPeriod"/>
            </a:pPr>
            <a:r>
              <a:rPr lang="en-US" dirty="0" smtClean="0">
                <a:solidFill>
                  <a:srgbClr val="008000"/>
                </a:solidFill>
              </a:rPr>
              <a:t>POs placed for quad </a:t>
            </a:r>
            <a:r>
              <a:rPr lang="en-US" dirty="0" err="1" smtClean="0">
                <a:solidFill>
                  <a:srgbClr val="008000"/>
                </a:solidFill>
              </a:rPr>
              <a:t>pulsers</a:t>
            </a:r>
            <a:r>
              <a:rPr lang="en-US" dirty="0" smtClean="0">
                <a:solidFill>
                  <a:srgbClr val="008000"/>
                </a:solidFill>
              </a:rPr>
              <a:t> and inflector valve box</a:t>
            </a:r>
            <a:r>
              <a:rPr lang="en-US" dirty="0" smtClean="0"/>
              <a:t> – retiring risk for final complex procurements</a:t>
            </a:r>
          </a:p>
          <a:p>
            <a:pPr marL="914400" lvl="1" indent="-457200">
              <a:lnSpc>
                <a:spcPct val="120000"/>
              </a:lnSpc>
              <a:buFont typeface="+mj-lt"/>
              <a:buAutoNum type="arabicPeriod"/>
            </a:pPr>
            <a:endParaRPr lang="en-US" sz="1100" dirty="0"/>
          </a:p>
          <a:p>
            <a:pPr marL="914400" lvl="1" indent="-457200">
              <a:lnSpc>
                <a:spcPct val="120000"/>
              </a:lnSpc>
              <a:buFont typeface="+mj-lt"/>
              <a:buAutoNum type="arabicPeriod"/>
            </a:pPr>
            <a:r>
              <a:rPr lang="en-US" dirty="0" smtClean="0">
                <a:solidFill>
                  <a:srgbClr val="008000"/>
                </a:solidFill>
              </a:rPr>
              <a:t>Accelerator implementation is 50% complete </a:t>
            </a:r>
            <a:r>
              <a:rPr lang="en-US" dirty="0" smtClean="0">
                <a:solidFill>
                  <a:schemeClr val="accent6"/>
                </a:solidFill>
              </a:rPr>
              <a:t>–</a:t>
            </a:r>
            <a:r>
              <a:rPr lang="en-US" dirty="0" smtClean="0">
                <a:solidFill>
                  <a:schemeClr val="tx1"/>
                </a:solidFill>
              </a:rPr>
              <a:t> hit that mark Feb 2016</a:t>
            </a:r>
          </a:p>
          <a:p>
            <a:pPr>
              <a:lnSpc>
                <a:spcPct val="120000"/>
              </a:lnSpc>
            </a:pPr>
            <a:endParaRPr lang="en-US" sz="1100" dirty="0" smtClean="0"/>
          </a:p>
          <a:p>
            <a:pPr>
              <a:lnSpc>
                <a:spcPct val="120000"/>
              </a:lnSpc>
            </a:pPr>
            <a:r>
              <a:rPr lang="en-US" dirty="0" smtClean="0"/>
              <a:t>A new inflector has always been the highest priority in the contingency spend plan</a:t>
            </a:r>
          </a:p>
          <a:p>
            <a:pPr>
              <a:lnSpc>
                <a:spcPct val="120000"/>
              </a:lnSpc>
            </a:pPr>
            <a:r>
              <a:rPr lang="en-US" dirty="0" smtClean="0"/>
              <a:t>Have completed bottom-up contingency analysis showing $1,000k in excess contingency</a:t>
            </a:r>
          </a:p>
        </p:txBody>
      </p:sp>
      <p:sp>
        <p:nvSpPr>
          <p:cNvPr id="8" name="Rectangle 7"/>
          <p:cNvSpPr/>
          <p:nvPr/>
        </p:nvSpPr>
        <p:spPr>
          <a:xfrm>
            <a:off x="584777" y="1439703"/>
            <a:ext cx="531916" cy="584776"/>
          </a:xfrm>
          <a:prstGeom prst="rect">
            <a:avLst/>
          </a:prstGeom>
        </p:spPr>
        <p:txBody>
          <a:bodyPr wrap="none">
            <a:spAutoFit/>
          </a:bodyPr>
          <a:lstStyle/>
          <a:p>
            <a:r>
              <a:rPr lang="en-US" sz="3200" dirty="0">
                <a:solidFill>
                  <a:srgbClr val="008000"/>
                </a:solidFill>
                <a:latin typeface="Zapf Dingbats"/>
                <a:ea typeface="Zapf Dingbats"/>
                <a:cs typeface="Zapf Dingbats"/>
              </a:rPr>
              <a:t>✔</a:t>
            </a:r>
            <a:endParaRPr lang="en-US" sz="3200" dirty="0">
              <a:solidFill>
                <a:srgbClr val="008000"/>
              </a:solidFill>
            </a:endParaRPr>
          </a:p>
        </p:txBody>
      </p:sp>
      <p:sp>
        <p:nvSpPr>
          <p:cNvPr id="9" name="Rectangle 8"/>
          <p:cNvSpPr/>
          <p:nvPr/>
        </p:nvSpPr>
        <p:spPr>
          <a:xfrm>
            <a:off x="584777" y="2162718"/>
            <a:ext cx="531916" cy="584776"/>
          </a:xfrm>
          <a:prstGeom prst="rect">
            <a:avLst/>
          </a:prstGeom>
        </p:spPr>
        <p:txBody>
          <a:bodyPr wrap="none">
            <a:spAutoFit/>
          </a:bodyPr>
          <a:lstStyle/>
          <a:p>
            <a:r>
              <a:rPr lang="en-US" sz="3200" dirty="0">
                <a:solidFill>
                  <a:srgbClr val="008000"/>
                </a:solidFill>
                <a:latin typeface="Zapf Dingbats"/>
                <a:ea typeface="Zapf Dingbats"/>
                <a:cs typeface="Zapf Dingbats"/>
              </a:rPr>
              <a:t>✔</a:t>
            </a:r>
            <a:endParaRPr lang="en-US" sz="3200" dirty="0">
              <a:solidFill>
                <a:srgbClr val="008000"/>
              </a:solidFill>
            </a:endParaRPr>
          </a:p>
        </p:txBody>
      </p:sp>
      <p:sp>
        <p:nvSpPr>
          <p:cNvPr id="10" name="Rectangle 9"/>
          <p:cNvSpPr/>
          <p:nvPr/>
        </p:nvSpPr>
        <p:spPr>
          <a:xfrm>
            <a:off x="542015" y="3127773"/>
            <a:ext cx="531916" cy="584776"/>
          </a:xfrm>
          <a:prstGeom prst="rect">
            <a:avLst/>
          </a:prstGeom>
        </p:spPr>
        <p:txBody>
          <a:bodyPr wrap="none">
            <a:spAutoFit/>
          </a:bodyPr>
          <a:lstStyle/>
          <a:p>
            <a:r>
              <a:rPr lang="en-US" sz="3200" dirty="0">
                <a:solidFill>
                  <a:srgbClr val="008000"/>
                </a:solidFill>
                <a:latin typeface="Zapf Dingbats"/>
                <a:ea typeface="Zapf Dingbats"/>
                <a:cs typeface="Zapf Dingbats"/>
              </a:rPr>
              <a:t>✔</a:t>
            </a:r>
            <a:endParaRPr lang="en-US" sz="3200" dirty="0">
              <a:solidFill>
                <a:srgbClr val="008000"/>
              </a:solidFill>
            </a:endParaRPr>
          </a:p>
        </p:txBody>
      </p:sp>
      <p:sp>
        <p:nvSpPr>
          <p:cNvPr id="11" name="Rectangle 10"/>
          <p:cNvSpPr/>
          <p:nvPr/>
        </p:nvSpPr>
        <p:spPr>
          <a:xfrm>
            <a:off x="542015" y="3856060"/>
            <a:ext cx="861703" cy="584775"/>
          </a:xfrm>
          <a:prstGeom prst="rect">
            <a:avLst/>
          </a:prstGeom>
        </p:spPr>
        <p:txBody>
          <a:bodyPr wrap="square">
            <a:spAutoFit/>
          </a:bodyPr>
          <a:lstStyle/>
          <a:p>
            <a:r>
              <a:rPr lang="en-US" sz="3200" dirty="0">
                <a:solidFill>
                  <a:srgbClr val="008000"/>
                </a:solidFill>
                <a:latin typeface="Zapf Dingbats"/>
                <a:ea typeface="Zapf Dingbats"/>
                <a:cs typeface="Zapf Dingbats"/>
              </a:rPr>
              <a:t>✔</a:t>
            </a:r>
            <a:endParaRPr lang="en-US" sz="3200" dirty="0">
              <a:solidFill>
                <a:srgbClr val="008000"/>
              </a:solidFill>
            </a:endParaRPr>
          </a:p>
        </p:txBody>
      </p:sp>
    </p:spTree>
    <p:extLst>
      <p:ext uri="{BB962C8B-B14F-4D97-AF65-F5344CB8AC3E}">
        <p14:creationId xmlns:p14="http://schemas.microsoft.com/office/powerpoint/2010/main" val="398990330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Magnetic </a:t>
            </a:r>
            <a:r>
              <a:rPr lang="en-US" dirty="0"/>
              <a:t>f</a:t>
            </a:r>
            <a:r>
              <a:rPr lang="en-US" dirty="0" smtClean="0"/>
              <a:t>ield uniformity </a:t>
            </a:r>
            <a:endParaRPr lang="en-US" dirty="0"/>
          </a:p>
        </p:txBody>
      </p:sp>
      <p:sp>
        <p:nvSpPr>
          <p:cNvPr id="4" name="Footer Placeholder 3"/>
          <p:cNvSpPr>
            <a:spLocks noGrp="1"/>
          </p:cNvSpPr>
          <p:nvPr>
            <p:ph type="ftr" sz="quarter" idx="11"/>
          </p:nvPr>
        </p:nvSpPr>
        <p:spPr>
          <a:xfrm>
            <a:off x="2590800" y="7006361"/>
            <a:ext cx="3962400" cy="303213"/>
          </a:xfrm>
        </p:spPr>
        <p:txBody>
          <a:bodyPr/>
          <a:lstStyle/>
          <a:p>
            <a:pPr>
              <a:defRPr/>
            </a:pPr>
            <a:r>
              <a:rPr lang="de-DE" smtClean="0"/>
              <a:t>Muon (g-2)   Fermilab PAC - 21 June 2016</a:t>
            </a:r>
            <a:endParaRPr lang="en-US"/>
          </a:p>
        </p:txBody>
      </p:sp>
      <p:sp>
        <p:nvSpPr>
          <p:cNvPr id="5" name="Slide Number Placeholder 4"/>
          <p:cNvSpPr>
            <a:spLocks noGrp="1"/>
          </p:cNvSpPr>
          <p:nvPr>
            <p:ph type="sldNum" sz="quarter" idx="12"/>
          </p:nvPr>
        </p:nvSpPr>
        <p:spPr/>
        <p:txBody>
          <a:bodyPr/>
          <a:lstStyle/>
          <a:p>
            <a:pPr>
              <a:defRPr/>
            </a:pPr>
            <a:fld id="{F8EA988C-DA7E-3F44-BEF2-CD5F2132FC99}" type="slidenum">
              <a:rPr lang="en-US" smtClean="0"/>
              <a:pPr>
                <a:defRPr/>
              </a:pPr>
              <a:t>4</a:t>
            </a:fld>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41" y="593918"/>
            <a:ext cx="9144000" cy="2779828"/>
          </a:xfrm>
          <a:prstGeom prst="rect">
            <a:avLst/>
          </a:prstGeom>
        </p:spPr>
      </p:pic>
      <p:sp>
        <p:nvSpPr>
          <p:cNvPr id="11" name="Text Placeholder 2"/>
          <p:cNvSpPr txBox="1">
            <a:spLocks/>
          </p:cNvSpPr>
          <p:nvPr/>
        </p:nvSpPr>
        <p:spPr>
          <a:xfrm>
            <a:off x="-7557" y="3179999"/>
            <a:ext cx="4040188" cy="443754"/>
          </a:xfrm>
          <a:prstGeom prst="rect">
            <a:avLst/>
          </a:prstGeom>
        </p:spPr>
        <p:txBody>
          <a:bodyPr anchor="b">
            <a:noAutofit/>
          </a:bodyPr>
          <a:lstStyle>
            <a:lvl1pPr marL="0" indent="0" algn="ctr" defTabSz="457200" rtl="0" eaLnBrk="1" fontAlgn="base" hangingPunct="1">
              <a:spcBef>
                <a:spcPct val="20000"/>
              </a:spcBef>
              <a:spcAft>
                <a:spcPct val="0"/>
              </a:spcAft>
              <a:buFont typeface="Arial" charset="0"/>
              <a:buNone/>
              <a:defRPr sz="2400" b="0" kern="1200">
                <a:solidFill>
                  <a:srgbClr val="595959"/>
                </a:solidFill>
                <a:latin typeface="Helvetica"/>
                <a:ea typeface="ＭＳ Ｐゴシック" charset="0"/>
                <a:cs typeface="ＭＳ Ｐゴシック" charset="0"/>
              </a:defRPr>
            </a:lvl1pPr>
            <a:lvl2pPr marL="457200" indent="0" algn="l" defTabSz="457200" rtl="0" eaLnBrk="1" fontAlgn="base" hangingPunct="1">
              <a:spcBef>
                <a:spcPct val="20000"/>
              </a:spcBef>
              <a:spcAft>
                <a:spcPct val="0"/>
              </a:spcAft>
              <a:buFont typeface="Arial" charset="0"/>
              <a:buNone/>
              <a:defRPr sz="2000" b="1" kern="1200">
                <a:solidFill>
                  <a:srgbClr val="595959"/>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800" b="1" kern="1200">
                <a:solidFill>
                  <a:srgbClr val="595959"/>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1600" b="1" kern="1200">
                <a:solidFill>
                  <a:srgbClr val="595959"/>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1600" b="1" kern="1200">
                <a:solidFill>
                  <a:srgbClr val="595959"/>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dirty="0" smtClean="0">
                <a:solidFill>
                  <a:schemeClr val="tx1"/>
                </a:solidFill>
              </a:rPr>
              <a:t>Azimuthally Averaged Map</a:t>
            </a:r>
            <a:endParaRPr lang="en-US" dirty="0">
              <a:solidFill>
                <a:schemeClr val="tx1"/>
              </a:solidFill>
            </a:endParaRPr>
          </a:p>
        </p:txBody>
      </p:sp>
      <p:sp>
        <p:nvSpPr>
          <p:cNvPr id="14" name="TextBox 13"/>
          <p:cNvSpPr txBox="1"/>
          <p:nvPr/>
        </p:nvSpPr>
        <p:spPr>
          <a:xfrm>
            <a:off x="8460877" y="1625413"/>
            <a:ext cx="918377" cy="646331"/>
          </a:xfrm>
          <a:prstGeom prst="rect">
            <a:avLst/>
          </a:prstGeom>
          <a:noFill/>
        </p:spPr>
        <p:txBody>
          <a:bodyPr wrap="square" rtlCol="0">
            <a:spAutoFit/>
          </a:bodyPr>
          <a:lstStyle/>
          <a:p>
            <a:r>
              <a:rPr lang="en-US" sz="1800" dirty="0" smtClean="0">
                <a:solidFill>
                  <a:srgbClr val="0000FF"/>
                </a:solidFill>
              </a:rPr>
              <a:t>~200 </a:t>
            </a:r>
          </a:p>
          <a:p>
            <a:r>
              <a:rPr lang="en-US" sz="1800" dirty="0" smtClean="0">
                <a:solidFill>
                  <a:srgbClr val="0000FF"/>
                </a:solidFill>
              </a:rPr>
              <a:t>ppm</a:t>
            </a:r>
            <a:endParaRPr lang="en-US" sz="1800" dirty="0">
              <a:solidFill>
                <a:srgbClr val="0000FF"/>
              </a:solidFill>
            </a:endParaRPr>
          </a:p>
        </p:txBody>
      </p:sp>
      <p:cxnSp>
        <p:nvCxnSpPr>
          <p:cNvPr id="15" name="Straight Arrow Connector 14"/>
          <p:cNvCxnSpPr/>
          <p:nvPr/>
        </p:nvCxnSpPr>
        <p:spPr>
          <a:xfrm flipH="1">
            <a:off x="8359950" y="1061156"/>
            <a:ext cx="8498" cy="1804949"/>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8368448" y="2333264"/>
            <a:ext cx="821059" cy="646331"/>
          </a:xfrm>
          <a:prstGeom prst="rect">
            <a:avLst/>
          </a:prstGeom>
          <a:noFill/>
          <a:ln>
            <a:noFill/>
          </a:ln>
        </p:spPr>
        <p:txBody>
          <a:bodyPr wrap="none" rtlCol="0">
            <a:spAutoFit/>
          </a:bodyPr>
          <a:lstStyle/>
          <a:p>
            <a:r>
              <a:rPr lang="en-US" sz="1800" dirty="0" smtClean="0">
                <a:solidFill>
                  <a:srgbClr val="FF0000"/>
                </a:solidFill>
              </a:rPr>
              <a:t>~1400 </a:t>
            </a:r>
          </a:p>
          <a:p>
            <a:r>
              <a:rPr lang="en-US" sz="1800" dirty="0" smtClean="0">
                <a:solidFill>
                  <a:srgbClr val="FF0000"/>
                </a:solidFill>
              </a:rPr>
              <a:t>ppm</a:t>
            </a:r>
            <a:endParaRPr lang="en-US" sz="1800" dirty="0">
              <a:solidFill>
                <a:srgbClr val="FF0000"/>
              </a:solidFill>
            </a:endParaRPr>
          </a:p>
        </p:txBody>
      </p:sp>
      <p:cxnSp>
        <p:nvCxnSpPr>
          <p:cNvPr id="17" name="Straight Arrow Connector 16"/>
          <p:cNvCxnSpPr/>
          <p:nvPr/>
        </p:nvCxnSpPr>
        <p:spPr>
          <a:xfrm>
            <a:off x="8460877" y="1776429"/>
            <a:ext cx="1811" cy="362955"/>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22" name="Content Placeholder 10" descr="fld_avg_run10.png"/>
          <p:cNvPicPr>
            <a:picLocks noChangeAspect="1"/>
          </p:cNvPicPr>
          <p:nvPr/>
        </p:nvPicPr>
        <p:blipFill rotWithShape="1">
          <a:blip r:embed="rId4" cstate="screen">
            <a:alphaModFix amt="88000"/>
            <a:extLst>
              <a:ext uri="{28A0092B-C50C-407E-A947-70E740481C1C}">
                <a14:useLocalDpi xmlns:a14="http://schemas.microsoft.com/office/drawing/2010/main"/>
              </a:ext>
            </a:extLst>
          </a:blip>
          <a:srcRect l="3855" t="-37834" r="34512" b="5662"/>
          <a:stretch/>
        </p:blipFill>
        <p:spPr>
          <a:xfrm>
            <a:off x="417697" y="2772965"/>
            <a:ext cx="2516370" cy="3196035"/>
          </a:xfrm>
          <a:prstGeom prst="rect">
            <a:avLst/>
          </a:prstGeom>
          <a:effectLst>
            <a:outerShdw blurRad="50800" dist="50800" dir="5400000" algn="ctr" rotWithShape="0">
              <a:srgbClr val="000000">
                <a:alpha val="0"/>
              </a:srgbClr>
            </a:outerShdw>
          </a:effectLst>
        </p:spPr>
      </p:pic>
      <p:grpSp>
        <p:nvGrpSpPr>
          <p:cNvPr id="33" name="Group 32"/>
          <p:cNvGrpSpPr/>
          <p:nvPr/>
        </p:nvGrpSpPr>
        <p:grpSpPr>
          <a:xfrm>
            <a:off x="123194" y="3608910"/>
            <a:ext cx="4305044" cy="3177097"/>
            <a:chOff x="123194" y="3608910"/>
            <a:chExt cx="4305044" cy="3177097"/>
          </a:xfrm>
        </p:grpSpPr>
        <p:grpSp>
          <p:nvGrpSpPr>
            <p:cNvPr id="3" name="Group 2"/>
            <p:cNvGrpSpPr/>
            <p:nvPr/>
          </p:nvGrpSpPr>
          <p:grpSpPr>
            <a:xfrm>
              <a:off x="123194" y="3608910"/>
              <a:ext cx="4305044" cy="2705619"/>
              <a:chOff x="34294" y="3608910"/>
              <a:chExt cx="4305044" cy="2705619"/>
            </a:xfrm>
          </p:grpSpPr>
          <p:pic>
            <p:nvPicPr>
              <p:cNvPr id="7" name="Content Placeholder 10" descr="fld_avg_run10.png"/>
              <p:cNvPicPr>
                <a:picLocks noChangeAspect="1"/>
              </p:cNvPicPr>
              <p:nvPr/>
            </p:nvPicPr>
            <p:blipFill rotWithShape="1">
              <a:blip r:embed="rId4" cstate="screen">
                <a:alphaModFix amt="88000"/>
                <a:extLst>
                  <a:ext uri="{28A0092B-C50C-407E-A947-70E740481C1C}">
                    <a14:useLocalDpi xmlns:a14="http://schemas.microsoft.com/office/drawing/2010/main"/>
                  </a:ext>
                </a:extLst>
              </a:blip>
              <a:srcRect l="68471" t="91" b="46065"/>
              <a:stretch/>
            </p:blipFill>
            <p:spPr>
              <a:xfrm>
                <a:off x="2878641" y="3855186"/>
                <a:ext cx="1397548" cy="1413561"/>
              </a:xfrm>
              <a:prstGeom prst="rect">
                <a:avLst/>
              </a:prstGeom>
              <a:effectLst>
                <a:outerShdw blurRad="50800" dist="50800" dir="5400000" algn="ctr" rotWithShape="0">
                  <a:srgbClr val="000000">
                    <a:alpha val="0"/>
                  </a:srgbClr>
                </a:outerShdw>
              </a:effectLst>
            </p:spPr>
          </p:pic>
          <p:sp>
            <p:nvSpPr>
              <p:cNvPr id="20" name="TextBox 19"/>
              <p:cNvSpPr txBox="1"/>
              <p:nvPr/>
            </p:nvSpPr>
            <p:spPr>
              <a:xfrm>
                <a:off x="851179" y="5937875"/>
                <a:ext cx="1434641" cy="338554"/>
              </a:xfrm>
              <a:prstGeom prst="rect">
                <a:avLst/>
              </a:prstGeom>
              <a:noFill/>
            </p:spPr>
            <p:txBody>
              <a:bodyPr wrap="none" rtlCol="0">
                <a:spAutoFit/>
              </a:bodyPr>
              <a:lstStyle/>
              <a:p>
                <a:r>
                  <a:rPr lang="en-US" sz="1600" dirty="0" smtClean="0">
                    <a:solidFill>
                      <a:srgbClr val="202020"/>
                    </a:solidFill>
                    <a:latin typeface="Helvetica"/>
                    <a:cs typeface="Helvetica"/>
                  </a:rPr>
                  <a:t>       R-R</a:t>
                </a:r>
                <a:r>
                  <a:rPr lang="en-US" sz="1600" baseline="-25000" dirty="0" smtClean="0">
                    <a:solidFill>
                      <a:srgbClr val="202020"/>
                    </a:solidFill>
                    <a:latin typeface="Helvetica"/>
                    <a:cs typeface="Helvetica"/>
                  </a:rPr>
                  <a:t>0</a:t>
                </a:r>
                <a:r>
                  <a:rPr lang="en-US" sz="1600" dirty="0" smtClean="0">
                    <a:solidFill>
                      <a:srgbClr val="202020"/>
                    </a:solidFill>
                    <a:latin typeface="Helvetica"/>
                    <a:cs typeface="Helvetica"/>
                  </a:rPr>
                  <a:t>(cm)</a:t>
                </a:r>
                <a:endParaRPr lang="en-US" sz="1600" dirty="0">
                  <a:solidFill>
                    <a:srgbClr val="202020"/>
                  </a:solidFill>
                  <a:latin typeface="Helvetica"/>
                  <a:cs typeface="Helvetica"/>
                </a:endParaRPr>
              </a:p>
            </p:txBody>
          </p:sp>
          <p:sp>
            <p:nvSpPr>
              <p:cNvPr id="21" name="TextBox 20"/>
              <p:cNvSpPr txBox="1"/>
              <p:nvPr/>
            </p:nvSpPr>
            <p:spPr>
              <a:xfrm rot="16200000">
                <a:off x="-445854" y="4612344"/>
                <a:ext cx="1338828" cy="338554"/>
              </a:xfrm>
              <a:prstGeom prst="rect">
                <a:avLst/>
              </a:prstGeom>
              <a:solidFill>
                <a:srgbClr val="FFFFFF"/>
              </a:solidFill>
            </p:spPr>
            <p:txBody>
              <a:bodyPr wrap="none" rtlCol="0">
                <a:spAutoFit/>
              </a:bodyPr>
              <a:lstStyle/>
              <a:p>
                <a:r>
                  <a:rPr lang="en-US" sz="1600" dirty="0" smtClean="0">
                    <a:solidFill>
                      <a:srgbClr val="202020"/>
                    </a:solidFill>
                    <a:latin typeface="Helvetica"/>
                    <a:cs typeface="Helvetica"/>
                  </a:rPr>
                  <a:t>Vertical (cm)</a:t>
                </a:r>
                <a:endParaRPr lang="en-US" sz="1600" dirty="0">
                  <a:solidFill>
                    <a:srgbClr val="202020"/>
                  </a:solidFill>
                  <a:latin typeface="Helvetica"/>
                  <a:cs typeface="Helvetica"/>
                </a:endParaRPr>
              </a:p>
            </p:txBody>
          </p:sp>
          <p:sp>
            <p:nvSpPr>
              <p:cNvPr id="23" name="Rectangle 22"/>
              <p:cNvSpPr/>
              <p:nvPr/>
            </p:nvSpPr>
            <p:spPr>
              <a:xfrm>
                <a:off x="34294" y="3608910"/>
                <a:ext cx="4305044" cy="2705619"/>
              </a:xfrm>
              <a:prstGeom prst="rect">
                <a:avLst/>
              </a:prstGeom>
              <a:noFill/>
              <a:ln w="2222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TextBox 26"/>
            <p:cNvSpPr txBox="1"/>
            <p:nvPr/>
          </p:nvSpPr>
          <p:spPr>
            <a:xfrm>
              <a:off x="876579" y="6416675"/>
              <a:ext cx="2230310" cy="369332"/>
            </a:xfrm>
            <a:prstGeom prst="rect">
              <a:avLst/>
            </a:prstGeom>
            <a:noFill/>
          </p:spPr>
          <p:txBody>
            <a:bodyPr wrap="square" rtlCol="0">
              <a:spAutoFit/>
            </a:bodyPr>
            <a:lstStyle/>
            <a:p>
              <a:r>
                <a:rPr lang="en-US" dirty="0" smtClean="0">
                  <a:latin typeface="Arial"/>
                  <a:cs typeface="Arial"/>
                </a:rPr>
                <a:t>October 2015</a:t>
              </a:r>
            </a:p>
          </p:txBody>
        </p:sp>
      </p:grpSp>
      <p:sp>
        <p:nvSpPr>
          <p:cNvPr id="28" name="TextBox 27"/>
          <p:cNvSpPr txBox="1"/>
          <p:nvPr/>
        </p:nvSpPr>
        <p:spPr>
          <a:xfrm>
            <a:off x="4989840" y="202784"/>
            <a:ext cx="3370109" cy="338554"/>
          </a:xfrm>
          <a:prstGeom prst="rect">
            <a:avLst/>
          </a:prstGeom>
          <a:solidFill>
            <a:schemeClr val="bg1"/>
          </a:solidFill>
        </p:spPr>
        <p:txBody>
          <a:bodyPr wrap="square" rtlCol="0">
            <a:spAutoFit/>
          </a:bodyPr>
          <a:lstStyle/>
          <a:p>
            <a:r>
              <a:rPr lang="en-US" sz="1600" dirty="0" smtClean="0">
                <a:solidFill>
                  <a:srgbClr val="FF0000"/>
                </a:solidFill>
                <a:latin typeface="Helvetica"/>
                <a:cs typeface="Helvetica"/>
              </a:rPr>
              <a:t>Oct 2015 </a:t>
            </a:r>
            <a:endParaRPr lang="en-US" sz="1600" dirty="0">
              <a:solidFill>
                <a:srgbClr val="0000FF"/>
              </a:solidFill>
              <a:latin typeface="Helvetica"/>
              <a:cs typeface="Helvetica"/>
            </a:endParaRPr>
          </a:p>
        </p:txBody>
      </p:sp>
      <p:sp>
        <p:nvSpPr>
          <p:cNvPr id="29" name="TextBox 28"/>
          <p:cNvSpPr txBox="1"/>
          <p:nvPr/>
        </p:nvSpPr>
        <p:spPr>
          <a:xfrm>
            <a:off x="6050365" y="6369536"/>
            <a:ext cx="1180821" cy="369332"/>
          </a:xfrm>
          <a:prstGeom prst="rect">
            <a:avLst/>
          </a:prstGeom>
          <a:noFill/>
        </p:spPr>
        <p:txBody>
          <a:bodyPr wrap="square" rtlCol="0">
            <a:spAutoFit/>
          </a:bodyPr>
          <a:lstStyle/>
          <a:p>
            <a:r>
              <a:rPr lang="en-US" dirty="0" smtClean="0">
                <a:latin typeface="Arial"/>
                <a:cs typeface="Arial"/>
              </a:rPr>
              <a:t>Today</a:t>
            </a:r>
          </a:p>
        </p:txBody>
      </p:sp>
      <p:sp>
        <p:nvSpPr>
          <p:cNvPr id="34" name="TextBox 33"/>
          <p:cNvSpPr txBox="1"/>
          <p:nvPr/>
        </p:nvSpPr>
        <p:spPr>
          <a:xfrm>
            <a:off x="6019800" y="203200"/>
            <a:ext cx="1668685" cy="338554"/>
          </a:xfrm>
          <a:prstGeom prst="rect">
            <a:avLst/>
          </a:prstGeom>
          <a:solidFill>
            <a:schemeClr val="bg1"/>
          </a:solidFill>
        </p:spPr>
        <p:txBody>
          <a:bodyPr wrap="square" rtlCol="0">
            <a:spAutoFit/>
          </a:bodyPr>
          <a:lstStyle/>
          <a:p>
            <a:r>
              <a:rPr lang="en-US" sz="1600" dirty="0" smtClean="0">
                <a:solidFill>
                  <a:srgbClr val="FF0000"/>
                </a:solidFill>
                <a:latin typeface="Helvetica"/>
                <a:cs typeface="Helvetica"/>
              </a:rPr>
              <a:t> </a:t>
            </a:r>
            <a:r>
              <a:rPr lang="en-US" sz="1600" dirty="0" smtClean="0">
                <a:solidFill>
                  <a:schemeClr val="accent6">
                    <a:lumMod val="50000"/>
                  </a:schemeClr>
                </a:solidFill>
                <a:latin typeface="Helvetica"/>
                <a:cs typeface="Helvetica"/>
                <a:sym typeface="Wingdings"/>
              </a:rPr>
              <a:t> </a:t>
            </a:r>
            <a:r>
              <a:rPr lang="en-US" sz="1600" dirty="0" smtClean="0">
                <a:solidFill>
                  <a:srgbClr val="0000FF"/>
                </a:solidFill>
                <a:latin typeface="Helvetica"/>
                <a:cs typeface="Helvetica"/>
                <a:sym typeface="Wingdings"/>
              </a:rPr>
              <a:t>June 2016 </a:t>
            </a:r>
            <a:endParaRPr lang="en-US" sz="1600" dirty="0">
              <a:solidFill>
                <a:srgbClr val="0000FF"/>
              </a:solidFill>
              <a:latin typeface="Helvetica"/>
              <a:cs typeface="Helvetica"/>
            </a:endParaRPr>
          </a:p>
        </p:txBody>
      </p:sp>
      <p:sp>
        <p:nvSpPr>
          <p:cNvPr id="24" name="Rectangle 23"/>
          <p:cNvSpPr/>
          <p:nvPr/>
        </p:nvSpPr>
        <p:spPr>
          <a:xfrm>
            <a:off x="7400111" y="219384"/>
            <a:ext cx="921738" cy="296969"/>
          </a:xfrm>
          <a:prstGeom prst="rect">
            <a:avLst/>
          </a:prstGeom>
          <a:solidFill>
            <a:srgbClr val="FFA6FA"/>
          </a:solidFill>
          <a:ln>
            <a:solidFill>
              <a:srgbClr val="FFA6F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prstClr val="black"/>
                </a:solidFill>
                <a:latin typeface="Arial Unicode MS" charset="0"/>
                <a:ea typeface="ＭＳ Ｐゴシック" charset="0"/>
                <a:cs typeface="Arial Unicode MS" charset="0"/>
              </a:rPr>
              <a:t>→</a:t>
            </a:r>
            <a:r>
              <a:rPr lang="en-US" sz="1600" dirty="0" smtClean="0">
                <a:solidFill>
                  <a:schemeClr val="accent6">
                    <a:lumMod val="50000"/>
                  </a:schemeClr>
                </a:solidFill>
                <a:latin typeface="Helvetica" charset="0"/>
                <a:ea typeface="Helvetica" charset="0"/>
                <a:cs typeface="Helvetica" charset="0"/>
              </a:rPr>
              <a:t>Goal</a:t>
            </a:r>
            <a:endParaRPr lang="en-US" sz="1600" dirty="0">
              <a:solidFill>
                <a:schemeClr val="accent6">
                  <a:lumMod val="50000"/>
                </a:schemeClr>
              </a:solidFill>
            </a:endParaRPr>
          </a:p>
        </p:txBody>
      </p:sp>
      <p:grpSp>
        <p:nvGrpSpPr>
          <p:cNvPr id="8" name="Group 7"/>
          <p:cNvGrpSpPr/>
          <p:nvPr/>
        </p:nvGrpSpPr>
        <p:grpSpPr>
          <a:xfrm>
            <a:off x="4453638" y="3596210"/>
            <a:ext cx="4474462" cy="2769106"/>
            <a:chOff x="4453638" y="3596210"/>
            <a:chExt cx="4474462" cy="2769106"/>
          </a:xfrm>
        </p:grpSpPr>
        <p:grpSp>
          <p:nvGrpSpPr>
            <p:cNvPr id="32" name="Group 31"/>
            <p:cNvGrpSpPr/>
            <p:nvPr/>
          </p:nvGrpSpPr>
          <p:grpSpPr>
            <a:xfrm>
              <a:off x="4453638" y="3596210"/>
              <a:ext cx="4474462" cy="2769106"/>
              <a:chOff x="4453638" y="3596210"/>
              <a:chExt cx="4474462" cy="2769106"/>
            </a:xfrm>
          </p:grpSpPr>
          <p:sp>
            <p:nvSpPr>
              <p:cNvPr id="13" name="TextBox 12"/>
              <p:cNvSpPr txBox="1"/>
              <p:nvPr/>
            </p:nvSpPr>
            <p:spPr>
              <a:xfrm rot="16200000">
                <a:off x="3958265" y="4655753"/>
                <a:ext cx="1338828" cy="338554"/>
              </a:xfrm>
              <a:prstGeom prst="rect">
                <a:avLst/>
              </a:prstGeom>
              <a:solidFill>
                <a:srgbClr val="FFFFFF"/>
              </a:solidFill>
            </p:spPr>
            <p:txBody>
              <a:bodyPr wrap="none" rtlCol="0">
                <a:spAutoFit/>
              </a:bodyPr>
              <a:lstStyle/>
              <a:p>
                <a:r>
                  <a:rPr lang="en-US" sz="1600" dirty="0" smtClean="0">
                    <a:solidFill>
                      <a:srgbClr val="202020"/>
                    </a:solidFill>
                    <a:latin typeface="Helvetica"/>
                    <a:cs typeface="Helvetica"/>
                  </a:rPr>
                  <a:t>Vertical (cm)</a:t>
                </a:r>
                <a:endParaRPr lang="en-US" sz="1600" dirty="0">
                  <a:solidFill>
                    <a:srgbClr val="202020"/>
                  </a:solidFill>
                  <a:latin typeface="Helvetica"/>
                  <a:cs typeface="Helvetica"/>
                </a:endParaRPr>
              </a:p>
            </p:txBody>
          </p:sp>
          <p:pic>
            <p:nvPicPr>
              <p:cNvPr id="30" name="Picture 29" descr="Screen Shot 2016-06-08 at 6.20.32 PM.png"/>
              <p:cNvPicPr>
                <a:picLocks noChangeAspect="1"/>
              </p:cNvPicPr>
              <p:nvPr/>
            </p:nvPicPr>
            <p:blipFill rotWithShape="1">
              <a:blip r:embed="rId5">
                <a:extLst>
                  <a:ext uri="{28A0092B-C50C-407E-A947-70E740481C1C}">
                    <a14:useLocalDpi xmlns:a14="http://schemas.microsoft.com/office/drawing/2010/main" val="0"/>
                  </a:ext>
                </a:extLst>
              </a:blip>
              <a:srcRect r="3290"/>
              <a:stretch/>
            </p:blipFill>
            <p:spPr>
              <a:xfrm>
                <a:off x="4795847" y="3596210"/>
                <a:ext cx="4106853" cy="2769106"/>
              </a:xfrm>
              <a:prstGeom prst="rect">
                <a:avLst/>
              </a:prstGeom>
              <a:ln w="19050" cmpd="sng">
                <a:noFill/>
              </a:ln>
            </p:spPr>
          </p:pic>
          <p:sp>
            <p:nvSpPr>
              <p:cNvPr id="26" name="TextBox 25"/>
              <p:cNvSpPr txBox="1"/>
              <p:nvPr/>
            </p:nvSpPr>
            <p:spPr>
              <a:xfrm>
                <a:off x="5472835" y="5988641"/>
                <a:ext cx="1434641" cy="338554"/>
              </a:xfrm>
              <a:prstGeom prst="rect">
                <a:avLst/>
              </a:prstGeom>
              <a:noFill/>
            </p:spPr>
            <p:txBody>
              <a:bodyPr wrap="none" rtlCol="0">
                <a:spAutoFit/>
              </a:bodyPr>
              <a:lstStyle/>
              <a:p>
                <a:r>
                  <a:rPr lang="en-US" sz="1600" dirty="0" smtClean="0">
                    <a:solidFill>
                      <a:srgbClr val="202020"/>
                    </a:solidFill>
                    <a:latin typeface="Helvetica"/>
                    <a:cs typeface="Helvetica"/>
                  </a:rPr>
                  <a:t>       R-R</a:t>
                </a:r>
                <a:r>
                  <a:rPr lang="en-US" sz="1600" baseline="-25000" dirty="0" smtClean="0">
                    <a:solidFill>
                      <a:srgbClr val="202020"/>
                    </a:solidFill>
                    <a:latin typeface="Helvetica"/>
                    <a:cs typeface="Helvetica"/>
                  </a:rPr>
                  <a:t>0</a:t>
                </a:r>
                <a:r>
                  <a:rPr lang="en-US" sz="1600" dirty="0" smtClean="0">
                    <a:solidFill>
                      <a:srgbClr val="202020"/>
                    </a:solidFill>
                    <a:latin typeface="Helvetica"/>
                    <a:cs typeface="Helvetica"/>
                  </a:rPr>
                  <a:t>(cm)</a:t>
                </a:r>
                <a:endParaRPr lang="en-US" sz="1600" dirty="0">
                  <a:solidFill>
                    <a:srgbClr val="202020"/>
                  </a:solidFill>
                  <a:latin typeface="Helvetica"/>
                  <a:cs typeface="Helvetica"/>
                </a:endParaRPr>
              </a:p>
            </p:txBody>
          </p:sp>
          <p:sp>
            <p:nvSpPr>
              <p:cNvPr id="31" name="Rectangle 30"/>
              <p:cNvSpPr/>
              <p:nvPr/>
            </p:nvSpPr>
            <p:spPr>
              <a:xfrm>
                <a:off x="4453638" y="3611526"/>
                <a:ext cx="4474462" cy="2705619"/>
              </a:xfrm>
              <a:prstGeom prst="rect">
                <a:avLst/>
              </a:prstGeom>
              <a:noFill/>
              <a:ln w="2222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Rectangle 5"/>
            <p:cNvSpPr/>
            <p:nvPr/>
          </p:nvSpPr>
          <p:spPr bwMode="auto">
            <a:xfrm>
              <a:off x="7688485" y="5294147"/>
              <a:ext cx="1099915" cy="916153"/>
            </a:xfrm>
            <a:prstGeom prst="rect">
              <a:avLst/>
            </a:prstGeom>
            <a:solidFill>
              <a:srgbClr val="FFFFFF"/>
            </a:solidFill>
            <a:ln w="571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p:txBody>
        </p:sp>
      </p:grpSp>
    </p:spTree>
    <p:extLst>
      <p:ext uri="{BB962C8B-B14F-4D97-AF65-F5344CB8AC3E}">
        <p14:creationId xmlns:p14="http://schemas.microsoft.com/office/powerpoint/2010/main" val="14045211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dissolve">
                                      <p:cBhvr>
                                        <p:cTn id="13" dur="10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animBg="1"/>
      <p:bldP spid="2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and Contingency: Recent history </a:t>
            </a:r>
            <a:endParaRPr lang="en-US" dirty="0"/>
          </a:p>
        </p:txBody>
      </p:sp>
      <p:sp>
        <p:nvSpPr>
          <p:cNvPr id="3" name="Content Placeholder 2"/>
          <p:cNvSpPr>
            <a:spLocks noGrp="1"/>
          </p:cNvSpPr>
          <p:nvPr>
            <p:ph idx="1"/>
          </p:nvPr>
        </p:nvSpPr>
        <p:spPr/>
        <p:txBody>
          <a:bodyPr/>
          <a:lstStyle/>
          <a:p>
            <a:r>
              <a:rPr lang="en-US" sz="2000" dirty="0" smtClean="0"/>
              <a:t>We have spent $450 k on the design, with another $50 k expected to finish.</a:t>
            </a:r>
          </a:p>
          <a:p>
            <a:r>
              <a:rPr lang="en-US" sz="2000" dirty="0" smtClean="0"/>
              <a:t>The estimate is $400 k for the “technical model” and </a:t>
            </a:r>
          </a:p>
          <a:p>
            <a:r>
              <a:rPr lang="en-US" sz="2000" dirty="0" smtClean="0"/>
              <a:t>$600 k for the new inflector. </a:t>
            </a:r>
          </a:p>
          <a:p>
            <a:endParaRPr lang="en-US" sz="2000" dirty="0"/>
          </a:p>
        </p:txBody>
      </p:sp>
      <p:sp>
        <p:nvSpPr>
          <p:cNvPr id="4" name="Footer Placeholder 3"/>
          <p:cNvSpPr>
            <a:spLocks noGrp="1"/>
          </p:cNvSpPr>
          <p:nvPr>
            <p:ph type="ftr" sz="quarter" idx="11"/>
          </p:nvPr>
        </p:nvSpPr>
        <p:spPr/>
        <p:txBody>
          <a:bodyPr/>
          <a:lstStyle/>
          <a:p>
            <a:pPr>
              <a:defRPr/>
            </a:pPr>
            <a:r>
              <a:rPr lang="de-DE" smtClean="0"/>
              <a:t>Muon (g-2)   Fermilab PAC - 21 June 2016</a:t>
            </a:r>
            <a:endParaRPr lang="en-US"/>
          </a:p>
        </p:txBody>
      </p:sp>
      <p:sp>
        <p:nvSpPr>
          <p:cNvPr id="5" name="Slide Number Placeholder 4"/>
          <p:cNvSpPr>
            <a:spLocks noGrp="1"/>
          </p:cNvSpPr>
          <p:nvPr>
            <p:ph type="sldNum" sz="quarter" idx="12"/>
          </p:nvPr>
        </p:nvSpPr>
        <p:spPr/>
        <p:txBody>
          <a:bodyPr/>
          <a:lstStyle/>
          <a:p>
            <a:pPr>
              <a:defRPr/>
            </a:pPr>
            <a:fld id="{F8EA988C-DA7E-3F44-BEF2-CD5F2132FC99}" type="slidenum">
              <a:rPr lang="en-US" smtClean="0"/>
              <a:pPr>
                <a:defRPr/>
              </a:pPr>
              <a:t>40</a:t>
            </a:fld>
            <a:endParaRPr lang="en-US"/>
          </a:p>
        </p:txBody>
      </p:sp>
      <p:grpSp>
        <p:nvGrpSpPr>
          <p:cNvPr id="9" name="Group 8"/>
          <p:cNvGrpSpPr/>
          <p:nvPr/>
        </p:nvGrpSpPr>
        <p:grpSpPr>
          <a:xfrm>
            <a:off x="762000" y="2132568"/>
            <a:ext cx="8026400" cy="3061732"/>
            <a:chOff x="762000" y="2119868"/>
            <a:chExt cx="8026400" cy="3061732"/>
          </a:xfrm>
        </p:grpSpPr>
        <p:pic>
          <p:nvPicPr>
            <p:cNvPr id="6" name="Picture 5" descr="Screen Shot 2016-06-20 at 2.10.1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489200"/>
              <a:ext cx="8026400" cy="2692400"/>
            </a:xfrm>
            <a:prstGeom prst="rect">
              <a:avLst/>
            </a:prstGeom>
          </p:spPr>
        </p:pic>
        <p:sp>
          <p:nvSpPr>
            <p:cNvPr id="7" name="TextBox 6"/>
            <p:cNvSpPr txBox="1"/>
            <p:nvPr/>
          </p:nvSpPr>
          <p:spPr>
            <a:xfrm>
              <a:off x="762000" y="2119868"/>
              <a:ext cx="8026400" cy="369332"/>
            </a:xfrm>
            <a:prstGeom prst="rect">
              <a:avLst/>
            </a:prstGeom>
            <a:solidFill>
              <a:srgbClr val="FFFFFF"/>
            </a:solidFill>
          </p:spPr>
          <p:txBody>
            <a:bodyPr wrap="square" rtlCol="0">
              <a:spAutoFit/>
            </a:bodyPr>
            <a:lstStyle/>
            <a:p>
              <a:r>
                <a:rPr lang="en-US" dirty="0" smtClean="0">
                  <a:latin typeface="Arial"/>
                  <a:cs typeface="Arial"/>
                </a:rPr>
                <a:t>Contingency history:</a:t>
              </a:r>
            </a:p>
          </p:txBody>
        </p:sp>
      </p:grpSp>
      <p:sp>
        <p:nvSpPr>
          <p:cNvPr id="8" name="TextBox 7"/>
          <p:cNvSpPr txBox="1"/>
          <p:nvPr/>
        </p:nvSpPr>
        <p:spPr>
          <a:xfrm>
            <a:off x="762000" y="5194300"/>
            <a:ext cx="8026400" cy="646331"/>
          </a:xfrm>
          <a:prstGeom prst="rect">
            <a:avLst/>
          </a:prstGeom>
          <a:solidFill>
            <a:srgbClr val="FFFFFF"/>
          </a:solidFill>
        </p:spPr>
        <p:txBody>
          <a:bodyPr wrap="square" rtlCol="0">
            <a:spAutoFit/>
          </a:bodyPr>
          <a:lstStyle/>
          <a:p>
            <a:r>
              <a:rPr lang="en-US" dirty="0" smtClean="0">
                <a:latin typeface="Arial"/>
                <a:cs typeface="Arial"/>
              </a:rPr>
              <a:t>At every DOE review that we’ve had, the reviewers have recognized the importance of the benefits that a new inflector would have.</a:t>
            </a:r>
          </a:p>
        </p:txBody>
      </p:sp>
    </p:spTree>
    <p:extLst>
      <p:ext uri="{BB962C8B-B14F-4D97-AF65-F5344CB8AC3E}">
        <p14:creationId xmlns:p14="http://schemas.microsoft.com/office/powerpoint/2010/main" val="143895232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Errors from BNL and projected at Fermilab</a:t>
            </a:r>
            <a:endParaRPr lang="en-US" dirty="0"/>
          </a:p>
        </p:txBody>
      </p:sp>
      <p:sp>
        <p:nvSpPr>
          <p:cNvPr id="4" name="Footer Placeholder 3"/>
          <p:cNvSpPr>
            <a:spLocks noGrp="1"/>
          </p:cNvSpPr>
          <p:nvPr>
            <p:ph type="ftr" sz="quarter" idx="11"/>
          </p:nvPr>
        </p:nvSpPr>
        <p:spPr/>
        <p:txBody>
          <a:bodyPr/>
          <a:lstStyle/>
          <a:p>
            <a:pPr>
              <a:defRPr/>
            </a:pPr>
            <a:r>
              <a:rPr lang="de-DE" smtClean="0"/>
              <a:t>Muon (g-2)   Fermilab PAC - 21 June 2016</a:t>
            </a:r>
            <a:endParaRPr lang="en-US"/>
          </a:p>
        </p:txBody>
      </p:sp>
      <p:sp>
        <p:nvSpPr>
          <p:cNvPr id="5" name="Slide Number Placeholder 4"/>
          <p:cNvSpPr>
            <a:spLocks noGrp="1"/>
          </p:cNvSpPr>
          <p:nvPr>
            <p:ph type="sldNum" sz="quarter" idx="12"/>
          </p:nvPr>
        </p:nvSpPr>
        <p:spPr/>
        <p:txBody>
          <a:bodyPr/>
          <a:lstStyle/>
          <a:p>
            <a:pPr>
              <a:defRPr/>
            </a:pPr>
            <a:fld id="{F8EA988C-DA7E-3F44-BEF2-CD5F2132FC99}" type="slidenum">
              <a:rPr lang="en-US" smtClean="0"/>
              <a:pPr>
                <a:defRPr/>
              </a:pPr>
              <a:t>41</a:t>
            </a:fld>
            <a:endParaRPr lang="en-US"/>
          </a:p>
        </p:txBody>
      </p:sp>
      <p:pic>
        <p:nvPicPr>
          <p:cNvPr id="6" name="Picture 5"/>
          <p:cNvPicPr>
            <a:picLocks noChangeAspect="1"/>
          </p:cNvPicPr>
          <p:nvPr/>
        </p:nvPicPr>
        <p:blipFill rotWithShape="1">
          <a:blip r:embed="rId2"/>
          <a:srcRect t="1464"/>
          <a:stretch/>
        </p:blipFill>
        <p:spPr>
          <a:xfrm>
            <a:off x="0" y="1182078"/>
            <a:ext cx="9144000" cy="4569328"/>
          </a:xfrm>
          <a:prstGeom prst="rect">
            <a:avLst/>
          </a:prstGeom>
        </p:spPr>
      </p:pic>
      <p:sp>
        <p:nvSpPr>
          <p:cNvPr id="7" name="Oval 6"/>
          <p:cNvSpPr/>
          <p:nvPr/>
        </p:nvSpPr>
        <p:spPr bwMode="auto">
          <a:xfrm>
            <a:off x="8089900" y="4343400"/>
            <a:ext cx="640080" cy="457200"/>
          </a:xfrm>
          <a:prstGeom prst="ellipse">
            <a:avLst/>
          </a:prstGeom>
          <a:noFill/>
          <a:ln w="571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647700"/>
            <a:ext cx="4978400" cy="495300"/>
          </a:xfrm>
          <a:prstGeom prst="rect">
            <a:avLst/>
          </a:prstGeom>
        </p:spPr>
      </p:pic>
      <p:sp>
        <p:nvSpPr>
          <p:cNvPr id="8" name="TextBox 7"/>
          <p:cNvSpPr txBox="1"/>
          <p:nvPr/>
        </p:nvSpPr>
        <p:spPr>
          <a:xfrm>
            <a:off x="88900" y="5918200"/>
            <a:ext cx="8864600" cy="646331"/>
          </a:xfrm>
          <a:prstGeom prst="rect">
            <a:avLst/>
          </a:prstGeom>
          <a:noFill/>
        </p:spPr>
        <p:txBody>
          <a:bodyPr wrap="square" rtlCol="0">
            <a:spAutoFit/>
          </a:bodyPr>
          <a:lstStyle/>
          <a:p>
            <a:r>
              <a:rPr lang="en-US" dirty="0" smtClean="0">
                <a:latin typeface="Arial"/>
                <a:cs typeface="Arial"/>
              </a:rPr>
              <a:t>These can be determined without beam with the storage ring magnet, and using the MRI solenoid facility at Argonne Lab</a:t>
            </a:r>
          </a:p>
        </p:txBody>
      </p:sp>
    </p:spTree>
    <p:extLst>
      <p:ext uri="{BB962C8B-B14F-4D97-AF65-F5344CB8AC3E}">
        <p14:creationId xmlns:p14="http://schemas.microsoft.com/office/powerpoint/2010/main" val="24326545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July 2014 CD-2/3 Review</a:t>
            </a:r>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42</a:t>
            </a:fld>
            <a:endParaRPr lang="en-US" dirty="0"/>
          </a:p>
        </p:txBody>
      </p:sp>
      <p:sp>
        <p:nvSpPr>
          <p:cNvPr id="4" name="Footer Placeholder 3"/>
          <p:cNvSpPr>
            <a:spLocks noGrp="1"/>
          </p:cNvSpPr>
          <p:nvPr>
            <p:ph type="ftr" sz="quarter" idx="11"/>
          </p:nvPr>
        </p:nvSpPr>
        <p:spPr/>
        <p:txBody>
          <a:bodyPr/>
          <a:lstStyle/>
          <a:p>
            <a:pPr>
              <a:defRPr/>
            </a:pPr>
            <a:r>
              <a:rPr lang="de-DE" smtClean="0"/>
              <a:t>Muon (g-2)   Fermilab PAC - 21 June 2016</a:t>
            </a:r>
            <a:endParaRPr lang="en-US" b="1" dirty="0"/>
          </a:p>
        </p:txBody>
      </p:sp>
      <p:sp>
        <p:nvSpPr>
          <p:cNvPr id="8" name="Content Placeholder 2"/>
          <p:cNvSpPr txBox="1">
            <a:spLocks/>
          </p:cNvSpPr>
          <p:nvPr/>
        </p:nvSpPr>
        <p:spPr>
          <a:xfrm>
            <a:off x="228600" y="697577"/>
            <a:ext cx="8686800" cy="3137824"/>
          </a:xfrm>
          <a:prstGeom prst="rect">
            <a:avLst/>
          </a:prstGeom>
        </p:spPr>
        <p:txBody>
          <a:bodyPr lIns="0" tIns="0" rIns="0" bIns="0">
            <a:normAutofit/>
          </a:bodyPr>
          <a:lstStyle>
            <a:lvl1pPr marL="342900" indent="-342900" algn="l" defTabSz="457200" rtl="0" eaLnBrk="1" fontAlgn="base" hangingPunct="1">
              <a:spcBef>
                <a:spcPct val="20000"/>
              </a:spcBef>
              <a:spcAft>
                <a:spcPct val="0"/>
              </a:spcAft>
              <a:buFont typeface="Arial" pitchFamily="34" charset="0"/>
              <a:buChar char="•"/>
              <a:defRPr sz="2400" kern="1200">
                <a:solidFill>
                  <a:srgbClr val="404040"/>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200" kern="1200">
                <a:solidFill>
                  <a:srgbClr val="404040"/>
                </a:solidFill>
                <a:latin typeface="Helvetica"/>
                <a:ea typeface="MS PGothic" pitchFamily="34" charset="-128"/>
                <a:cs typeface="ＭＳ Ｐゴシック" charset="0"/>
              </a:defRPr>
            </a:lvl2pPr>
            <a:lvl3pPr marL="1143000" indent="-228600" algn="l" defTabSz="457200" rtl="0" eaLnBrk="1" fontAlgn="base" hangingPunct="1">
              <a:spcBef>
                <a:spcPct val="20000"/>
              </a:spcBef>
              <a:spcAft>
                <a:spcPct val="0"/>
              </a:spcAft>
              <a:buFont typeface="Arial" pitchFamily="34" charset="0"/>
              <a:buChar char="•"/>
              <a:defRPr sz="2000" kern="1200">
                <a:solidFill>
                  <a:srgbClr val="404040"/>
                </a:solidFill>
                <a:latin typeface="Helvetica"/>
                <a:ea typeface="MS PGothic" pitchFamily="34" charset="-128"/>
                <a:cs typeface="ＭＳ Ｐゴシック" charset="0"/>
              </a:defRPr>
            </a:lvl3pPr>
            <a:lvl4pPr marL="1600200" indent="-228600" algn="l" defTabSz="457200" rtl="0" eaLnBrk="1" fontAlgn="base" hangingPunct="1">
              <a:spcBef>
                <a:spcPct val="20000"/>
              </a:spcBef>
              <a:spcAft>
                <a:spcPct val="0"/>
              </a:spcAft>
              <a:buFont typeface="Arial" pitchFamily="34" charset="0"/>
              <a:buChar char="–"/>
              <a:defRPr sz="1800" kern="1200">
                <a:solidFill>
                  <a:srgbClr val="404040"/>
                </a:solidFill>
                <a:latin typeface="Helvetica"/>
                <a:ea typeface="MS PGothic" pitchFamily="34" charset="-128"/>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t>Final committee report 6 Oct 2014</a:t>
            </a:r>
          </a:p>
          <a:p>
            <a:pPr lvl="1"/>
            <a:r>
              <a:rPr lang="en-US" sz="1800" dirty="0" smtClean="0"/>
              <a:t>The Committee noted that a new inflector design has the potential to have significant impact on the project.  In particular, it would serve to</a:t>
            </a:r>
          </a:p>
          <a:p>
            <a:pPr lvl="2"/>
            <a:r>
              <a:rPr lang="en-US" sz="1600" dirty="0" smtClean="0"/>
              <a:t>Mitigate project performance risk – by providing increased muon intensity the new design provides contingency in case the project were to have issues achieving its intensity design goal</a:t>
            </a:r>
          </a:p>
          <a:p>
            <a:pPr lvl="2"/>
            <a:r>
              <a:rPr lang="en-US" sz="1600" dirty="0" smtClean="0"/>
              <a:t>Mitigate project hardware risk – the existing inflector would be available as a spare in case of inflector hardware failure</a:t>
            </a:r>
          </a:p>
          <a:p>
            <a:pPr lvl="2"/>
            <a:r>
              <a:rPr lang="en-US" sz="1600" dirty="0" smtClean="0"/>
              <a:t>Provide enhanced physics reach – the increase in muon acceptance would allow m- as well as m+ experiments: in the case of a potential physics discovery, this capability would aid in ruling out systematics as a source</a:t>
            </a:r>
          </a:p>
        </p:txBody>
      </p:sp>
      <p:sp>
        <p:nvSpPr>
          <p:cNvPr id="7" name="Content Placeholder 2"/>
          <p:cNvSpPr txBox="1">
            <a:spLocks/>
          </p:cNvSpPr>
          <p:nvPr/>
        </p:nvSpPr>
        <p:spPr>
          <a:xfrm>
            <a:off x="342900" y="3810001"/>
            <a:ext cx="8686800" cy="2833024"/>
          </a:xfrm>
          <a:prstGeom prst="rect">
            <a:avLst/>
          </a:prstGeom>
          <a:solidFill>
            <a:srgbClr val="FFFF00"/>
          </a:solidFill>
        </p:spPr>
        <p:txBody>
          <a:bodyPr lIns="0" tIns="0" rIns="0" bIns="0">
            <a:normAutofit/>
          </a:bodyPr>
          <a:lstStyle>
            <a:lvl1pPr marL="342900" indent="-342900" algn="l" defTabSz="457200" rtl="0" eaLnBrk="1" fontAlgn="base" hangingPunct="1">
              <a:spcBef>
                <a:spcPct val="20000"/>
              </a:spcBef>
              <a:spcAft>
                <a:spcPct val="0"/>
              </a:spcAft>
              <a:buFont typeface="Arial" pitchFamily="34" charset="0"/>
              <a:buChar char="•"/>
              <a:defRPr sz="2400" kern="1200">
                <a:solidFill>
                  <a:srgbClr val="404040"/>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200" kern="1200">
                <a:solidFill>
                  <a:srgbClr val="404040"/>
                </a:solidFill>
                <a:latin typeface="Helvetica"/>
                <a:ea typeface="MS PGothic" pitchFamily="34" charset="-128"/>
                <a:cs typeface="ＭＳ Ｐゴシック" charset="0"/>
              </a:defRPr>
            </a:lvl2pPr>
            <a:lvl3pPr marL="1143000" indent="-228600" algn="l" defTabSz="457200" rtl="0" eaLnBrk="1" fontAlgn="base" hangingPunct="1">
              <a:spcBef>
                <a:spcPct val="20000"/>
              </a:spcBef>
              <a:spcAft>
                <a:spcPct val="0"/>
              </a:spcAft>
              <a:buFont typeface="Arial" pitchFamily="34" charset="0"/>
              <a:buChar char="•"/>
              <a:defRPr sz="2000" kern="1200">
                <a:solidFill>
                  <a:srgbClr val="404040"/>
                </a:solidFill>
                <a:latin typeface="Helvetica"/>
                <a:ea typeface="MS PGothic" pitchFamily="34" charset="-128"/>
                <a:cs typeface="ＭＳ Ｐゴシック" charset="0"/>
              </a:defRPr>
            </a:lvl3pPr>
            <a:lvl4pPr marL="1600200" indent="-228600" algn="l" defTabSz="457200" rtl="0" eaLnBrk="1" fontAlgn="base" hangingPunct="1">
              <a:spcBef>
                <a:spcPct val="20000"/>
              </a:spcBef>
              <a:spcAft>
                <a:spcPct val="0"/>
              </a:spcAft>
              <a:buFont typeface="Arial" pitchFamily="34" charset="0"/>
              <a:buChar char="–"/>
              <a:defRPr sz="1800" kern="1200">
                <a:solidFill>
                  <a:srgbClr val="404040"/>
                </a:solidFill>
                <a:latin typeface="Helvetica"/>
                <a:ea typeface="MS PGothic" pitchFamily="34" charset="-128"/>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800" dirty="0" smtClean="0"/>
              <a:t>Management should work hard to develop the new inflector</a:t>
            </a:r>
          </a:p>
          <a:p>
            <a:pPr lvl="1"/>
            <a:r>
              <a:rPr lang="en-US" sz="1800" dirty="0" smtClean="0"/>
              <a:t>Recommendation 2:  Continue to develop the new inflector design and the associated beam optics/detectors to maximize muon delivery to the ring….</a:t>
            </a:r>
          </a:p>
          <a:p>
            <a:pPr lvl="1"/>
            <a:r>
              <a:rPr lang="en-US" sz="1800" dirty="0" smtClean="0"/>
              <a:t>Recommendation 7:  Continue to work on improved inflector design until a decision can be made.  To that end, formulate a schedule and plan whereby an inflector decision can be revisited on the basis of cost experience in a timely fashion.</a:t>
            </a:r>
          </a:p>
          <a:p>
            <a:pPr lvl="1"/>
            <a:r>
              <a:rPr lang="en-US" sz="1800" dirty="0" smtClean="0"/>
              <a:t>Response:  Invested ~$500k to develop the final design for an open-ended inflector allowing 60% higher injection efficiency.</a:t>
            </a:r>
          </a:p>
        </p:txBody>
      </p:sp>
    </p:spTree>
    <p:extLst>
      <p:ext uri="{BB962C8B-B14F-4D97-AF65-F5344CB8AC3E}">
        <p14:creationId xmlns:p14="http://schemas.microsoft.com/office/powerpoint/2010/main" val="259932648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June 2015 CD-2/3 Follow-up Review</a:t>
            </a:r>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43</a:t>
            </a:fld>
            <a:endParaRPr lang="en-US" dirty="0"/>
          </a:p>
        </p:txBody>
      </p:sp>
      <p:sp>
        <p:nvSpPr>
          <p:cNvPr id="4" name="Footer Placeholder 3"/>
          <p:cNvSpPr>
            <a:spLocks noGrp="1"/>
          </p:cNvSpPr>
          <p:nvPr>
            <p:ph type="ftr" sz="quarter" idx="11"/>
          </p:nvPr>
        </p:nvSpPr>
        <p:spPr/>
        <p:txBody>
          <a:bodyPr/>
          <a:lstStyle/>
          <a:p>
            <a:pPr>
              <a:defRPr/>
            </a:pPr>
            <a:r>
              <a:rPr lang="de-DE" smtClean="0"/>
              <a:t>Muon (g-2)   Fermilab PAC - 21 June 2016</a:t>
            </a:r>
            <a:endParaRPr lang="en-US" b="1" dirty="0"/>
          </a:p>
        </p:txBody>
      </p:sp>
      <p:sp>
        <p:nvSpPr>
          <p:cNvPr id="8" name="Content Placeholder 2"/>
          <p:cNvSpPr txBox="1">
            <a:spLocks/>
          </p:cNvSpPr>
          <p:nvPr/>
        </p:nvSpPr>
        <p:spPr>
          <a:xfrm>
            <a:off x="228600" y="831275"/>
            <a:ext cx="8686800" cy="3905825"/>
          </a:xfrm>
          <a:prstGeom prst="rect">
            <a:avLst/>
          </a:prstGeom>
        </p:spPr>
        <p:txBody>
          <a:bodyPr lIns="0" tIns="0" rIns="0" bIns="0">
            <a:normAutofit/>
          </a:bodyPr>
          <a:lstStyle>
            <a:lvl1pPr marL="342900" indent="-342900" algn="l" defTabSz="457200" rtl="0" eaLnBrk="1" fontAlgn="base" hangingPunct="1">
              <a:spcBef>
                <a:spcPct val="20000"/>
              </a:spcBef>
              <a:spcAft>
                <a:spcPct val="0"/>
              </a:spcAft>
              <a:buFont typeface="Arial" pitchFamily="34" charset="0"/>
              <a:buChar char="•"/>
              <a:defRPr sz="2400" kern="1200">
                <a:solidFill>
                  <a:srgbClr val="404040"/>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200" kern="1200">
                <a:solidFill>
                  <a:srgbClr val="404040"/>
                </a:solidFill>
                <a:latin typeface="Helvetica"/>
                <a:ea typeface="MS PGothic" pitchFamily="34" charset="-128"/>
                <a:cs typeface="ＭＳ Ｐゴシック" charset="0"/>
              </a:defRPr>
            </a:lvl2pPr>
            <a:lvl3pPr marL="1143000" indent="-228600" algn="l" defTabSz="457200" rtl="0" eaLnBrk="1" fontAlgn="base" hangingPunct="1">
              <a:spcBef>
                <a:spcPct val="20000"/>
              </a:spcBef>
              <a:spcAft>
                <a:spcPct val="0"/>
              </a:spcAft>
              <a:buFont typeface="Arial" pitchFamily="34" charset="0"/>
              <a:buChar char="•"/>
              <a:defRPr sz="2000" kern="1200">
                <a:solidFill>
                  <a:srgbClr val="404040"/>
                </a:solidFill>
                <a:latin typeface="Helvetica"/>
                <a:ea typeface="MS PGothic" pitchFamily="34" charset="-128"/>
                <a:cs typeface="ＭＳ Ｐゴシック" charset="0"/>
              </a:defRPr>
            </a:lvl3pPr>
            <a:lvl4pPr marL="1600200" indent="-228600" algn="l" defTabSz="457200" rtl="0" eaLnBrk="1" fontAlgn="base" hangingPunct="1">
              <a:spcBef>
                <a:spcPct val="20000"/>
              </a:spcBef>
              <a:spcAft>
                <a:spcPct val="0"/>
              </a:spcAft>
              <a:buFont typeface="Arial" pitchFamily="34" charset="0"/>
              <a:buChar char="–"/>
              <a:defRPr sz="1800" kern="1200">
                <a:solidFill>
                  <a:srgbClr val="404040"/>
                </a:solidFill>
                <a:latin typeface="Helvetica"/>
                <a:ea typeface="MS PGothic" pitchFamily="34" charset="-128"/>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Final committee report</a:t>
            </a:r>
          </a:p>
          <a:p>
            <a:pPr lvl="1"/>
            <a:r>
              <a:rPr lang="en-US" sz="2000" dirty="0" smtClean="0"/>
              <a:t>The Committee judged that a new, upgraded inflector may be a significant improvement as it could reduce the number of Protons on Target (POT) needed for Muon g-2.  There is about $300k allocated to continue the study.  Additional engineering design and planning of the new inflector is required to inform a decision to proceed based on a solid schedule and cost estimate.  Even if this is done as an upgrade, the sooner the new device can be installed the greater the benefit will be.</a:t>
            </a:r>
          </a:p>
        </p:txBody>
      </p:sp>
      <p:sp>
        <p:nvSpPr>
          <p:cNvPr id="7" name="Content Placeholder 2"/>
          <p:cNvSpPr txBox="1">
            <a:spLocks/>
          </p:cNvSpPr>
          <p:nvPr/>
        </p:nvSpPr>
        <p:spPr>
          <a:xfrm>
            <a:off x="228600" y="3904675"/>
            <a:ext cx="8686800" cy="1149925"/>
          </a:xfrm>
          <a:prstGeom prst="rect">
            <a:avLst/>
          </a:prstGeom>
          <a:solidFill>
            <a:srgbClr val="FFFF00"/>
          </a:solidFill>
        </p:spPr>
        <p:txBody>
          <a:bodyPr lIns="0" tIns="0" rIns="0" bIns="0">
            <a:normAutofit/>
          </a:bodyPr>
          <a:lstStyle>
            <a:lvl1pPr marL="342900" indent="-342900" algn="l" defTabSz="457200" rtl="0" eaLnBrk="1" fontAlgn="base" hangingPunct="1">
              <a:spcBef>
                <a:spcPct val="20000"/>
              </a:spcBef>
              <a:spcAft>
                <a:spcPct val="0"/>
              </a:spcAft>
              <a:buFont typeface="Arial" pitchFamily="34" charset="0"/>
              <a:buChar char="•"/>
              <a:defRPr sz="2400" kern="1200">
                <a:solidFill>
                  <a:srgbClr val="404040"/>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200" kern="1200">
                <a:solidFill>
                  <a:srgbClr val="404040"/>
                </a:solidFill>
                <a:latin typeface="Helvetica"/>
                <a:ea typeface="MS PGothic" pitchFamily="34" charset="-128"/>
                <a:cs typeface="ＭＳ Ｐゴシック" charset="0"/>
              </a:defRPr>
            </a:lvl2pPr>
            <a:lvl3pPr marL="1143000" indent="-228600" algn="l" defTabSz="457200" rtl="0" eaLnBrk="1" fontAlgn="base" hangingPunct="1">
              <a:spcBef>
                <a:spcPct val="20000"/>
              </a:spcBef>
              <a:spcAft>
                <a:spcPct val="0"/>
              </a:spcAft>
              <a:buFont typeface="Arial" pitchFamily="34" charset="0"/>
              <a:buChar char="•"/>
              <a:defRPr sz="2000" kern="1200">
                <a:solidFill>
                  <a:srgbClr val="404040"/>
                </a:solidFill>
                <a:latin typeface="Helvetica"/>
                <a:ea typeface="MS PGothic" pitchFamily="34" charset="-128"/>
                <a:cs typeface="ＭＳ Ｐゴシック" charset="0"/>
              </a:defRPr>
            </a:lvl3pPr>
            <a:lvl4pPr marL="1600200" indent="-228600" algn="l" defTabSz="457200" rtl="0" eaLnBrk="1" fontAlgn="base" hangingPunct="1">
              <a:spcBef>
                <a:spcPct val="20000"/>
              </a:spcBef>
              <a:spcAft>
                <a:spcPct val="0"/>
              </a:spcAft>
              <a:buFont typeface="Arial" pitchFamily="34" charset="0"/>
              <a:buChar char="–"/>
              <a:defRPr sz="1800" kern="1200">
                <a:solidFill>
                  <a:srgbClr val="404040"/>
                </a:solidFill>
                <a:latin typeface="Helvetica"/>
                <a:ea typeface="MS PGothic" pitchFamily="34" charset="-128"/>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2000" dirty="0" smtClean="0"/>
              <a:t>The project, in conjunction with the laboratory, should develop a path forward for an improved inflector in the context of the overall proton economics plan for the laboratory.</a:t>
            </a:r>
          </a:p>
        </p:txBody>
      </p:sp>
    </p:spTree>
    <p:extLst>
      <p:ext uri="{BB962C8B-B14F-4D97-AF65-F5344CB8AC3E}">
        <p14:creationId xmlns:p14="http://schemas.microsoft.com/office/powerpoint/2010/main" val="417839522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April 2016 DOE Progress Review</a:t>
            </a:r>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44</a:t>
            </a:fld>
            <a:endParaRPr lang="en-US" dirty="0"/>
          </a:p>
        </p:txBody>
      </p:sp>
      <p:sp>
        <p:nvSpPr>
          <p:cNvPr id="4" name="Footer Placeholder 3"/>
          <p:cNvSpPr>
            <a:spLocks noGrp="1"/>
          </p:cNvSpPr>
          <p:nvPr>
            <p:ph type="ftr" sz="quarter" idx="11"/>
          </p:nvPr>
        </p:nvSpPr>
        <p:spPr/>
        <p:txBody>
          <a:bodyPr/>
          <a:lstStyle/>
          <a:p>
            <a:pPr>
              <a:defRPr/>
            </a:pPr>
            <a:r>
              <a:rPr lang="de-DE" smtClean="0"/>
              <a:t>Muon (g-2)   Fermilab PAC - 21 June 2016</a:t>
            </a:r>
            <a:endParaRPr lang="en-US" b="1" dirty="0"/>
          </a:p>
        </p:txBody>
      </p:sp>
      <p:sp>
        <p:nvSpPr>
          <p:cNvPr id="8" name="Content Placeholder 2"/>
          <p:cNvSpPr txBox="1">
            <a:spLocks/>
          </p:cNvSpPr>
          <p:nvPr/>
        </p:nvSpPr>
        <p:spPr>
          <a:xfrm>
            <a:off x="228600" y="831275"/>
            <a:ext cx="8686800" cy="4007425"/>
          </a:xfrm>
          <a:prstGeom prst="rect">
            <a:avLst/>
          </a:prstGeom>
        </p:spPr>
        <p:txBody>
          <a:bodyPr lIns="0" tIns="0" rIns="0" bIns="0">
            <a:normAutofit lnSpcReduction="10000"/>
          </a:bodyPr>
          <a:lstStyle>
            <a:lvl1pPr marL="342900" indent="-342900" algn="l" defTabSz="457200" rtl="0" eaLnBrk="1" fontAlgn="base" hangingPunct="1">
              <a:spcBef>
                <a:spcPct val="20000"/>
              </a:spcBef>
              <a:spcAft>
                <a:spcPct val="0"/>
              </a:spcAft>
              <a:buFont typeface="Arial" pitchFamily="34" charset="0"/>
              <a:buChar char="•"/>
              <a:defRPr sz="2400" kern="1200">
                <a:solidFill>
                  <a:srgbClr val="404040"/>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200" kern="1200">
                <a:solidFill>
                  <a:srgbClr val="404040"/>
                </a:solidFill>
                <a:latin typeface="Helvetica"/>
                <a:ea typeface="MS PGothic" pitchFamily="34" charset="-128"/>
                <a:cs typeface="ＭＳ Ｐゴシック" charset="0"/>
              </a:defRPr>
            </a:lvl2pPr>
            <a:lvl3pPr marL="1143000" indent="-228600" algn="l" defTabSz="457200" rtl="0" eaLnBrk="1" fontAlgn="base" hangingPunct="1">
              <a:spcBef>
                <a:spcPct val="20000"/>
              </a:spcBef>
              <a:spcAft>
                <a:spcPct val="0"/>
              </a:spcAft>
              <a:buFont typeface="Arial" pitchFamily="34" charset="0"/>
              <a:buChar char="•"/>
              <a:defRPr sz="2000" kern="1200">
                <a:solidFill>
                  <a:srgbClr val="404040"/>
                </a:solidFill>
                <a:latin typeface="Helvetica"/>
                <a:ea typeface="MS PGothic" pitchFamily="34" charset="-128"/>
                <a:cs typeface="ＭＳ Ｐゴシック" charset="0"/>
              </a:defRPr>
            </a:lvl3pPr>
            <a:lvl4pPr marL="1600200" indent="-228600" algn="l" defTabSz="457200" rtl="0" eaLnBrk="1" fontAlgn="base" hangingPunct="1">
              <a:spcBef>
                <a:spcPct val="20000"/>
              </a:spcBef>
              <a:spcAft>
                <a:spcPct val="0"/>
              </a:spcAft>
              <a:buFont typeface="Arial" pitchFamily="34" charset="0"/>
              <a:buChar char="–"/>
              <a:defRPr sz="1800" kern="1200">
                <a:solidFill>
                  <a:srgbClr val="404040"/>
                </a:solidFill>
                <a:latin typeface="Helvetica"/>
                <a:ea typeface="MS PGothic" pitchFamily="34" charset="-128"/>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Final report</a:t>
            </a:r>
          </a:p>
          <a:p>
            <a:pPr lvl="1"/>
            <a:r>
              <a:rPr lang="en-US" sz="2000" dirty="0"/>
              <a:t>A new-design/improved inflector to enable additional physics capability, with a 60% higher transmission is an alternative future option.  It incorporates modified (open) ends that also reduce field at the shield location and newly available enhanced shield material.  The next step for this option is to fabricate and test a “Stage 1” prototype inflector cold mass (in-project cost $400K +40% contingency over one year); this is beyond the KPP.  If successful, the prototype could become an early upgrade option.  Alternatively, with DOE guidance/approval, out-of-project (or contingency) dollars could be used to fabricate a “Stage 2” completely new production inflector (cost $620K +30% contingency over 1.5 years) of the new design for subsequent implementation in the SR. </a:t>
            </a:r>
            <a:endParaRPr lang="en-US" sz="2000" dirty="0" smtClean="0"/>
          </a:p>
        </p:txBody>
      </p:sp>
      <p:sp>
        <p:nvSpPr>
          <p:cNvPr id="7" name="Content Placeholder 2"/>
          <p:cNvSpPr txBox="1">
            <a:spLocks/>
          </p:cNvSpPr>
          <p:nvPr/>
        </p:nvSpPr>
        <p:spPr>
          <a:xfrm>
            <a:off x="292100" y="4653975"/>
            <a:ext cx="8686800" cy="1416625"/>
          </a:xfrm>
          <a:prstGeom prst="rect">
            <a:avLst/>
          </a:prstGeom>
          <a:solidFill>
            <a:srgbClr val="FFFF00"/>
          </a:solidFill>
        </p:spPr>
        <p:txBody>
          <a:bodyPr lIns="0" tIns="0" rIns="0" bIns="0">
            <a:normAutofit/>
          </a:bodyPr>
          <a:lstStyle>
            <a:lvl1pPr marL="342900" indent="-342900" algn="l" defTabSz="457200" rtl="0" eaLnBrk="1" fontAlgn="base" hangingPunct="1">
              <a:spcBef>
                <a:spcPct val="20000"/>
              </a:spcBef>
              <a:spcAft>
                <a:spcPct val="0"/>
              </a:spcAft>
              <a:buFont typeface="Arial" pitchFamily="34" charset="0"/>
              <a:buChar char="•"/>
              <a:defRPr sz="2400" kern="1200">
                <a:solidFill>
                  <a:srgbClr val="404040"/>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200" kern="1200">
                <a:solidFill>
                  <a:srgbClr val="404040"/>
                </a:solidFill>
                <a:latin typeface="Helvetica"/>
                <a:ea typeface="MS PGothic" pitchFamily="34" charset="-128"/>
                <a:cs typeface="ＭＳ Ｐゴシック" charset="0"/>
              </a:defRPr>
            </a:lvl2pPr>
            <a:lvl3pPr marL="1143000" indent="-228600" algn="l" defTabSz="457200" rtl="0" eaLnBrk="1" fontAlgn="base" hangingPunct="1">
              <a:spcBef>
                <a:spcPct val="20000"/>
              </a:spcBef>
              <a:spcAft>
                <a:spcPct val="0"/>
              </a:spcAft>
              <a:buFont typeface="Arial" pitchFamily="34" charset="0"/>
              <a:buChar char="•"/>
              <a:defRPr sz="2000" kern="1200">
                <a:solidFill>
                  <a:srgbClr val="404040"/>
                </a:solidFill>
                <a:latin typeface="Helvetica"/>
                <a:ea typeface="MS PGothic" pitchFamily="34" charset="-128"/>
                <a:cs typeface="ＭＳ Ｐゴシック" charset="0"/>
              </a:defRPr>
            </a:lvl3pPr>
            <a:lvl4pPr marL="1600200" indent="-228600" algn="l" defTabSz="457200" rtl="0" eaLnBrk="1" fontAlgn="base" hangingPunct="1">
              <a:spcBef>
                <a:spcPct val="20000"/>
              </a:spcBef>
              <a:spcAft>
                <a:spcPct val="0"/>
              </a:spcAft>
              <a:buFont typeface="Arial" pitchFamily="34" charset="0"/>
              <a:buChar char="–"/>
              <a:defRPr sz="1800" kern="1200">
                <a:solidFill>
                  <a:srgbClr val="404040"/>
                </a:solidFill>
                <a:latin typeface="Helvetica"/>
                <a:ea typeface="MS PGothic" pitchFamily="34" charset="-128"/>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2000" dirty="0" smtClean="0"/>
              <a:t>Recommendation 2:  The </a:t>
            </a:r>
            <a:r>
              <a:rPr lang="en-US" sz="2000" dirty="0"/>
              <a:t>Committee supported proceeding forthwith with “Stage 1” of the new-design inflector prototype and getting DOE guidance </a:t>
            </a:r>
            <a:r>
              <a:rPr lang="en-US" sz="2000" dirty="0" smtClean="0"/>
              <a:t>regarding implementation </a:t>
            </a:r>
            <a:r>
              <a:rPr lang="en-US" sz="2000" dirty="0"/>
              <a:t>paths for any potential “Stage 2” inflector implementation, as appropriate. </a:t>
            </a:r>
            <a:endParaRPr lang="en-US" sz="2000" dirty="0" smtClean="0"/>
          </a:p>
        </p:txBody>
      </p:sp>
    </p:spTree>
    <p:extLst>
      <p:ext uri="{BB962C8B-B14F-4D97-AF65-F5344CB8AC3E}">
        <p14:creationId xmlns:p14="http://schemas.microsoft.com/office/powerpoint/2010/main" val="76588818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 name="Footer Placeholder 4"/>
          <p:cNvSpPr>
            <a:spLocks noGrp="1"/>
          </p:cNvSpPr>
          <p:nvPr>
            <p:ph type="ftr" sz="quarter" idx="11"/>
          </p:nvPr>
        </p:nvSpPr>
        <p:spPr/>
        <p:txBody>
          <a:bodyPr/>
          <a:lstStyle/>
          <a:p>
            <a:r>
              <a:rPr lang="de-DE" smtClean="0">
                <a:solidFill>
                  <a:srgbClr val="000000"/>
                </a:solidFill>
              </a:rPr>
              <a:t>Muon (g-2)   Fermilab PAC - 21 June 2016</a:t>
            </a:r>
            <a:endParaRPr lang="en-US" sz="1400">
              <a:solidFill>
                <a:srgbClr val="000000"/>
              </a:solidFill>
            </a:endParaRPr>
          </a:p>
        </p:txBody>
      </p:sp>
      <p:sp>
        <p:nvSpPr>
          <p:cNvPr id="72" name="Slide Number Placeholder 5"/>
          <p:cNvSpPr>
            <a:spLocks noGrp="1"/>
          </p:cNvSpPr>
          <p:nvPr>
            <p:ph type="sldNum" sz="quarter" idx="12"/>
          </p:nvPr>
        </p:nvSpPr>
        <p:spPr/>
        <p:txBody>
          <a:bodyPr/>
          <a:lstStyle/>
          <a:p>
            <a:r>
              <a:rPr lang="en-US">
                <a:solidFill>
                  <a:srgbClr val="000000"/>
                </a:solidFill>
              </a:rPr>
              <a:t>- p. </a:t>
            </a:r>
            <a:fld id="{67B62A9D-A55C-6C43-958B-39BF46F48828}" type="slidenum">
              <a:rPr lang="en-US">
                <a:solidFill>
                  <a:srgbClr val="000000"/>
                </a:solidFill>
              </a:rPr>
              <a:pPr/>
              <a:t>45</a:t>
            </a:fld>
            <a:r>
              <a:rPr lang="en-US">
                <a:solidFill>
                  <a:srgbClr val="000000"/>
                </a:solidFill>
              </a:rPr>
              <a:t>/57</a:t>
            </a:r>
          </a:p>
        </p:txBody>
      </p:sp>
      <p:sp>
        <p:nvSpPr>
          <p:cNvPr id="722946" name="Rectangle 2"/>
          <p:cNvSpPr>
            <a:spLocks noGrp="1" noChangeArrowheads="1"/>
          </p:cNvSpPr>
          <p:nvPr>
            <p:ph type="title"/>
          </p:nvPr>
        </p:nvSpPr>
        <p:spPr>
          <a:xfrm>
            <a:off x="0" y="152400"/>
            <a:ext cx="9144000" cy="533400"/>
          </a:xfrm>
        </p:spPr>
        <p:txBody>
          <a:bodyPr/>
          <a:lstStyle/>
          <a:p>
            <a:r>
              <a:rPr lang="en-US" sz="2400" dirty="0"/>
              <a:t>The </a:t>
            </a:r>
            <a:r>
              <a:rPr lang="en-US" sz="2400" dirty="0" smtClean="0"/>
              <a:t>Fermilab error </a:t>
            </a:r>
            <a:r>
              <a:rPr lang="en-US" sz="2400" dirty="0"/>
              <a:t>budget for a new experiment represents a continuation of improvements already made during E821</a:t>
            </a:r>
          </a:p>
        </p:txBody>
      </p:sp>
      <p:graphicFrame>
        <p:nvGraphicFramePr>
          <p:cNvPr id="723015" name="Group 71"/>
          <p:cNvGraphicFramePr>
            <a:graphicFrameLocks noGrp="1"/>
          </p:cNvGraphicFramePr>
          <p:nvPr>
            <p:extLst>
              <p:ext uri="{D42A27DB-BD31-4B8C-83A1-F6EECF244321}">
                <p14:modId xmlns:p14="http://schemas.microsoft.com/office/powerpoint/2010/main" val="2118738986"/>
              </p:ext>
            </p:extLst>
          </p:nvPr>
        </p:nvGraphicFramePr>
        <p:xfrm>
          <a:off x="76200" y="996950"/>
          <a:ext cx="8991600" cy="2247900"/>
        </p:xfrm>
        <a:graphic>
          <a:graphicData uri="http://schemas.openxmlformats.org/drawingml/2006/table">
            <a:tbl>
              <a:tblPr/>
              <a:tblGrid>
                <a:gridCol w="3810000"/>
                <a:gridCol w="914400"/>
                <a:gridCol w="838200"/>
                <a:gridCol w="914400"/>
                <a:gridCol w="838200"/>
                <a:gridCol w="838200"/>
                <a:gridCol w="838200"/>
              </a:tblGrid>
              <a:tr h="749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latin typeface="Arial" charset="0"/>
                          <a:ea typeface="ＭＳ Ｐゴシック" charset="0"/>
                          <a:cs typeface="Arial" charset="0"/>
                        </a:rPr>
                        <a:t>Systematic uncertainty (ppm)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latin typeface="Arial" charset="0"/>
                          <a:ea typeface="ＭＳ Ｐゴシック" charset="0"/>
                          <a:cs typeface="Arial" charset="0"/>
                        </a:rPr>
                        <a:t>1998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latin typeface="Arial" charset="0"/>
                          <a:ea typeface="ＭＳ Ｐゴシック" charset="0"/>
                          <a:cs typeface="Arial" charset="0"/>
                        </a:rPr>
                        <a:t>1999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latin typeface="Arial" charset="0"/>
                          <a:ea typeface="ＭＳ Ｐゴシック" charset="0"/>
                          <a:cs typeface="Arial" charset="0"/>
                        </a:rPr>
                        <a:t>2000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latin typeface="Arial" charset="0"/>
                          <a:ea typeface="ＭＳ Ｐゴシック" charset="0"/>
                          <a:cs typeface="Arial" charset="0"/>
                        </a:rPr>
                        <a:t>2001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latin typeface="Arial" charset="0"/>
                          <a:ea typeface="ＭＳ Ｐゴシック" charset="0"/>
                          <a:cs typeface="Arial" charset="0"/>
                        </a:rPr>
                        <a:t>E821 final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ea typeface="ＭＳ Ｐゴシック" charset="0"/>
                          <a:cs typeface="Arial" charset="0"/>
                        </a:rPr>
                        <a:t>E989</a:t>
                      </a:r>
                      <a:endParaRPr kumimoji="0" lang="en-US" sz="1800" b="1" i="0" u="none" strike="noStrike" cap="none" normalizeH="0" baseline="0" dirty="0">
                        <a:ln>
                          <a:noFill/>
                        </a:ln>
                        <a:solidFill>
                          <a:srgbClr val="FF0000"/>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0000"/>
                          </a:solidFill>
                          <a:effectLst/>
                          <a:latin typeface="Arial" charset="0"/>
                          <a:ea typeface="ＭＳ Ｐゴシック" charset="0"/>
                          <a:cs typeface="Arial" charset="0"/>
                        </a:rPr>
                        <a:t>Goal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FFFF"/>
                    </a:solidFill>
                  </a:tcPr>
                </a:tc>
              </a:tr>
              <a:tr h="749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charset="0"/>
                          <a:ea typeface="ＭＳ Ｐゴシック" charset="0"/>
                          <a:cs typeface="Arial" charset="0"/>
                        </a:rPr>
                        <a:t>Magnetic field – </a:t>
                      </a:r>
                      <a:r>
                        <a:rPr kumimoji="0" lang="en-US" sz="1800" b="1" i="0" u="none" strike="noStrike" cap="none" normalizeH="0" baseline="0">
                          <a:ln>
                            <a:noFill/>
                          </a:ln>
                          <a:solidFill>
                            <a:schemeClr val="bg1"/>
                          </a:solidFill>
                          <a:effectLst/>
                          <a:latin typeface="cmmi8" charset="0"/>
                          <a:ea typeface="ＭＳ Ｐゴシック" charset="0"/>
                          <a:cs typeface="Arial" charset="0"/>
                        </a:rPr>
                        <a:t>w</a:t>
                      </a:r>
                      <a:r>
                        <a:rPr kumimoji="0" lang="en-US" sz="1800" b="1" i="0" u="none" strike="noStrike" cap="none" normalizeH="0" baseline="-25000">
                          <a:ln>
                            <a:noFill/>
                          </a:ln>
                          <a:solidFill>
                            <a:schemeClr val="bg1"/>
                          </a:solidFill>
                          <a:effectLst/>
                          <a:latin typeface="SimSun" charset="0"/>
                          <a:ea typeface="ＭＳ Ｐゴシック" charset="0"/>
                          <a:cs typeface="Arial" charset="0"/>
                        </a:rPr>
                        <a:t>p</a:t>
                      </a:r>
                      <a:r>
                        <a:rPr kumimoji="0" lang="en-US" sz="1800" b="1" i="0" u="none" strike="noStrike" cap="none" normalizeH="0" baseline="0">
                          <a:ln>
                            <a:noFill/>
                          </a:ln>
                          <a:solidFill>
                            <a:schemeClr val="bg1"/>
                          </a:solidFill>
                          <a:effectLst/>
                          <a:latin typeface="Arial" charset="0"/>
                          <a:ea typeface="ＭＳ Ｐゴシック" charset="0"/>
                          <a:cs typeface="Arial"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charset="0"/>
                          <a:ea typeface="ＭＳ Ｐゴシック" charset="0"/>
                          <a:cs typeface="Arial" charset="0"/>
                        </a:rPr>
                        <a:t>0.5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charset="0"/>
                          <a:ea typeface="ＭＳ Ｐゴシック" charset="0"/>
                          <a:cs typeface="Arial" charset="0"/>
                        </a:rPr>
                        <a:t>0.4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charset="0"/>
                          <a:ea typeface="ＭＳ Ｐゴシック" charset="0"/>
                          <a:cs typeface="Arial" charset="0"/>
                        </a:rPr>
                        <a:t>0.24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ea typeface="ＭＳ Ｐゴシック" charset="0"/>
                          <a:cs typeface="Arial" charset="0"/>
                        </a:rPr>
                        <a:t>0.17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cap="none" normalizeH="0" baseline="0" dirty="0" smtClean="0">
                          <a:ln>
                            <a:noFill/>
                          </a:ln>
                          <a:solidFill>
                            <a:schemeClr val="bg1"/>
                          </a:solidFill>
                          <a:effectLst/>
                          <a:latin typeface="Arial" charset="0"/>
                          <a:ea typeface="ＭＳ Ｐゴシック" charset="0"/>
                          <a:cs typeface="Arial" charset="0"/>
                        </a:rPr>
                        <a:t>0.17</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a:ln>
                          <a:noFill/>
                        </a:ln>
                        <a:solidFill>
                          <a:schemeClr val="bg1"/>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charset="0"/>
                          <a:ea typeface="ＭＳ Ｐゴシック" charset="0"/>
                          <a:cs typeface="Arial" charset="0"/>
                        </a:rPr>
                        <a:t>0.07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FFFF"/>
                    </a:solidFill>
                  </a:tcPr>
                </a:tc>
              </a:tr>
              <a:tr h="749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charset="0"/>
                          <a:ea typeface="ＭＳ Ｐゴシック" charset="0"/>
                          <a:cs typeface="Arial" charset="0"/>
                        </a:rPr>
                        <a:t>Anomalous precession – </a:t>
                      </a:r>
                      <a:r>
                        <a:rPr kumimoji="0" lang="en-US" sz="1800" b="1" i="0" u="none" strike="noStrike" cap="none" normalizeH="0" baseline="0">
                          <a:ln>
                            <a:noFill/>
                          </a:ln>
                          <a:solidFill>
                            <a:schemeClr val="bg1"/>
                          </a:solidFill>
                          <a:effectLst/>
                          <a:latin typeface="cmmi8" charset="0"/>
                          <a:ea typeface="ＭＳ Ｐゴシック" charset="0"/>
                          <a:cs typeface="Arial" charset="0"/>
                        </a:rPr>
                        <a:t>w</a:t>
                      </a:r>
                      <a:r>
                        <a:rPr kumimoji="0" lang="en-US" sz="1800" b="1" i="0" u="none" strike="noStrike" cap="none" normalizeH="0" baseline="-25000">
                          <a:ln>
                            <a:noFill/>
                          </a:ln>
                          <a:solidFill>
                            <a:schemeClr val="bg1"/>
                          </a:solidFill>
                          <a:effectLst/>
                          <a:latin typeface="SimSun" charset="0"/>
                          <a:ea typeface="ＭＳ Ｐゴシック" charset="0"/>
                          <a:cs typeface="Arial" charset="0"/>
                        </a:rPr>
                        <a:t>a</a:t>
                      </a:r>
                      <a:r>
                        <a:rPr kumimoji="0" lang="en-US" sz="1800" b="1" i="0" u="none" strike="noStrike" cap="none" normalizeH="0" baseline="0">
                          <a:ln>
                            <a:noFill/>
                          </a:ln>
                          <a:solidFill>
                            <a:schemeClr val="bg1"/>
                          </a:solidFill>
                          <a:effectLst/>
                          <a:latin typeface="Arial" charset="0"/>
                          <a:ea typeface="ＭＳ Ｐゴシック" charset="0"/>
                          <a:cs typeface="Arial"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charset="0"/>
                          <a:ea typeface="ＭＳ Ｐゴシック" charset="0"/>
                          <a:cs typeface="Arial" charset="0"/>
                        </a:rPr>
                        <a:t>0.8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charset="0"/>
                          <a:ea typeface="ＭＳ Ｐゴシック" charset="0"/>
                          <a:cs typeface="Arial" charset="0"/>
                        </a:rPr>
                        <a:t>0.3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charset="0"/>
                          <a:ea typeface="ＭＳ Ｐゴシック" charset="0"/>
                          <a:cs typeface="Arial" charset="0"/>
                        </a:rPr>
                        <a:t>0.31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ea typeface="ＭＳ Ｐゴシック" charset="0"/>
                          <a:cs typeface="Arial" charset="0"/>
                        </a:rPr>
                        <a:t>0.21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cap="none" normalizeH="0" baseline="0" dirty="0" smtClean="0">
                          <a:ln>
                            <a:noFill/>
                          </a:ln>
                          <a:solidFill>
                            <a:schemeClr val="bg1"/>
                          </a:solidFill>
                          <a:effectLst/>
                          <a:latin typeface="Arial" charset="0"/>
                          <a:ea typeface="ＭＳ Ｐゴシック" charset="0"/>
                          <a:cs typeface="Arial" charset="0"/>
                        </a:rPr>
                        <a:t>0.21</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a:ln>
                          <a:noFill/>
                        </a:ln>
                        <a:solidFill>
                          <a:schemeClr val="bg1"/>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ea typeface="ＭＳ Ｐゴシック" charset="0"/>
                          <a:cs typeface="Arial" charset="0"/>
                        </a:rPr>
                        <a:t>0.07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FFFF"/>
                    </a:solidFill>
                  </a:tcPr>
                </a:tc>
              </a:tr>
            </a:tbl>
          </a:graphicData>
        </a:graphic>
      </p:graphicFrame>
      <p:graphicFrame>
        <p:nvGraphicFramePr>
          <p:cNvPr id="723036" name="Group 92"/>
          <p:cNvGraphicFramePr>
            <a:graphicFrameLocks noGrp="1"/>
          </p:cNvGraphicFramePr>
          <p:nvPr/>
        </p:nvGraphicFramePr>
        <p:xfrm>
          <a:off x="69850" y="3343275"/>
          <a:ext cx="8997950" cy="1577975"/>
        </p:xfrm>
        <a:graphic>
          <a:graphicData uri="http://schemas.openxmlformats.org/drawingml/2006/table">
            <a:tbl>
              <a:tblPr/>
              <a:tblGrid>
                <a:gridCol w="3808413"/>
                <a:gridCol w="914400"/>
                <a:gridCol w="839787"/>
                <a:gridCol w="914400"/>
                <a:gridCol w="838200"/>
                <a:gridCol w="841375"/>
                <a:gridCol w="841375"/>
              </a:tblGrid>
              <a:tr h="555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FF"/>
                          </a:solidFill>
                          <a:effectLst/>
                          <a:latin typeface="Arial" charset="0"/>
                          <a:ea typeface="ＭＳ Ｐゴシック" charset="0"/>
                          <a:cs typeface="Arial" charset="0"/>
                        </a:rPr>
                        <a:t>Statistical uncertainty (ppm)</a:t>
                      </a:r>
                      <a:endParaRPr kumimoji="0" lang="en-US" sz="2400" b="0" i="0" u="none" strike="noStrike" cap="none" normalizeH="0" baseline="0">
                        <a:ln>
                          <a:noFill/>
                        </a:ln>
                        <a:solidFill>
                          <a:srgbClr val="0000FF"/>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41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FF"/>
                          </a:solidFill>
                          <a:effectLst/>
                          <a:latin typeface="Arial" charset="0"/>
                          <a:ea typeface="ＭＳ Ｐゴシック" charset="0"/>
                          <a:cs typeface="Arial" charset="0"/>
                        </a:rPr>
                        <a:t>4.9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41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FF"/>
                          </a:solidFill>
                          <a:effectLst/>
                          <a:latin typeface="Arial" charset="0"/>
                          <a:ea typeface="ＭＳ Ｐゴシック" charset="0"/>
                          <a:cs typeface="Arial"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41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FF"/>
                          </a:solidFill>
                          <a:effectLst/>
                          <a:latin typeface="Arial" charset="0"/>
                          <a:ea typeface="ＭＳ Ｐゴシック" charset="0"/>
                          <a:cs typeface="Arial" charset="0"/>
                        </a:rPr>
                        <a:t>0.62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41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FF"/>
                          </a:solidFill>
                          <a:effectLst/>
                          <a:latin typeface="Arial" charset="0"/>
                          <a:ea typeface="ＭＳ Ｐゴシック" charset="0"/>
                          <a:cs typeface="Arial" charset="0"/>
                        </a:rPr>
                        <a:t>0.66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41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FF"/>
                          </a:solidFill>
                          <a:effectLst/>
                          <a:latin typeface="Arial" charset="0"/>
                          <a:ea typeface="ＭＳ Ｐゴシック" charset="0"/>
                          <a:cs typeface="Arial" charset="0"/>
                        </a:rPr>
                        <a:t>0.46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FF"/>
                          </a:solidFill>
                          <a:effectLst/>
                          <a:latin typeface="Arial" charset="0"/>
                          <a:ea typeface="ＭＳ Ｐゴシック" charset="0"/>
                          <a:cs typeface="Arial" charset="0"/>
                        </a:rPr>
                        <a:t>0.1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FFFF"/>
                    </a:solidFill>
                  </a:tcPr>
                </a:tc>
              </a:tr>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charset="0"/>
                          <a:ea typeface="ＭＳ Ｐゴシック" charset="0"/>
                          <a:cs typeface="Arial" charset="0"/>
                        </a:rPr>
                        <a:t>Systematic uncertainty (ppm)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41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charset="0"/>
                          <a:ea typeface="ＭＳ Ｐゴシック" charset="0"/>
                          <a:cs typeface="Arial" charset="0"/>
                        </a:rPr>
                        <a:t>0.9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41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charset="0"/>
                          <a:ea typeface="ＭＳ Ｐゴシック" charset="0"/>
                          <a:cs typeface="Arial" charset="0"/>
                        </a:rPr>
                        <a:t>0.5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41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charset="0"/>
                          <a:ea typeface="ＭＳ Ｐゴシック" charset="0"/>
                          <a:cs typeface="Arial" charset="0"/>
                        </a:rPr>
                        <a:t>0.39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41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charset="0"/>
                          <a:ea typeface="ＭＳ Ｐゴシック" charset="0"/>
                          <a:cs typeface="Arial" charset="0"/>
                        </a:rPr>
                        <a:t>0.28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41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charset="0"/>
                          <a:ea typeface="ＭＳ Ｐゴシック" charset="0"/>
                          <a:cs typeface="Arial" charset="0"/>
                        </a:rPr>
                        <a:t>0.28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charset="0"/>
                          <a:ea typeface="ＭＳ Ｐゴシック" charset="0"/>
                          <a:cs typeface="Arial" charset="0"/>
                        </a:rPr>
                        <a:t>0.1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FFFF"/>
                    </a:solidFill>
                  </a:tcPr>
                </a:tc>
              </a:tr>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latin typeface="Arial" charset="0"/>
                          <a:ea typeface="ＭＳ Ｐゴシック" charset="0"/>
                          <a:cs typeface="Arial" charset="0"/>
                        </a:rPr>
                        <a:t>Total Uncertainty (ppm)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41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latin typeface="Arial" charset="0"/>
                          <a:ea typeface="ＭＳ Ｐゴシック" charset="0"/>
                          <a:cs typeface="Arial" charset="0"/>
                        </a:rPr>
                        <a:t>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41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latin typeface="Arial" charset="0"/>
                          <a:ea typeface="ＭＳ Ｐゴシック" charset="0"/>
                          <a:cs typeface="Arial"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41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latin typeface="Arial" charset="0"/>
                          <a:ea typeface="ＭＳ Ｐゴシック" charset="0"/>
                          <a:cs typeface="Arial" charset="0"/>
                        </a:rPr>
                        <a:t>0.73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41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latin typeface="Arial" charset="0"/>
                          <a:ea typeface="ＭＳ Ｐゴシック" charset="0"/>
                          <a:cs typeface="Arial" charset="0"/>
                        </a:rPr>
                        <a:t>0.72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41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latin typeface="Arial" charset="0"/>
                          <a:ea typeface="ＭＳ Ｐゴシック" charset="0"/>
                          <a:cs typeface="Arial" charset="0"/>
                        </a:rPr>
                        <a:t>0.54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latin typeface="Arial" charset="0"/>
                          <a:ea typeface="ＭＳ Ｐゴシック" charset="0"/>
                          <a:cs typeface="Arial" charset="0"/>
                        </a:rPr>
                        <a:t>0.14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FFFF"/>
                    </a:solidFill>
                  </a:tcPr>
                </a:tc>
              </a:tr>
            </a:tbl>
          </a:graphicData>
        </a:graphic>
      </p:graphicFrame>
      <p:pic>
        <p:nvPicPr>
          <p:cNvPr id="3" name="Picture 2"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0" y="6037126"/>
            <a:ext cx="8509000" cy="490674"/>
          </a:xfrm>
          <a:prstGeom prst="rect">
            <a:avLst/>
          </a:prstGeom>
        </p:spPr>
      </p:pic>
      <p:pic>
        <p:nvPicPr>
          <p:cNvPr id="8" name="Picture 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1" y="5251450"/>
            <a:ext cx="8178799" cy="549149"/>
          </a:xfrm>
          <a:prstGeom prst="rect">
            <a:avLst/>
          </a:prstGeom>
        </p:spPr>
      </p:pic>
      <p:sp>
        <p:nvSpPr>
          <p:cNvPr id="2" name="Oval 1"/>
          <p:cNvSpPr/>
          <p:nvPr/>
        </p:nvSpPr>
        <p:spPr bwMode="auto">
          <a:xfrm>
            <a:off x="3454400" y="5018224"/>
            <a:ext cx="3721100" cy="1007671"/>
          </a:xfrm>
          <a:prstGeom prst="ellipse">
            <a:avLst/>
          </a:prstGeom>
          <a:noFill/>
          <a:ln w="5715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p:txBody>
      </p:sp>
    </p:spTree>
    <p:extLst>
      <p:ext uri="{BB962C8B-B14F-4D97-AF65-F5344CB8AC3E}">
        <p14:creationId xmlns:p14="http://schemas.microsoft.com/office/powerpoint/2010/main" val="1911748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72303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65088"/>
            <a:ext cx="8686800" cy="539750"/>
          </a:xfrm>
        </p:spPr>
        <p:txBody>
          <a:bodyPr/>
          <a:lstStyle/>
          <a:p>
            <a:r>
              <a:rPr lang="en-US" dirty="0" smtClean="0"/>
              <a:t>Recent news on the </a:t>
            </a:r>
            <a:r>
              <a:rPr lang="en-US" dirty="0"/>
              <a:t>h</a:t>
            </a:r>
            <a:r>
              <a:rPr lang="en-US" dirty="0" smtClean="0"/>
              <a:t>adronic contribution to </a:t>
            </a:r>
            <a:r>
              <a:rPr lang="en-US" dirty="0" smtClean="0">
                <a:latin typeface="cmmi8" charset="0"/>
              </a:rPr>
              <a:t>a</a:t>
            </a:r>
            <a:r>
              <a:rPr lang="en-US" i="1" baseline="-25000" dirty="0" smtClean="0">
                <a:latin typeface="Symbol" charset="0"/>
              </a:rPr>
              <a:t>m</a:t>
            </a:r>
            <a:r>
              <a:rPr lang="en-US" i="1" baseline="-25000"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latin typeface="Calibri"/>
              </a:rPr>
              <a:t>B. Lee Roberts - KEK Fermilab Meeting - 11 June 2016</a:t>
            </a:r>
            <a:endParaRPr lang="en-US">
              <a:latin typeface="Calibri"/>
            </a:endParaRPr>
          </a:p>
        </p:txBody>
      </p:sp>
      <p:sp>
        <p:nvSpPr>
          <p:cNvPr id="5" name="Slide Number Placeholder 4"/>
          <p:cNvSpPr>
            <a:spLocks noGrp="1"/>
          </p:cNvSpPr>
          <p:nvPr>
            <p:ph type="sldNum" sz="quarter" idx="12"/>
          </p:nvPr>
        </p:nvSpPr>
        <p:spPr/>
        <p:txBody>
          <a:bodyPr/>
          <a:lstStyle/>
          <a:p>
            <a:pPr>
              <a:defRPr/>
            </a:pPr>
            <a:fld id="{F8EA988C-DA7E-3F44-BEF2-CD5F2132FC99}" type="slidenum">
              <a:rPr lang="en-US" smtClean="0">
                <a:solidFill>
                  <a:prstClr val="black">
                    <a:tint val="75000"/>
                  </a:prstClr>
                </a:solidFill>
                <a:latin typeface="Calibri"/>
              </a:rPr>
              <a:pPr>
                <a:defRPr/>
              </a:pPr>
              <a:t>46</a:t>
            </a:fld>
            <a:endParaRPr lang="en-US">
              <a:solidFill>
                <a:prstClr val="black">
                  <a:tint val="75000"/>
                </a:prstClr>
              </a:solidFill>
              <a:latin typeface="Calibri"/>
            </a:endParaRPr>
          </a:p>
        </p:txBody>
      </p:sp>
      <p:sp>
        <p:nvSpPr>
          <p:cNvPr id="23" name="Content Placeholder 2"/>
          <p:cNvSpPr>
            <a:spLocks noGrp="1"/>
          </p:cNvSpPr>
          <p:nvPr>
            <p:ph idx="1"/>
          </p:nvPr>
        </p:nvSpPr>
        <p:spPr>
          <a:xfrm>
            <a:off x="47962" y="719750"/>
            <a:ext cx="8644908" cy="5745245"/>
          </a:xfrm>
        </p:spPr>
        <p:txBody>
          <a:bodyPr/>
          <a:lstStyle/>
          <a:p>
            <a:r>
              <a:rPr lang="en-US" dirty="0" smtClean="0"/>
              <a:t>The Lattice</a:t>
            </a:r>
          </a:p>
          <a:p>
            <a:pPr lvl="1"/>
            <a:r>
              <a:rPr lang="en-US" dirty="0" err="1" smtClean="0"/>
              <a:t>Chakraborty</a:t>
            </a:r>
            <a:r>
              <a:rPr lang="en-US" dirty="0" smtClean="0"/>
              <a:t>, Davies, de </a:t>
            </a:r>
            <a:r>
              <a:rPr lang="en-US" dirty="0" err="1" smtClean="0"/>
              <a:t>Olivera</a:t>
            </a:r>
            <a:r>
              <a:rPr lang="en-US" dirty="0" smtClean="0"/>
              <a:t>, </a:t>
            </a:r>
            <a:r>
              <a:rPr lang="en-US" dirty="0" err="1" smtClean="0"/>
              <a:t>Koponen</a:t>
            </a:r>
            <a:r>
              <a:rPr lang="en-US" dirty="0" smtClean="0"/>
              <a:t>						 , </a:t>
            </a:r>
            <a:r>
              <a:rPr lang="en-US" dirty="0" err="1" smtClean="0"/>
              <a:t>Lepage</a:t>
            </a:r>
            <a:r>
              <a:rPr lang="en-US" dirty="0" smtClean="0"/>
              <a:t>  </a:t>
            </a:r>
            <a:r>
              <a:rPr lang="en-US" dirty="0" smtClean="0">
                <a:solidFill>
                  <a:schemeClr val="tx1"/>
                </a:solidFill>
              </a:rPr>
              <a:t>arXiv:1601.0307v1 [</a:t>
            </a:r>
            <a:r>
              <a:rPr lang="en-US" dirty="0" err="1" smtClean="0">
                <a:solidFill>
                  <a:schemeClr val="tx1"/>
                </a:solidFill>
              </a:rPr>
              <a:t>hep-lat</a:t>
            </a:r>
            <a:r>
              <a:rPr lang="en-US" dirty="0" smtClean="0">
                <a:solidFill>
                  <a:schemeClr val="tx1"/>
                </a:solidFill>
              </a:rPr>
              <a:t>] 							</a:t>
            </a:r>
            <a:r>
              <a:rPr lang="en-US" dirty="0" smtClean="0"/>
              <a:t> Lowest order hadronic</a:t>
            </a:r>
          </a:p>
          <a:p>
            <a:pPr lvl="1"/>
            <a:r>
              <a:rPr lang="en-US" dirty="0" smtClean="0"/>
              <a:t>Blum, Christ, Hayakawa, </a:t>
            </a:r>
            <a:r>
              <a:rPr lang="en-US" dirty="0" err="1" smtClean="0"/>
              <a:t>Izubuchi</a:t>
            </a:r>
            <a:r>
              <a:rPr lang="en-US" dirty="0" smtClean="0"/>
              <a:t>, Jin,						 </a:t>
            </a:r>
            <a:r>
              <a:rPr lang="en-US" dirty="0" err="1" smtClean="0"/>
              <a:t>Lehner</a:t>
            </a:r>
            <a:r>
              <a:rPr lang="en-US" dirty="0" smtClean="0"/>
              <a:t>, </a:t>
            </a:r>
            <a:r>
              <a:rPr lang="en-US" dirty="0" smtClean="0">
                <a:solidFill>
                  <a:schemeClr val="tx1"/>
                </a:solidFill>
              </a:rPr>
              <a:t>PRD 93 014503 (2016).</a:t>
            </a:r>
            <a:r>
              <a:rPr lang="en-US" dirty="0" smtClean="0"/>
              <a:t>							   Hadronic Light by Light</a:t>
            </a:r>
          </a:p>
          <a:p>
            <a:r>
              <a:rPr lang="en-US" dirty="0" smtClean="0"/>
              <a:t>New </a:t>
            </a:r>
            <a:r>
              <a:rPr lang="en-US" dirty="0" smtClean="0">
                <a:latin typeface="cmmi10"/>
                <a:cs typeface="cmmi10"/>
              </a:rPr>
              <a:t>e</a:t>
            </a:r>
            <a:r>
              <a:rPr lang="en-US" baseline="30000" dirty="0" smtClean="0"/>
              <a:t>+</a:t>
            </a:r>
            <a:r>
              <a:rPr lang="en-US" dirty="0">
                <a:latin typeface="cmmi10"/>
                <a:cs typeface="cmmi10"/>
              </a:rPr>
              <a:t>e</a:t>
            </a:r>
            <a:r>
              <a:rPr lang="en-US" baseline="30000" dirty="0" smtClean="0"/>
              <a:t>-</a:t>
            </a:r>
            <a:r>
              <a:rPr lang="en-US" dirty="0" smtClean="0"/>
              <a:t> data </a:t>
            </a:r>
          </a:p>
          <a:p>
            <a:pPr lvl="1"/>
            <a:r>
              <a:rPr lang="en-US" dirty="0" smtClean="0">
                <a:solidFill>
                  <a:srgbClr val="000000"/>
                </a:solidFill>
              </a:rPr>
              <a:t>BESIII  PLB 753 (2016) 629 </a:t>
            </a:r>
          </a:p>
          <a:p>
            <a:pPr lvl="1"/>
            <a:endParaRPr lang="en-US" dirty="0" smtClean="0">
              <a:solidFill>
                <a:schemeClr val="tx1"/>
              </a:solidFill>
            </a:endParaRPr>
          </a:p>
        </p:txBody>
      </p:sp>
      <p:pic>
        <p:nvPicPr>
          <p:cNvPr id="3" name="Picture 2" descr="Screen Shot 2016-06-05 at 1.35.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719750"/>
            <a:ext cx="2959100" cy="2417407"/>
          </a:xfrm>
          <a:prstGeom prst="rect">
            <a:avLst/>
          </a:prstGeom>
        </p:spPr>
      </p:pic>
      <p:grpSp>
        <p:nvGrpSpPr>
          <p:cNvPr id="26" name="Group 25"/>
          <p:cNvGrpSpPr/>
          <p:nvPr/>
        </p:nvGrpSpPr>
        <p:grpSpPr>
          <a:xfrm>
            <a:off x="174962" y="3911600"/>
            <a:ext cx="8930938" cy="2654300"/>
            <a:chOff x="174962" y="3911600"/>
            <a:chExt cx="8930938" cy="2654300"/>
          </a:xfrm>
        </p:grpSpPr>
        <p:pic>
          <p:nvPicPr>
            <p:cNvPr id="19" name="Picture 18" descr="Screen Shot 2016-06-05 at 1.54.14 PM.png"/>
            <p:cNvPicPr>
              <a:picLocks noChangeAspect="1"/>
            </p:cNvPicPr>
            <p:nvPr/>
          </p:nvPicPr>
          <p:blipFill rotWithShape="1">
            <a:blip r:embed="rId3">
              <a:extLst>
                <a:ext uri="{28A0092B-C50C-407E-A947-70E740481C1C}">
                  <a14:useLocalDpi xmlns:a14="http://schemas.microsoft.com/office/drawing/2010/main" val="0"/>
                </a:ext>
              </a:extLst>
            </a:blip>
            <a:srcRect l="2213" r="6309"/>
            <a:stretch/>
          </p:blipFill>
          <p:spPr>
            <a:xfrm>
              <a:off x="3854730" y="3911600"/>
              <a:ext cx="5251170" cy="2654300"/>
            </a:xfrm>
            <a:prstGeom prst="rect">
              <a:avLst/>
            </a:prstGeom>
          </p:spPr>
        </p:pic>
        <p:sp>
          <p:nvSpPr>
            <p:cNvPr id="24" name="TextBox 23"/>
            <p:cNvSpPr txBox="1"/>
            <p:nvPr/>
          </p:nvSpPr>
          <p:spPr>
            <a:xfrm>
              <a:off x="174962" y="4432300"/>
              <a:ext cx="3657600" cy="1200329"/>
            </a:xfrm>
            <a:prstGeom prst="rect">
              <a:avLst/>
            </a:prstGeom>
            <a:noFill/>
          </p:spPr>
          <p:txBody>
            <a:bodyPr wrap="square" rtlCol="0">
              <a:spAutoFit/>
            </a:bodyPr>
            <a:lstStyle/>
            <a:p>
              <a:r>
                <a:rPr lang="en-US" dirty="0" smtClean="0">
                  <a:solidFill>
                    <a:prstClr val="black"/>
                  </a:solidFill>
                  <a:latin typeface="Arial"/>
                  <a:cs typeface="Arial"/>
                </a:rPr>
                <a:t>A complete re-evaluation including the new data is underway by  Teubner (Hagiwara et al.,) </a:t>
              </a:r>
            </a:p>
          </p:txBody>
        </p:sp>
      </p:grpSp>
      <p:sp>
        <p:nvSpPr>
          <p:cNvPr id="25" name="TextBox 24"/>
          <p:cNvSpPr txBox="1"/>
          <p:nvPr/>
        </p:nvSpPr>
        <p:spPr>
          <a:xfrm>
            <a:off x="4876800" y="3213100"/>
            <a:ext cx="4229100" cy="369332"/>
          </a:xfrm>
          <a:prstGeom prst="rect">
            <a:avLst/>
          </a:prstGeom>
          <a:noFill/>
        </p:spPr>
        <p:txBody>
          <a:bodyPr wrap="square" rtlCol="0">
            <a:spAutoFit/>
          </a:bodyPr>
          <a:lstStyle/>
          <a:p>
            <a:r>
              <a:rPr lang="en-US" dirty="0" smtClean="0">
                <a:solidFill>
                  <a:prstClr val="black"/>
                </a:solidFill>
                <a:latin typeface="Arial"/>
                <a:cs typeface="Arial"/>
              </a:rPr>
              <a:t>3 </a:t>
            </a:r>
            <a:r>
              <a:rPr lang="en-US" i="1" dirty="0" smtClean="0">
                <a:solidFill>
                  <a:prstClr val="black"/>
                </a:solidFill>
                <a:latin typeface="Symbol" charset="2"/>
                <a:cs typeface="Symbol" charset="2"/>
              </a:rPr>
              <a:t>s</a:t>
            </a:r>
            <a:r>
              <a:rPr lang="en-US" dirty="0" smtClean="0">
                <a:solidFill>
                  <a:prstClr val="black"/>
                </a:solidFill>
                <a:latin typeface="Arial"/>
                <a:cs typeface="Arial"/>
              </a:rPr>
              <a:t> difference using the lattice alone</a:t>
            </a:r>
          </a:p>
        </p:txBody>
      </p:sp>
      <p:sp>
        <p:nvSpPr>
          <p:cNvPr id="27" name="Oval 26"/>
          <p:cNvSpPr/>
          <p:nvPr/>
        </p:nvSpPr>
        <p:spPr bwMode="auto">
          <a:xfrm>
            <a:off x="6070600" y="1130300"/>
            <a:ext cx="1041400" cy="381000"/>
          </a:xfrm>
          <a:prstGeom prst="ellipse">
            <a:avLst/>
          </a:pr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defTabSz="914400">
              <a:spcBef>
                <a:spcPct val="50000"/>
              </a:spcBef>
            </a:pPr>
            <a:endParaRPr lang="en-US" sz="2000" b="1">
              <a:solidFill>
                <a:prstClr val="white"/>
              </a:solidFill>
              <a:latin typeface="Arial" charset="0"/>
              <a:cs typeface="Arial" charset="0"/>
            </a:endParaRPr>
          </a:p>
        </p:txBody>
      </p:sp>
    </p:spTree>
    <p:extLst>
      <p:ext uri="{BB962C8B-B14F-4D97-AF65-F5344CB8AC3E}">
        <p14:creationId xmlns:p14="http://schemas.microsoft.com/office/powerpoint/2010/main" val="25056737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p:cNvSpPr>
            <a:spLocks noGrp="1"/>
          </p:cNvSpPr>
          <p:nvPr>
            <p:ph type="title"/>
          </p:nvPr>
        </p:nvSpPr>
        <p:spPr/>
        <p:txBody>
          <a:bodyPr/>
          <a:lstStyle/>
          <a:p>
            <a:r>
              <a:rPr lang="en-US" dirty="0" smtClean="0">
                <a:latin typeface="Arial" charset="0"/>
              </a:rPr>
              <a:t>Where could </a:t>
            </a:r>
            <a:r>
              <a:rPr lang="en-US" dirty="0" smtClean="0">
                <a:latin typeface="cmmi10"/>
                <a:cs typeface="cmmi10"/>
              </a:rPr>
              <a:t>a </a:t>
            </a:r>
            <a:r>
              <a:rPr lang="en-US" i="1" baseline="-25000" dirty="0" smtClean="0">
                <a:latin typeface="Symbol" charset="2"/>
                <a:cs typeface="Symbol" charset="2"/>
              </a:rPr>
              <a:t>m</a:t>
            </a:r>
            <a:r>
              <a:rPr lang="en-US" dirty="0" smtClean="0">
                <a:latin typeface="Arial" charset="0"/>
              </a:rPr>
              <a:t> </a:t>
            </a:r>
            <a:r>
              <a:rPr lang="en-US" dirty="0">
                <a:latin typeface="Arial" charset="0"/>
              </a:rPr>
              <a:t>be at the end of </a:t>
            </a:r>
            <a:r>
              <a:rPr lang="en-US" dirty="0" smtClean="0">
                <a:latin typeface="Arial" charset="0"/>
              </a:rPr>
              <a:t>E989?</a:t>
            </a:r>
            <a:endParaRPr lang="en-US" dirty="0">
              <a:latin typeface="Arial" charset="0"/>
            </a:endParaRPr>
          </a:p>
        </p:txBody>
      </p:sp>
      <p:sp>
        <p:nvSpPr>
          <p:cNvPr id="138242" name="Content Placeholder 2"/>
          <p:cNvSpPr>
            <a:spLocks noGrp="1"/>
          </p:cNvSpPr>
          <p:nvPr>
            <p:ph idx="1"/>
          </p:nvPr>
        </p:nvSpPr>
        <p:spPr>
          <a:xfrm>
            <a:off x="228600" y="508001"/>
            <a:ext cx="8229600" cy="5511800"/>
          </a:xfrm>
        </p:spPr>
        <p:txBody>
          <a:bodyPr/>
          <a:lstStyle/>
          <a:p>
            <a:r>
              <a:rPr lang="en-US" sz="2400" dirty="0" smtClean="0"/>
              <a:t>With 2 × 10</a:t>
            </a:r>
            <a:r>
              <a:rPr lang="en-US" sz="2400" baseline="30000" dirty="0" smtClean="0"/>
              <a:t>11 </a:t>
            </a:r>
            <a:r>
              <a:rPr lang="en-US" sz="2400" dirty="0"/>
              <a:t>analyzed events above 1.8 GeV</a:t>
            </a:r>
          </a:p>
          <a:p>
            <a:pPr lvl="1"/>
            <a:r>
              <a:rPr lang="en-US" sz="2000" dirty="0"/>
              <a:t>total data “several petabytes</a:t>
            </a:r>
            <a:r>
              <a:rPr lang="en-US" sz="2000" dirty="0" smtClean="0"/>
              <a:t>”</a:t>
            </a:r>
            <a:endParaRPr lang="en-US" sz="2000" dirty="0" smtClean="0">
              <a:latin typeface="Arial" charset="0"/>
            </a:endParaRPr>
          </a:p>
          <a:p>
            <a:r>
              <a:rPr lang="en-US" sz="2400" dirty="0" smtClean="0">
                <a:latin typeface="Arial" charset="0"/>
              </a:rPr>
              <a:t>Experiment </a:t>
            </a:r>
            <a:r>
              <a:rPr lang="en-US" sz="2400" dirty="0">
                <a:latin typeface="Arial" charset="0"/>
              </a:rPr>
              <a:t>± 140 ppb (±16 × 10</a:t>
            </a:r>
            <a:r>
              <a:rPr lang="en-US" sz="2400" baseline="30000" dirty="0">
                <a:latin typeface="Arial" charset="0"/>
              </a:rPr>
              <a:t>-11</a:t>
            </a:r>
            <a:r>
              <a:rPr lang="en-US" sz="2400" dirty="0">
                <a:latin typeface="Arial" charset="0"/>
              </a:rPr>
              <a:t>)   or better</a:t>
            </a:r>
          </a:p>
          <a:p>
            <a:r>
              <a:rPr lang="en-US" sz="2400" dirty="0">
                <a:latin typeface="Arial" charset="0"/>
              </a:rPr>
              <a:t>Theory  ± 306 </a:t>
            </a:r>
            <a:r>
              <a:rPr lang="en-US" sz="2400" dirty="0" smtClean="0">
                <a:latin typeface="Arial" charset="0"/>
              </a:rPr>
              <a:t>ppb </a:t>
            </a:r>
            <a:r>
              <a:rPr lang="en-US" sz="2400" dirty="0">
                <a:latin typeface="Arial" charset="0"/>
              </a:rPr>
              <a:t>(±35 × 10</a:t>
            </a:r>
            <a:r>
              <a:rPr lang="en-US" sz="2400" baseline="30000" dirty="0">
                <a:latin typeface="Arial" charset="0"/>
              </a:rPr>
              <a:t>-11</a:t>
            </a:r>
            <a:r>
              <a:rPr lang="en-US" sz="2400" dirty="0">
                <a:latin typeface="Arial" charset="0"/>
              </a:rPr>
              <a:t>)   or better</a:t>
            </a:r>
          </a:p>
          <a:p>
            <a:r>
              <a:rPr lang="en-US" sz="2400" dirty="0">
                <a:solidFill>
                  <a:srgbClr val="FF0000"/>
                </a:solidFill>
                <a:latin typeface="Arial" charset="0"/>
              </a:rPr>
              <a:t> </a:t>
            </a:r>
            <a:r>
              <a:rPr lang="en-US" sz="2400" dirty="0">
                <a:solidFill>
                  <a:srgbClr val="FF0000"/>
                </a:solidFill>
                <a:latin typeface="Symbol" charset="0"/>
                <a:cs typeface="Symbol" charset="0"/>
              </a:rPr>
              <a:t>D</a:t>
            </a:r>
            <a:r>
              <a:rPr lang="en-US" sz="2400" dirty="0">
                <a:solidFill>
                  <a:srgbClr val="FF0000"/>
                </a:solidFill>
                <a:latin typeface="Arial" charset="0"/>
              </a:rPr>
              <a:t> = (274 ± 38) × 10</a:t>
            </a:r>
            <a:r>
              <a:rPr lang="en-US" sz="2400" baseline="30000" dirty="0">
                <a:solidFill>
                  <a:srgbClr val="FF0000"/>
                </a:solidFill>
                <a:latin typeface="Arial" charset="0"/>
              </a:rPr>
              <a:t>-11</a:t>
            </a:r>
            <a:endParaRPr lang="en-US" sz="2400" dirty="0">
              <a:solidFill>
                <a:srgbClr val="FF0000"/>
              </a:solidFill>
              <a:latin typeface="Arial" charset="0"/>
            </a:endParaRPr>
          </a:p>
          <a:p>
            <a:r>
              <a:rPr lang="en-US" sz="2400" dirty="0">
                <a:latin typeface="Arial" charset="0"/>
              </a:rPr>
              <a:t> &gt; 7 </a:t>
            </a:r>
            <a:r>
              <a:rPr lang="en-US" sz="2400" i="1" dirty="0">
                <a:latin typeface="Symbol" charset="0"/>
                <a:cs typeface="Symbol" charset="0"/>
              </a:rPr>
              <a:t>s</a:t>
            </a:r>
            <a:endParaRPr lang="en-US" sz="2400" dirty="0">
              <a:latin typeface="Arial" charset="0"/>
            </a:endParaRPr>
          </a:p>
        </p:txBody>
      </p:sp>
      <p:sp>
        <p:nvSpPr>
          <p:cNvPr id="4" name="Footer Placeholder 3"/>
          <p:cNvSpPr>
            <a:spLocks noGrp="1"/>
          </p:cNvSpPr>
          <p:nvPr>
            <p:ph type="ftr" sz="quarter" idx="11"/>
          </p:nvPr>
        </p:nvSpPr>
        <p:spPr/>
        <p:txBody>
          <a:bodyPr/>
          <a:lstStyle/>
          <a:p>
            <a:pPr>
              <a:defRPr/>
            </a:pPr>
            <a:r>
              <a:rPr lang="de-DE" smtClean="0"/>
              <a:t>Muon (g-2)   Fermilab PAC - 21 June 2016</a:t>
            </a:r>
            <a:endParaRPr lang="en-US"/>
          </a:p>
        </p:txBody>
      </p:sp>
      <p:sp>
        <p:nvSpPr>
          <p:cNvPr id="5" name="Slide Number Placeholder 4"/>
          <p:cNvSpPr>
            <a:spLocks noGrp="1"/>
          </p:cNvSpPr>
          <p:nvPr>
            <p:ph type="sldNum" sz="quarter" idx="12"/>
          </p:nvPr>
        </p:nvSpPr>
        <p:spPr/>
        <p:txBody>
          <a:bodyPr/>
          <a:lstStyle/>
          <a:p>
            <a:pPr>
              <a:defRPr/>
            </a:pPr>
            <a:fld id="{FBF40997-E3BB-A34E-AED0-8B881BA22D17}" type="slidenum">
              <a:rPr lang="en-US" smtClean="0"/>
              <a:pPr>
                <a:defRPr/>
              </a:pPr>
              <a:t>47</a:t>
            </a:fld>
            <a:endParaRPr lang="en-US" dirty="0"/>
          </a:p>
        </p:txBody>
      </p:sp>
      <p:pic>
        <p:nvPicPr>
          <p:cNvPr id="138245" name="Picture 5" descr="g-2new-v3.png"/>
          <p:cNvPicPr>
            <a:picLocks noChangeAspect="1"/>
          </p:cNvPicPr>
          <p:nvPr/>
        </p:nvPicPr>
        <p:blipFill rotWithShape="1">
          <a:blip r:embed="rId2">
            <a:extLst>
              <a:ext uri="{28A0092B-C50C-407E-A947-70E740481C1C}">
                <a14:useLocalDpi xmlns:a14="http://schemas.microsoft.com/office/drawing/2010/main" val="0"/>
              </a:ext>
            </a:extLst>
          </a:blip>
          <a:srcRect l="5372" r="5121"/>
          <a:stretch/>
        </p:blipFill>
        <p:spPr bwMode="auto">
          <a:xfrm>
            <a:off x="4546600" y="2171700"/>
            <a:ext cx="4419600" cy="4640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8600" y="5808444"/>
            <a:ext cx="4178300" cy="646331"/>
          </a:xfrm>
          <a:prstGeom prst="rect">
            <a:avLst/>
          </a:prstGeom>
          <a:noFill/>
        </p:spPr>
        <p:txBody>
          <a:bodyPr wrap="square" rtlCol="0">
            <a:spAutoFit/>
          </a:bodyPr>
          <a:lstStyle/>
          <a:p>
            <a:r>
              <a:rPr lang="sk-SK" b="0" dirty="0" smtClean="0"/>
              <a:t>Blum et al.</a:t>
            </a:r>
          </a:p>
          <a:p>
            <a:r>
              <a:rPr lang="sk-SK" b="0" dirty="0" smtClean="0"/>
              <a:t>arXiv</a:t>
            </a:r>
            <a:r>
              <a:rPr lang="sk-SK" b="0" dirty="0"/>
              <a:t>:1311.2198v1 [hep-ph] 9 Nov 2013</a:t>
            </a:r>
            <a:endParaRPr lang="en-US" dirty="0"/>
          </a:p>
        </p:txBody>
      </p:sp>
    </p:spTree>
    <p:extLst>
      <p:ext uri="{BB962C8B-B14F-4D97-AF65-F5344CB8AC3E}">
        <p14:creationId xmlns:p14="http://schemas.microsoft.com/office/powerpoint/2010/main" val="15069176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24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824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824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824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824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824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38245"/>
                                        </p:tgtEl>
                                        <p:attrNameLst>
                                          <p:attrName>style.visibility</p:attrName>
                                        </p:attrNameLst>
                                      </p:cBhvr>
                                      <p:to>
                                        <p:strVal val="visible"/>
                                      </p:to>
                                    </p:set>
                                    <p:animEffect transition="in" filter="dissolve">
                                      <p:cBhvr>
                                        <p:cTn id="21" dur="1000"/>
                                        <p:tgtEl>
                                          <p:spTgt spid="138245"/>
                                        </p:tgtEl>
                                      </p:cBhvr>
                                    </p:animEffect>
                                  </p:childTnLst>
                                </p:cTn>
                              </p:par>
                            </p:childTnLst>
                          </p:cTn>
                        </p:par>
                        <p:par>
                          <p:cTn id="22" fill="hold">
                            <p:stCondLst>
                              <p:cond delay="1000"/>
                            </p:stCondLst>
                            <p:childTnLst>
                              <p:par>
                                <p:cTn id="23" presetID="1" presetClass="entr" presetSubtype="0" fill="hold" grpId="0" nodeType="afterEffect">
                                  <p:stCondLst>
                                    <p:cond delay="50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4838"/>
          </a:xfrm>
          <a:solidFill>
            <a:srgbClr val="0000FF"/>
          </a:solidFill>
        </p:spPr>
        <p:txBody>
          <a:bodyPr/>
          <a:lstStyle/>
          <a:p>
            <a:r>
              <a:rPr lang="en-US" dirty="0" smtClean="0"/>
              <a:t> </a:t>
            </a:r>
            <a:r>
              <a:rPr lang="en-US" dirty="0" smtClean="0">
                <a:solidFill>
                  <a:srgbClr val="FFFF00"/>
                </a:solidFill>
                <a:latin typeface="cmmi10"/>
                <a:cs typeface="cmmi10"/>
              </a:rPr>
              <a:t>g</a:t>
            </a:r>
            <a:r>
              <a:rPr lang="en-US" dirty="0" smtClean="0">
                <a:solidFill>
                  <a:srgbClr val="FFFF00"/>
                </a:solidFill>
              </a:rPr>
              <a:t> is modified by virtual particles. Is SM complete?</a:t>
            </a:r>
            <a:endParaRPr lang="en-US" dirty="0">
              <a:solidFill>
                <a:srgbClr val="FFFF00"/>
              </a:solidFill>
            </a:endParaRPr>
          </a:p>
        </p:txBody>
      </p:sp>
      <p:sp>
        <p:nvSpPr>
          <p:cNvPr id="3" name="Content Placeholder 2"/>
          <p:cNvSpPr>
            <a:spLocks noGrp="1"/>
          </p:cNvSpPr>
          <p:nvPr>
            <p:ph idx="1"/>
          </p:nvPr>
        </p:nvSpPr>
        <p:spPr>
          <a:xfrm>
            <a:off x="174962" y="719750"/>
            <a:ext cx="8644908" cy="5745245"/>
          </a:xfrm>
        </p:spPr>
        <p:txBody>
          <a:bodyPr/>
          <a:lstStyle/>
          <a:p>
            <a:r>
              <a:rPr lang="en-US" dirty="0" smtClean="0"/>
              <a:t>The questions are:</a:t>
            </a:r>
          </a:p>
          <a:p>
            <a:pPr lvl="1"/>
            <a:r>
              <a:rPr lang="en-US" dirty="0" smtClean="0"/>
              <a:t>what’s the mass?</a:t>
            </a:r>
          </a:p>
          <a:p>
            <a:pPr lvl="1"/>
            <a:r>
              <a:rPr lang="en-US" dirty="0" smtClean="0"/>
              <a:t>what’s the coupling?</a:t>
            </a:r>
            <a:endParaRPr lang="en-US" sz="1200" dirty="0"/>
          </a:p>
          <a:p>
            <a:r>
              <a:rPr lang="en-US" dirty="0" smtClean="0"/>
              <a:t>Substructure can also change </a:t>
            </a:r>
            <a:r>
              <a:rPr lang="en-US" dirty="0" smtClean="0">
                <a:latin typeface="cmmi10"/>
                <a:cs typeface="cmmi10"/>
              </a:rPr>
              <a:t>g</a:t>
            </a:r>
            <a:endParaRPr lang="en-US" dirty="0">
              <a:latin typeface="cmmi10"/>
              <a:cs typeface="cmmi10"/>
            </a:endParaRPr>
          </a:p>
          <a:p>
            <a:pPr marL="0" indent="0">
              <a:buNone/>
            </a:pPr>
            <a:endParaRPr lang="en-US" sz="1800" dirty="0"/>
          </a:p>
          <a:p>
            <a:r>
              <a:rPr lang="en-US" dirty="0" smtClean="0"/>
              <a:t>The game plan:</a:t>
            </a:r>
          </a:p>
          <a:p>
            <a:pPr lvl="1"/>
            <a:r>
              <a:rPr lang="en-US" dirty="0" smtClean="0"/>
              <a:t>calculate the effect on </a:t>
            </a:r>
            <a:r>
              <a:rPr lang="en-US" dirty="0" smtClean="0">
                <a:latin typeface="cmmi10"/>
                <a:cs typeface="cmmi10"/>
              </a:rPr>
              <a:t>g</a:t>
            </a:r>
            <a:r>
              <a:rPr lang="en-US" dirty="0" smtClean="0"/>
              <a:t> of all the </a:t>
            </a:r>
            <a:r>
              <a:rPr lang="en-US" u="sng" dirty="0" smtClean="0"/>
              <a:t>known</a:t>
            </a:r>
            <a:r>
              <a:rPr lang="en-US" dirty="0" smtClean="0"/>
              <a:t>                        known particles</a:t>
            </a:r>
          </a:p>
          <a:p>
            <a:pPr lvl="1"/>
            <a:r>
              <a:rPr lang="en-US" dirty="0" smtClean="0"/>
              <a:t>compare with experiment</a:t>
            </a:r>
          </a:p>
          <a:p>
            <a:pPr lvl="1"/>
            <a:r>
              <a:rPr lang="en-US" dirty="0" smtClean="0"/>
              <a:t>see if they agree</a:t>
            </a:r>
          </a:p>
          <a:p>
            <a:pPr lvl="1"/>
            <a:r>
              <a:rPr lang="en-US" dirty="0" smtClean="0"/>
              <a:t>if they disagree, the Standard Model is incomplete</a:t>
            </a:r>
          </a:p>
          <a:p>
            <a:r>
              <a:rPr lang="en-US" dirty="0" smtClean="0"/>
              <a:t>The bottom line: Nature knows about </a:t>
            </a:r>
            <a:r>
              <a:rPr lang="en-US" u="sng" dirty="0" smtClean="0">
                <a:solidFill>
                  <a:srgbClr val="FF0000"/>
                </a:solidFill>
              </a:rPr>
              <a:t>all</a:t>
            </a:r>
            <a:r>
              <a:rPr lang="en-US" dirty="0" smtClean="0"/>
              <a:t> particles</a:t>
            </a:r>
          </a:p>
          <a:p>
            <a:pPr marL="0" indent="0">
              <a:buNone/>
            </a:pPr>
            <a:r>
              <a:rPr lang="en-US" dirty="0" smtClean="0"/>
              <a:t>    but we have to search for them</a:t>
            </a:r>
          </a:p>
        </p:txBody>
      </p:sp>
      <p:sp>
        <p:nvSpPr>
          <p:cNvPr id="4" name="Footer Placeholder 3"/>
          <p:cNvSpPr>
            <a:spLocks noGrp="1"/>
          </p:cNvSpPr>
          <p:nvPr>
            <p:ph type="ftr" sz="quarter" idx="11"/>
          </p:nvPr>
        </p:nvSpPr>
        <p:spPr/>
        <p:txBody>
          <a:bodyPr/>
          <a:lstStyle/>
          <a:p>
            <a:pPr>
              <a:defRPr/>
            </a:pPr>
            <a:r>
              <a:rPr lang="de-DE" smtClean="0"/>
              <a:t>Muon (g-2)   Fermilab PAC - 21 June 2016</a:t>
            </a:r>
            <a:endParaRPr lang="en-US"/>
          </a:p>
        </p:txBody>
      </p:sp>
      <p:sp>
        <p:nvSpPr>
          <p:cNvPr id="5" name="Slide Number Placeholder 4"/>
          <p:cNvSpPr>
            <a:spLocks noGrp="1"/>
          </p:cNvSpPr>
          <p:nvPr>
            <p:ph type="sldNum" sz="quarter" idx="12"/>
          </p:nvPr>
        </p:nvSpPr>
        <p:spPr/>
        <p:txBody>
          <a:bodyPr/>
          <a:lstStyle/>
          <a:p>
            <a:pPr>
              <a:defRPr/>
            </a:pPr>
            <a:fld id="{F8EA988C-DA7E-3F44-BEF2-CD5F2132FC99}" type="slidenum">
              <a:rPr lang="en-US" smtClean="0"/>
              <a:pPr>
                <a:defRPr/>
              </a:pPr>
              <a:t>48</a:t>
            </a:fld>
            <a:endParaRPr lang="en-US"/>
          </a:p>
        </p:txBody>
      </p:sp>
      <p:pic>
        <p:nvPicPr>
          <p:cNvPr id="8" name="Picture 7" descr="newphys_ppt"/>
          <p:cNvPicPr>
            <a:picLocks noChangeAspect="1" noChangeArrowheads="1"/>
          </p:cNvPicPr>
          <p:nvPr/>
        </p:nvPicPr>
        <p:blipFill rotWithShape="1">
          <a:blip r:embed="rId2">
            <a:extLst>
              <a:ext uri="{28A0092B-C50C-407E-A947-70E740481C1C}">
                <a14:useLocalDpi xmlns:a14="http://schemas.microsoft.com/office/drawing/2010/main" val="0"/>
              </a:ext>
            </a:extLst>
          </a:blip>
          <a:srcRect l="-22" t="2997" r="49853" b="2997"/>
          <a:stretch/>
        </p:blipFill>
        <p:spPr bwMode="auto">
          <a:xfrm>
            <a:off x="6146674" y="2692435"/>
            <a:ext cx="2222608"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a:grpSpLocks/>
          </p:cNvGrpSpPr>
          <p:nvPr/>
        </p:nvGrpSpPr>
        <p:grpSpPr bwMode="auto">
          <a:xfrm>
            <a:off x="6185137" y="604838"/>
            <a:ext cx="1985154" cy="1811338"/>
            <a:chOff x="4708483" y="1981200"/>
            <a:chExt cx="2795630" cy="2867025"/>
          </a:xfrm>
        </p:grpSpPr>
        <p:pic>
          <p:nvPicPr>
            <p:cNvPr id="11" name="Picture 10" descr="newphys_ppt"/>
            <p:cNvPicPr>
              <a:picLocks noChangeAspect="1" noChangeArrowheads="1"/>
            </p:cNvPicPr>
            <p:nvPr/>
          </p:nvPicPr>
          <p:blipFill rotWithShape="1">
            <a:blip r:embed="rId2">
              <a:extLst>
                <a:ext uri="{28A0092B-C50C-407E-A947-70E740481C1C}">
                  <a14:useLocalDpi xmlns:a14="http://schemas.microsoft.com/office/drawing/2010/main" val="0"/>
                </a:ext>
              </a:extLst>
            </a:blip>
            <a:srcRect l="53727" t="2997" r="1465" b="2997"/>
            <a:stretch/>
          </p:blipFill>
          <p:spPr bwMode="auto">
            <a:xfrm>
              <a:off x="4708483" y="1981200"/>
              <a:ext cx="279563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bwMode="auto">
            <a:xfrm>
              <a:off x="5257308" y="3124493"/>
              <a:ext cx="686338" cy="46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i="1" kern="1200" dirty="0">
                  <a:solidFill>
                    <a:srgbClr val="EC49FF"/>
                  </a:solidFill>
                  <a:latin typeface="Arial"/>
                  <a:cs typeface="Arial"/>
                </a:rPr>
                <a:t>Y</a:t>
              </a:r>
            </a:p>
          </p:txBody>
        </p:sp>
      </p:grpSp>
      <p:pic>
        <p:nvPicPr>
          <p:cNvPr id="13" name="Picture 1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01" y="2302214"/>
            <a:ext cx="2362200" cy="435142"/>
          </a:xfrm>
          <a:prstGeom prst="rect">
            <a:avLst/>
          </a:prstGeom>
        </p:spPr>
      </p:pic>
      <p:pic>
        <p:nvPicPr>
          <p:cNvPr id="14" name="Picture 19" descr="susy_ls_pptv2"/>
          <p:cNvPicPr>
            <a:picLocks noChangeAspect="1" noChangeArrowheads="1"/>
          </p:cNvPicPr>
          <p:nvPr/>
        </p:nvPicPr>
        <p:blipFill rotWithShape="1">
          <a:blip r:embed="rId4">
            <a:extLst>
              <a:ext uri="{28A0092B-C50C-407E-A947-70E740481C1C}">
                <a14:useLocalDpi xmlns:a14="http://schemas.microsoft.com/office/drawing/2010/main" val="0"/>
              </a:ext>
            </a:extLst>
          </a:blip>
          <a:srcRect r="-5312"/>
          <a:stretch/>
        </p:blipFill>
        <p:spPr bwMode="auto">
          <a:xfrm>
            <a:off x="2788115" y="1619251"/>
            <a:ext cx="6463843" cy="268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82665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par>
                          <p:cTn id="9" fill="hold">
                            <p:stCondLst>
                              <p:cond delay="0"/>
                            </p:stCondLst>
                            <p:childTnLst>
                              <p:par>
                                <p:cTn id="10" presetID="9"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2000"/>
                                  </p:stCondLst>
                                  <p:childTnLst>
                                    <p:set>
                                      <p:cBhvr>
                                        <p:cTn id="35"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3"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1+#ppt_w/2"/>
                                          </p:val>
                                        </p:tav>
                                        <p:tav tm="100000">
                                          <p:val>
                                            <p:strVal val="#ppt_x"/>
                                          </p:val>
                                        </p:tav>
                                      </p:tavLst>
                                    </p:anim>
                                    <p:anim calcmode="lin" valueType="num">
                                      <p:cBhvr additive="base">
                                        <p:cTn id="41"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E821 field after shimming</a:t>
            </a:r>
            <a:endParaRPr lang="en-US" dirty="0"/>
          </a:p>
        </p:txBody>
      </p:sp>
      <p:sp>
        <p:nvSpPr>
          <p:cNvPr id="4" name="Footer Placeholder 3"/>
          <p:cNvSpPr>
            <a:spLocks noGrp="1"/>
          </p:cNvSpPr>
          <p:nvPr>
            <p:ph type="ftr" sz="quarter" idx="11"/>
          </p:nvPr>
        </p:nvSpPr>
        <p:spPr/>
        <p:txBody>
          <a:bodyPr/>
          <a:lstStyle/>
          <a:p>
            <a:pPr>
              <a:defRPr/>
            </a:pPr>
            <a:r>
              <a:rPr lang="de-DE" smtClean="0"/>
              <a:t>Muon (g-2)   Fermilab PAC - 21 June 2016</a:t>
            </a:r>
            <a:endParaRPr lang="en-US"/>
          </a:p>
        </p:txBody>
      </p:sp>
      <p:sp>
        <p:nvSpPr>
          <p:cNvPr id="5" name="Slide Number Placeholder 4"/>
          <p:cNvSpPr>
            <a:spLocks noGrp="1"/>
          </p:cNvSpPr>
          <p:nvPr>
            <p:ph type="sldNum" sz="quarter" idx="12"/>
          </p:nvPr>
        </p:nvSpPr>
        <p:spPr/>
        <p:txBody>
          <a:bodyPr/>
          <a:lstStyle/>
          <a:p>
            <a:pPr>
              <a:defRPr/>
            </a:pPr>
            <a:fld id="{F8EA988C-DA7E-3F44-BEF2-CD5F2132FC99}" type="slidenum">
              <a:rPr lang="en-US" smtClean="0"/>
              <a:pPr>
                <a:defRPr/>
              </a:pPr>
              <a:t>49</a:t>
            </a:fld>
            <a:endParaRPr lang="en-US"/>
          </a:p>
        </p:txBody>
      </p:sp>
      <p:pic>
        <p:nvPicPr>
          <p:cNvPr id="6" name="Picture 5"/>
          <p:cNvPicPr>
            <a:picLocks noChangeAspect="1"/>
          </p:cNvPicPr>
          <p:nvPr/>
        </p:nvPicPr>
        <p:blipFill>
          <a:blip r:embed="rId2"/>
          <a:stretch>
            <a:fillRect/>
          </a:stretch>
        </p:blipFill>
        <p:spPr>
          <a:xfrm>
            <a:off x="217316" y="569098"/>
            <a:ext cx="4859609" cy="2709494"/>
          </a:xfrm>
          <a:prstGeom prst="rect">
            <a:avLst/>
          </a:prstGeom>
        </p:spPr>
      </p:pic>
      <p:sp>
        <p:nvSpPr>
          <p:cNvPr id="7" name="TextBox 6"/>
          <p:cNvSpPr txBox="1"/>
          <p:nvPr/>
        </p:nvSpPr>
        <p:spPr>
          <a:xfrm>
            <a:off x="244245" y="3342687"/>
            <a:ext cx="3480521" cy="369332"/>
          </a:xfrm>
          <a:prstGeom prst="rect">
            <a:avLst/>
          </a:prstGeom>
          <a:noFill/>
        </p:spPr>
        <p:txBody>
          <a:bodyPr wrap="square" rtlCol="0">
            <a:spAutoFit/>
          </a:bodyPr>
          <a:lstStyle/>
          <a:p>
            <a:r>
              <a:rPr lang="en-US" dirty="0" smtClean="0">
                <a:solidFill>
                  <a:srgbClr val="FF0000"/>
                </a:solidFill>
              </a:rPr>
              <a:t>Central trolley probe vs. azimuth</a:t>
            </a:r>
            <a:endParaRPr lang="en-US" dirty="0">
              <a:solidFill>
                <a:srgbClr val="FF0000"/>
              </a:solidFill>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l="25252" t="25241" r="23016" b="15645"/>
          <a:stretch>
            <a:fillRect/>
          </a:stretch>
        </p:blipFill>
        <p:spPr bwMode="auto">
          <a:xfrm>
            <a:off x="5503093" y="445464"/>
            <a:ext cx="3183707" cy="2729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 name="Text Box 5"/>
          <p:cNvSpPr txBox="1">
            <a:spLocks noChangeArrowheads="1"/>
          </p:cNvSpPr>
          <p:nvPr/>
        </p:nvSpPr>
        <p:spPr bwMode="auto">
          <a:xfrm>
            <a:off x="6213006" y="3199564"/>
            <a:ext cx="266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b="0" dirty="0">
                <a:solidFill>
                  <a:srgbClr val="FF0000"/>
                </a:solidFill>
                <a:cs typeface="Arial" charset="0"/>
              </a:rPr>
              <a:t>0.5 ppm contours</a:t>
            </a:r>
          </a:p>
        </p:txBody>
      </p:sp>
      <p:pic>
        <p:nvPicPr>
          <p:cNvPr id="11" name="Picture 10"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7098" y="60872"/>
            <a:ext cx="1600734" cy="384592"/>
          </a:xfrm>
          <a:prstGeom prst="rect">
            <a:avLst/>
          </a:prstGeom>
        </p:spPr>
      </p:pic>
      <p:pic>
        <p:nvPicPr>
          <p:cNvPr id="12" name="Picture 1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116" y="3631364"/>
            <a:ext cx="5123337" cy="765665"/>
          </a:xfrm>
          <a:prstGeom prst="rect">
            <a:avLst/>
          </a:prstGeom>
        </p:spPr>
      </p:pic>
      <p:pic>
        <p:nvPicPr>
          <p:cNvPr id="13" name="Picture 12"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1144" y="3741695"/>
            <a:ext cx="3638430" cy="509780"/>
          </a:xfrm>
          <a:prstGeom prst="rect">
            <a:avLst/>
          </a:prstGeom>
        </p:spPr>
      </p:pic>
      <p:pic>
        <p:nvPicPr>
          <p:cNvPr id="14" name="Picture 7" descr="fast_rot_2000_eqlib_rad"/>
          <p:cNvPicPr>
            <a:picLocks noChangeAspect="1" noChangeArrowheads="1"/>
          </p:cNvPicPr>
          <p:nvPr/>
        </p:nvPicPr>
        <p:blipFill>
          <a:blip r:embed="rId7">
            <a:extLst>
              <a:ext uri="{28A0092B-C50C-407E-A947-70E740481C1C}">
                <a14:useLocalDpi xmlns:a14="http://schemas.microsoft.com/office/drawing/2010/main" val="0"/>
              </a:ext>
            </a:extLst>
          </a:blip>
          <a:srcRect l="18462" t="15797" r="12308"/>
          <a:stretch>
            <a:fillRect/>
          </a:stretch>
        </p:blipFill>
        <p:spPr bwMode="auto">
          <a:xfrm>
            <a:off x="6003016" y="1971647"/>
            <a:ext cx="1983864" cy="164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217316" y="4691523"/>
            <a:ext cx="5359977" cy="369332"/>
          </a:xfrm>
          <a:prstGeom prst="rect">
            <a:avLst/>
          </a:prstGeom>
          <a:noFill/>
        </p:spPr>
        <p:txBody>
          <a:bodyPr wrap="square" rtlCol="0">
            <a:spAutoFit/>
          </a:bodyPr>
          <a:lstStyle/>
          <a:p>
            <a:r>
              <a:rPr lang="en-US" dirty="0" smtClean="0">
                <a:solidFill>
                  <a:srgbClr val="FF0000"/>
                </a:solidFill>
                <a:latin typeface="Arial"/>
                <a:cs typeface="Arial"/>
              </a:rPr>
              <a:t>field volume 1.13 m</a:t>
            </a:r>
            <a:r>
              <a:rPr lang="en-US" baseline="30000" dirty="0" smtClean="0">
                <a:solidFill>
                  <a:srgbClr val="FF0000"/>
                </a:solidFill>
                <a:latin typeface="Arial"/>
                <a:cs typeface="Arial"/>
              </a:rPr>
              <a:t>3</a:t>
            </a:r>
            <a:r>
              <a:rPr lang="en-US" dirty="0" smtClean="0">
                <a:solidFill>
                  <a:srgbClr val="FF0000"/>
                </a:solidFill>
                <a:latin typeface="Arial"/>
                <a:cs typeface="Arial"/>
              </a:rPr>
              <a:t> or  40 ft</a:t>
            </a:r>
            <a:r>
              <a:rPr lang="en-US" baseline="30000" dirty="0" smtClean="0">
                <a:solidFill>
                  <a:srgbClr val="FF0000"/>
                </a:solidFill>
                <a:latin typeface="Arial"/>
                <a:cs typeface="Arial"/>
              </a:rPr>
              <a:t>3 </a:t>
            </a:r>
            <a:endParaRPr lang="en-US" dirty="0" smtClean="0">
              <a:solidFill>
                <a:srgbClr val="FF0000"/>
              </a:solidFill>
              <a:latin typeface="Arial"/>
              <a:cs typeface="Arial"/>
            </a:endParaRPr>
          </a:p>
        </p:txBody>
      </p:sp>
      <p:sp>
        <p:nvSpPr>
          <p:cNvPr id="17" name="Content Placeholder 2"/>
          <p:cNvSpPr>
            <a:spLocks noGrp="1"/>
          </p:cNvSpPr>
          <p:nvPr>
            <p:ph idx="1"/>
          </p:nvPr>
        </p:nvSpPr>
        <p:spPr>
          <a:xfrm>
            <a:off x="457200" y="5060855"/>
            <a:ext cx="8229600" cy="1797145"/>
          </a:xfrm>
        </p:spPr>
        <p:txBody>
          <a:bodyPr/>
          <a:lstStyle/>
          <a:p>
            <a:r>
              <a:rPr lang="en-US" sz="2000" dirty="0" smtClean="0"/>
              <a:t>Fermilab goals:</a:t>
            </a:r>
          </a:p>
          <a:p>
            <a:pPr lvl="1"/>
            <a:r>
              <a:rPr lang="en-US" sz="1800" dirty="0" smtClean="0"/>
              <a:t>point to point uniformity  ±25 ppm</a:t>
            </a:r>
          </a:p>
          <a:p>
            <a:pPr lvl="1"/>
            <a:r>
              <a:rPr lang="en-US" sz="1800" dirty="0" smtClean="0"/>
              <a:t>average over azimuth even flatter than BNL</a:t>
            </a:r>
          </a:p>
          <a:p>
            <a:pPr lvl="1"/>
            <a:r>
              <a:rPr lang="en-US" sz="1800" dirty="0" smtClean="0"/>
              <a:t>total field error budget 70 ppb</a:t>
            </a:r>
          </a:p>
        </p:txBody>
      </p:sp>
      <p:sp>
        <p:nvSpPr>
          <p:cNvPr id="3" name="TextBox 2"/>
          <p:cNvSpPr txBox="1"/>
          <p:nvPr/>
        </p:nvSpPr>
        <p:spPr>
          <a:xfrm>
            <a:off x="5156200" y="3712645"/>
            <a:ext cx="342900" cy="523220"/>
          </a:xfrm>
          <a:prstGeom prst="rect">
            <a:avLst/>
          </a:prstGeom>
          <a:noFill/>
        </p:spPr>
        <p:txBody>
          <a:bodyPr wrap="square" rtlCol="0">
            <a:spAutoFit/>
          </a:bodyPr>
          <a:lstStyle/>
          <a:p>
            <a:r>
              <a:rPr lang="en-US" sz="2800" dirty="0" smtClean="0">
                <a:latin typeface="Arial"/>
                <a:cs typeface="Arial"/>
              </a:rPr>
              <a:t>;</a:t>
            </a:r>
          </a:p>
        </p:txBody>
      </p:sp>
      <p:sp>
        <p:nvSpPr>
          <p:cNvPr id="9" name="TextBox 8"/>
          <p:cNvSpPr txBox="1"/>
          <p:nvPr/>
        </p:nvSpPr>
        <p:spPr>
          <a:xfrm>
            <a:off x="217316" y="4322191"/>
            <a:ext cx="3285884" cy="369332"/>
          </a:xfrm>
          <a:prstGeom prst="rect">
            <a:avLst/>
          </a:prstGeom>
          <a:noFill/>
        </p:spPr>
        <p:txBody>
          <a:bodyPr wrap="square" rtlCol="0">
            <a:spAutoFit/>
          </a:bodyPr>
          <a:lstStyle/>
          <a:p>
            <a:r>
              <a:rPr lang="en-US" dirty="0" smtClean="0">
                <a:latin typeface="Arial"/>
                <a:cs typeface="Arial"/>
              </a:rPr>
              <a:t>For one value of azimuth, </a:t>
            </a:r>
            <a:r>
              <a:rPr lang="en-US" i="1" dirty="0" smtClean="0">
                <a:latin typeface="Symbol" charset="2"/>
                <a:cs typeface="Symbol" charset="2"/>
              </a:rPr>
              <a:t>f</a:t>
            </a:r>
          </a:p>
        </p:txBody>
      </p:sp>
    </p:spTree>
    <p:extLst>
      <p:ext uri="{BB962C8B-B14F-4D97-AF65-F5344CB8AC3E}">
        <p14:creationId xmlns:p14="http://schemas.microsoft.com/office/powerpoint/2010/main" val="39958681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800099"/>
            <a:ext cx="8229600" cy="3319463"/>
          </a:xfrm>
        </p:spPr>
        <p:txBody>
          <a:bodyPr/>
          <a:lstStyle/>
          <a:p>
            <a:r>
              <a:rPr lang="en-US" dirty="0" smtClean="0"/>
              <a:t>Introduction</a:t>
            </a:r>
            <a:endParaRPr lang="en-US" dirty="0"/>
          </a:p>
          <a:p>
            <a:r>
              <a:rPr lang="en-US" dirty="0" smtClean="0"/>
              <a:t>Quick </a:t>
            </a:r>
            <a:r>
              <a:rPr lang="en-US" dirty="0"/>
              <a:t>overview of the </a:t>
            </a:r>
            <a:r>
              <a:rPr lang="en-US" dirty="0" smtClean="0"/>
              <a:t>motivation and theory</a:t>
            </a:r>
            <a:endParaRPr lang="en-US" dirty="0"/>
          </a:p>
          <a:p>
            <a:r>
              <a:rPr lang="en-US" dirty="0" smtClean="0"/>
              <a:t>Quick overview of the experiment</a:t>
            </a:r>
          </a:p>
          <a:p>
            <a:r>
              <a:rPr lang="en-US" dirty="0" smtClean="0"/>
              <a:t>Introduction to the inflector</a:t>
            </a:r>
          </a:p>
          <a:p>
            <a:r>
              <a:rPr lang="en-US" dirty="0" smtClean="0"/>
              <a:t>Limitations of the old inflector</a:t>
            </a:r>
          </a:p>
          <a:p>
            <a:pPr lvl="1"/>
            <a:r>
              <a:rPr lang="en-US" dirty="0" smtClean="0"/>
              <a:t>Why we want to build a new one</a:t>
            </a:r>
          </a:p>
          <a:p>
            <a:r>
              <a:rPr lang="en-US" dirty="0" smtClean="0"/>
              <a:t>Schedule and cost for the new inflector</a:t>
            </a:r>
          </a:p>
          <a:p>
            <a:r>
              <a:rPr lang="en-US" dirty="0" smtClean="0"/>
              <a:t>Summary</a:t>
            </a:r>
          </a:p>
          <a:p>
            <a:endParaRPr lang="en-US" dirty="0"/>
          </a:p>
        </p:txBody>
      </p:sp>
      <p:sp>
        <p:nvSpPr>
          <p:cNvPr id="4" name="Footer Placeholder 3"/>
          <p:cNvSpPr>
            <a:spLocks noGrp="1"/>
          </p:cNvSpPr>
          <p:nvPr>
            <p:ph type="ftr" sz="quarter" idx="11"/>
          </p:nvPr>
        </p:nvSpPr>
        <p:spPr/>
        <p:txBody>
          <a:bodyPr/>
          <a:lstStyle/>
          <a:p>
            <a:pPr>
              <a:defRPr/>
            </a:pPr>
            <a:r>
              <a:rPr lang="de-DE" smtClean="0"/>
              <a:t>Muon (g-2)   Fermilab PAC - 21 June 2016</a:t>
            </a:r>
            <a:endParaRPr lang="en-US"/>
          </a:p>
        </p:txBody>
      </p:sp>
      <p:sp>
        <p:nvSpPr>
          <p:cNvPr id="5" name="Slide Number Placeholder 4"/>
          <p:cNvSpPr>
            <a:spLocks noGrp="1"/>
          </p:cNvSpPr>
          <p:nvPr>
            <p:ph type="sldNum" sz="quarter" idx="12"/>
          </p:nvPr>
        </p:nvSpPr>
        <p:spPr/>
        <p:txBody>
          <a:bodyPr/>
          <a:lstStyle/>
          <a:p>
            <a:pPr>
              <a:defRPr/>
            </a:pPr>
            <a:fld id="{F8EA988C-DA7E-3F44-BEF2-CD5F2132FC99}" type="slidenum">
              <a:rPr lang="en-US" smtClean="0"/>
              <a:pPr>
                <a:defRPr/>
              </a:pPr>
              <a:t>5</a:t>
            </a:fld>
            <a:endParaRPr lang="en-US"/>
          </a:p>
        </p:txBody>
      </p:sp>
    </p:spTree>
    <p:extLst>
      <p:ext uri="{BB962C8B-B14F-4D97-AF65-F5344CB8AC3E}">
        <p14:creationId xmlns:p14="http://schemas.microsoft.com/office/powerpoint/2010/main" val="307281224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281" y="65088"/>
            <a:ext cx="8805590" cy="539750"/>
          </a:xfrm>
        </p:spPr>
        <p:txBody>
          <a:bodyPr/>
          <a:lstStyle/>
          <a:p>
            <a:r>
              <a:rPr lang="en-US" dirty="0" smtClean="0">
                <a:latin typeface="Arial" charset="0"/>
              </a:rPr>
              <a:t>Why is </a:t>
            </a:r>
            <a:r>
              <a:rPr lang="en-US" dirty="0" smtClean="0">
                <a:latin typeface="cmmi10" charset="0"/>
                <a:cs typeface="cmmi10" charset="0"/>
              </a:rPr>
              <a:t>a</a:t>
            </a:r>
            <a:r>
              <a:rPr lang="en-US" i="1" baseline="-25000" dirty="0" smtClean="0">
                <a:latin typeface="Symbol" charset="0"/>
                <a:cs typeface="Symbol" charset="0"/>
              </a:rPr>
              <a:t>m</a:t>
            </a:r>
            <a:r>
              <a:rPr lang="en-US" dirty="0" smtClean="0">
                <a:latin typeface="Arial" charset="0"/>
              </a:rPr>
              <a:t> special? Beyond the SM:</a:t>
            </a:r>
            <a:endParaRPr lang="en-US" dirty="0"/>
          </a:p>
        </p:txBody>
      </p:sp>
      <p:sp>
        <p:nvSpPr>
          <p:cNvPr id="3" name="Content Placeholder 2"/>
          <p:cNvSpPr>
            <a:spLocks noGrp="1"/>
          </p:cNvSpPr>
          <p:nvPr>
            <p:ph idx="1"/>
          </p:nvPr>
        </p:nvSpPr>
        <p:spPr>
          <a:xfrm>
            <a:off x="457200" y="3586885"/>
            <a:ext cx="8229600" cy="935103"/>
          </a:xfrm>
        </p:spPr>
        <p:txBody>
          <a:bodyPr/>
          <a:lstStyle/>
          <a:p>
            <a:r>
              <a:rPr lang="en-US" dirty="0">
                <a:latin typeface="Arial" charset="0"/>
              </a:rPr>
              <a:t>A</a:t>
            </a:r>
            <a:r>
              <a:rPr lang="en-US" dirty="0" smtClean="0">
                <a:latin typeface="Arial" charset="0"/>
              </a:rPr>
              <a:t>ny new physics that contributes to the muon mass can contribute to </a:t>
            </a:r>
            <a:r>
              <a:rPr lang="en-US" dirty="0" smtClean="0">
                <a:latin typeface="cmmi10" charset="0"/>
                <a:cs typeface="cmmi10" charset="0"/>
              </a:rPr>
              <a:t>a</a:t>
            </a:r>
            <a:r>
              <a:rPr lang="en-US" i="1" baseline="-25000" dirty="0" smtClean="0">
                <a:latin typeface="Symbol" charset="0"/>
                <a:cs typeface="Symbol" charset="0"/>
              </a:rPr>
              <a:t>m</a:t>
            </a:r>
          </a:p>
          <a:p>
            <a:endParaRPr lang="en-US" dirty="0"/>
          </a:p>
        </p:txBody>
      </p:sp>
      <p:sp>
        <p:nvSpPr>
          <p:cNvPr id="4" name="Footer Placeholder 3"/>
          <p:cNvSpPr>
            <a:spLocks noGrp="1"/>
          </p:cNvSpPr>
          <p:nvPr>
            <p:ph type="ftr" sz="quarter" idx="11"/>
          </p:nvPr>
        </p:nvSpPr>
        <p:spPr/>
        <p:txBody>
          <a:bodyPr/>
          <a:lstStyle/>
          <a:p>
            <a:pPr>
              <a:defRPr/>
            </a:pPr>
            <a:r>
              <a:rPr lang="de-DE" smtClean="0"/>
              <a:t>Muon (g-2)   Fermilab PAC - 21 June 2016</a:t>
            </a:r>
            <a:endParaRPr lang="en-US"/>
          </a:p>
        </p:txBody>
      </p:sp>
      <p:sp>
        <p:nvSpPr>
          <p:cNvPr id="5" name="Slide Number Placeholder 4"/>
          <p:cNvSpPr>
            <a:spLocks noGrp="1"/>
          </p:cNvSpPr>
          <p:nvPr>
            <p:ph type="sldNum" sz="quarter" idx="12"/>
          </p:nvPr>
        </p:nvSpPr>
        <p:spPr/>
        <p:txBody>
          <a:bodyPr/>
          <a:lstStyle/>
          <a:p>
            <a:pPr>
              <a:defRPr/>
            </a:pPr>
            <a:fld id="{F8EA988C-DA7E-3F44-BEF2-CD5F2132FC99}" type="slidenum">
              <a:rPr lang="en-US" smtClean="0"/>
              <a:pPr>
                <a:defRPr/>
              </a:pPr>
              <a:t>50</a:t>
            </a:fld>
            <a:endParaRPr lang="en-US"/>
          </a:p>
        </p:txBody>
      </p:sp>
      <p:grpSp>
        <p:nvGrpSpPr>
          <p:cNvPr id="11" name="Group 10"/>
          <p:cNvGrpSpPr/>
          <p:nvPr/>
        </p:nvGrpSpPr>
        <p:grpSpPr>
          <a:xfrm>
            <a:off x="838200" y="2151063"/>
            <a:ext cx="6713538" cy="1360488"/>
            <a:chOff x="838200" y="2151063"/>
            <a:chExt cx="6713538" cy="1360488"/>
          </a:xfrm>
        </p:grpSpPr>
        <p:pic>
          <p:nvPicPr>
            <p:cNvPr id="6" name="Picture 5" descr="Screen Shot 2014-08-02 at 8.10.31 PM.png"/>
            <p:cNvPicPr>
              <a:picLocks noChangeAspect="1"/>
            </p:cNvPicPr>
            <p:nvPr/>
          </p:nvPicPr>
          <p:blipFill>
            <a:blip r:embed="rId2">
              <a:extLst>
                <a:ext uri="{28A0092B-C50C-407E-A947-70E740481C1C}">
                  <a14:useLocalDpi xmlns:a14="http://schemas.microsoft.com/office/drawing/2010/main" val="0"/>
                </a:ext>
              </a:extLst>
            </a:blip>
            <a:srcRect l="12383" t="19891" b="8939"/>
            <a:stretch>
              <a:fillRect/>
            </a:stretch>
          </p:blipFill>
          <p:spPr bwMode="auto">
            <a:xfrm>
              <a:off x="4127500" y="2151063"/>
              <a:ext cx="3424238"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p:cNvSpPr txBox="1">
              <a:spLocks noChangeArrowheads="1"/>
            </p:cNvSpPr>
            <p:nvPr/>
          </p:nvSpPr>
          <p:spPr bwMode="auto">
            <a:xfrm>
              <a:off x="838200" y="2553423"/>
              <a:ext cx="2222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50000"/>
                </a:spcBef>
                <a:spcAft>
                  <a:spcPct val="0"/>
                </a:spcAft>
                <a:defRPr sz="2000" b="1">
                  <a:solidFill>
                    <a:schemeClr val="bg1"/>
                  </a:solidFill>
                  <a:latin typeface="Arial" charset="0"/>
                  <a:ea typeface="ＭＳ Ｐゴシック" charset="0"/>
                </a:defRPr>
              </a:lvl6pPr>
              <a:lvl7pPr marL="2971800" indent="-228600" eaLnBrk="0" fontAlgn="base" hangingPunct="0">
                <a:spcBef>
                  <a:spcPct val="50000"/>
                </a:spcBef>
                <a:spcAft>
                  <a:spcPct val="0"/>
                </a:spcAft>
                <a:defRPr sz="2000" b="1">
                  <a:solidFill>
                    <a:schemeClr val="bg1"/>
                  </a:solidFill>
                  <a:latin typeface="Arial" charset="0"/>
                  <a:ea typeface="ＭＳ Ｐゴシック" charset="0"/>
                </a:defRPr>
              </a:lvl7pPr>
              <a:lvl8pPr marL="3429000" indent="-228600" eaLnBrk="0" fontAlgn="base" hangingPunct="0">
                <a:spcBef>
                  <a:spcPct val="50000"/>
                </a:spcBef>
                <a:spcAft>
                  <a:spcPct val="0"/>
                </a:spcAft>
                <a:defRPr sz="2000" b="1">
                  <a:solidFill>
                    <a:schemeClr val="bg1"/>
                  </a:solidFill>
                  <a:latin typeface="Arial" charset="0"/>
                  <a:ea typeface="ＭＳ Ｐゴシック" charset="0"/>
                </a:defRPr>
              </a:lvl8pPr>
              <a:lvl9pPr marL="3886200" indent="-228600" eaLnBrk="0" fontAlgn="base" hangingPunct="0">
                <a:spcBef>
                  <a:spcPct val="50000"/>
                </a:spcBef>
                <a:spcAft>
                  <a:spcPct val="0"/>
                </a:spcAft>
                <a:defRPr sz="2000" b="1">
                  <a:solidFill>
                    <a:schemeClr val="bg1"/>
                  </a:solidFill>
                  <a:latin typeface="Arial" charset="0"/>
                  <a:ea typeface="ＭＳ Ｐゴシック" charset="0"/>
                </a:defRPr>
              </a:lvl9pPr>
            </a:lstStyle>
            <a:p>
              <a:pPr eaLnBrk="1" hangingPunct="1"/>
              <a:r>
                <a:rPr lang="en-US" sz="2400" dirty="0">
                  <a:solidFill>
                    <a:srgbClr val="000000"/>
                  </a:solidFill>
                  <a:latin typeface="cmmi10" charset="0"/>
                  <a:cs typeface="cmmi10" charset="0"/>
                </a:rPr>
                <a:t>a</a:t>
              </a:r>
              <a:r>
                <a:rPr lang="en-US" sz="2400" i="1" baseline="-25000" dirty="0">
                  <a:solidFill>
                    <a:srgbClr val="000000"/>
                  </a:solidFill>
                  <a:latin typeface="Symbol" charset="0"/>
                  <a:cs typeface="Symbol" charset="0"/>
                </a:rPr>
                <a:t>m</a:t>
              </a:r>
              <a:r>
                <a:rPr lang="en-US" sz="2400" dirty="0">
                  <a:solidFill>
                    <a:srgbClr val="000000"/>
                  </a:solidFill>
                  <a:latin typeface="Calibri" charset="0"/>
                </a:rPr>
                <a:t> in loops</a:t>
              </a:r>
            </a:p>
          </p:txBody>
        </p:sp>
      </p:grpSp>
      <p:sp>
        <p:nvSpPr>
          <p:cNvPr id="8" name="TextBox 8"/>
          <p:cNvSpPr txBox="1">
            <a:spLocks noChangeArrowheads="1"/>
          </p:cNvSpPr>
          <p:nvPr/>
        </p:nvSpPr>
        <p:spPr bwMode="auto">
          <a:xfrm>
            <a:off x="838200" y="977900"/>
            <a:ext cx="2222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50000"/>
              </a:spcBef>
              <a:spcAft>
                <a:spcPct val="0"/>
              </a:spcAft>
              <a:defRPr sz="2000" b="1">
                <a:solidFill>
                  <a:schemeClr val="bg1"/>
                </a:solidFill>
                <a:latin typeface="Arial" charset="0"/>
                <a:ea typeface="ＭＳ Ｐゴシック" charset="0"/>
              </a:defRPr>
            </a:lvl6pPr>
            <a:lvl7pPr marL="2971800" indent="-228600" eaLnBrk="0" fontAlgn="base" hangingPunct="0">
              <a:spcBef>
                <a:spcPct val="50000"/>
              </a:spcBef>
              <a:spcAft>
                <a:spcPct val="0"/>
              </a:spcAft>
              <a:defRPr sz="2000" b="1">
                <a:solidFill>
                  <a:schemeClr val="bg1"/>
                </a:solidFill>
                <a:latin typeface="Arial" charset="0"/>
                <a:ea typeface="ＭＳ Ｐゴシック" charset="0"/>
              </a:defRPr>
            </a:lvl7pPr>
            <a:lvl8pPr marL="3429000" indent="-228600" eaLnBrk="0" fontAlgn="base" hangingPunct="0">
              <a:spcBef>
                <a:spcPct val="50000"/>
              </a:spcBef>
              <a:spcAft>
                <a:spcPct val="0"/>
              </a:spcAft>
              <a:defRPr sz="2000" b="1">
                <a:solidFill>
                  <a:schemeClr val="bg1"/>
                </a:solidFill>
                <a:latin typeface="Arial" charset="0"/>
                <a:ea typeface="ＭＳ Ｐゴシック" charset="0"/>
              </a:defRPr>
            </a:lvl8pPr>
            <a:lvl9pPr marL="3886200" indent="-228600" eaLnBrk="0" fontAlgn="base" hangingPunct="0">
              <a:spcBef>
                <a:spcPct val="50000"/>
              </a:spcBef>
              <a:spcAft>
                <a:spcPct val="0"/>
              </a:spcAft>
              <a:defRPr sz="2000" b="1">
                <a:solidFill>
                  <a:schemeClr val="bg1"/>
                </a:solidFill>
                <a:latin typeface="Arial" charset="0"/>
                <a:ea typeface="ＭＳ Ｐゴシック" charset="0"/>
              </a:defRPr>
            </a:lvl9pPr>
          </a:lstStyle>
          <a:p>
            <a:pPr eaLnBrk="1" hangingPunct="1"/>
            <a:r>
              <a:rPr lang="en-US" sz="2400" dirty="0">
                <a:solidFill>
                  <a:srgbClr val="000000"/>
                </a:solidFill>
                <a:latin typeface="cmmi10" charset="0"/>
                <a:cs typeface="cmmi10" charset="0"/>
              </a:rPr>
              <a:t>m</a:t>
            </a:r>
            <a:r>
              <a:rPr lang="en-US" sz="2400" i="1" baseline="-25000" dirty="0">
                <a:solidFill>
                  <a:srgbClr val="000000"/>
                </a:solidFill>
                <a:latin typeface="Symbol" charset="0"/>
                <a:cs typeface="Symbol" charset="0"/>
              </a:rPr>
              <a:t>m</a:t>
            </a:r>
            <a:r>
              <a:rPr lang="en-US" sz="2400" dirty="0">
                <a:solidFill>
                  <a:srgbClr val="000000"/>
                </a:solidFill>
                <a:latin typeface="Calibri" charset="0"/>
              </a:rPr>
              <a:t> in loops</a:t>
            </a:r>
          </a:p>
        </p:txBody>
      </p:sp>
      <p:pic>
        <p:nvPicPr>
          <p:cNvPr id="9" name="Picture 1" descr="Screen Shot 2014-08-02 at 8.10.39 PM.png"/>
          <p:cNvPicPr>
            <a:picLocks noChangeAspect="1"/>
          </p:cNvPicPr>
          <p:nvPr/>
        </p:nvPicPr>
        <p:blipFill>
          <a:blip r:embed="rId3">
            <a:extLst>
              <a:ext uri="{28A0092B-C50C-407E-A947-70E740481C1C}">
                <a14:useLocalDpi xmlns:a14="http://schemas.microsoft.com/office/drawing/2010/main" val="0"/>
              </a:ext>
            </a:extLst>
          </a:blip>
          <a:srcRect l="5238" t="9291" r="1283" b="20625"/>
          <a:stretch>
            <a:fillRect/>
          </a:stretch>
        </p:blipFill>
        <p:spPr bwMode="auto">
          <a:xfrm>
            <a:off x="4110037" y="754063"/>
            <a:ext cx="3667125" cy="107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013390"/>
            <a:ext cx="82296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67069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charset="0"/>
              </a:rPr>
              <a:t>Classify new physics; </a:t>
            </a:r>
            <a:r>
              <a:rPr lang="en-US" dirty="0" smtClean="0">
                <a:latin typeface="cmmi10" charset="0"/>
                <a:cs typeface="cmmi10" charset="0"/>
              </a:rPr>
              <a:t>C</a:t>
            </a:r>
            <a:r>
              <a:rPr lang="en-US" dirty="0" smtClean="0">
                <a:latin typeface="Arial" charset="0"/>
              </a:rPr>
              <a:t> very model dependent</a:t>
            </a:r>
            <a:endParaRPr lang="en-US" dirty="0"/>
          </a:p>
        </p:txBody>
      </p:sp>
      <p:sp>
        <p:nvSpPr>
          <p:cNvPr id="4" name="Footer Placeholder 3"/>
          <p:cNvSpPr>
            <a:spLocks noGrp="1"/>
          </p:cNvSpPr>
          <p:nvPr>
            <p:ph type="ftr" sz="quarter" idx="11"/>
          </p:nvPr>
        </p:nvSpPr>
        <p:spPr/>
        <p:txBody>
          <a:bodyPr/>
          <a:lstStyle/>
          <a:p>
            <a:pPr>
              <a:defRPr/>
            </a:pPr>
            <a:r>
              <a:rPr lang="de-DE" smtClean="0"/>
              <a:t>Muon (g-2)   Fermilab PAC - 21 June 2016</a:t>
            </a:r>
            <a:endParaRPr lang="en-US"/>
          </a:p>
        </p:txBody>
      </p:sp>
      <p:sp>
        <p:nvSpPr>
          <p:cNvPr id="5" name="Slide Number Placeholder 4"/>
          <p:cNvSpPr>
            <a:spLocks noGrp="1"/>
          </p:cNvSpPr>
          <p:nvPr>
            <p:ph type="sldNum" sz="quarter" idx="12"/>
          </p:nvPr>
        </p:nvSpPr>
        <p:spPr/>
        <p:txBody>
          <a:bodyPr/>
          <a:lstStyle/>
          <a:p>
            <a:pPr>
              <a:defRPr/>
            </a:pPr>
            <a:fld id="{F8EA988C-DA7E-3F44-BEF2-CD5F2132FC99}" type="slidenum">
              <a:rPr lang="en-US" smtClean="0"/>
              <a:pPr>
                <a:defRPr/>
              </a:pPr>
              <a:t>51</a:t>
            </a:fld>
            <a:endParaRPr lang="en-US"/>
          </a:p>
        </p:txBody>
      </p:sp>
      <p:pic>
        <p:nvPicPr>
          <p:cNvPr id="6" name="Picture 5" descr="latex-image-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1830" y="604838"/>
            <a:ext cx="82296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p:cNvPicPr>
          <p:nvPr/>
        </p:nvPicPr>
        <p:blipFill>
          <a:blip r:embed="rId3">
            <a:extLst>
              <a:ext uri="{28A0092B-C50C-407E-A947-70E740481C1C}">
                <a14:useLocalDpi xmlns:a14="http://schemas.microsoft.com/office/drawing/2010/main" val="0"/>
              </a:ext>
            </a:extLst>
          </a:blip>
          <a:srcRect t="3488"/>
          <a:stretch>
            <a:fillRect/>
          </a:stretch>
        </p:blipFill>
        <p:spPr bwMode="auto">
          <a:xfrm>
            <a:off x="461555" y="1797841"/>
            <a:ext cx="769620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4960530" y="5242716"/>
            <a:ext cx="3114929" cy="3693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50000"/>
              </a:spcBef>
              <a:spcAft>
                <a:spcPct val="0"/>
              </a:spcAft>
              <a:defRPr sz="2000" b="1">
                <a:solidFill>
                  <a:schemeClr val="bg1"/>
                </a:solidFill>
                <a:latin typeface="Arial" charset="0"/>
                <a:ea typeface="ＭＳ Ｐゴシック" charset="0"/>
              </a:defRPr>
            </a:lvl6pPr>
            <a:lvl7pPr marL="2971800" indent="-228600" eaLnBrk="0" fontAlgn="base" hangingPunct="0">
              <a:spcBef>
                <a:spcPct val="50000"/>
              </a:spcBef>
              <a:spcAft>
                <a:spcPct val="0"/>
              </a:spcAft>
              <a:defRPr sz="2000" b="1">
                <a:solidFill>
                  <a:schemeClr val="bg1"/>
                </a:solidFill>
                <a:latin typeface="Arial" charset="0"/>
                <a:ea typeface="ＭＳ Ｐゴシック" charset="0"/>
              </a:defRPr>
            </a:lvl7pPr>
            <a:lvl8pPr marL="3429000" indent="-228600" eaLnBrk="0" fontAlgn="base" hangingPunct="0">
              <a:spcBef>
                <a:spcPct val="50000"/>
              </a:spcBef>
              <a:spcAft>
                <a:spcPct val="0"/>
              </a:spcAft>
              <a:defRPr sz="2000" b="1">
                <a:solidFill>
                  <a:schemeClr val="bg1"/>
                </a:solidFill>
                <a:latin typeface="Arial" charset="0"/>
                <a:ea typeface="ＭＳ Ｐゴシック" charset="0"/>
              </a:defRPr>
            </a:lvl8pPr>
            <a:lvl9pPr marL="3886200" indent="-228600" eaLnBrk="0" fontAlgn="base" hangingPunct="0">
              <a:spcBef>
                <a:spcPct val="50000"/>
              </a:spcBef>
              <a:spcAft>
                <a:spcPct val="0"/>
              </a:spcAft>
              <a:defRPr sz="2000" b="1">
                <a:solidFill>
                  <a:schemeClr val="bg1"/>
                </a:solidFill>
                <a:latin typeface="Arial" charset="0"/>
                <a:ea typeface="ＭＳ Ｐゴシック" charset="0"/>
              </a:defRPr>
            </a:lvl9pPr>
          </a:lstStyle>
          <a:p>
            <a:pPr eaLnBrk="1" hangingPunct="1"/>
            <a:r>
              <a:rPr lang="en-US" sz="1800" dirty="0" err="1">
                <a:solidFill>
                  <a:srgbClr val="000000"/>
                </a:solidFill>
                <a:latin typeface="Calibri" charset="0"/>
              </a:rPr>
              <a:t>Freitas</a:t>
            </a:r>
            <a:r>
              <a:rPr lang="en-US" sz="1800" dirty="0">
                <a:solidFill>
                  <a:srgbClr val="000000"/>
                </a:solidFill>
                <a:latin typeface="Calibri" charset="0"/>
              </a:rPr>
              <a:t>, </a:t>
            </a:r>
            <a:r>
              <a:rPr lang="en-US" sz="1800" dirty="0" err="1">
                <a:solidFill>
                  <a:srgbClr val="000000"/>
                </a:solidFill>
                <a:latin typeface="Calibri" charset="0"/>
              </a:rPr>
              <a:t>Lykken</a:t>
            </a:r>
            <a:r>
              <a:rPr lang="en-US" sz="1800" dirty="0">
                <a:solidFill>
                  <a:srgbClr val="000000"/>
                </a:solidFill>
                <a:latin typeface="Calibri" charset="0"/>
              </a:rPr>
              <a:t>, </a:t>
            </a:r>
            <a:r>
              <a:rPr lang="en-US" sz="1800" dirty="0" err="1">
                <a:solidFill>
                  <a:srgbClr val="000000"/>
                </a:solidFill>
                <a:latin typeface="Calibri" charset="0"/>
              </a:rPr>
              <a:t>Kell</a:t>
            </a:r>
            <a:r>
              <a:rPr lang="en-US" sz="1800" dirty="0">
                <a:solidFill>
                  <a:srgbClr val="000000"/>
                </a:solidFill>
                <a:latin typeface="Calibri" charset="0"/>
              </a:rPr>
              <a:t>, </a:t>
            </a:r>
            <a:r>
              <a:rPr lang="en-US" sz="1800" dirty="0" err="1">
                <a:solidFill>
                  <a:srgbClr val="000000"/>
                </a:solidFill>
                <a:latin typeface="Calibri" charset="0"/>
              </a:rPr>
              <a:t>Westhoff</a:t>
            </a:r>
            <a:endParaRPr lang="en-US" sz="1800" dirty="0">
              <a:solidFill>
                <a:srgbClr val="000000"/>
              </a:solidFill>
              <a:latin typeface="Calibri" charset="0"/>
            </a:endParaRPr>
          </a:p>
        </p:txBody>
      </p:sp>
      <p:sp>
        <p:nvSpPr>
          <p:cNvPr id="10" name="Rectangle 9"/>
          <p:cNvSpPr/>
          <p:nvPr/>
        </p:nvSpPr>
        <p:spPr>
          <a:xfrm>
            <a:off x="461555" y="5854830"/>
            <a:ext cx="7696200" cy="511175"/>
          </a:xfrm>
          <a:prstGeom prst="rect">
            <a:avLst/>
          </a:prstGeom>
          <a:solidFill>
            <a:srgbClr val="FFFFFF"/>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11" name="Picture 11"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9591" y="5845901"/>
            <a:ext cx="869210" cy="53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0"/>
          <p:cNvSpPr txBox="1">
            <a:spLocks noChangeArrowheads="1"/>
          </p:cNvSpPr>
          <p:nvPr/>
        </p:nvSpPr>
        <p:spPr bwMode="auto">
          <a:xfrm>
            <a:off x="2652713" y="5890086"/>
            <a:ext cx="43322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50000"/>
              </a:spcBef>
              <a:spcAft>
                <a:spcPct val="0"/>
              </a:spcAft>
              <a:defRPr sz="2000" b="1">
                <a:solidFill>
                  <a:schemeClr val="bg1"/>
                </a:solidFill>
                <a:latin typeface="Arial" charset="0"/>
                <a:ea typeface="ＭＳ Ｐゴシック" charset="0"/>
              </a:defRPr>
            </a:lvl6pPr>
            <a:lvl7pPr marL="2971800" indent="-228600" eaLnBrk="0" fontAlgn="base" hangingPunct="0">
              <a:spcBef>
                <a:spcPct val="50000"/>
              </a:spcBef>
              <a:spcAft>
                <a:spcPct val="0"/>
              </a:spcAft>
              <a:defRPr sz="2000" b="1">
                <a:solidFill>
                  <a:schemeClr val="bg1"/>
                </a:solidFill>
                <a:latin typeface="Arial" charset="0"/>
                <a:ea typeface="ＭＳ Ｐゴシック" charset="0"/>
              </a:defRPr>
            </a:lvl7pPr>
            <a:lvl8pPr marL="3429000" indent="-228600" eaLnBrk="0" fontAlgn="base" hangingPunct="0">
              <a:spcBef>
                <a:spcPct val="50000"/>
              </a:spcBef>
              <a:spcAft>
                <a:spcPct val="0"/>
              </a:spcAft>
              <a:defRPr sz="2000" b="1">
                <a:solidFill>
                  <a:schemeClr val="bg1"/>
                </a:solidFill>
                <a:latin typeface="Arial" charset="0"/>
                <a:ea typeface="ＭＳ Ｐゴシック" charset="0"/>
              </a:defRPr>
            </a:lvl8pPr>
            <a:lvl9pPr marL="3886200" indent="-228600" eaLnBrk="0" fontAlgn="base" hangingPunct="0">
              <a:spcBef>
                <a:spcPct val="50000"/>
              </a:spcBef>
              <a:spcAft>
                <a:spcPct val="0"/>
              </a:spcAft>
              <a:defRPr sz="2000" b="1">
                <a:solidFill>
                  <a:schemeClr val="bg1"/>
                </a:solidFill>
                <a:latin typeface="Arial" charset="0"/>
                <a:ea typeface="ＭＳ Ｐゴシック" charset="0"/>
              </a:defRPr>
            </a:lvl9pPr>
          </a:lstStyle>
          <a:p>
            <a:pPr eaLnBrk="1" hangingPunct="1"/>
            <a:r>
              <a:rPr lang="en-US" sz="2400" b="0" dirty="0">
                <a:solidFill>
                  <a:srgbClr val="0000FF"/>
                </a:solidFill>
                <a:latin typeface="Calibri" charset="0"/>
              </a:rPr>
              <a:t>dark photon</a:t>
            </a:r>
          </a:p>
        </p:txBody>
      </p:sp>
    </p:spTree>
    <p:extLst>
      <p:ext uri="{BB962C8B-B14F-4D97-AF65-F5344CB8AC3E}">
        <p14:creationId xmlns:p14="http://schemas.microsoft.com/office/powerpoint/2010/main" val="26003621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SUSY Parameter Space still allowed by LHC and </a:t>
            </a:r>
            <a:r>
              <a:rPr lang="en-US" dirty="0" smtClean="0">
                <a:latin typeface="cmmi10"/>
                <a:cs typeface="cmmi10"/>
              </a:rPr>
              <a:t>a</a:t>
            </a:r>
            <a:r>
              <a:rPr lang="en-US" baseline="-25000" dirty="0" smtClean="0">
                <a:latin typeface="Symbol" charset="2"/>
                <a:cs typeface="Symbol" charset="2"/>
              </a:rPr>
              <a:t>m</a:t>
            </a:r>
            <a:endParaRPr lang="en-US" dirty="0"/>
          </a:p>
        </p:txBody>
      </p:sp>
      <p:sp>
        <p:nvSpPr>
          <p:cNvPr id="4" name="Footer Placeholder 3"/>
          <p:cNvSpPr>
            <a:spLocks noGrp="1"/>
          </p:cNvSpPr>
          <p:nvPr>
            <p:ph type="ftr" sz="quarter" idx="11"/>
          </p:nvPr>
        </p:nvSpPr>
        <p:spPr/>
        <p:txBody>
          <a:bodyPr/>
          <a:lstStyle/>
          <a:p>
            <a:pPr>
              <a:defRPr/>
            </a:pPr>
            <a:r>
              <a:rPr lang="de-DE" smtClean="0"/>
              <a:t>Muon (g-2)   Fermilab PAC - 21 June 2016</a:t>
            </a:r>
            <a:endParaRPr lang="en-US"/>
          </a:p>
        </p:txBody>
      </p:sp>
      <p:sp>
        <p:nvSpPr>
          <p:cNvPr id="5" name="Slide Number Placeholder 4"/>
          <p:cNvSpPr>
            <a:spLocks noGrp="1"/>
          </p:cNvSpPr>
          <p:nvPr>
            <p:ph type="sldNum" sz="quarter" idx="12"/>
          </p:nvPr>
        </p:nvSpPr>
        <p:spPr/>
        <p:txBody>
          <a:bodyPr/>
          <a:lstStyle/>
          <a:p>
            <a:pPr>
              <a:defRPr/>
            </a:pPr>
            <a:fld id="{F8EA988C-DA7E-3F44-BEF2-CD5F2132FC99}" type="slidenum">
              <a:rPr lang="en-US" smtClean="0"/>
              <a:pPr>
                <a:defRPr/>
              </a:pPr>
              <a:t>52</a:t>
            </a:fld>
            <a:endParaRPr lang="en-US"/>
          </a:p>
        </p:txBody>
      </p:sp>
      <p:pic>
        <p:nvPicPr>
          <p:cNvPr id="6" name="Picture 5" descr="Rizzo-LHC-Phase-spac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26103"/>
            <a:ext cx="8509000" cy="3162300"/>
          </a:xfrm>
          <a:prstGeom prst="rect">
            <a:avLst/>
          </a:prstGeom>
        </p:spPr>
      </p:pic>
      <p:sp>
        <p:nvSpPr>
          <p:cNvPr id="7" name="TextBox 6"/>
          <p:cNvSpPr txBox="1"/>
          <p:nvPr/>
        </p:nvSpPr>
        <p:spPr>
          <a:xfrm>
            <a:off x="1016000" y="5117103"/>
            <a:ext cx="7721600" cy="1200329"/>
          </a:xfrm>
          <a:prstGeom prst="rect">
            <a:avLst/>
          </a:prstGeom>
          <a:noFill/>
        </p:spPr>
        <p:txBody>
          <a:bodyPr wrap="square" rtlCol="0">
            <a:spAutoFit/>
          </a:bodyPr>
          <a:lstStyle/>
          <a:p>
            <a:r>
              <a:rPr lang="en-US" b="0" dirty="0" smtClean="0"/>
              <a:t>Cahill-Rowley, Hewett, </a:t>
            </a:r>
            <a:r>
              <a:rPr lang="en-US" b="0" dirty="0" err="1" smtClean="0"/>
              <a:t>Hoeche</a:t>
            </a:r>
            <a:r>
              <a:rPr lang="en-US" b="0" dirty="0" smtClean="0"/>
              <a:t>, </a:t>
            </a:r>
            <a:r>
              <a:rPr lang="en-US" b="0" dirty="0" err="1" smtClean="0"/>
              <a:t>Ismall</a:t>
            </a:r>
            <a:r>
              <a:rPr lang="en-US" b="0" dirty="0" smtClean="0"/>
              <a:t>, Rizzo </a:t>
            </a:r>
            <a:r>
              <a:rPr lang="tr-TR" b="0" dirty="0" err="1"/>
              <a:t>Eur</a:t>
            </a:r>
            <a:r>
              <a:rPr lang="tr-TR" b="0" dirty="0"/>
              <a:t>. </a:t>
            </a:r>
            <a:r>
              <a:rPr lang="tr-TR" b="0" dirty="0" err="1"/>
              <a:t>Phys</a:t>
            </a:r>
            <a:r>
              <a:rPr lang="tr-TR" b="0" dirty="0"/>
              <a:t>. J. C (2012) </a:t>
            </a:r>
            <a:r>
              <a:rPr lang="tr-TR" dirty="0"/>
              <a:t>72</a:t>
            </a:r>
            <a:r>
              <a:rPr lang="tr-TR" b="0" dirty="0"/>
              <a:t>:</a:t>
            </a:r>
            <a:r>
              <a:rPr lang="tr-TR" b="0" dirty="0" smtClean="0"/>
              <a:t>2156 </a:t>
            </a:r>
          </a:p>
          <a:p>
            <a:r>
              <a:rPr lang="tr-TR" dirty="0"/>
              <a:t>http://</a:t>
            </a:r>
            <a:r>
              <a:rPr lang="tr-TR" dirty="0" err="1"/>
              <a:t>arxiv.org</a:t>
            </a:r>
            <a:r>
              <a:rPr lang="tr-TR" dirty="0"/>
              <a:t>/</a:t>
            </a:r>
            <a:r>
              <a:rPr lang="tr-TR" dirty="0" err="1"/>
              <a:t>abs</a:t>
            </a:r>
            <a:r>
              <a:rPr lang="tr-TR" dirty="0"/>
              <a:t>/1206.4321 </a:t>
            </a:r>
            <a:endParaRPr lang="tr-TR" b="0" dirty="0" smtClean="0"/>
          </a:p>
          <a:p>
            <a:r>
              <a:rPr lang="en-US" b="0" dirty="0" smtClean="0"/>
              <a:t> </a:t>
            </a:r>
            <a:r>
              <a:rPr lang="en-US" b="0" dirty="0"/>
              <a:t>Cahill-Rowley, Hewett</a:t>
            </a:r>
            <a:r>
              <a:rPr lang="en-US" b="0" dirty="0" smtClean="0"/>
              <a:t>, </a:t>
            </a:r>
            <a:r>
              <a:rPr lang="en-US" b="0" dirty="0" err="1"/>
              <a:t>Ismall</a:t>
            </a:r>
            <a:r>
              <a:rPr lang="en-US" b="0" dirty="0"/>
              <a:t>, </a:t>
            </a:r>
            <a:r>
              <a:rPr lang="en-US" b="0" dirty="0" smtClean="0"/>
              <a:t>Rizzo PRD </a:t>
            </a:r>
            <a:r>
              <a:rPr lang="en-US" dirty="0" smtClean="0"/>
              <a:t>88</a:t>
            </a:r>
            <a:r>
              <a:rPr lang="en-US" b="0" dirty="0" smtClean="0"/>
              <a:t>, 035002 (2013) </a:t>
            </a:r>
          </a:p>
          <a:p>
            <a:r>
              <a:rPr lang="en-US" dirty="0" smtClean="0"/>
              <a:t>1211.1981</a:t>
            </a:r>
            <a:endParaRPr lang="en-US" dirty="0"/>
          </a:p>
        </p:txBody>
      </p:sp>
      <p:sp>
        <p:nvSpPr>
          <p:cNvPr id="8" name="TextBox 7"/>
          <p:cNvSpPr txBox="1"/>
          <p:nvPr/>
        </p:nvSpPr>
        <p:spPr>
          <a:xfrm>
            <a:off x="381000" y="4596403"/>
            <a:ext cx="6172200" cy="369332"/>
          </a:xfrm>
          <a:prstGeom prst="rect">
            <a:avLst/>
          </a:prstGeom>
          <a:noFill/>
        </p:spPr>
        <p:txBody>
          <a:bodyPr wrap="square" rtlCol="0">
            <a:spAutoFit/>
          </a:bodyPr>
          <a:lstStyle/>
          <a:p>
            <a:r>
              <a:rPr lang="en-US" dirty="0" smtClean="0"/>
              <a:t>Courtesy – </a:t>
            </a:r>
            <a:r>
              <a:rPr lang="en-US" smtClean="0"/>
              <a:t>Tom Rizzo 2014</a:t>
            </a:r>
            <a:endParaRPr lang="en-US" dirty="0"/>
          </a:p>
        </p:txBody>
      </p:sp>
      <p:sp>
        <p:nvSpPr>
          <p:cNvPr id="3" name="TextBox 2"/>
          <p:cNvSpPr txBox="1"/>
          <p:nvPr/>
        </p:nvSpPr>
        <p:spPr>
          <a:xfrm>
            <a:off x="571500" y="4126538"/>
            <a:ext cx="3124200" cy="400110"/>
          </a:xfrm>
          <a:prstGeom prst="rect">
            <a:avLst/>
          </a:prstGeom>
          <a:noFill/>
        </p:spPr>
        <p:txBody>
          <a:bodyPr wrap="square" rtlCol="0">
            <a:spAutoFit/>
          </a:bodyPr>
          <a:lstStyle/>
          <a:p>
            <a:r>
              <a:rPr lang="en-US" sz="2000" b="1" dirty="0" smtClean="0">
                <a:latin typeface="Arial"/>
                <a:cs typeface="Arial"/>
              </a:rPr>
              <a:t>Density of Models</a:t>
            </a:r>
          </a:p>
        </p:txBody>
      </p:sp>
      <p:sp>
        <p:nvSpPr>
          <p:cNvPr id="9" name="TextBox 8"/>
          <p:cNvSpPr txBox="1"/>
          <p:nvPr/>
        </p:nvSpPr>
        <p:spPr>
          <a:xfrm>
            <a:off x="4978400" y="4177338"/>
            <a:ext cx="4178300" cy="400110"/>
          </a:xfrm>
          <a:prstGeom prst="rect">
            <a:avLst/>
          </a:prstGeom>
          <a:noFill/>
        </p:spPr>
        <p:txBody>
          <a:bodyPr wrap="square" rtlCol="0">
            <a:spAutoFit/>
          </a:bodyPr>
          <a:lstStyle/>
          <a:p>
            <a:r>
              <a:rPr lang="en-US" sz="2000" b="1" dirty="0" smtClean="0">
                <a:latin typeface="Arial"/>
                <a:cs typeface="Arial"/>
              </a:rPr>
              <a:t>Fraction of Models Excluded</a:t>
            </a:r>
          </a:p>
        </p:txBody>
      </p:sp>
      <p:sp>
        <p:nvSpPr>
          <p:cNvPr id="10" name="TextBox 9"/>
          <p:cNvSpPr txBox="1"/>
          <p:nvPr/>
        </p:nvSpPr>
        <p:spPr>
          <a:xfrm>
            <a:off x="1219200" y="5842000"/>
            <a:ext cx="184666" cy="369332"/>
          </a:xfrm>
          <a:prstGeom prst="rect">
            <a:avLst/>
          </a:prstGeom>
          <a:noFill/>
        </p:spPr>
        <p:txBody>
          <a:bodyPr wrap="none" rtlCol="0">
            <a:spAutoFit/>
          </a:bodyPr>
          <a:lstStyle/>
          <a:p>
            <a:endParaRPr lang="en-US" dirty="0" smtClean="0">
              <a:latin typeface="Arial"/>
              <a:cs typeface="Arial"/>
            </a:endParaRPr>
          </a:p>
        </p:txBody>
      </p:sp>
    </p:spTree>
    <p:extLst>
      <p:ext uri="{BB962C8B-B14F-4D97-AF65-F5344CB8AC3E}">
        <p14:creationId xmlns:p14="http://schemas.microsoft.com/office/powerpoint/2010/main" val="401410324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SM Value for </a:t>
            </a:r>
            <a:r>
              <a:rPr lang="en-US" dirty="0" smtClean="0">
                <a:latin typeface="cmmi8" charset="0"/>
              </a:rPr>
              <a:t>a</a:t>
            </a:r>
            <a:r>
              <a:rPr lang="en-US" i="1" baseline="-25000" dirty="0" smtClean="0">
                <a:latin typeface="Symbol" charset="0"/>
              </a:rPr>
              <a:t>m</a:t>
            </a:r>
            <a:r>
              <a:rPr lang="en-US" i="1" baseline="-25000" dirty="0" smtClean="0"/>
              <a:t> </a:t>
            </a:r>
            <a:endParaRPr lang="en-US" dirty="0"/>
          </a:p>
        </p:txBody>
      </p:sp>
      <p:sp>
        <p:nvSpPr>
          <p:cNvPr id="4" name="Footer Placeholder 3"/>
          <p:cNvSpPr>
            <a:spLocks noGrp="1"/>
          </p:cNvSpPr>
          <p:nvPr>
            <p:ph type="ftr" sz="quarter" idx="11"/>
          </p:nvPr>
        </p:nvSpPr>
        <p:spPr/>
        <p:txBody>
          <a:bodyPr/>
          <a:lstStyle/>
          <a:p>
            <a:pPr>
              <a:defRPr/>
            </a:pPr>
            <a:r>
              <a:rPr lang="de-DE" smtClean="0"/>
              <a:t>Muon (g-2)   Fermilab PAC - 21 June 2016</a:t>
            </a:r>
            <a:endParaRPr lang="en-US"/>
          </a:p>
        </p:txBody>
      </p:sp>
      <p:sp>
        <p:nvSpPr>
          <p:cNvPr id="5" name="Slide Number Placeholder 4"/>
          <p:cNvSpPr>
            <a:spLocks noGrp="1"/>
          </p:cNvSpPr>
          <p:nvPr>
            <p:ph type="sldNum" sz="quarter" idx="12"/>
          </p:nvPr>
        </p:nvSpPr>
        <p:spPr/>
        <p:txBody>
          <a:bodyPr/>
          <a:lstStyle/>
          <a:p>
            <a:pPr>
              <a:defRPr/>
            </a:pPr>
            <a:fld id="{F8EA988C-DA7E-3F44-BEF2-CD5F2132FC99}" type="slidenum">
              <a:rPr lang="en-US" smtClean="0"/>
              <a:pPr>
                <a:defRPr/>
              </a:pPr>
              <a:t>53</a:t>
            </a:fld>
            <a:endParaRPr lang="en-US"/>
          </a:p>
        </p:txBody>
      </p:sp>
      <p:pic>
        <p:nvPicPr>
          <p:cNvPr id="6" name="Picture 6" descr="theory_all_lsv5"/>
          <p:cNvPicPr>
            <a:picLocks noChangeAspect="1" noChangeArrowheads="1"/>
          </p:cNvPicPr>
          <p:nvPr/>
        </p:nvPicPr>
        <p:blipFill>
          <a:blip r:embed="rId4">
            <a:extLst>
              <a:ext uri="{28A0092B-C50C-407E-A947-70E740481C1C}">
                <a14:useLocalDpi xmlns:a14="http://schemas.microsoft.com/office/drawing/2010/main" val="0"/>
              </a:ext>
            </a:extLst>
          </a:blip>
          <a:srcRect l="581" t="31776" r="79233" b="39842"/>
          <a:stretch>
            <a:fillRect/>
          </a:stretch>
        </p:blipFill>
        <p:spPr bwMode="auto">
          <a:xfrm>
            <a:off x="5410200" y="666074"/>
            <a:ext cx="12954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theory_all_lsv5"/>
          <p:cNvPicPr>
            <a:picLocks noChangeAspect="1" noChangeArrowheads="1"/>
          </p:cNvPicPr>
          <p:nvPr/>
        </p:nvPicPr>
        <p:blipFill>
          <a:blip r:embed="rId4">
            <a:extLst>
              <a:ext uri="{28A0092B-C50C-407E-A947-70E740481C1C}">
                <a14:useLocalDpi xmlns:a14="http://schemas.microsoft.com/office/drawing/2010/main" val="0"/>
              </a:ext>
            </a:extLst>
          </a:blip>
          <a:srcRect l="581" t="3395" r="72108" b="71863"/>
          <a:stretch>
            <a:fillRect/>
          </a:stretch>
        </p:blipFill>
        <p:spPr bwMode="auto">
          <a:xfrm>
            <a:off x="25400" y="704174"/>
            <a:ext cx="19558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theory_all_lsv5"/>
          <p:cNvPicPr>
            <a:picLocks noChangeAspect="1" noChangeArrowheads="1"/>
          </p:cNvPicPr>
          <p:nvPr/>
        </p:nvPicPr>
        <p:blipFill>
          <a:blip r:embed="rId4">
            <a:extLst>
              <a:ext uri="{28A0092B-C50C-407E-A947-70E740481C1C}">
                <a14:useLocalDpi xmlns:a14="http://schemas.microsoft.com/office/drawing/2010/main" val="0"/>
              </a:ext>
            </a:extLst>
          </a:blip>
          <a:srcRect l="74200" t="31049" r="864" b="39842"/>
          <a:stretch>
            <a:fillRect/>
          </a:stretch>
        </p:blipFill>
        <p:spPr bwMode="auto">
          <a:xfrm>
            <a:off x="7010400" y="627974"/>
            <a:ext cx="1600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10"/>
          <p:cNvSpPr>
            <a:spLocks/>
          </p:cNvSpPr>
          <p:nvPr/>
        </p:nvSpPr>
        <p:spPr bwMode="auto">
          <a:xfrm rot="5400000">
            <a:off x="2500313" y="-224514"/>
            <a:ext cx="304800" cy="5210175"/>
          </a:xfrm>
          <a:prstGeom prst="rightBrace">
            <a:avLst>
              <a:gd name="adj1" fmla="val 142448"/>
              <a:gd name="adj2" fmla="val 50000"/>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cs typeface="Arial" charset="0"/>
            </a:endParaRPr>
          </a:p>
        </p:txBody>
      </p:sp>
      <p:sp>
        <p:nvSpPr>
          <p:cNvPr id="10" name="AutoShape 11"/>
          <p:cNvSpPr>
            <a:spLocks/>
          </p:cNvSpPr>
          <p:nvPr/>
        </p:nvSpPr>
        <p:spPr bwMode="auto">
          <a:xfrm rot="5400000">
            <a:off x="6863557" y="771642"/>
            <a:ext cx="304800" cy="3217863"/>
          </a:xfrm>
          <a:prstGeom prst="rightBrace">
            <a:avLst>
              <a:gd name="adj1" fmla="val 87977"/>
              <a:gd name="adj2" fmla="val 50000"/>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cs typeface="Arial" charset="0"/>
            </a:endParaRPr>
          </a:p>
        </p:txBody>
      </p:sp>
      <p:sp>
        <p:nvSpPr>
          <p:cNvPr id="11" name="Text Box 12"/>
          <p:cNvSpPr txBox="1">
            <a:spLocks noChangeArrowheads="1"/>
          </p:cNvSpPr>
          <p:nvPr/>
        </p:nvSpPr>
        <p:spPr bwMode="auto">
          <a:xfrm>
            <a:off x="1905000" y="2469604"/>
            <a:ext cx="2057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dirty="0">
                <a:solidFill>
                  <a:srgbClr val="FF0000"/>
                </a:solidFill>
                <a:cs typeface="Arial" charset="0"/>
              </a:rPr>
              <a:t>well known</a:t>
            </a:r>
            <a:r>
              <a:rPr lang="en-US" i="1" dirty="0">
                <a:solidFill>
                  <a:srgbClr val="FF0000"/>
                </a:solidFill>
                <a:cs typeface="Arial" charset="0"/>
              </a:rPr>
              <a:t> </a:t>
            </a:r>
            <a:endParaRPr lang="en-US" dirty="0">
              <a:solidFill>
                <a:srgbClr val="FF0000"/>
              </a:solidFill>
              <a:cs typeface="Arial" charset="0"/>
            </a:endParaRPr>
          </a:p>
        </p:txBody>
      </p:sp>
      <p:sp>
        <p:nvSpPr>
          <p:cNvPr id="12" name="Text Box 13"/>
          <p:cNvSpPr txBox="1">
            <a:spLocks noChangeArrowheads="1"/>
          </p:cNvSpPr>
          <p:nvPr/>
        </p:nvSpPr>
        <p:spPr bwMode="auto">
          <a:xfrm>
            <a:off x="5703255" y="2483561"/>
            <a:ext cx="320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dirty="0">
                <a:solidFill>
                  <a:srgbClr val="FF0000"/>
                </a:solidFill>
                <a:cs typeface="Arial" charset="0"/>
              </a:rPr>
              <a:t>significant work ongoing</a:t>
            </a:r>
          </a:p>
        </p:txBody>
      </p:sp>
      <p:grpSp>
        <p:nvGrpSpPr>
          <p:cNvPr id="13" name="Group 14"/>
          <p:cNvGrpSpPr>
            <a:grpSpLocks/>
          </p:cNvGrpSpPr>
          <p:nvPr/>
        </p:nvGrpSpPr>
        <p:grpSpPr bwMode="auto">
          <a:xfrm>
            <a:off x="2082800" y="704174"/>
            <a:ext cx="3175000" cy="1485900"/>
            <a:chOff x="1248" y="336"/>
            <a:chExt cx="1968" cy="864"/>
          </a:xfrm>
        </p:grpSpPr>
        <p:pic>
          <p:nvPicPr>
            <p:cNvPr id="14" name="Picture 15" descr="theory_all_lsv5"/>
            <p:cNvPicPr>
              <a:picLocks noChangeAspect="1" noChangeArrowheads="1"/>
            </p:cNvPicPr>
            <p:nvPr/>
          </p:nvPicPr>
          <p:blipFill>
            <a:blip r:embed="rId4">
              <a:extLst>
                <a:ext uri="{28A0092B-C50C-407E-A947-70E740481C1C}">
                  <a14:useLocalDpi xmlns:a14="http://schemas.microsoft.com/office/drawing/2010/main" val="0"/>
                </a:ext>
              </a:extLst>
            </a:blip>
            <a:srcRect l="581" t="65979" r="50735" b="7822"/>
            <a:stretch>
              <a:fillRect/>
            </a:stretch>
          </p:blipFill>
          <p:spPr bwMode="auto">
            <a:xfrm>
              <a:off x="1248" y="336"/>
              <a:ext cx="1968" cy="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5" name="Rectangle 16"/>
            <p:cNvSpPr>
              <a:spLocks noChangeArrowheads="1"/>
            </p:cNvSpPr>
            <p:nvPr/>
          </p:nvSpPr>
          <p:spPr bwMode="auto">
            <a:xfrm>
              <a:off x="1728" y="1008"/>
              <a:ext cx="336" cy="96"/>
            </a:xfrm>
            <a:prstGeom prst="rect">
              <a:avLst/>
            </a:prstGeom>
            <a:solidFill>
              <a:schemeClr val="tx1"/>
            </a:solidFill>
            <a:ln w="28575">
              <a:no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Arial" charset="0"/>
              </a:endParaRPr>
            </a:p>
          </p:txBody>
        </p:sp>
        <p:sp>
          <p:nvSpPr>
            <p:cNvPr id="16" name="Rectangle 17"/>
            <p:cNvSpPr>
              <a:spLocks noChangeArrowheads="1"/>
            </p:cNvSpPr>
            <p:nvPr/>
          </p:nvSpPr>
          <p:spPr bwMode="auto">
            <a:xfrm>
              <a:off x="2592" y="1008"/>
              <a:ext cx="336" cy="96"/>
            </a:xfrm>
            <a:prstGeom prst="rect">
              <a:avLst/>
            </a:prstGeom>
            <a:solidFill>
              <a:srgbClr val="000000"/>
            </a:solidFill>
            <a:ln w="28575">
              <a:no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Arial" charset="0"/>
              </a:endParaRPr>
            </a:p>
          </p:txBody>
        </p:sp>
      </p:grpSp>
      <p:pic>
        <p:nvPicPr>
          <p:cNvPr id="18" name="Picture 17" descr="TP_tmp.png"/>
          <p:cNvPicPr>
            <a:picLocks noChangeAspect="1"/>
          </p:cNvPicPr>
          <p:nvPr>
            <p:custDataLst>
              <p:tags r:id="rId1"/>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4925" y="2895600"/>
            <a:ext cx="9042400" cy="2698135"/>
          </a:xfrm>
          <a:prstGeom prst="rect">
            <a:avLst/>
          </a:prstGeom>
          <a:noFill/>
          <a:ln w="12700"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699970" rotWithShape="0">
                    <a:scrgbClr r="0" g="0" b="0">
                      <a:alpha val="74998"/>
                    </a:scrgbClr>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20" name="Text Box 5"/>
          <p:cNvSpPr txBox="1">
            <a:spLocks noChangeArrowheads="1"/>
          </p:cNvSpPr>
          <p:nvPr/>
        </p:nvSpPr>
        <p:spPr bwMode="auto">
          <a:xfrm>
            <a:off x="76200" y="5649913"/>
            <a:ext cx="48006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50000"/>
              </a:spcBef>
              <a:spcAft>
                <a:spcPct val="0"/>
              </a:spcAft>
              <a:defRPr sz="2000" b="1">
                <a:solidFill>
                  <a:schemeClr val="bg1"/>
                </a:solidFill>
                <a:latin typeface="Arial" charset="0"/>
                <a:ea typeface="ＭＳ Ｐゴシック" charset="0"/>
              </a:defRPr>
            </a:lvl6pPr>
            <a:lvl7pPr marL="2971800" indent="-228600" eaLnBrk="0" fontAlgn="base" hangingPunct="0">
              <a:spcBef>
                <a:spcPct val="50000"/>
              </a:spcBef>
              <a:spcAft>
                <a:spcPct val="0"/>
              </a:spcAft>
              <a:defRPr sz="2000" b="1">
                <a:solidFill>
                  <a:schemeClr val="bg1"/>
                </a:solidFill>
                <a:latin typeface="Arial" charset="0"/>
                <a:ea typeface="ＭＳ Ｐゴシック" charset="0"/>
              </a:defRPr>
            </a:lvl7pPr>
            <a:lvl8pPr marL="3429000" indent="-228600" eaLnBrk="0" fontAlgn="base" hangingPunct="0">
              <a:spcBef>
                <a:spcPct val="50000"/>
              </a:spcBef>
              <a:spcAft>
                <a:spcPct val="0"/>
              </a:spcAft>
              <a:defRPr sz="2000" b="1">
                <a:solidFill>
                  <a:schemeClr val="bg1"/>
                </a:solidFill>
                <a:latin typeface="Arial" charset="0"/>
                <a:ea typeface="ＭＳ Ｐゴシック" charset="0"/>
              </a:defRPr>
            </a:lvl8pPr>
            <a:lvl9pPr marL="3886200" indent="-228600" eaLnBrk="0" fontAlgn="base" hangingPunct="0">
              <a:spcBef>
                <a:spcPct val="50000"/>
              </a:spcBef>
              <a:spcAft>
                <a:spcPct val="0"/>
              </a:spcAft>
              <a:defRPr sz="2000" b="1">
                <a:solidFill>
                  <a:schemeClr val="bg1"/>
                </a:solidFill>
                <a:latin typeface="Arial"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charset="0"/>
                <a:ea typeface="ＭＳ Ｐゴシック" charset="0"/>
                <a:cs typeface="Arial" charset="0"/>
              </a:rPr>
              <a:t> *Davier et al, Eur. Phys. J. C (2011) 71:1515  **Hagiwara et al</a:t>
            </a:r>
            <a:r>
              <a:rPr kumimoji="0" lang="en-US" sz="2000" b="0" i="0" u="none" strike="noStrike" kern="0" cap="none" spc="0" normalizeH="0" baseline="0" noProof="0" dirty="0">
                <a:ln>
                  <a:noFill/>
                </a:ln>
                <a:solidFill>
                  <a:srgbClr val="000000"/>
                </a:solidFill>
                <a:effectLst/>
                <a:uLnTx/>
                <a:uFillTx/>
                <a:latin typeface="Arial" charset="0"/>
                <a:ea typeface="ＭＳ Ｐゴシック" charset="0"/>
                <a:cs typeface="Arial" charset="0"/>
              </a:rPr>
              <a:t>, </a:t>
            </a:r>
            <a:r>
              <a:rPr kumimoji="0" lang="en-US" sz="1600" b="0"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J. Phys. G38, 085003 (2011).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latin typeface="Arial" charset="0"/>
                <a:ea typeface="ＭＳ Ｐゴシック" charset="0"/>
                <a:cs typeface="ＭＳ Ｐゴシック" charset="0"/>
              </a:rPr>
              <a:t>  Prades </a:t>
            </a:r>
            <a:r>
              <a:rPr kumimoji="0" lang="en-US" sz="1600" b="0"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et al Lepton Moments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1" name="Oval 2"/>
          <p:cNvSpPr>
            <a:spLocks noChangeArrowheads="1"/>
          </p:cNvSpPr>
          <p:nvPr/>
        </p:nvSpPr>
        <p:spPr bwMode="auto">
          <a:xfrm>
            <a:off x="4114800" y="4876800"/>
            <a:ext cx="4800600" cy="84455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cs typeface="Arial" charset="0"/>
            </a:endParaRPr>
          </a:p>
        </p:txBody>
      </p:sp>
      <p:pic>
        <p:nvPicPr>
          <p:cNvPr id="22" name="Picture 22" descr="TP_tmp"/>
          <p:cNvPicPr>
            <a:picLocks noChangeAspect="1" noChangeArrowheads="1"/>
          </p:cNvPicPr>
          <p:nvPr>
            <p:custDataLst>
              <p:tags r:id="rId2"/>
            </p:custDataLst>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5000" y="5918200"/>
            <a:ext cx="2743200" cy="482600"/>
          </a:xfrm>
          <a:prstGeom prst="rect">
            <a:avLst/>
          </a:prstGeom>
          <a:noFill/>
          <a:ln>
            <a:noFill/>
          </a:ln>
          <a:effectLst/>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rgbClr val="336699">
                      <a:alpha val="74998"/>
                    </a:srgbClr>
                  </a:outerShdw>
                </a:effectLst>
              </a14:hiddenEffects>
            </a:ext>
          </a:extLst>
        </p:spPr>
      </p:pic>
      <p:pic>
        <p:nvPicPr>
          <p:cNvPr id="17" name="Picture 16"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700" y="6242050"/>
            <a:ext cx="101600" cy="241300"/>
          </a:xfrm>
          <a:prstGeom prst="rect">
            <a:avLst/>
          </a:prstGeom>
        </p:spPr>
      </p:pic>
    </p:spTree>
    <p:extLst>
      <p:ext uri="{BB962C8B-B14F-4D97-AF65-F5344CB8AC3E}">
        <p14:creationId xmlns:p14="http://schemas.microsoft.com/office/powerpoint/2010/main" val="28619046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65088"/>
            <a:ext cx="8686800" cy="539750"/>
          </a:xfrm>
        </p:spPr>
        <p:txBody>
          <a:bodyPr/>
          <a:lstStyle/>
          <a:p>
            <a:r>
              <a:rPr lang="en-US" dirty="0" smtClean="0"/>
              <a:t>Recent news on the </a:t>
            </a:r>
            <a:r>
              <a:rPr lang="en-US" dirty="0"/>
              <a:t>h</a:t>
            </a:r>
            <a:r>
              <a:rPr lang="en-US" dirty="0" smtClean="0"/>
              <a:t>adronic contribution to </a:t>
            </a:r>
            <a:r>
              <a:rPr lang="en-US" dirty="0" smtClean="0">
                <a:latin typeface="cmmi8" charset="0"/>
              </a:rPr>
              <a:t>a</a:t>
            </a:r>
            <a:r>
              <a:rPr lang="en-US" i="1" baseline="-25000" dirty="0" smtClean="0">
                <a:latin typeface="Symbol" charset="0"/>
              </a:rPr>
              <a:t>m</a:t>
            </a:r>
            <a:r>
              <a:rPr lang="en-US" i="1" baseline="-25000" dirty="0" smtClean="0"/>
              <a:t> </a:t>
            </a:r>
            <a:endParaRPr lang="en-US" dirty="0"/>
          </a:p>
        </p:txBody>
      </p:sp>
      <p:sp>
        <p:nvSpPr>
          <p:cNvPr id="4" name="Footer Placeholder 3"/>
          <p:cNvSpPr>
            <a:spLocks noGrp="1"/>
          </p:cNvSpPr>
          <p:nvPr>
            <p:ph type="ftr" sz="quarter" idx="11"/>
          </p:nvPr>
        </p:nvSpPr>
        <p:spPr/>
        <p:txBody>
          <a:bodyPr/>
          <a:lstStyle/>
          <a:p>
            <a:pPr>
              <a:defRPr/>
            </a:pPr>
            <a:r>
              <a:rPr lang="de-DE" smtClean="0"/>
              <a:t>Muon (g-2)   Fermilab PAC - 21 June 2016</a:t>
            </a:r>
            <a:endParaRPr lang="en-US"/>
          </a:p>
        </p:txBody>
      </p:sp>
      <p:sp>
        <p:nvSpPr>
          <p:cNvPr id="5" name="Slide Number Placeholder 4"/>
          <p:cNvSpPr>
            <a:spLocks noGrp="1"/>
          </p:cNvSpPr>
          <p:nvPr>
            <p:ph type="sldNum" sz="quarter" idx="12"/>
          </p:nvPr>
        </p:nvSpPr>
        <p:spPr/>
        <p:txBody>
          <a:bodyPr/>
          <a:lstStyle/>
          <a:p>
            <a:pPr>
              <a:defRPr/>
            </a:pPr>
            <a:fld id="{F8EA988C-DA7E-3F44-BEF2-CD5F2132FC99}" type="slidenum">
              <a:rPr lang="en-US" smtClean="0"/>
              <a:pPr>
                <a:defRPr/>
              </a:pPr>
              <a:t>54</a:t>
            </a:fld>
            <a:endParaRPr lang="en-US"/>
          </a:p>
        </p:txBody>
      </p:sp>
      <p:sp>
        <p:nvSpPr>
          <p:cNvPr id="23" name="Content Placeholder 2"/>
          <p:cNvSpPr>
            <a:spLocks noGrp="1"/>
          </p:cNvSpPr>
          <p:nvPr>
            <p:ph idx="1"/>
          </p:nvPr>
        </p:nvSpPr>
        <p:spPr>
          <a:xfrm>
            <a:off x="47962" y="719750"/>
            <a:ext cx="8644908" cy="5745245"/>
          </a:xfrm>
        </p:spPr>
        <p:txBody>
          <a:bodyPr/>
          <a:lstStyle/>
          <a:p>
            <a:r>
              <a:rPr lang="en-US" dirty="0" smtClean="0"/>
              <a:t>The Lattice</a:t>
            </a:r>
          </a:p>
          <a:p>
            <a:pPr lvl="1"/>
            <a:r>
              <a:rPr lang="en-US" dirty="0" err="1" smtClean="0"/>
              <a:t>Chakraborty</a:t>
            </a:r>
            <a:r>
              <a:rPr lang="en-US" dirty="0" smtClean="0"/>
              <a:t>, Davies, de </a:t>
            </a:r>
            <a:r>
              <a:rPr lang="en-US" dirty="0" err="1" smtClean="0"/>
              <a:t>Olivera</a:t>
            </a:r>
            <a:r>
              <a:rPr lang="en-US" dirty="0" smtClean="0"/>
              <a:t>, </a:t>
            </a:r>
            <a:r>
              <a:rPr lang="en-US" dirty="0" err="1" smtClean="0"/>
              <a:t>Koponen</a:t>
            </a:r>
            <a:r>
              <a:rPr lang="en-US" dirty="0" smtClean="0"/>
              <a:t>						 , </a:t>
            </a:r>
            <a:r>
              <a:rPr lang="en-US" dirty="0" err="1" smtClean="0"/>
              <a:t>Lepage</a:t>
            </a:r>
            <a:r>
              <a:rPr lang="en-US" dirty="0" smtClean="0"/>
              <a:t>  </a:t>
            </a:r>
            <a:r>
              <a:rPr lang="en-US" dirty="0" smtClean="0">
                <a:solidFill>
                  <a:schemeClr val="tx1"/>
                </a:solidFill>
              </a:rPr>
              <a:t>arXiv:1601.0307v1 [</a:t>
            </a:r>
            <a:r>
              <a:rPr lang="en-US" dirty="0" err="1" smtClean="0">
                <a:solidFill>
                  <a:schemeClr val="tx1"/>
                </a:solidFill>
              </a:rPr>
              <a:t>hep-lat</a:t>
            </a:r>
            <a:r>
              <a:rPr lang="en-US" dirty="0" smtClean="0">
                <a:solidFill>
                  <a:schemeClr val="tx1"/>
                </a:solidFill>
              </a:rPr>
              <a:t>] 							</a:t>
            </a:r>
            <a:r>
              <a:rPr lang="en-US" dirty="0" smtClean="0"/>
              <a:t> Lowest order hadronic</a:t>
            </a:r>
          </a:p>
          <a:p>
            <a:pPr lvl="1"/>
            <a:r>
              <a:rPr lang="en-US" dirty="0" smtClean="0"/>
              <a:t>Blum, Christ, Hayakawa, </a:t>
            </a:r>
            <a:r>
              <a:rPr lang="en-US" dirty="0" err="1" smtClean="0"/>
              <a:t>Izubuchi</a:t>
            </a:r>
            <a:r>
              <a:rPr lang="en-US" dirty="0" smtClean="0"/>
              <a:t>, Jin,						 </a:t>
            </a:r>
            <a:r>
              <a:rPr lang="en-US" dirty="0" err="1" smtClean="0"/>
              <a:t>Lehner</a:t>
            </a:r>
            <a:r>
              <a:rPr lang="en-US" dirty="0" smtClean="0"/>
              <a:t>, </a:t>
            </a:r>
            <a:r>
              <a:rPr lang="en-US" dirty="0" smtClean="0">
                <a:solidFill>
                  <a:schemeClr val="tx1"/>
                </a:solidFill>
              </a:rPr>
              <a:t>PRD 93 014503 (2016).</a:t>
            </a:r>
            <a:r>
              <a:rPr lang="en-US" dirty="0" smtClean="0"/>
              <a:t>							   Hadronic Light by Light</a:t>
            </a:r>
          </a:p>
          <a:p>
            <a:r>
              <a:rPr lang="en-US" dirty="0" smtClean="0"/>
              <a:t>New </a:t>
            </a:r>
            <a:r>
              <a:rPr lang="en-US" dirty="0" smtClean="0">
                <a:latin typeface="cmmi10"/>
                <a:cs typeface="cmmi10"/>
              </a:rPr>
              <a:t>e</a:t>
            </a:r>
            <a:r>
              <a:rPr lang="en-US" baseline="30000" dirty="0" smtClean="0"/>
              <a:t>+</a:t>
            </a:r>
            <a:r>
              <a:rPr lang="en-US" dirty="0">
                <a:latin typeface="cmmi10"/>
                <a:cs typeface="cmmi10"/>
              </a:rPr>
              <a:t>e</a:t>
            </a:r>
            <a:r>
              <a:rPr lang="en-US" baseline="30000" dirty="0" smtClean="0"/>
              <a:t>-</a:t>
            </a:r>
            <a:r>
              <a:rPr lang="en-US" dirty="0" smtClean="0"/>
              <a:t> data </a:t>
            </a:r>
          </a:p>
          <a:p>
            <a:pPr lvl="1"/>
            <a:r>
              <a:rPr lang="en-US" dirty="0" smtClean="0">
                <a:solidFill>
                  <a:srgbClr val="000000"/>
                </a:solidFill>
              </a:rPr>
              <a:t>BESIII  PLB 753 (2016) 629 </a:t>
            </a:r>
          </a:p>
          <a:p>
            <a:pPr lvl="1"/>
            <a:endParaRPr lang="en-US" dirty="0" smtClean="0">
              <a:solidFill>
                <a:schemeClr val="tx1"/>
              </a:solidFill>
            </a:endParaRPr>
          </a:p>
        </p:txBody>
      </p:sp>
      <p:pic>
        <p:nvPicPr>
          <p:cNvPr id="3" name="Picture 2" descr="Screen Shot 2016-06-05 at 1.35.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719750"/>
            <a:ext cx="2959100" cy="2417407"/>
          </a:xfrm>
          <a:prstGeom prst="rect">
            <a:avLst/>
          </a:prstGeom>
        </p:spPr>
      </p:pic>
      <p:grpSp>
        <p:nvGrpSpPr>
          <p:cNvPr id="26" name="Group 25"/>
          <p:cNvGrpSpPr/>
          <p:nvPr/>
        </p:nvGrpSpPr>
        <p:grpSpPr>
          <a:xfrm>
            <a:off x="174962" y="3911600"/>
            <a:ext cx="8930938" cy="2654300"/>
            <a:chOff x="174962" y="3911600"/>
            <a:chExt cx="8930938" cy="2654300"/>
          </a:xfrm>
        </p:grpSpPr>
        <p:pic>
          <p:nvPicPr>
            <p:cNvPr id="19" name="Picture 18" descr="Screen Shot 2016-06-05 at 1.54.14 PM.png"/>
            <p:cNvPicPr>
              <a:picLocks noChangeAspect="1"/>
            </p:cNvPicPr>
            <p:nvPr/>
          </p:nvPicPr>
          <p:blipFill rotWithShape="1">
            <a:blip r:embed="rId3">
              <a:extLst>
                <a:ext uri="{28A0092B-C50C-407E-A947-70E740481C1C}">
                  <a14:useLocalDpi xmlns:a14="http://schemas.microsoft.com/office/drawing/2010/main" val="0"/>
                </a:ext>
              </a:extLst>
            </a:blip>
            <a:srcRect l="2213" r="6309"/>
            <a:stretch/>
          </p:blipFill>
          <p:spPr>
            <a:xfrm>
              <a:off x="3854730" y="3911600"/>
              <a:ext cx="5251170" cy="2654300"/>
            </a:xfrm>
            <a:prstGeom prst="rect">
              <a:avLst/>
            </a:prstGeom>
          </p:spPr>
        </p:pic>
        <p:sp>
          <p:nvSpPr>
            <p:cNvPr id="24" name="TextBox 23"/>
            <p:cNvSpPr txBox="1"/>
            <p:nvPr/>
          </p:nvSpPr>
          <p:spPr>
            <a:xfrm>
              <a:off x="174962" y="4432300"/>
              <a:ext cx="3657600" cy="1200329"/>
            </a:xfrm>
            <a:prstGeom prst="rect">
              <a:avLst/>
            </a:prstGeom>
            <a:noFill/>
          </p:spPr>
          <p:txBody>
            <a:bodyPr wrap="square" rtlCol="0">
              <a:spAutoFit/>
            </a:bodyPr>
            <a:lstStyle/>
            <a:p>
              <a:r>
                <a:rPr lang="en-US" dirty="0" smtClean="0">
                  <a:latin typeface="Arial"/>
                  <a:cs typeface="Arial"/>
                </a:rPr>
                <a:t>A complete re-evaluation including the new data is underway by  Teubner (Hagiwara et al.,) </a:t>
              </a:r>
            </a:p>
          </p:txBody>
        </p:sp>
      </p:grpSp>
      <p:sp>
        <p:nvSpPr>
          <p:cNvPr id="25" name="TextBox 24"/>
          <p:cNvSpPr txBox="1"/>
          <p:nvPr/>
        </p:nvSpPr>
        <p:spPr>
          <a:xfrm>
            <a:off x="4876800" y="3213100"/>
            <a:ext cx="4229100" cy="369332"/>
          </a:xfrm>
          <a:prstGeom prst="rect">
            <a:avLst/>
          </a:prstGeom>
          <a:noFill/>
        </p:spPr>
        <p:txBody>
          <a:bodyPr wrap="square" rtlCol="0">
            <a:spAutoFit/>
          </a:bodyPr>
          <a:lstStyle/>
          <a:p>
            <a:r>
              <a:rPr lang="en-US" dirty="0" smtClean="0">
                <a:latin typeface="Arial"/>
                <a:cs typeface="Arial"/>
              </a:rPr>
              <a:t>3 </a:t>
            </a:r>
            <a:r>
              <a:rPr lang="en-US" i="1" dirty="0" smtClean="0">
                <a:latin typeface="Symbol" charset="2"/>
                <a:cs typeface="Symbol" charset="2"/>
              </a:rPr>
              <a:t>s</a:t>
            </a:r>
            <a:r>
              <a:rPr lang="en-US" dirty="0" smtClean="0">
                <a:latin typeface="Arial"/>
                <a:cs typeface="Arial"/>
              </a:rPr>
              <a:t> difference using the lattice alone</a:t>
            </a:r>
          </a:p>
        </p:txBody>
      </p:sp>
      <p:sp>
        <p:nvSpPr>
          <p:cNvPr id="27" name="Oval 26"/>
          <p:cNvSpPr/>
          <p:nvPr/>
        </p:nvSpPr>
        <p:spPr bwMode="auto">
          <a:xfrm>
            <a:off x="6070600" y="1130300"/>
            <a:ext cx="1041400" cy="381000"/>
          </a:xfrm>
          <a:prstGeom prst="ellipse">
            <a:avLst/>
          </a:pr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p:txBody>
      </p:sp>
    </p:spTree>
    <p:extLst>
      <p:ext uri="{BB962C8B-B14F-4D97-AF65-F5344CB8AC3E}">
        <p14:creationId xmlns:p14="http://schemas.microsoft.com/office/powerpoint/2010/main" val="15234231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par>
                          <p:cTn id="8" fill="hold">
                            <p:stCondLst>
                              <p:cond delay="2500"/>
                            </p:stCondLst>
                            <p:childTnLst>
                              <p:par>
                                <p:cTn id="9" presetID="1"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the magnetic field (E821, E989)</a:t>
            </a:r>
            <a:endParaRPr lang="en-US" dirty="0"/>
          </a:p>
        </p:txBody>
      </p:sp>
      <p:sp>
        <p:nvSpPr>
          <p:cNvPr id="3" name="Content Placeholder 2"/>
          <p:cNvSpPr>
            <a:spLocks noGrp="1"/>
          </p:cNvSpPr>
          <p:nvPr>
            <p:ph idx="1"/>
          </p:nvPr>
        </p:nvSpPr>
        <p:spPr>
          <a:xfrm>
            <a:off x="153505" y="1042987"/>
            <a:ext cx="4242313" cy="5411788"/>
          </a:xfrm>
        </p:spPr>
        <p:txBody>
          <a:bodyPr/>
          <a:lstStyle/>
          <a:p>
            <a:r>
              <a:rPr lang="en-US" sz="2400" dirty="0" smtClean="0"/>
              <a:t>Map the field often at 6000 locations in azimuth with an arrangement of 17 probes</a:t>
            </a:r>
          </a:p>
          <a:p>
            <a:r>
              <a:rPr lang="en-US" sz="2400" dirty="0" smtClean="0"/>
              <a:t>Monitor the field during data collection with 366 fixed probes</a:t>
            </a:r>
            <a:endParaRPr lang="en-US" sz="2400" dirty="0"/>
          </a:p>
        </p:txBody>
      </p:sp>
      <p:sp>
        <p:nvSpPr>
          <p:cNvPr id="4" name="Footer Placeholder 3"/>
          <p:cNvSpPr>
            <a:spLocks noGrp="1"/>
          </p:cNvSpPr>
          <p:nvPr>
            <p:ph type="ftr" sz="quarter" idx="11"/>
          </p:nvPr>
        </p:nvSpPr>
        <p:spPr/>
        <p:txBody>
          <a:bodyPr/>
          <a:lstStyle/>
          <a:p>
            <a:pPr>
              <a:defRPr/>
            </a:pPr>
            <a:r>
              <a:rPr lang="de-DE" smtClean="0"/>
              <a:t>Muon (g-2)   Fermilab PAC - 21 June 2016</a:t>
            </a:r>
            <a:endParaRPr lang="en-US"/>
          </a:p>
        </p:txBody>
      </p:sp>
      <p:sp>
        <p:nvSpPr>
          <p:cNvPr id="5" name="Slide Number Placeholder 4"/>
          <p:cNvSpPr>
            <a:spLocks noGrp="1"/>
          </p:cNvSpPr>
          <p:nvPr>
            <p:ph type="sldNum" sz="quarter" idx="12"/>
          </p:nvPr>
        </p:nvSpPr>
        <p:spPr/>
        <p:txBody>
          <a:bodyPr/>
          <a:lstStyle/>
          <a:p>
            <a:pPr>
              <a:defRPr/>
            </a:pPr>
            <a:fld id="{F8EA988C-DA7E-3F44-BEF2-CD5F2132FC99}" type="slidenum">
              <a:rPr lang="en-US" smtClean="0"/>
              <a:pPr>
                <a:defRPr/>
              </a:pPr>
              <a:t>55</a:t>
            </a:fld>
            <a:endParaRPr lang="en-US"/>
          </a:p>
        </p:txBody>
      </p:sp>
      <p:sp>
        <p:nvSpPr>
          <p:cNvPr id="6" name="TextBox 5"/>
          <p:cNvSpPr txBox="1"/>
          <p:nvPr/>
        </p:nvSpPr>
        <p:spPr>
          <a:xfrm>
            <a:off x="153505" y="4200983"/>
            <a:ext cx="184666" cy="369332"/>
          </a:xfrm>
          <a:prstGeom prst="rect">
            <a:avLst/>
          </a:prstGeom>
          <a:noFill/>
        </p:spPr>
        <p:txBody>
          <a:bodyPr wrap="none" rtlCol="0">
            <a:spAutoFit/>
          </a:bodyPr>
          <a:lstStyle/>
          <a:p>
            <a:endParaRPr lang="en-US" dirty="0"/>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177" t="1576" r="2603" b="49632"/>
          <a:stretch/>
        </p:blipFill>
        <p:spPr bwMode="auto">
          <a:xfrm>
            <a:off x="4718050" y="604838"/>
            <a:ext cx="4425950" cy="286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8" name="TextBox 7"/>
          <p:cNvSpPr txBox="1"/>
          <p:nvPr/>
        </p:nvSpPr>
        <p:spPr>
          <a:xfrm>
            <a:off x="4718050" y="3626665"/>
            <a:ext cx="4331304" cy="369332"/>
          </a:xfrm>
          <a:prstGeom prst="rect">
            <a:avLst/>
          </a:prstGeom>
          <a:noFill/>
        </p:spPr>
        <p:txBody>
          <a:bodyPr wrap="square" rtlCol="0">
            <a:spAutoFit/>
          </a:bodyPr>
          <a:lstStyle/>
          <a:p>
            <a:r>
              <a:rPr lang="en-US" dirty="0" smtClean="0">
                <a:latin typeface="Arial"/>
                <a:cs typeface="Arial"/>
              </a:rPr>
              <a:t>The NMR trolley in a vacuum chamber</a:t>
            </a:r>
          </a:p>
        </p:txBody>
      </p:sp>
      <p:pic>
        <p:nvPicPr>
          <p:cNvPr id="11" name="Picture 10"/>
          <p:cNvPicPr>
            <a:picLocks noChangeAspect="1"/>
          </p:cNvPicPr>
          <p:nvPr/>
        </p:nvPicPr>
        <p:blipFill rotWithShape="1">
          <a:blip r:embed="rId3"/>
          <a:srcRect l="10705" t="51267" r="4878"/>
          <a:stretch/>
        </p:blipFill>
        <p:spPr>
          <a:xfrm>
            <a:off x="4599143" y="4088931"/>
            <a:ext cx="4547065" cy="2070093"/>
          </a:xfrm>
          <a:prstGeom prst="rect">
            <a:avLst/>
          </a:prstGeom>
        </p:spPr>
      </p:pic>
      <p:pic>
        <p:nvPicPr>
          <p:cNvPr id="12" name="Picture 11"/>
          <p:cNvPicPr>
            <a:picLocks noChangeAspect="1"/>
          </p:cNvPicPr>
          <p:nvPr/>
        </p:nvPicPr>
        <p:blipFill rotWithShape="1">
          <a:blip r:embed="rId3"/>
          <a:srcRect l="5830" r="4878" b="46501"/>
          <a:stretch/>
        </p:blipFill>
        <p:spPr>
          <a:xfrm>
            <a:off x="2241" y="4088931"/>
            <a:ext cx="5007077" cy="2365844"/>
          </a:xfrm>
          <a:prstGeom prst="rect">
            <a:avLst/>
          </a:prstGeom>
        </p:spPr>
      </p:pic>
    </p:spTree>
    <p:extLst>
      <p:ext uri="{BB962C8B-B14F-4D97-AF65-F5344CB8AC3E}">
        <p14:creationId xmlns:p14="http://schemas.microsoft.com/office/powerpoint/2010/main" val="140945235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65088"/>
            <a:ext cx="8864600" cy="696912"/>
          </a:xfrm>
        </p:spPr>
        <p:txBody>
          <a:bodyPr/>
          <a:lstStyle/>
          <a:p>
            <a:r>
              <a:rPr lang="en-US" dirty="0" smtClean="0"/>
              <a:t>Sensitivity </a:t>
            </a:r>
            <a:r>
              <a:rPr lang="en-US" dirty="0"/>
              <a:t>R</a:t>
            </a:r>
            <a:r>
              <a:rPr lang="en-US" dirty="0" smtClean="0"/>
              <a:t>equires Precision </a:t>
            </a:r>
            <a:r>
              <a:rPr lang="en-US" sz="2000" dirty="0" smtClean="0"/>
              <a:t>(systematics + statistics)</a:t>
            </a:r>
            <a:endParaRPr lang="en-US" dirty="0"/>
          </a:p>
        </p:txBody>
      </p:sp>
      <p:sp>
        <p:nvSpPr>
          <p:cNvPr id="4" name="Footer Placeholder 3"/>
          <p:cNvSpPr>
            <a:spLocks noGrp="1"/>
          </p:cNvSpPr>
          <p:nvPr>
            <p:ph type="ftr" sz="quarter" idx="11"/>
          </p:nvPr>
        </p:nvSpPr>
        <p:spPr/>
        <p:txBody>
          <a:bodyPr/>
          <a:lstStyle/>
          <a:p>
            <a:r>
              <a:rPr lang="de-DE" smtClean="0">
                <a:solidFill>
                  <a:srgbClr val="000000"/>
                </a:solidFill>
              </a:rPr>
              <a:t>Muon (g-2)   Fermilab PAC - 21 June 2016</a:t>
            </a:r>
            <a:endParaRPr lang="en-US" sz="1400">
              <a:solidFill>
                <a:srgbClr val="000000"/>
              </a:solidFill>
            </a:endParaRPr>
          </a:p>
        </p:txBody>
      </p:sp>
      <p:sp>
        <p:nvSpPr>
          <p:cNvPr id="5" name="Slide Number Placeholder 4"/>
          <p:cNvSpPr>
            <a:spLocks noGrp="1"/>
          </p:cNvSpPr>
          <p:nvPr>
            <p:ph type="sldNum" sz="quarter" idx="12"/>
          </p:nvPr>
        </p:nvSpPr>
        <p:spPr/>
        <p:txBody>
          <a:bodyPr/>
          <a:lstStyle/>
          <a:p>
            <a:r>
              <a:rPr lang="en-US" smtClean="0">
                <a:solidFill>
                  <a:srgbClr val="000000"/>
                </a:solidFill>
              </a:rPr>
              <a:t>- p. </a:t>
            </a:r>
            <a:fld id="{7C284FC9-F1FE-DE44-9D56-E57626AFAAFE}" type="slidenum">
              <a:rPr lang="en-US" smtClean="0">
                <a:solidFill>
                  <a:srgbClr val="000000"/>
                </a:solidFill>
              </a:rPr>
              <a:pPr/>
              <a:t>6</a:t>
            </a:fld>
            <a:r>
              <a:rPr lang="en-US" smtClean="0">
                <a:solidFill>
                  <a:srgbClr val="000000"/>
                </a:solidFill>
              </a:rPr>
              <a:t>/57</a:t>
            </a:r>
            <a:endParaRPr lang="en-US">
              <a:solidFill>
                <a:srgbClr val="000000"/>
              </a:solidFill>
            </a:endParaRPr>
          </a:p>
        </p:txBody>
      </p:sp>
      <p:grpSp>
        <p:nvGrpSpPr>
          <p:cNvPr id="12" name="Group 11"/>
          <p:cNvGrpSpPr/>
          <p:nvPr/>
        </p:nvGrpSpPr>
        <p:grpSpPr>
          <a:xfrm>
            <a:off x="165100" y="800100"/>
            <a:ext cx="8890000" cy="5854700"/>
            <a:chOff x="165100" y="800100"/>
            <a:chExt cx="8890000" cy="5854700"/>
          </a:xfrm>
        </p:grpSpPr>
        <p:grpSp>
          <p:nvGrpSpPr>
            <p:cNvPr id="10" name="Group 9"/>
            <p:cNvGrpSpPr/>
            <p:nvPr/>
          </p:nvGrpSpPr>
          <p:grpSpPr>
            <a:xfrm>
              <a:off x="165100" y="800100"/>
              <a:ext cx="8839200" cy="5851965"/>
              <a:chOff x="165100" y="800100"/>
              <a:chExt cx="8839200" cy="5851965"/>
            </a:xfrm>
          </p:grpSpPr>
          <p:pic>
            <p:nvPicPr>
              <p:cNvPr id="6" name="Picture 5"/>
              <p:cNvPicPr>
                <a:picLocks noChangeAspect="1"/>
              </p:cNvPicPr>
              <p:nvPr/>
            </p:nvPicPr>
            <p:blipFill>
              <a:blip r:embed="rId2"/>
              <a:stretch>
                <a:fillRect/>
              </a:stretch>
            </p:blipFill>
            <p:spPr>
              <a:xfrm>
                <a:off x="165100" y="800100"/>
                <a:ext cx="8839200" cy="5851965"/>
              </a:xfrm>
              <a:prstGeom prst="rect">
                <a:avLst/>
              </a:prstGeom>
            </p:spPr>
          </p:pic>
          <p:sp>
            <p:nvSpPr>
              <p:cNvPr id="8" name="Rectangle 7"/>
              <p:cNvSpPr/>
              <p:nvPr/>
            </p:nvSpPr>
            <p:spPr bwMode="auto">
              <a:xfrm>
                <a:off x="5041900" y="889000"/>
                <a:ext cx="3962400" cy="1054100"/>
              </a:xfrm>
              <a:prstGeom prst="rect">
                <a:avLst/>
              </a:prstGeom>
              <a:solidFill>
                <a:schemeClr val="tx1"/>
              </a:solidFill>
              <a:ln w="381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p:txBody>
          </p:sp>
          <p:sp>
            <p:nvSpPr>
              <p:cNvPr id="9" name="Rectangle 8"/>
              <p:cNvSpPr/>
              <p:nvPr/>
            </p:nvSpPr>
            <p:spPr bwMode="auto">
              <a:xfrm>
                <a:off x="5791200" y="1905000"/>
                <a:ext cx="2336800" cy="1054100"/>
              </a:xfrm>
              <a:prstGeom prst="rect">
                <a:avLst/>
              </a:prstGeom>
              <a:solidFill>
                <a:schemeClr val="tx1"/>
              </a:solidFill>
              <a:ln w="381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p:txBody>
          </p:sp>
        </p:grpSp>
        <p:sp>
          <p:nvSpPr>
            <p:cNvPr id="11" name="Rectangle 10"/>
            <p:cNvSpPr/>
            <p:nvPr/>
          </p:nvSpPr>
          <p:spPr bwMode="auto">
            <a:xfrm>
              <a:off x="7835900" y="6413500"/>
              <a:ext cx="1219200" cy="241300"/>
            </a:xfrm>
            <a:prstGeom prst="rect">
              <a:avLst/>
            </a:prstGeom>
            <a:solidFill>
              <a:schemeClr val="tx1"/>
            </a:solidFill>
            <a:ln w="381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p:txBody>
        </p:sp>
      </p:grpSp>
      <p:sp>
        <p:nvSpPr>
          <p:cNvPr id="13" name="Oval 12"/>
          <p:cNvSpPr/>
          <p:nvPr/>
        </p:nvSpPr>
        <p:spPr bwMode="auto">
          <a:xfrm>
            <a:off x="228600" y="1690640"/>
            <a:ext cx="6769100" cy="1751583"/>
          </a:xfrm>
          <a:prstGeom prst="ellipse">
            <a:avLst/>
          </a:prstGeom>
          <a:noFill/>
          <a:ln w="5715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p:txBody>
      </p:sp>
      <p:sp>
        <p:nvSpPr>
          <p:cNvPr id="15" name="TextBox 14"/>
          <p:cNvSpPr txBox="1"/>
          <p:nvPr/>
        </p:nvSpPr>
        <p:spPr>
          <a:xfrm>
            <a:off x="4406900" y="850900"/>
            <a:ext cx="4381500" cy="830997"/>
          </a:xfrm>
          <a:prstGeom prst="rect">
            <a:avLst/>
          </a:prstGeom>
          <a:noFill/>
        </p:spPr>
        <p:txBody>
          <a:bodyPr wrap="square" rtlCol="0">
            <a:spAutoFit/>
          </a:bodyPr>
          <a:lstStyle/>
          <a:p>
            <a:r>
              <a:rPr lang="en-US" sz="2400" dirty="0" smtClean="0">
                <a:solidFill>
                  <a:srgbClr val="0000FF"/>
                </a:solidFill>
              </a:rPr>
              <a:t>Systematic Errors are critical and require significant running time</a:t>
            </a:r>
          </a:p>
        </p:txBody>
      </p:sp>
      <p:sp>
        <p:nvSpPr>
          <p:cNvPr id="16" name="TextBox 15"/>
          <p:cNvSpPr txBox="1"/>
          <p:nvPr/>
        </p:nvSpPr>
        <p:spPr>
          <a:xfrm>
            <a:off x="5689600" y="3391932"/>
            <a:ext cx="1485900" cy="369332"/>
          </a:xfrm>
          <a:prstGeom prst="rect">
            <a:avLst/>
          </a:prstGeom>
          <a:noFill/>
        </p:spPr>
        <p:txBody>
          <a:bodyPr wrap="square" rtlCol="0">
            <a:spAutoFit/>
          </a:bodyPr>
          <a:lstStyle/>
          <a:p>
            <a:r>
              <a:rPr lang="en-US" dirty="0" smtClean="0">
                <a:solidFill>
                  <a:srgbClr val="FF0000"/>
                </a:solidFill>
              </a:rPr>
              <a:t>(23 ppm)</a:t>
            </a:r>
          </a:p>
        </p:txBody>
      </p:sp>
      <p:sp>
        <p:nvSpPr>
          <p:cNvPr id="14" name="TextBox 13"/>
          <p:cNvSpPr txBox="1"/>
          <p:nvPr/>
        </p:nvSpPr>
        <p:spPr>
          <a:xfrm>
            <a:off x="4800600" y="2870200"/>
            <a:ext cx="3987800" cy="369332"/>
          </a:xfrm>
          <a:prstGeom prst="rect">
            <a:avLst/>
          </a:prstGeom>
          <a:noFill/>
        </p:spPr>
        <p:txBody>
          <a:bodyPr wrap="square" rtlCol="0">
            <a:spAutoFit/>
          </a:bodyPr>
          <a:lstStyle/>
          <a:p>
            <a:r>
              <a:rPr lang="en-US" dirty="0" smtClean="0">
                <a:solidFill>
                  <a:srgbClr val="FF0000"/>
                </a:solidFill>
              </a:rPr>
              <a:t>MuLan at PSI        (Hertzog co-spokes)</a:t>
            </a:r>
            <a:endParaRPr lang="en-US" dirty="0">
              <a:solidFill>
                <a:srgbClr val="FF0000"/>
              </a:solidFill>
            </a:endParaRPr>
          </a:p>
        </p:txBody>
      </p:sp>
      <p:grpSp>
        <p:nvGrpSpPr>
          <p:cNvPr id="21" name="Group 20"/>
          <p:cNvGrpSpPr/>
          <p:nvPr/>
        </p:nvGrpSpPr>
        <p:grpSpPr>
          <a:xfrm>
            <a:off x="5676900" y="2426732"/>
            <a:ext cx="2559050" cy="369332"/>
            <a:chOff x="5676900" y="2426732"/>
            <a:chExt cx="2559050" cy="369332"/>
          </a:xfrm>
        </p:grpSpPr>
        <p:sp>
          <p:nvSpPr>
            <p:cNvPr id="17" name="TextBox 16"/>
            <p:cNvSpPr txBox="1"/>
            <p:nvPr/>
          </p:nvSpPr>
          <p:spPr>
            <a:xfrm>
              <a:off x="5676900" y="2426732"/>
              <a:ext cx="1485900" cy="369332"/>
            </a:xfrm>
            <a:prstGeom prst="rect">
              <a:avLst/>
            </a:prstGeom>
            <a:noFill/>
          </p:spPr>
          <p:txBody>
            <a:bodyPr wrap="square" rtlCol="0">
              <a:spAutoFit/>
            </a:bodyPr>
            <a:lstStyle/>
            <a:p>
              <a:r>
                <a:rPr lang="en-US" dirty="0" smtClean="0">
                  <a:solidFill>
                    <a:srgbClr val="0000FF"/>
                  </a:solidFill>
                </a:rPr>
                <a:t>(0.54 ppm)</a:t>
              </a:r>
            </a:p>
          </p:txBody>
        </p:sp>
        <p:pic>
          <p:nvPicPr>
            <p:cNvPr id="19" name="Picture 18"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0100" y="2444751"/>
              <a:ext cx="1085850" cy="337618"/>
            </a:xfrm>
            <a:prstGeom prst="rect">
              <a:avLst/>
            </a:prstGeom>
          </p:spPr>
        </p:pic>
      </p:grpSp>
      <p:grpSp>
        <p:nvGrpSpPr>
          <p:cNvPr id="22" name="Group 21"/>
          <p:cNvGrpSpPr/>
          <p:nvPr/>
        </p:nvGrpSpPr>
        <p:grpSpPr>
          <a:xfrm>
            <a:off x="5384800" y="1949358"/>
            <a:ext cx="2971801" cy="375774"/>
            <a:chOff x="5384800" y="1949358"/>
            <a:chExt cx="2971801" cy="375774"/>
          </a:xfrm>
        </p:grpSpPr>
        <p:sp>
          <p:nvSpPr>
            <p:cNvPr id="18" name="TextBox 17"/>
            <p:cNvSpPr txBox="1"/>
            <p:nvPr/>
          </p:nvSpPr>
          <p:spPr>
            <a:xfrm>
              <a:off x="5384800" y="1955800"/>
              <a:ext cx="1866900" cy="369332"/>
            </a:xfrm>
            <a:prstGeom prst="rect">
              <a:avLst/>
            </a:prstGeom>
            <a:noFill/>
          </p:spPr>
          <p:txBody>
            <a:bodyPr wrap="square" rtlCol="0">
              <a:spAutoFit/>
            </a:bodyPr>
            <a:lstStyle/>
            <a:p>
              <a:r>
                <a:rPr lang="en-US" dirty="0" smtClean="0">
                  <a:solidFill>
                    <a:srgbClr val="FF0000"/>
                  </a:solidFill>
                </a:rPr>
                <a:t>0.014 ppm</a:t>
              </a:r>
              <a:endParaRPr lang="en-US" dirty="0">
                <a:solidFill>
                  <a:srgbClr val="FF0000"/>
                </a:solidFill>
              </a:endParaRPr>
            </a:p>
          </p:txBody>
        </p:sp>
        <p:pic>
          <p:nvPicPr>
            <p:cNvPr id="20" name="Picture 19"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4701" y="1949358"/>
              <a:ext cx="1231900" cy="330292"/>
            </a:xfrm>
            <a:prstGeom prst="rect">
              <a:avLst/>
            </a:prstGeom>
          </p:spPr>
        </p:pic>
      </p:grpSp>
    </p:spTree>
    <p:extLst>
      <p:ext uri="{BB962C8B-B14F-4D97-AF65-F5344CB8AC3E}">
        <p14:creationId xmlns:p14="http://schemas.microsoft.com/office/powerpoint/2010/main" val="25936234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10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10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bwMode="auto">
          <a:xfrm>
            <a:off x="3124200" y="2971800"/>
            <a:ext cx="533400" cy="685800"/>
          </a:xfrm>
          <a:prstGeom prst="ellipse">
            <a:avLst/>
          </a:pr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p:txBody>
      </p:sp>
      <p:sp>
        <p:nvSpPr>
          <p:cNvPr id="2" name="Title 1"/>
          <p:cNvSpPr>
            <a:spLocks noGrp="1"/>
          </p:cNvSpPr>
          <p:nvPr>
            <p:ph type="title"/>
          </p:nvPr>
        </p:nvSpPr>
        <p:spPr/>
        <p:txBody>
          <a:bodyPr/>
          <a:lstStyle/>
          <a:p>
            <a:r>
              <a:rPr lang="en-US" dirty="0" smtClean="0"/>
              <a:t>Rate that spin turns relative to the momentum</a:t>
            </a:r>
            <a:endParaRPr lang="en-US" dirty="0"/>
          </a:p>
        </p:txBody>
      </p:sp>
      <p:sp>
        <p:nvSpPr>
          <p:cNvPr id="4" name="Footer Placeholder 3"/>
          <p:cNvSpPr>
            <a:spLocks noGrp="1"/>
          </p:cNvSpPr>
          <p:nvPr>
            <p:ph type="ftr" sz="quarter" idx="11"/>
          </p:nvPr>
        </p:nvSpPr>
        <p:spPr/>
        <p:txBody>
          <a:bodyPr/>
          <a:lstStyle/>
          <a:p>
            <a:pPr>
              <a:defRPr/>
            </a:pPr>
            <a:r>
              <a:rPr lang="de-DE" smtClean="0"/>
              <a:t>Muon (g-2)   Fermilab PAC - 21 June 2016</a:t>
            </a:r>
            <a:endParaRPr lang="en-US"/>
          </a:p>
        </p:txBody>
      </p:sp>
      <p:sp>
        <p:nvSpPr>
          <p:cNvPr id="5" name="Slide Number Placeholder 4"/>
          <p:cNvSpPr>
            <a:spLocks noGrp="1"/>
          </p:cNvSpPr>
          <p:nvPr>
            <p:ph type="sldNum" sz="quarter" idx="12"/>
          </p:nvPr>
        </p:nvSpPr>
        <p:spPr/>
        <p:txBody>
          <a:bodyPr/>
          <a:lstStyle/>
          <a:p>
            <a:pPr>
              <a:defRPr/>
            </a:pPr>
            <a:fld id="{F8EA988C-DA7E-3F44-BEF2-CD5F2132FC99}" type="slidenum">
              <a:rPr lang="en-US" smtClean="0"/>
              <a:pPr>
                <a:defRPr/>
              </a:pPr>
              <a:t>7</a:t>
            </a:fld>
            <a:endParaRPr lang="en-US"/>
          </a:p>
        </p:txBody>
      </p:sp>
      <p:pic>
        <p:nvPicPr>
          <p:cNvPr id="6" name="Picture 8" descr="txp_fig"/>
          <p:cNvPicPr>
            <a:picLocks noChangeAspect="1" noChangeArrowheads="1"/>
          </p:cNvPicPr>
          <p:nvPr>
            <p:custDataLst>
              <p:tags r:id="rId1"/>
            </p:custDataLst>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93723" y="835946"/>
            <a:ext cx="304958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923" y="670846"/>
            <a:ext cx="517207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p:cNvSpPr txBox="1">
            <a:spLocks noChangeArrowheads="1"/>
          </p:cNvSpPr>
          <p:nvPr/>
        </p:nvSpPr>
        <p:spPr bwMode="auto">
          <a:xfrm>
            <a:off x="407988" y="1763642"/>
            <a:ext cx="8305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50000"/>
              </a:spcBef>
              <a:spcAft>
                <a:spcPct val="0"/>
              </a:spcAft>
              <a:defRPr sz="2000" b="1">
                <a:solidFill>
                  <a:schemeClr val="bg1"/>
                </a:solidFill>
                <a:latin typeface="Arial" charset="0"/>
                <a:ea typeface="ＭＳ Ｐゴシック" charset="0"/>
              </a:defRPr>
            </a:lvl6pPr>
            <a:lvl7pPr marL="2971800" indent="-228600" eaLnBrk="0" fontAlgn="base" hangingPunct="0">
              <a:spcBef>
                <a:spcPct val="50000"/>
              </a:spcBef>
              <a:spcAft>
                <a:spcPct val="0"/>
              </a:spcAft>
              <a:defRPr sz="2000" b="1">
                <a:solidFill>
                  <a:schemeClr val="bg1"/>
                </a:solidFill>
                <a:latin typeface="Arial" charset="0"/>
                <a:ea typeface="ＭＳ Ｐゴシック" charset="0"/>
              </a:defRPr>
            </a:lvl7pPr>
            <a:lvl8pPr marL="3429000" indent="-228600" eaLnBrk="0" fontAlgn="base" hangingPunct="0">
              <a:spcBef>
                <a:spcPct val="50000"/>
              </a:spcBef>
              <a:spcAft>
                <a:spcPct val="0"/>
              </a:spcAft>
              <a:defRPr sz="2000" b="1">
                <a:solidFill>
                  <a:schemeClr val="bg1"/>
                </a:solidFill>
                <a:latin typeface="Arial" charset="0"/>
                <a:ea typeface="ＭＳ Ｐゴシック" charset="0"/>
              </a:defRPr>
            </a:lvl8pPr>
            <a:lvl9pPr marL="3886200" indent="-228600" eaLnBrk="0" fontAlgn="base" hangingPunct="0">
              <a:spcBef>
                <a:spcPct val="50000"/>
              </a:spcBef>
              <a:spcAft>
                <a:spcPct val="0"/>
              </a:spcAft>
              <a:defRPr sz="2000" b="1">
                <a:solidFill>
                  <a:schemeClr val="bg1"/>
                </a:solidFill>
                <a:latin typeface="Arial" charset="0"/>
                <a:ea typeface="ＭＳ Ｐゴシック" charset="0"/>
              </a:defRPr>
            </a:lvl9pPr>
          </a:lstStyle>
          <a:p>
            <a:pPr eaLnBrk="1" hangingPunct="1"/>
            <a:r>
              <a:rPr lang="en-US" sz="2400" dirty="0">
                <a:solidFill>
                  <a:srgbClr val="0000FF"/>
                </a:solidFill>
              </a:rPr>
              <a:t>With an electric </a:t>
            </a:r>
            <a:r>
              <a:rPr lang="en-US" sz="2400" dirty="0" err="1">
                <a:solidFill>
                  <a:srgbClr val="0000FF"/>
                </a:solidFill>
              </a:rPr>
              <a:t>quadrupole</a:t>
            </a:r>
            <a:r>
              <a:rPr lang="en-US" sz="2400" dirty="0">
                <a:solidFill>
                  <a:srgbClr val="0000FF"/>
                </a:solidFill>
              </a:rPr>
              <a:t> field for vertical </a:t>
            </a:r>
            <a:r>
              <a:rPr lang="en-US" sz="2400" dirty="0" smtClean="0">
                <a:solidFill>
                  <a:srgbClr val="0000FF"/>
                </a:solidFill>
              </a:rPr>
              <a:t>focusing and the magic </a:t>
            </a:r>
            <a:r>
              <a:rPr lang="en-US" sz="2400" i="1" dirty="0" err="1" smtClean="0">
                <a:solidFill>
                  <a:srgbClr val="FF0000"/>
                </a:solidFill>
                <a:latin typeface="Symbol" charset="2"/>
                <a:cs typeface="Symbol" charset="2"/>
              </a:rPr>
              <a:t>g</a:t>
            </a:r>
            <a:r>
              <a:rPr lang="en-US" sz="2400" baseline="-25000" dirty="0" err="1">
                <a:solidFill>
                  <a:srgbClr val="FF0000"/>
                </a:solidFill>
                <a:latin typeface="cmmi10"/>
                <a:cs typeface="cmmi10"/>
              </a:rPr>
              <a:t>magic</a:t>
            </a:r>
            <a:r>
              <a:rPr lang="en-US" sz="2400" i="1" dirty="0" smtClean="0">
                <a:solidFill>
                  <a:srgbClr val="FF0000"/>
                </a:solidFill>
                <a:latin typeface="Symbol" charset="2"/>
                <a:cs typeface="Symbol" charset="2"/>
              </a:rPr>
              <a:t> = </a:t>
            </a:r>
            <a:r>
              <a:rPr lang="en-US" sz="2400" dirty="0" smtClean="0">
                <a:solidFill>
                  <a:srgbClr val="FF0000"/>
                </a:solidFill>
                <a:latin typeface="Symbol" charset="2"/>
                <a:cs typeface="Symbol" charset="2"/>
              </a:rPr>
              <a:t>29.3;  </a:t>
            </a:r>
            <a:r>
              <a:rPr lang="en-US" sz="2400" dirty="0" err="1" smtClean="0">
                <a:solidFill>
                  <a:srgbClr val="FF0000"/>
                </a:solidFill>
                <a:latin typeface="cmmi10"/>
                <a:cs typeface="cmmi10"/>
              </a:rPr>
              <a:t>p</a:t>
            </a:r>
            <a:r>
              <a:rPr lang="en-US" sz="2400" baseline="-25000" dirty="0" err="1" smtClean="0">
                <a:solidFill>
                  <a:srgbClr val="FF0000"/>
                </a:solidFill>
                <a:latin typeface="cmmi10"/>
                <a:cs typeface="cmmi10"/>
              </a:rPr>
              <a:t>magic</a:t>
            </a:r>
            <a:r>
              <a:rPr lang="en-US" sz="2400" dirty="0" smtClean="0">
                <a:solidFill>
                  <a:srgbClr val="FF0000"/>
                </a:solidFill>
                <a:latin typeface="Symbol" charset="2"/>
                <a:cs typeface="Symbol" charset="2"/>
              </a:rPr>
              <a:t> = 3.09 </a:t>
            </a:r>
            <a:r>
              <a:rPr lang="en-US" sz="2400" b="0" dirty="0" err="1" smtClean="0">
                <a:solidFill>
                  <a:srgbClr val="FF0000"/>
                </a:solidFill>
                <a:latin typeface="Times New Roman"/>
                <a:cs typeface="Times New Roman"/>
              </a:rPr>
              <a:t>GeV</a:t>
            </a:r>
            <a:r>
              <a:rPr lang="en-US" sz="2400" b="0" dirty="0" smtClean="0">
                <a:solidFill>
                  <a:srgbClr val="FF0000"/>
                </a:solidFill>
                <a:latin typeface="Times New Roman"/>
                <a:cs typeface="Times New Roman"/>
              </a:rPr>
              <a:t>/c</a:t>
            </a:r>
            <a:r>
              <a:rPr lang="en-US" sz="2400" dirty="0" smtClean="0">
                <a:solidFill>
                  <a:srgbClr val="FF0000"/>
                </a:solidFill>
                <a:latin typeface="Symbol" charset="2"/>
                <a:cs typeface="Symbol" charset="2"/>
              </a:rPr>
              <a:t> </a:t>
            </a:r>
            <a:endParaRPr lang="en-US" sz="2400" dirty="0">
              <a:solidFill>
                <a:srgbClr val="FF0000"/>
              </a:solidFill>
              <a:latin typeface="Symbol" charset="2"/>
              <a:cs typeface="Symbol" charset="2"/>
            </a:endParaRPr>
          </a:p>
        </p:txBody>
      </p:sp>
      <p:sp>
        <p:nvSpPr>
          <p:cNvPr id="9" name="Line 3"/>
          <p:cNvSpPr>
            <a:spLocks noChangeShapeType="1"/>
          </p:cNvSpPr>
          <p:nvPr/>
        </p:nvSpPr>
        <p:spPr bwMode="auto">
          <a:xfrm flipV="1">
            <a:off x="4279900" y="2513013"/>
            <a:ext cx="3886200" cy="1449387"/>
          </a:xfrm>
          <a:prstGeom prst="line">
            <a:avLst/>
          </a:prstGeom>
          <a:noFill/>
          <a:ln w="476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 name="Text Box 4"/>
          <p:cNvSpPr txBox="1">
            <a:spLocks noChangeArrowheads="1"/>
          </p:cNvSpPr>
          <p:nvPr/>
        </p:nvSpPr>
        <p:spPr bwMode="auto">
          <a:xfrm>
            <a:off x="8318500" y="2085975"/>
            <a:ext cx="438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50000"/>
              </a:spcBef>
              <a:spcAft>
                <a:spcPct val="0"/>
              </a:spcAft>
              <a:defRPr sz="2000" b="1">
                <a:solidFill>
                  <a:schemeClr val="bg1"/>
                </a:solidFill>
                <a:latin typeface="Arial" charset="0"/>
                <a:ea typeface="ＭＳ Ｐゴシック" charset="0"/>
              </a:defRPr>
            </a:lvl6pPr>
            <a:lvl7pPr marL="2971800" indent="-228600" eaLnBrk="0" fontAlgn="base" hangingPunct="0">
              <a:spcBef>
                <a:spcPct val="50000"/>
              </a:spcBef>
              <a:spcAft>
                <a:spcPct val="0"/>
              </a:spcAft>
              <a:defRPr sz="2000" b="1">
                <a:solidFill>
                  <a:schemeClr val="bg1"/>
                </a:solidFill>
                <a:latin typeface="Arial" charset="0"/>
                <a:ea typeface="ＭＳ Ｐゴシック" charset="0"/>
              </a:defRPr>
            </a:lvl7pPr>
            <a:lvl8pPr marL="3429000" indent="-228600" eaLnBrk="0" fontAlgn="base" hangingPunct="0">
              <a:spcBef>
                <a:spcPct val="50000"/>
              </a:spcBef>
              <a:spcAft>
                <a:spcPct val="0"/>
              </a:spcAft>
              <a:defRPr sz="2000" b="1">
                <a:solidFill>
                  <a:schemeClr val="bg1"/>
                </a:solidFill>
                <a:latin typeface="Arial" charset="0"/>
                <a:ea typeface="ＭＳ Ｐゴシック" charset="0"/>
              </a:defRPr>
            </a:lvl8pPr>
            <a:lvl9pPr marL="3886200" indent="-228600" eaLnBrk="0" fontAlgn="base" hangingPunct="0">
              <a:spcBef>
                <a:spcPct val="50000"/>
              </a:spcBef>
              <a:spcAft>
                <a:spcPct val="0"/>
              </a:spcAft>
              <a:defRPr sz="2000" b="1">
                <a:solidFill>
                  <a:schemeClr val="bg1"/>
                </a:solidFill>
                <a:latin typeface="Arial" charset="0"/>
                <a:ea typeface="ＭＳ Ｐゴシック" charset="0"/>
              </a:defRPr>
            </a:lvl9pPr>
          </a:lstStyle>
          <a:p>
            <a:pPr eaLnBrk="1" hangingPunct="1">
              <a:spcBef>
                <a:spcPct val="0"/>
              </a:spcBef>
            </a:pPr>
            <a:r>
              <a:rPr lang="en-US" sz="3600" b="0" dirty="0">
                <a:solidFill>
                  <a:srgbClr val="FF0000"/>
                </a:solidFill>
              </a:rPr>
              <a:t>0</a:t>
            </a:r>
          </a:p>
        </p:txBody>
      </p:sp>
      <p:pic>
        <p:nvPicPr>
          <p:cNvPr id="12" name="Picture 11"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674938"/>
            <a:ext cx="8026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bwMode="auto">
          <a:xfrm>
            <a:off x="164612" y="2984011"/>
            <a:ext cx="990600" cy="685800"/>
          </a:xfrm>
          <a:prstGeom prst="ellipse">
            <a:avLst/>
          </a:pr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p:txBody>
      </p:sp>
      <p:sp>
        <p:nvSpPr>
          <p:cNvPr id="15" name="TextBox 14"/>
          <p:cNvSpPr txBox="1"/>
          <p:nvPr/>
        </p:nvSpPr>
        <p:spPr>
          <a:xfrm>
            <a:off x="457200" y="4472528"/>
            <a:ext cx="5724856" cy="707886"/>
          </a:xfrm>
          <a:prstGeom prst="rect">
            <a:avLst/>
          </a:prstGeom>
          <a:solidFill>
            <a:srgbClr val="0000FF"/>
          </a:solidFill>
        </p:spPr>
        <p:txBody>
          <a:bodyPr wrap="square" rtlCol="0">
            <a:spAutoFit/>
          </a:bodyPr>
          <a:lstStyle/>
          <a:p>
            <a:r>
              <a:rPr lang="en-US" sz="4000" dirty="0" smtClean="0">
                <a:solidFill>
                  <a:srgbClr val="FFFF00"/>
                </a:solidFill>
              </a:rPr>
              <a:t>Measure two quantities</a:t>
            </a:r>
            <a:endParaRPr lang="en-US" sz="4000" dirty="0">
              <a:solidFill>
                <a:srgbClr val="FFFF00"/>
              </a:solidFill>
            </a:endParaRPr>
          </a:p>
        </p:txBody>
      </p:sp>
      <p:pic>
        <p:nvPicPr>
          <p:cNvPr id="16" name="Picture 6" descr="spin_prec_ls_ppt"/>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t="1578" r="48616" b="1578"/>
          <a:stretch>
            <a:fillRect/>
          </a:stretch>
        </p:blipFill>
        <p:spPr>
          <a:xfrm>
            <a:off x="6602413" y="4067175"/>
            <a:ext cx="2525712" cy="2784475"/>
          </a:xfrm>
        </p:spPr>
      </p:pic>
      <p:sp>
        <p:nvSpPr>
          <p:cNvPr id="3" name="TextBox 2"/>
          <p:cNvSpPr txBox="1"/>
          <p:nvPr/>
        </p:nvSpPr>
        <p:spPr>
          <a:xfrm>
            <a:off x="457200" y="5372838"/>
            <a:ext cx="5844375" cy="1200328"/>
          </a:xfrm>
          <a:prstGeom prst="rect">
            <a:avLst/>
          </a:prstGeom>
          <a:noFill/>
        </p:spPr>
        <p:txBody>
          <a:bodyPr wrap="square" rtlCol="0">
            <a:spAutoFit/>
          </a:bodyPr>
          <a:lstStyle/>
          <a:p>
            <a:r>
              <a:rPr lang="en-US" sz="2400" dirty="0" smtClean="0">
                <a:latin typeface="Arial"/>
                <a:cs typeface="Arial"/>
              </a:rPr>
              <a:t>where </a:t>
            </a:r>
            <a:r>
              <a:rPr lang="en-US" sz="2400" b="1" dirty="0" smtClean="0">
                <a:solidFill>
                  <a:srgbClr val="0000FF"/>
                </a:solidFill>
                <a:latin typeface="cmmi10"/>
                <a:cs typeface="cmmi10"/>
              </a:rPr>
              <a:t>B</a:t>
            </a:r>
            <a:r>
              <a:rPr lang="en-US" sz="2400" dirty="0" smtClean="0">
                <a:latin typeface="Arial"/>
                <a:cs typeface="Arial"/>
              </a:rPr>
              <a:t> is expressed in terms of the Larmor frequency of a </a:t>
            </a:r>
            <a:r>
              <a:rPr lang="en-US" sz="2400" u="sng" dirty="0" smtClean="0">
                <a:latin typeface="Arial"/>
                <a:cs typeface="Arial"/>
              </a:rPr>
              <a:t>free</a:t>
            </a:r>
            <a:r>
              <a:rPr lang="en-US" sz="2400" dirty="0" smtClean="0">
                <a:latin typeface="Arial"/>
                <a:cs typeface="Arial"/>
              </a:rPr>
              <a:t> proton, averaged over the muon distribution.</a:t>
            </a:r>
            <a:endParaRPr lang="en-US" sz="2400" dirty="0">
              <a:latin typeface="Arial"/>
              <a:cs typeface="Arial"/>
            </a:endParaRPr>
          </a:p>
        </p:txBody>
      </p:sp>
      <p:pic>
        <p:nvPicPr>
          <p:cNvPr id="11" name="Picture 10"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0" y="5791200"/>
            <a:ext cx="641684" cy="406400"/>
          </a:xfrm>
          <a:prstGeom prst="rect">
            <a:avLst/>
          </a:prstGeom>
        </p:spPr>
      </p:pic>
    </p:spTree>
    <p:extLst>
      <p:ext uri="{BB962C8B-B14F-4D97-AF65-F5344CB8AC3E}">
        <p14:creationId xmlns:p14="http://schemas.microsoft.com/office/powerpoint/2010/main" val="849983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P spid="9" grpId="0" animBg="1"/>
      <p:bldP spid="10" grpId="0"/>
      <p:bldP spid="13"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50000"/>
              </a:spcBef>
              <a:spcAft>
                <a:spcPct val="0"/>
              </a:spcAft>
              <a:defRPr sz="2000" b="1">
                <a:solidFill>
                  <a:schemeClr val="bg1"/>
                </a:solidFill>
                <a:latin typeface="Arial" charset="0"/>
                <a:ea typeface="ＭＳ Ｐゴシック" charset="0"/>
              </a:defRPr>
            </a:lvl6pPr>
            <a:lvl7pPr marL="2971800" indent="-228600" eaLnBrk="0" fontAlgn="base" hangingPunct="0">
              <a:spcBef>
                <a:spcPct val="50000"/>
              </a:spcBef>
              <a:spcAft>
                <a:spcPct val="0"/>
              </a:spcAft>
              <a:defRPr sz="2000" b="1">
                <a:solidFill>
                  <a:schemeClr val="bg1"/>
                </a:solidFill>
                <a:latin typeface="Arial" charset="0"/>
                <a:ea typeface="ＭＳ Ｐゴシック" charset="0"/>
              </a:defRPr>
            </a:lvl7pPr>
            <a:lvl8pPr marL="3429000" indent="-228600" eaLnBrk="0" fontAlgn="base" hangingPunct="0">
              <a:spcBef>
                <a:spcPct val="50000"/>
              </a:spcBef>
              <a:spcAft>
                <a:spcPct val="0"/>
              </a:spcAft>
              <a:defRPr sz="2000" b="1">
                <a:solidFill>
                  <a:schemeClr val="bg1"/>
                </a:solidFill>
                <a:latin typeface="Arial" charset="0"/>
                <a:ea typeface="ＭＳ Ｐゴシック" charset="0"/>
              </a:defRPr>
            </a:lvl8pPr>
            <a:lvl9pPr marL="3886200" indent="-228600" eaLnBrk="0" fontAlgn="base" hangingPunct="0">
              <a:spcBef>
                <a:spcPct val="50000"/>
              </a:spcBef>
              <a:spcAft>
                <a:spcPct val="0"/>
              </a:spcAft>
              <a:defRPr sz="2000" b="1">
                <a:solidFill>
                  <a:schemeClr val="bg1"/>
                </a:solidFill>
                <a:latin typeface="Arial" charset="0"/>
                <a:ea typeface="ＭＳ Ｐゴシック" charset="0"/>
              </a:defRPr>
            </a:lvl9pPr>
          </a:lstStyle>
          <a:p>
            <a:pPr eaLnBrk="1" hangingPunct="1"/>
            <a:r>
              <a:rPr lang="de-DE" sz="1000" smtClean="0"/>
              <a:t>Muon (g-2)   Fermilab PAC - 21 June 2016</a:t>
            </a:r>
            <a:endParaRPr lang="en-US" sz="1400" b="0"/>
          </a:p>
        </p:txBody>
      </p:sp>
      <p:sp>
        <p:nvSpPr>
          <p:cNvPr id="12083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50000"/>
              </a:spcBef>
              <a:spcAft>
                <a:spcPct val="0"/>
              </a:spcAft>
              <a:defRPr sz="2000" b="1">
                <a:solidFill>
                  <a:schemeClr val="bg1"/>
                </a:solidFill>
                <a:latin typeface="Arial" charset="0"/>
                <a:ea typeface="ＭＳ Ｐゴシック" charset="0"/>
              </a:defRPr>
            </a:lvl6pPr>
            <a:lvl7pPr marL="2971800" indent="-228600" eaLnBrk="0" fontAlgn="base" hangingPunct="0">
              <a:spcBef>
                <a:spcPct val="50000"/>
              </a:spcBef>
              <a:spcAft>
                <a:spcPct val="0"/>
              </a:spcAft>
              <a:defRPr sz="2000" b="1">
                <a:solidFill>
                  <a:schemeClr val="bg1"/>
                </a:solidFill>
                <a:latin typeface="Arial" charset="0"/>
                <a:ea typeface="ＭＳ Ｐゴシック" charset="0"/>
              </a:defRPr>
            </a:lvl7pPr>
            <a:lvl8pPr marL="3429000" indent="-228600" eaLnBrk="0" fontAlgn="base" hangingPunct="0">
              <a:spcBef>
                <a:spcPct val="50000"/>
              </a:spcBef>
              <a:spcAft>
                <a:spcPct val="0"/>
              </a:spcAft>
              <a:defRPr sz="2000" b="1">
                <a:solidFill>
                  <a:schemeClr val="bg1"/>
                </a:solidFill>
                <a:latin typeface="Arial" charset="0"/>
                <a:ea typeface="ＭＳ Ｐゴシック" charset="0"/>
              </a:defRPr>
            </a:lvl8pPr>
            <a:lvl9pPr marL="3886200" indent="-228600" eaLnBrk="0" fontAlgn="base" hangingPunct="0">
              <a:spcBef>
                <a:spcPct val="50000"/>
              </a:spcBef>
              <a:spcAft>
                <a:spcPct val="0"/>
              </a:spcAft>
              <a:defRPr sz="2000" b="1">
                <a:solidFill>
                  <a:schemeClr val="bg1"/>
                </a:solidFill>
                <a:latin typeface="Arial" charset="0"/>
                <a:ea typeface="ＭＳ Ｐゴシック" charset="0"/>
              </a:defRPr>
            </a:lvl9pPr>
          </a:lstStyle>
          <a:p>
            <a:pPr eaLnBrk="1" hangingPunct="1"/>
            <a:r>
              <a:rPr lang="en-US" sz="1400" b="0"/>
              <a:t>- p. </a:t>
            </a:r>
            <a:fld id="{67B641DA-5222-2D42-A93F-8B13631C9C4B}" type="slidenum">
              <a:rPr lang="en-US" sz="1400" b="0"/>
              <a:pPr eaLnBrk="1" hangingPunct="1"/>
              <a:t>8</a:t>
            </a:fld>
            <a:r>
              <a:rPr lang="en-US" sz="1400" b="0"/>
              <a:t>/62</a:t>
            </a:r>
          </a:p>
        </p:txBody>
      </p:sp>
      <p:sp>
        <p:nvSpPr>
          <p:cNvPr id="120835" name="Footer Placeholder 5"/>
          <p:cNvSpPr txBox="1">
            <a:spLocks noGrp="1"/>
          </p:cNvSpPr>
          <p:nvPr/>
        </p:nvSpPr>
        <p:spPr bwMode="auto">
          <a:xfrm>
            <a:off x="990600" y="6599238"/>
            <a:ext cx="71628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50000"/>
              </a:spcBef>
              <a:spcAft>
                <a:spcPct val="0"/>
              </a:spcAft>
              <a:defRPr sz="2000" b="1">
                <a:solidFill>
                  <a:schemeClr val="bg1"/>
                </a:solidFill>
                <a:latin typeface="Arial" charset="0"/>
                <a:ea typeface="ＭＳ Ｐゴシック" charset="0"/>
              </a:defRPr>
            </a:lvl6pPr>
            <a:lvl7pPr marL="2971800" indent="-228600" eaLnBrk="0" fontAlgn="base" hangingPunct="0">
              <a:spcBef>
                <a:spcPct val="50000"/>
              </a:spcBef>
              <a:spcAft>
                <a:spcPct val="0"/>
              </a:spcAft>
              <a:defRPr sz="2000" b="1">
                <a:solidFill>
                  <a:schemeClr val="bg1"/>
                </a:solidFill>
                <a:latin typeface="Arial" charset="0"/>
                <a:ea typeface="ＭＳ Ｐゴシック" charset="0"/>
              </a:defRPr>
            </a:lvl7pPr>
            <a:lvl8pPr marL="3429000" indent="-228600" eaLnBrk="0" fontAlgn="base" hangingPunct="0">
              <a:spcBef>
                <a:spcPct val="50000"/>
              </a:spcBef>
              <a:spcAft>
                <a:spcPct val="0"/>
              </a:spcAft>
              <a:defRPr sz="2000" b="1">
                <a:solidFill>
                  <a:schemeClr val="bg1"/>
                </a:solidFill>
                <a:latin typeface="Arial" charset="0"/>
                <a:ea typeface="ＭＳ Ｐゴシック" charset="0"/>
              </a:defRPr>
            </a:lvl8pPr>
            <a:lvl9pPr marL="3886200" indent="-228600" eaLnBrk="0" fontAlgn="base" hangingPunct="0">
              <a:spcBef>
                <a:spcPct val="50000"/>
              </a:spcBef>
              <a:spcAft>
                <a:spcPct val="0"/>
              </a:spcAft>
              <a:defRPr sz="2000" b="1">
                <a:solidFill>
                  <a:schemeClr val="bg1"/>
                </a:solidFill>
                <a:latin typeface="Arial" charset="0"/>
                <a:ea typeface="ＭＳ Ｐゴシック" charset="0"/>
              </a:defRPr>
            </a:lvl9pPr>
          </a:lstStyle>
          <a:p>
            <a:pPr algn="ctr" eaLnBrk="1" hangingPunct="1">
              <a:spcBef>
                <a:spcPct val="0"/>
              </a:spcBef>
            </a:pPr>
            <a:r>
              <a:rPr lang="en-US" sz="1000"/>
              <a:t>B. L.  Roberts,  Fermilab , 3 September 2008</a:t>
            </a:r>
            <a:r>
              <a:rPr lang="en-US" sz="1400" b="0"/>
              <a:t> </a:t>
            </a:r>
          </a:p>
        </p:txBody>
      </p:sp>
      <p:sp>
        <p:nvSpPr>
          <p:cNvPr id="120836" name="Slide Number Placeholder 6"/>
          <p:cNvSpPr txBox="1">
            <a:spLocks noGrp="1"/>
          </p:cNvSpPr>
          <p:nvPr/>
        </p:nvSpPr>
        <p:spPr bwMode="auto">
          <a:xfrm>
            <a:off x="8077200" y="65532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50000"/>
              </a:spcBef>
              <a:spcAft>
                <a:spcPct val="0"/>
              </a:spcAft>
              <a:defRPr sz="2000" b="1">
                <a:solidFill>
                  <a:schemeClr val="bg1"/>
                </a:solidFill>
                <a:latin typeface="Arial" charset="0"/>
                <a:ea typeface="ＭＳ Ｐゴシック" charset="0"/>
              </a:defRPr>
            </a:lvl6pPr>
            <a:lvl7pPr marL="2971800" indent="-228600" eaLnBrk="0" fontAlgn="base" hangingPunct="0">
              <a:spcBef>
                <a:spcPct val="50000"/>
              </a:spcBef>
              <a:spcAft>
                <a:spcPct val="0"/>
              </a:spcAft>
              <a:defRPr sz="2000" b="1">
                <a:solidFill>
                  <a:schemeClr val="bg1"/>
                </a:solidFill>
                <a:latin typeface="Arial" charset="0"/>
                <a:ea typeface="ＭＳ Ｐゴシック" charset="0"/>
              </a:defRPr>
            </a:lvl7pPr>
            <a:lvl8pPr marL="3429000" indent="-228600" eaLnBrk="0" fontAlgn="base" hangingPunct="0">
              <a:spcBef>
                <a:spcPct val="50000"/>
              </a:spcBef>
              <a:spcAft>
                <a:spcPct val="0"/>
              </a:spcAft>
              <a:defRPr sz="2000" b="1">
                <a:solidFill>
                  <a:schemeClr val="bg1"/>
                </a:solidFill>
                <a:latin typeface="Arial" charset="0"/>
                <a:ea typeface="ＭＳ Ｐゴシック" charset="0"/>
              </a:defRPr>
            </a:lvl8pPr>
            <a:lvl9pPr marL="3886200" indent="-228600" eaLnBrk="0" fontAlgn="base" hangingPunct="0">
              <a:spcBef>
                <a:spcPct val="50000"/>
              </a:spcBef>
              <a:spcAft>
                <a:spcPct val="0"/>
              </a:spcAft>
              <a:defRPr sz="2000" b="1">
                <a:solidFill>
                  <a:schemeClr val="bg1"/>
                </a:solidFill>
                <a:latin typeface="Arial" charset="0"/>
                <a:ea typeface="ＭＳ Ｐゴシック" charset="0"/>
              </a:defRPr>
            </a:lvl9pPr>
          </a:lstStyle>
          <a:p>
            <a:pPr algn="r" eaLnBrk="1" hangingPunct="1">
              <a:spcBef>
                <a:spcPct val="0"/>
              </a:spcBef>
            </a:pPr>
            <a:r>
              <a:rPr lang="en-US" sz="1400" b="0"/>
              <a:t>- p. </a:t>
            </a:r>
            <a:fld id="{5916201F-DB2C-7341-BB6D-F9A02C4BDCB3}" type="slidenum">
              <a:rPr lang="en-US" sz="1400" b="0"/>
              <a:pPr algn="r" eaLnBrk="1" hangingPunct="1">
                <a:spcBef>
                  <a:spcPct val="0"/>
                </a:spcBef>
              </a:pPr>
              <a:t>8</a:t>
            </a:fld>
            <a:r>
              <a:rPr lang="en-US" sz="1400" b="0"/>
              <a:t>/68</a:t>
            </a:r>
          </a:p>
        </p:txBody>
      </p:sp>
      <p:sp>
        <p:nvSpPr>
          <p:cNvPr id="120837" name="Rectangle 2"/>
          <p:cNvSpPr>
            <a:spLocks noChangeArrowheads="1"/>
          </p:cNvSpPr>
          <p:nvPr/>
        </p:nvSpPr>
        <p:spPr bwMode="auto">
          <a:xfrm>
            <a:off x="0" y="0"/>
            <a:ext cx="9144000" cy="6858000"/>
          </a:xfrm>
          <a:prstGeom prst="rect">
            <a:avLst/>
          </a:prstGeom>
          <a:solidFill>
            <a:schemeClr val="bg1"/>
          </a:solidFill>
          <a:ln w="9525">
            <a:solidFill>
              <a:schemeClr val="bg1"/>
            </a:solidFill>
            <a:miter lim="800000"/>
            <a:headEnd/>
            <a:tailEnd/>
          </a:ln>
        </p:spPr>
        <p:txBody>
          <a:bodyPr wrap="none" anchor="ctr"/>
          <a:lstStyle/>
          <a:p>
            <a:pPr algn="ctr"/>
            <a:endParaRPr lang="en-US">
              <a:solidFill>
                <a:srgbClr val="FF33CC"/>
              </a:solidFill>
            </a:endParaRPr>
          </a:p>
        </p:txBody>
      </p:sp>
      <p:sp>
        <p:nvSpPr>
          <p:cNvPr id="120838" name="AutoShape 3"/>
          <p:cNvSpPr>
            <a:spLocks noChangeArrowheads="1"/>
          </p:cNvSpPr>
          <p:nvPr/>
        </p:nvSpPr>
        <p:spPr bwMode="auto">
          <a:xfrm>
            <a:off x="4645025" y="2490788"/>
            <a:ext cx="4110038" cy="4148137"/>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0" y="10800"/>
                </a:moveTo>
                <a:cubicBezTo>
                  <a:pt x="1320" y="16036"/>
                  <a:pt x="5564" y="20280"/>
                  <a:pt x="10800" y="20280"/>
                </a:cubicBezTo>
                <a:cubicBezTo>
                  <a:pt x="16036" y="20280"/>
                  <a:pt x="20280" y="16036"/>
                  <a:pt x="20280" y="10800"/>
                </a:cubicBezTo>
                <a:cubicBezTo>
                  <a:pt x="20280" y="5564"/>
                  <a:pt x="16036" y="1320"/>
                  <a:pt x="10800" y="1320"/>
                </a:cubicBezTo>
                <a:cubicBezTo>
                  <a:pt x="5564" y="1320"/>
                  <a:pt x="1320" y="5564"/>
                  <a:pt x="1320" y="10800"/>
                </a:cubicBezTo>
                <a:close/>
              </a:path>
            </a:pathLst>
          </a:custGeom>
          <a:noFill/>
          <a:ln w="19050">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00740" name="Oval 4"/>
          <p:cNvSpPr>
            <a:spLocks noChangeArrowheads="1"/>
          </p:cNvSpPr>
          <p:nvPr/>
        </p:nvSpPr>
        <p:spPr bwMode="auto">
          <a:xfrm>
            <a:off x="4759325" y="2490788"/>
            <a:ext cx="3916363" cy="3878262"/>
          </a:xfrm>
          <a:prstGeom prst="ellipse">
            <a:avLst/>
          </a:prstGeom>
          <a:noFill/>
          <a:ln w="25400">
            <a:solidFill>
              <a:srgbClr val="FF66CC"/>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0"/>
              </a:spcBef>
            </a:pPr>
            <a:endParaRPr lang="en-US" sz="1800" b="0">
              <a:solidFill>
                <a:schemeClr val="tx1"/>
              </a:solidFill>
              <a:cs typeface="SimSun" charset="0"/>
            </a:endParaRPr>
          </a:p>
        </p:txBody>
      </p:sp>
      <p:sp>
        <p:nvSpPr>
          <p:cNvPr id="120840" name="Rectangle 5" descr="Light upward diagonal"/>
          <p:cNvSpPr>
            <a:spLocks noChangeArrowheads="1"/>
          </p:cNvSpPr>
          <p:nvPr/>
        </p:nvSpPr>
        <p:spPr bwMode="auto">
          <a:xfrm>
            <a:off x="5715000" y="2438400"/>
            <a:ext cx="1152525" cy="115888"/>
          </a:xfrm>
          <a:prstGeom prst="rect">
            <a:avLst/>
          </a:prstGeom>
          <a:pattFill prst="ltUpDiag">
            <a:fgClr>
              <a:srgbClr val="00FF00"/>
            </a:fgClr>
            <a:bgClr>
              <a:schemeClr val="tx1"/>
            </a:bgClr>
          </a:pattFill>
          <a:ln w="19050">
            <a:solidFill>
              <a:schemeClr val="tx1"/>
            </a:solidFill>
            <a:miter lim="800000"/>
            <a:headEnd/>
            <a:tailEnd/>
          </a:ln>
        </p:spPr>
        <p:txBody>
          <a:bodyPr wrap="none" anchor="ctr"/>
          <a:lstStyle/>
          <a:p>
            <a:pPr algn="ctr">
              <a:spcBef>
                <a:spcPct val="0"/>
              </a:spcBef>
            </a:pPr>
            <a:endParaRPr lang="en-US" sz="1800" b="0">
              <a:solidFill>
                <a:srgbClr val="FF33CC"/>
              </a:solidFill>
              <a:cs typeface="SimSun" charset="0"/>
            </a:endParaRPr>
          </a:p>
        </p:txBody>
      </p:sp>
      <p:sp>
        <p:nvSpPr>
          <p:cNvPr id="500742" name="Line 6"/>
          <p:cNvSpPr>
            <a:spLocks noChangeShapeType="1"/>
          </p:cNvSpPr>
          <p:nvPr/>
        </p:nvSpPr>
        <p:spPr bwMode="auto">
          <a:xfrm>
            <a:off x="5702788" y="2490178"/>
            <a:ext cx="1112838" cy="0"/>
          </a:xfrm>
          <a:prstGeom prst="line">
            <a:avLst/>
          </a:prstGeom>
          <a:noFill/>
          <a:ln w="28575">
            <a:solidFill>
              <a:srgbClr val="FF66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42" name="Text Box 7"/>
          <p:cNvSpPr txBox="1">
            <a:spLocks noChangeArrowheads="1"/>
          </p:cNvSpPr>
          <p:nvPr/>
        </p:nvSpPr>
        <p:spPr bwMode="auto">
          <a:xfrm>
            <a:off x="5715000" y="2002959"/>
            <a:ext cx="1114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50000"/>
              </a:spcBef>
              <a:spcAft>
                <a:spcPct val="0"/>
              </a:spcAft>
              <a:defRPr sz="2000" b="1">
                <a:solidFill>
                  <a:schemeClr val="bg1"/>
                </a:solidFill>
                <a:latin typeface="Arial" charset="0"/>
                <a:ea typeface="ＭＳ Ｐゴシック" charset="0"/>
              </a:defRPr>
            </a:lvl6pPr>
            <a:lvl7pPr marL="2971800" indent="-228600" eaLnBrk="0" fontAlgn="base" hangingPunct="0">
              <a:spcBef>
                <a:spcPct val="50000"/>
              </a:spcBef>
              <a:spcAft>
                <a:spcPct val="0"/>
              </a:spcAft>
              <a:defRPr sz="2000" b="1">
                <a:solidFill>
                  <a:schemeClr val="bg1"/>
                </a:solidFill>
                <a:latin typeface="Arial" charset="0"/>
                <a:ea typeface="ＭＳ Ｐゴシック" charset="0"/>
              </a:defRPr>
            </a:lvl7pPr>
            <a:lvl8pPr marL="3429000" indent="-228600" eaLnBrk="0" fontAlgn="base" hangingPunct="0">
              <a:spcBef>
                <a:spcPct val="50000"/>
              </a:spcBef>
              <a:spcAft>
                <a:spcPct val="0"/>
              </a:spcAft>
              <a:defRPr sz="2000" b="1">
                <a:solidFill>
                  <a:schemeClr val="bg1"/>
                </a:solidFill>
                <a:latin typeface="Arial" charset="0"/>
                <a:ea typeface="ＭＳ Ｐゴシック" charset="0"/>
              </a:defRPr>
            </a:lvl8pPr>
            <a:lvl9pPr marL="3886200" indent="-228600" eaLnBrk="0" fontAlgn="base" hangingPunct="0">
              <a:spcBef>
                <a:spcPct val="50000"/>
              </a:spcBef>
              <a:spcAft>
                <a:spcPct val="0"/>
              </a:spcAft>
              <a:defRPr sz="2000" b="1">
                <a:solidFill>
                  <a:schemeClr val="bg1"/>
                </a:solidFill>
                <a:latin typeface="Arial" charset="0"/>
                <a:ea typeface="ＭＳ Ｐゴシック" charset="0"/>
              </a:defRPr>
            </a:lvl9pPr>
          </a:lstStyle>
          <a:p>
            <a:pPr eaLnBrk="1" hangingPunct="1">
              <a:spcBef>
                <a:spcPct val="0"/>
              </a:spcBef>
            </a:pPr>
            <a:r>
              <a:rPr lang="en-US" altLang="zh-CN" sz="1800" dirty="0">
                <a:solidFill>
                  <a:schemeClr val="tx1"/>
                </a:solidFill>
                <a:cs typeface="SimSun" charset="0"/>
              </a:rPr>
              <a:t>Inflector</a:t>
            </a:r>
          </a:p>
        </p:txBody>
      </p:sp>
      <p:grpSp>
        <p:nvGrpSpPr>
          <p:cNvPr id="2" name="Group 8"/>
          <p:cNvGrpSpPr>
            <a:grpSpLocks/>
          </p:cNvGrpSpPr>
          <p:nvPr/>
        </p:nvGrpSpPr>
        <p:grpSpPr bwMode="auto">
          <a:xfrm>
            <a:off x="6718300" y="4025900"/>
            <a:ext cx="1651000" cy="1027113"/>
            <a:chOff x="4232" y="2536"/>
            <a:chExt cx="1040" cy="647"/>
          </a:xfrm>
        </p:grpSpPr>
        <p:sp>
          <p:nvSpPr>
            <p:cNvPr id="120931" name="Rectangle 9"/>
            <p:cNvSpPr>
              <a:spLocks noChangeArrowheads="1"/>
            </p:cNvSpPr>
            <p:nvPr/>
          </p:nvSpPr>
          <p:spPr bwMode="auto">
            <a:xfrm>
              <a:off x="4813" y="2730"/>
              <a:ext cx="459" cy="73"/>
            </a:xfrm>
            <a:prstGeom prst="rect">
              <a:avLst/>
            </a:prstGeom>
            <a:pattFill prst="wdDnDiag">
              <a:fgClr>
                <a:srgbClr val="FFFF00"/>
              </a:fgClr>
              <a:bgClr>
                <a:srgbClr val="00FF00"/>
              </a:bgClr>
            </a:pattFill>
            <a:ln w="19050">
              <a:solidFill>
                <a:srgbClr val="000000"/>
              </a:solidFill>
              <a:miter lim="800000"/>
              <a:headEnd/>
              <a:tailEnd/>
            </a:ln>
          </p:spPr>
          <p:txBody>
            <a:bodyPr wrap="none" anchor="ctr"/>
            <a:lstStyle/>
            <a:p>
              <a:pPr algn="ctr">
                <a:spcBef>
                  <a:spcPct val="0"/>
                </a:spcBef>
              </a:pPr>
              <a:endParaRPr lang="en-US" sz="1800" b="0">
                <a:solidFill>
                  <a:srgbClr val="FF33CC"/>
                </a:solidFill>
                <a:cs typeface="SimSun" charset="0"/>
              </a:endParaRPr>
            </a:p>
          </p:txBody>
        </p:sp>
        <p:sp>
          <p:nvSpPr>
            <p:cNvPr id="120932" name="Rectangle 10"/>
            <p:cNvSpPr>
              <a:spLocks noChangeArrowheads="1"/>
            </p:cNvSpPr>
            <p:nvPr/>
          </p:nvSpPr>
          <p:spPr bwMode="auto">
            <a:xfrm rot="645551">
              <a:off x="4813" y="2924"/>
              <a:ext cx="459" cy="73"/>
            </a:xfrm>
            <a:prstGeom prst="rect">
              <a:avLst/>
            </a:prstGeom>
            <a:pattFill prst="wdDnDiag">
              <a:fgClr>
                <a:srgbClr val="FFFF00"/>
              </a:fgClr>
              <a:bgClr>
                <a:srgbClr val="00FF00"/>
              </a:bgClr>
            </a:pattFill>
            <a:ln w="19050">
              <a:solidFill>
                <a:srgbClr val="000000"/>
              </a:solidFill>
              <a:miter lim="800000"/>
              <a:headEnd/>
              <a:tailEnd/>
            </a:ln>
          </p:spPr>
          <p:txBody>
            <a:bodyPr wrap="none" anchor="ctr"/>
            <a:lstStyle/>
            <a:p>
              <a:pPr algn="ctr">
                <a:spcBef>
                  <a:spcPct val="0"/>
                </a:spcBef>
              </a:pPr>
              <a:endParaRPr lang="en-US" sz="1800" b="0">
                <a:solidFill>
                  <a:srgbClr val="FF33CC"/>
                </a:solidFill>
                <a:cs typeface="SimSun" charset="0"/>
              </a:endParaRPr>
            </a:p>
          </p:txBody>
        </p:sp>
        <p:sp>
          <p:nvSpPr>
            <p:cNvPr id="120933" name="Rectangle 11"/>
            <p:cNvSpPr>
              <a:spLocks noChangeArrowheads="1"/>
            </p:cNvSpPr>
            <p:nvPr/>
          </p:nvSpPr>
          <p:spPr bwMode="auto">
            <a:xfrm rot="-926560">
              <a:off x="4789" y="2536"/>
              <a:ext cx="459" cy="73"/>
            </a:xfrm>
            <a:prstGeom prst="rect">
              <a:avLst/>
            </a:prstGeom>
            <a:pattFill prst="wdDnDiag">
              <a:fgClr>
                <a:srgbClr val="FFFF00"/>
              </a:fgClr>
              <a:bgClr>
                <a:srgbClr val="00FF00"/>
              </a:bgClr>
            </a:pattFill>
            <a:ln w="19050">
              <a:solidFill>
                <a:schemeClr val="tx1"/>
              </a:solidFill>
              <a:miter lim="800000"/>
              <a:headEnd/>
              <a:tailEnd/>
            </a:ln>
          </p:spPr>
          <p:txBody>
            <a:bodyPr wrap="none" anchor="ctr"/>
            <a:lstStyle/>
            <a:p>
              <a:pPr algn="ctr">
                <a:spcBef>
                  <a:spcPct val="0"/>
                </a:spcBef>
              </a:pPr>
              <a:endParaRPr lang="en-US" sz="1800" b="0">
                <a:solidFill>
                  <a:srgbClr val="FF33CC"/>
                </a:solidFill>
                <a:cs typeface="SimSun" charset="0"/>
              </a:endParaRPr>
            </a:p>
          </p:txBody>
        </p:sp>
        <p:sp>
          <p:nvSpPr>
            <p:cNvPr id="120934" name="Text Box 12"/>
            <p:cNvSpPr txBox="1">
              <a:spLocks noChangeArrowheads="1"/>
            </p:cNvSpPr>
            <p:nvPr/>
          </p:nvSpPr>
          <p:spPr bwMode="auto">
            <a:xfrm>
              <a:off x="4232" y="2779"/>
              <a:ext cx="66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50000"/>
                </a:spcBef>
                <a:spcAft>
                  <a:spcPct val="0"/>
                </a:spcAft>
                <a:defRPr sz="2000" b="1">
                  <a:solidFill>
                    <a:schemeClr val="bg1"/>
                  </a:solidFill>
                  <a:latin typeface="Arial" charset="0"/>
                  <a:ea typeface="ＭＳ Ｐゴシック" charset="0"/>
                </a:defRPr>
              </a:lvl6pPr>
              <a:lvl7pPr marL="2971800" indent="-228600" eaLnBrk="0" fontAlgn="base" hangingPunct="0">
                <a:spcBef>
                  <a:spcPct val="50000"/>
                </a:spcBef>
                <a:spcAft>
                  <a:spcPct val="0"/>
                </a:spcAft>
                <a:defRPr sz="2000" b="1">
                  <a:solidFill>
                    <a:schemeClr val="bg1"/>
                  </a:solidFill>
                  <a:latin typeface="Arial" charset="0"/>
                  <a:ea typeface="ＭＳ Ｐゴシック" charset="0"/>
                </a:defRPr>
              </a:lvl7pPr>
              <a:lvl8pPr marL="3429000" indent="-228600" eaLnBrk="0" fontAlgn="base" hangingPunct="0">
                <a:spcBef>
                  <a:spcPct val="50000"/>
                </a:spcBef>
                <a:spcAft>
                  <a:spcPct val="0"/>
                </a:spcAft>
                <a:defRPr sz="2000" b="1">
                  <a:solidFill>
                    <a:schemeClr val="bg1"/>
                  </a:solidFill>
                  <a:latin typeface="Arial" charset="0"/>
                  <a:ea typeface="ＭＳ Ｐゴシック" charset="0"/>
                </a:defRPr>
              </a:lvl8pPr>
              <a:lvl9pPr marL="3886200" indent="-228600" eaLnBrk="0" fontAlgn="base" hangingPunct="0">
                <a:spcBef>
                  <a:spcPct val="50000"/>
                </a:spcBef>
                <a:spcAft>
                  <a:spcPct val="0"/>
                </a:spcAft>
                <a:defRPr sz="2000" b="1">
                  <a:solidFill>
                    <a:schemeClr val="bg1"/>
                  </a:solidFill>
                  <a:latin typeface="Arial" charset="0"/>
                  <a:ea typeface="ＭＳ Ｐゴシック" charset="0"/>
                </a:defRPr>
              </a:lvl9pPr>
            </a:lstStyle>
            <a:p>
              <a:pPr eaLnBrk="1" hangingPunct="1">
                <a:spcBef>
                  <a:spcPct val="0"/>
                </a:spcBef>
              </a:pPr>
              <a:r>
                <a:rPr lang="en-US" altLang="zh-CN" sz="1800" b="0" dirty="0">
                  <a:solidFill>
                    <a:schemeClr val="accent3">
                      <a:lumMod val="75000"/>
                    </a:schemeClr>
                  </a:solidFill>
                  <a:cs typeface="SimSun" charset="0"/>
                </a:rPr>
                <a:t>Kicker </a:t>
              </a:r>
            </a:p>
            <a:p>
              <a:pPr eaLnBrk="1" hangingPunct="1">
                <a:spcBef>
                  <a:spcPct val="0"/>
                </a:spcBef>
              </a:pPr>
              <a:r>
                <a:rPr lang="en-US" altLang="zh-CN" sz="1800" b="0" dirty="0">
                  <a:solidFill>
                    <a:schemeClr val="accent3">
                      <a:lumMod val="75000"/>
                    </a:schemeClr>
                  </a:solidFill>
                  <a:cs typeface="SimSun" charset="0"/>
                </a:rPr>
                <a:t>Modules</a:t>
              </a:r>
            </a:p>
          </p:txBody>
        </p:sp>
      </p:grpSp>
      <p:sp>
        <p:nvSpPr>
          <p:cNvPr id="500749" name="Arc 13"/>
          <p:cNvSpPr>
            <a:spLocks/>
          </p:cNvSpPr>
          <p:nvPr/>
        </p:nvSpPr>
        <p:spPr bwMode="auto">
          <a:xfrm>
            <a:off x="6794500" y="2495023"/>
            <a:ext cx="1884363" cy="2003425"/>
          </a:xfrm>
          <a:custGeom>
            <a:avLst/>
            <a:gdLst>
              <a:gd name="T0" fmla="*/ 0 w 22075"/>
              <a:gd name="T1" fmla="*/ 2147483647 h 21882"/>
              <a:gd name="T2" fmla="*/ 2147483647 w 22075"/>
              <a:gd name="T3" fmla="*/ 2147483647 h 21882"/>
              <a:gd name="T4" fmla="*/ 2147483647 w 22075"/>
              <a:gd name="T5" fmla="*/ 2147483647 h 21882"/>
              <a:gd name="T6" fmla="*/ 0 60000 65536"/>
              <a:gd name="T7" fmla="*/ 0 60000 65536"/>
              <a:gd name="T8" fmla="*/ 0 60000 65536"/>
              <a:gd name="T9" fmla="*/ 0 w 22075"/>
              <a:gd name="T10" fmla="*/ 0 h 21882"/>
              <a:gd name="T11" fmla="*/ 22075 w 22075"/>
              <a:gd name="T12" fmla="*/ 21882 h 21882"/>
            </a:gdLst>
            <a:ahLst/>
            <a:cxnLst>
              <a:cxn ang="T6">
                <a:pos x="T0" y="T1"/>
              </a:cxn>
              <a:cxn ang="T7">
                <a:pos x="T2" y="T3"/>
              </a:cxn>
              <a:cxn ang="T8">
                <a:pos x="T4" y="T5"/>
              </a:cxn>
            </a:cxnLst>
            <a:rect l="T9" t="T10" r="T11" b="T12"/>
            <a:pathLst>
              <a:path w="22075" h="21882" fill="none" extrusionOk="0">
                <a:moveTo>
                  <a:pt x="0" y="5"/>
                </a:moveTo>
                <a:cubicBezTo>
                  <a:pt x="158" y="1"/>
                  <a:pt x="316" y="-1"/>
                  <a:pt x="475" y="-1"/>
                </a:cubicBezTo>
                <a:cubicBezTo>
                  <a:pt x="12404" y="0"/>
                  <a:pt x="22075" y="9670"/>
                  <a:pt x="22075" y="21600"/>
                </a:cubicBezTo>
                <a:cubicBezTo>
                  <a:pt x="22075" y="21694"/>
                  <a:pt x="22074" y="21788"/>
                  <a:pt x="22073" y="21882"/>
                </a:cubicBezTo>
              </a:path>
              <a:path w="22075" h="21882" stroke="0" extrusionOk="0">
                <a:moveTo>
                  <a:pt x="0" y="5"/>
                </a:moveTo>
                <a:cubicBezTo>
                  <a:pt x="158" y="1"/>
                  <a:pt x="316" y="-1"/>
                  <a:pt x="475" y="-1"/>
                </a:cubicBezTo>
                <a:cubicBezTo>
                  <a:pt x="12404" y="0"/>
                  <a:pt x="22075" y="9670"/>
                  <a:pt x="22075" y="21600"/>
                </a:cubicBezTo>
                <a:cubicBezTo>
                  <a:pt x="22075" y="21694"/>
                  <a:pt x="22074" y="21788"/>
                  <a:pt x="22073" y="21882"/>
                </a:cubicBezTo>
                <a:lnTo>
                  <a:pt x="475" y="21600"/>
                </a:lnTo>
                <a:lnTo>
                  <a:pt x="0" y="5"/>
                </a:lnTo>
                <a:close/>
              </a:path>
            </a:pathLst>
          </a:custGeom>
          <a:noFill/>
          <a:ln w="28575">
            <a:solidFill>
              <a:srgbClr val="FF66CC"/>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00750" name="Arc 14"/>
          <p:cNvSpPr>
            <a:spLocks/>
          </p:cNvSpPr>
          <p:nvPr/>
        </p:nvSpPr>
        <p:spPr bwMode="auto">
          <a:xfrm flipV="1">
            <a:off x="4759325" y="2605088"/>
            <a:ext cx="3917950" cy="3916362"/>
          </a:xfrm>
          <a:custGeom>
            <a:avLst/>
            <a:gdLst>
              <a:gd name="T0" fmla="*/ 2147483647 w 43200"/>
              <a:gd name="T1" fmla="*/ 2147483647 h 43200"/>
              <a:gd name="T2" fmla="*/ 2147483647 w 43200"/>
              <a:gd name="T3" fmla="*/ 2147483647 h 43200"/>
              <a:gd name="T4" fmla="*/ 2147483647 w 43200"/>
              <a:gd name="T5" fmla="*/ 2147483647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25498" y="42845"/>
                </a:moveTo>
                <a:cubicBezTo>
                  <a:pt x="24212" y="43081"/>
                  <a:pt x="22907" y="43199"/>
                  <a:pt x="21600" y="43199"/>
                </a:cubicBezTo>
                <a:cubicBezTo>
                  <a:pt x="9670" y="43200"/>
                  <a:pt x="0" y="33529"/>
                  <a:pt x="0" y="21600"/>
                </a:cubicBezTo>
                <a:cubicBezTo>
                  <a:pt x="0" y="9670"/>
                  <a:pt x="9670" y="0"/>
                  <a:pt x="21600" y="0"/>
                </a:cubicBezTo>
                <a:cubicBezTo>
                  <a:pt x="33529" y="0"/>
                  <a:pt x="43200" y="9670"/>
                  <a:pt x="43200" y="21600"/>
                </a:cubicBezTo>
                <a:cubicBezTo>
                  <a:pt x="43199" y="21987"/>
                  <a:pt x="43189" y="22375"/>
                  <a:pt x="43168" y="22761"/>
                </a:cubicBezTo>
              </a:path>
              <a:path w="43200" h="43200" stroke="0" extrusionOk="0">
                <a:moveTo>
                  <a:pt x="25498" y="42845"/>
                </a:moveTo>
                <a:cubicBezTo>
                  <a:pt x="24212" y="43081"/>
                  <a:pt x="22907" y="43199"/>
                  <a:pt x="21600" y="43199"/>
                </a:cubicBezTo>
                <a:cubicBezTo>
                  <a:pt x="9670" y="43200"/>
                  <a:pt x="0" y="33529"/>
                  <a:pt x="0" y="21600"/>
                </a:cubicBezTo>
                <a:cubicBezTo>
                  <a:pt x="0" y="9670"/>
                  <a:pt x="9670" y="0"/>
                  <a:pt x="21600" y="0"/>
                </a:cubicBezTo>
                <a:cubicBezTo>
                  <a:pt x="33529" y="0"/>
                  <a:pt x="43200" y="9670"/>
                  <a:pt x="43200" y="21600"/>
                </a:cubicBezTo>
                <a:cubicBezTo>
                  <a:pt x="43199" y="21987"/>
                  <a:pt x="43189" y="22375"/>
                  <a:pt x="43168" y="22761"/>
                </a:cubicBezTo>
                <a:lnTo>
                  <a:pt x="21600" y="21600"/>
                </a:lnTo>
                <a:lnTo>
                  <a:pt x="25498" y="42845"/>
                </a:lnTo>
                <a:close/>
              </a:path>
            </a:pathLst>
          </a:custGeom>
          <a:noFill/>
          <a:ln w="28575">
            <a:solidFill>
              <a:srgbClr val="FF0000"/>
            </a:solidFill>
            <a:round/>
            <a:headEnd type="triangle" w="med" len="me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en-US"/>
          </a:p>
        </p:txBody>
      </p:sp>
      <p:sp>
        <p:nvSpPr>
          <p:cNvPr id="120846" name="Text Box 15"/>
          <p:cNvSpPr txBox="1">
            <a:spLocks noChangeArrowheads="1"/>
          </p:cNvSpPr>
          <p:nvPr/>
        </p:nvSpPr>
        <p:spPr bwMode="auto">
          <a:xfrm>
            <a:off x="4876800" y="4419600"/>
            <a:ext cx="10366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50000"/>
              </a:spcBef>
              <a:spcAft>
                <a:spcPct val="0"/>
              </a:spcAft>
              <a:defRPr sz="2000" b="1">
                <a:solidFill>
                  <a:schemeClr val="bg1"/>
                </a:solidFill>
                <a:latin typeface="Arial" charset="0"/>
                <a:ea typeface="ＭＳ Ｐゴシック" charset="0"/>
              </a:defRPr>
            </a:lvl6pPr>
            <a:lvl7pPr marL="2971800" indent="-228600" eaLnBrk="0" fontAlgn="base" hangingPunct="0">
              <a:spcBef>
                <a:spcPct val="50000"/>
              </a:spcBef>
              <a:spcAft>
                <a:spcPct val="0"/>
              </a:spcAft>
              <a:defRPr sz="2000" b="1">
                <a:solidFill>
                  <a:schemeClr val="bg1"/>
                </a:solidFill>
                <a:latin typeface="Arial" charset="0"/>
                <a:ea typeface="ＭＳ Ｐゴシック" charset="0"/>
              </a:defRPr>
            </a:lvl7pPr>
            <a:lvl8pPr marL="3429000" indent="-228600" eaLnBrk="0" fontAlgn="base" hangingPunct="0">
              <a:spcBef>
                <a:spcPct val="50000"/>
              </a:spcBef>
              <a:spcAft>
                <a:spcPct val="0"/>
              </a:spcAft>
              <a:defRPr sz="2000" b="1">
                <a:solidFill>
                  <a:schemeClr val="bg1"/>
                </a:solidFill>
                <a:latin typeface="Arial" charset="0"/>
                <a:ea typeface="ＭＳ Ｐゴシック" charset="0"/>
              </a:defRPr>
            </a:lvl8pPr>
            <a:lvl9pPr marL="3886200" indent="-228600" eaLnBrk="0" fontAlgn="base" hangingPunct="0">
              <a:spcBef>
                <a:spcPct val="50000"/>
              </a:spcBef>
              <a:spcAft>
                <a:spcPct val="0"/>
              </a:spcAft>
              <a:defRPr sz="2000" b="1">
                <a:solidFill>
                  <a:schemeClr val="bg1"/>
                </a:solidFill>
                <a:latin typeface="Arial" charset="0"/>
                <a:ea typeface="ＭＳ Ｐゴシック" charset="0"/>
              </a:defRPr>
            </a:lvl9pPr>
          </a:lstStyle>
          <a:p>
            <a:pPr algn="ctr" eaLnBrk="1" hangingPunct="1">
              <a:spcBef>
                <a:spcPct val="0"/>
              </a:spcBef>
            </a:pPr>
            <a:r>
              <a:rPr lang="en-US" altLang="zh-CN" sz="1800" b="0">
                <a:solidFill>
                  <a:schemeClr val="folHlink"/>
                </a:solidFill>
                <a:cs typeface="SimSun" charset="0"/>
              </a:rPr>
              <a:t>Storage</a:t>
            </a:r>
          </a:p>
          <a:p>
            <a:pPr algn="ctr" eaLnBrk="1" hangingPunct="1">
              <a:spcBef>
                <a:spcPct val="0"/>
              </a:spcBef>
            </a:pPr>
            <a:r>
              <a:rPr lang="en-US" altLang="zh-CN" sz="1800" b="0">
                <a:solidFill>
                  <a:schemeClr val="folHlink"/>
                </a:solidFill>
                <a:cs typeface="SimSun" charset="0"/>
              </a:rPr>
              <a:t>ring</a:t>
            </a:r>
          </a:p>
        </p:txBody>
      </p:sp>
      <p:grpSp>
        <p:nvGrpSpPr>
          <p:cNvPr id="3" name="Group 16"/>
          <p:cNvGrpSpPr>
            <a:grpSpLocks/>
          </p:cNvGrpSpPr>
          <p:nvPr/>
        </p:nvGrpSpPr>
        <p:grpSpPr bwMode="auto">
          <a:xfrm>
            <a:off x="5065713" y="3552825"/>
            <a:ext cx="2030412" cy="404813"/>
            <a:chOff x="3216" y="2246"/>
            <a:chExt cx="1279" cy="255"/>
          </a:xfrm>
        </p:grpSpPr>
        <p:sp>
          <p:nvSpPr>
            <p:cNvPr id="120929" name="Line 17"/>
            <p:cNvSpPr>
              <a:spLocks noChangeShapeType="1"/>
            </p:cNvSpPr>
            <p:nvPr/>
          </p:nvSpPr>
          <p:spPr bwMode="auto">
            <a:xfrm>
              <a:off x="3216" y="2246"/>
              <a:ext cx="338" cy="169"/>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30" name="Text Box 18"/>
            <p:cNvSpPr txBox="1">
              <a:spLocks noChangeArrowheads="1"/>
            </p:cNvSpPr>
            <p:nvPr/>
          </p:nvSpPr>
          <p:spPr bwMode="auto">
            <a:xfrm>
              <a:off x="3555" y="2270"/>
              <a:ext cx="9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50000"/>
                </a:spcBef>
                <a:spcAft>
                  <a:spcPct val="0"/>
                </a:spcAft>
                <a:defRPr sz="2000" b="1">
                  <a:solidFill>
                    <a:schemeClr val="bg1"/>
                  </a:solidFill>
                  <a:latin typeface="Arial" charset="0"/>
                  <a:ea typeface="ＭＳ Ｐゴシック" charset="0"/>
                </a:defRPr>
              </a:lvl6pPr>
              <a:lvl7pPr marL="2971800" indent="-228600" eaLnBrk="0" fontAlgn="base" hangingPunct="0">
                <a:spcBef>
                  <a:spcPct val="50000"/>
                </a:spcBef>
                <a:spcAft>
                  <a:spcPct val="0"/>
                </a:spcAft>
                <a:defRPr sz="2000" b="1">
                  <a:solidFill>
                    <a:schemeClr val="bg1"/>
                  </a:solidFill>
                  <a:latin typeface="Arial" charset="0"/>
                  <a:ea typeface="ＭＳ Ｐゴシック" charset="0"/>
                </a:defRPr>
              </a:lvl7pPr>
              <a:lvl8pPr marL="3429000" indent="-228600" eaLnBrk="0" fontAlgn="base" hangingPunct="0">
                <a:spcBef>
                  <a:spcPct val="50000"/>
                </a:spcBef>
                <a:spcAft>
                  <a:spcPct val="0"/>
                </a:spcAft>
                <a:defRPr sz="2000" b="1">
                  <a:solidFill>
                    <a:schemeClr val="bg1"/>
                  </a:solidFill>
                  <a:latin typeface="Arial" charset="0"/>
                  <a:ea typeface="ＭＳ Ｐゴシック" charset="0"/>
                </a:defRPr>
              </a:lvl8pPr>
              <a:lvl9pPr marL="3886200" indent="-228600" eaLnBrk="0" fontAlgn="base" hangingPunct="0">
                <a:spcBef>
                  <a:spcPct val="50000"/>
                </a:spcBef>
                <a:spcAft>
                  <a:spcPct val="0"/>
                </a:spcAft>
                <a:defRPr sz="2000" b="1">
                  <a:solidFill>
                    <a:schemeClr val="bg1"/>
                  </a:solidFill>
                  <a:latin typeface="Arial" charset="0"/>
                  <a:ea typeface="ＭＳ Ｐゴシック" charset="0"/>
                </a:defRPr>
              </a:lvl9pPr>
            </a:lstStyle>
            <a:p>
              <a:pPr eaLnBrk="1" hangingPunct="1">
                <a:spcBef>
                  <a:spcPct val="0"/>
                </a:spcBef>
              </a:pPr>
              <a:r>
                <a:rPr lang="en-US" altLang="zh-CN" sz="1800" b="0">
                  <a:solidFill>
                    <a:srgbClr val="FF0066"/>
                  </a:solidFill>
                  <a:cs typeface="SimSun" charset="0"/>
                </a:rPr>
                <a:t>Central  orbit</a:t>
              </a:r>
            </a:p>
          </p:txBody>
        </p:sp>
      </p:grpSp>
      <p:sp>
        <p:nvSpPr>
          <p:cNvPr id="500755" name="Line 19"/>
          <p:cNvSpPr>
            <a:spLocks noChangeShapeType="1"/>
          </p:cNvSpPr>
          <p:nvPr/>
        </p:nvSpPr>
        <p:spPr bwMode="auto">
          <a:xfrm flipV="1">
            <a:off x="7200900" y="2951163"/>
            <a:ext cx="746125" cy="477837"/>
          </a:xfrm>
          <a:prstGeom prst="line">
            <a:avLst/>
          </a:prstGeom>
          <a:noFill/>
          <a:ln w="9525">
            <a:solidFill>
              <a:srgbClr val="FF66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0756" name="Text Box 20"/>
          <p:cNvSpPr txBox="1">
            <a:spLocks noChangeArrowheads="1"/>
          </p:cNvSpPr>
          <p:nvPr/>
        </p:nvSpPr>
        <p:spPr bwMode="auto">
          <a:xfrm>
            <a:off x="5689600" y="327660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50000"/>
              </a:spcBef>
              <a:spcAft>
                <a:spcPct val="0"/>
              </a:spcAft>
              <a:defRPr sz="2000" b="1">
                <a:solidFill>
                  <a:schemeClr val="bg1"/>
                </a:solidFill>
                <a:latin typeface="Arial" charset="0"/>
                <a:ea typeface="ＭＳ Ｐゴシック" charset="0"/>
              </a:defRPr>
            </a:lvl6pPr>
            <a:lvl7pPr marL="2971800" indent="-228600" eaLnBrk="0" fontAlgn="base" hangingPunct="0">
              <a:spcBef>
                <a:spcPct val="50000"/>
              </a:spcBef>
              <a:spcAft>
                <a:spcPct val="0"/>
              </a:spcAft>
              <a:defRPr sz="2000" b="1">
                <a:solidFill>
                  <a:schemeClr val="bg1"/>
                </a:solidFill>
                <a:latin typeface="Arial" charset="0"/>
                <a:ea typeface="ＭＳ Ｐゴシック" charset="0"/>
              </a:defRPr>
            </a:lvl7pPr>
            <a:lvl8pPr marL="3429000" indent="-228600" eaLnBrk="0" fontAlgn="base" hangingPunct="0">
              <a:spcBef>
                <a:spcPct val="50000"/>
              </a:spcBef>
              <a:spcAft>
                <a:spcPct val="0"/>
              </a:spcAft>
              <a:defRPr sz="2000" b="1">
                <a:solidFill>
                  <a:schemeClr val="bg1"/>
                </a:solidFill>
                <a:latin typeface="Arial" charset="0"/>
                <a:ea typeface="ＭＳ Ｐゴシック" charset="0"/>
              </a:defRPr>
            </a:lvl8pPr>
            <a:lvl9pPr marL="3886200" indent="-228600" eaLnBrk="0" fontAlgn="base" hangingPunct="0">
              <a:spcBef>
                <a:spcPct val="50000"/>
              </a:spcBef>
              <a:spcAft>
                <a:spcPct val="0"/>
              </a:spcAft>
              <a:defRPr sz="2000" b="1">
                <a:solidFill>
                  <a:schemeClr val="bg1"/>
                </a:solidFill>
                <a:latin typeface="Arial" charset="0"/>
                <a:ea typeface="ＭＳ Ｐゴシック" charset="0"/>
              </a:defRPr>
            </a:lvl9pPr>
          </a:lstStyle>
          <a:p>
            <a:pPr eaLnBrk="1" hangingPunct="1">
              <a:spcBef>
                <a:spcPct val="0"/>
              </a:spcBef>
            </a:pPr>
            <a:r>
              <a:rPr lang="en-US" altLang="zh-CN" sz="1800" b="0">
                <a:solidFill>
                  <a:srgbClr val="FF66CC"/>
                </a:solidFill>
                <a:cs typeface="SimSun" charset="0"/>
              </a:rPr>
              <a:t>Injection orbit</a:t>
            </a:r>
          </a:p>
        </p:txBody>
      </p:sp>
      <p:sp>
        <p:nvSpPr>
          <p:cNvPr id="500757" name="Line 21"/>
          <p:cNvSpPr>
            <a:spLocks noChangeShapeType="1"/>
          </p:cNvSpPr>
          <p:nvPr/>
        </p:nvSpPr>
        <p:spPr bwMode="auto">
          <a:xfrm>
            <a:off x="4729163" y="2490788"/>
            <a:ext cx="960437" cy="0"/>
          </a:xfrm>
          <a:prstGeom prst="line">
            <a:avLst/>
          </a:prstGeom>
          <a:noFill/>
          <a:ln w="38100">
            <a:solidFill>
              <a:srgbClr val="FF66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0758" name="Line 22"/>
          <p:cNvSpPr>
            <a:spLocks noChangeShapeType="1"/>
          </p:cNvSpPr>
          <p:nvPr/>
        </p:nvSpPr>
        <p:spPr bwMode="auto">
          <a:xfrm>
            <a:off x="2417763" y="2490788"/>
            <a:ext cx="2265362" cy="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4" name="Group 24"/>
          <p:cNvGrpSpPr>
            <a:grpSpLocks/>
          </p:cNvGrpSpPr>
          <p:nvPr/>
        </p:nvGrpSpPr>
        <p:grpSpPr bwMode="auto">
          <a:xfrm>
            <a:off x="2514600" y="1981202"/>
            <a:ext cx="1651000" cy="900113"/>
            <a:chOff x="1584" y="1248"/>
            <a:chExt cx="1040" cy="567"/>
          </a:xfrm>
        </p:grpSpPr>
        <p:sp>
          <p:nvSpPr>
            <p:cNvPr id="120926" name="Text Box 26"/>
            <p:cNvSpPr txBox="1">
              <a:spLocks noChangeArrowheads="1"/>
            </p:cNvSpPr>
            <p:nvPr/>
          </p:nvSpPr>
          <p:spPr bwMode="auto">
            <a:xfrm>
              <a:off x="1584" y="1248"/>
              <a:ext cx="9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50000"/>
                </a:spcBef>
                <a:spcAft>
                  <a:spcPct val="0"/>
                </a:spcAft>
                <a:defRPr sz="2000" b="1">
                  <a:solidFill>
                    <a:schemeClr val="bg1"/>
                  </a:solidFill>
                  <a:latin typeface="Arial" charset="0"/>
                  <a:ea typeface="ＭＳ Ｐゴシック" charset="0"/>
                </a:defRPr>
              </a:lvl6pPr>
              <a:lvl7pPr marL="2971800" indent="-228600" eaLnBrk="0" fontAlgn="base" hangingPunct="0">
                <a:spcBef>
                  <a:spcPct val="50000"/>
                </a:spcBef>
                <a:spcAft>
                  <a:spcPct val="0"/>
                </a:spcAft>
                <a:defRPr sz="2000" b="1">
                  <a:solidFill>
                    <a:schemeClr val="bg1"/>
                  </a:solidFill>
                  <a:latin typeface="Arial" charset="0"/>
                  <a:ea typeface="ＭＳ Ｐゴシック" charset="0"/>
                </a:defRPr>
              </a:lvl7pPr>
              <a:lvl8pPr marL="3429000" indent="-228600" eaLnBrk="0" fontAlgn="base" hangingPunct="0">
                <a:spcBef>
                  <a:spcPct val="50000"/>
                </a:spcBef>
                <a:spcAft>
                  <a:spcPct val="0"/>
                </a:spcAft>
                <a:defRPr sz="2000" b="1">
                  <a:solidFill>
                    <a:schemeClr val="bg1"/>
                  </a:solidFill>
                  <a:latin typeface="Arial" charset="0"/>
                  <a:ea typeface="ＭＳ Ｐゴシック" charset="0"/>
                </a:defRPr>
              </a:lvl8pPr>
              <a:lvl9pPr marL="3886200" indent="-228600" eaLnBrk="0" fontAlgn="base" hangingPunct="0">
                <a:spcBef>
                  <a:spcPct val="50000"/>
                </a:spcBef>
                <a:spcAft>
                  <a:spcPct val="0"/>
                </a:spcAft>
                <a:defRPr sz="2000" b="1">
                  <a:solidFill>
                    <a:schemeClr val="bg1"/>
                  </a:solidFill>
                  <a:latin typeface="Arial" charset="0"/>
                  <a:ea typeface="ＭＳ Ｐゴシック" charset="0"/>
                </a:defRPr>
              </a:lvl9pPr>
            </a:lstStyle>
            <a:p>
              <a:pPr eaLnBrk="1" hangingPunct="1">
                <a:spcBef>
                  <a:spcPct val="0"/>
                </a:spcBef>
              </a:pPr>
              <a:r>
                <a:rPr lang="en-US" altLang="zh-CN" sz="2400" dirty="0">
                  <a:solidFill>
                    <a:srgbClr val="0000FF"/>
                  </a:solidFill>
                  <a:cs typeface="SimSun" charset="0"/>
                </a:rPr>
                <a:t>Pions</a:t>
              </a:r>
              <a:endParaRPr lang="en-US" altLang="zh-CN" dirty="0">
                <a:solidFill>
                  <a:srgbClr val="0000FF"/>
                </a:solidFill>
                <a:cs typeface="SimSun" charset="0"/>
              </a:endParaRPr>
            </a:p>
          </p:txBody>
        </p:sp>
        <p:sp>
          <p:nvSpPr>
            <p:cNvPr id="120928" name="Text Box 28"/>
            <p:cNvSpPr txBox="1">
              <a:spLocks noChangeArrowheads="1"/>
            </p:cNvSpPr>
            <p:nvPr/>
          </p:nvSpPr>
          <p:spPr bwMode="auto">
            <a:xfrm>
              <a:off x="1728" y="1584"/>
              <a:ext cx="8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50000"/>
                </a:spcBef>
                <a:spcAft>
                  <a:spcPct val="0"/>
                </a:spcAft>
                <a:defRPr sz="2000" b="1">
                  <a:solidFill>
                    <a:schemeClr val="bg1"/>
                  </a:solidFill>
                  <a:latin typeface="Arial" charset="0"/>
                  <a:ea typeface="ＭＳ Ｐゴシック" charset="0"/>
                </a:defRPr>
              </a:lvl6pPr>
              <a:lvl7pPr marL="2971800" indent="-228600" eaLnBrk="0" fontAlgn="base" hangingPunct="0">
                <a:spcBef>
                  <a:spcPct val="50000"/>
                </a:spcBef>
                <a:spcAft>
                  <a:spcPct val="0"/>
                </a:spcAft>
                <a:defRPr sz="2000" b="1">
                  <a:solidFill>
                    <a:schemeClr val="bg1"/>
                  </a:solidFill>
                  <a:latin typeface="Arial" charset="0"/>
                  <a:ea typeface="ＭＳ Ｐゴシック" charset="0"/>
                </a:defRPr>
              </a:lvl7pPr>
              <a:lvl8pPr marL="3429000" indent="-228600" eaLnBrk="0" fontAlgn="base" hangingPunct="0">
                <a:spcBef>
                  <a:spcPct val="50000"/>
                </a:spcBef>
                <a:spcAft>
                  <a:spcPct val="0"/>
                </a:spcAft>
                <a:defRPr sz="2000" b="1">
                  <a:solidFill>
                    <a:schemeClr val="bg1"/>
                  </a:solidFill>
                  <a:latin typeface="Arial" charset="0"/>
                  <a:ea typeface="ＭＳ Ｐゴシック" charset="0"/>
                </a:defRPr>
              </a:lvl8pPr>
              <a:lvl9pPr marL="3886200" indent="-228600" eaLnBrk="0" fontAlgn="base" hangingPunct="0">
                <a:spcBef>
                  <a:spcPct val="50000"/>
                </a:spcBef>
                <a:spcAft>
                  <a:spcPct val="0"/>
                </a:spcAft>
                <a:defRPr sz="2000" b="1">
                  <a:solidFill>
                    <a:schemeClr val="bg1"/>
                  </a:solidFill>
                  <a:latin typeface="Arial" charset="0"/>
                  <a:ea typeface="ＭＳ Ｐゴシック" charset="0"/>
                </a:defRPr>
              </a:lvl9pPr>
            </a:lstStyle>
            <a:p>
              <a:pPr eaLnBrk="1" hangingPunct="1">
                <a:spcBef>
                  <a:spcPct val="0"/>
                </a:spcBef>
              </a:pPr>
              <a:r>
                <a:rPr lang="en-US" altLang="zh-CN" sz="1800" dirty="0">
                  <a:solidFill>
                    <a:srgbClr val="0000FF"/>
                  </a:solidFill>
                  <a:cs typeface="SimSun" charset="0"/>
                </a:rPr>
                <a:t>p=3.1GeV/c</a:t>
              </a:r>
            </a:p>
          </p:txBody>
        </p:sp>
      </p:grpSp>
      <p:sp>
        <p:nvSpPr>
          <p:cNvPr id="120854" name="Text Box 29"/>
          <p:cNvSpPr txBox="1">
            <a:spLocks noChangeArrowheads="1"/>
          </p:cNvSpPr>
          <p:nvPr/>
        </p:nvSpPr>
        <p:spPr bwMode="auto">
          <a:xfrm>
            <a:off x="533400" y="0"/>
            <a:ext cx="8385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50000"/>
              </a:spcBef>
              <a:spcAft>
                <a:spcPct val="0"/>
              </a:spcAft>
              <a:defRPr sz="2000" b="1">
                <a:solidFill>
                  <a:schemeClr val="bg1"/>
                </a:solidFill>
                <a:latin typeface="Arial" charset="0"/>
                <a:ea typeface="ＭＳ Ｐゴシック" charset="0"/>
              </a:defRPr>
            </a:lvl6pPr>
            <a:lvl7pPr marL="2971800" indent="-228600" eaLnBrk="0" fontAlgn="base" hangingPunct="0">
              <a:spcBef>
                <a:spcPct val="50000"/>
              </a:spcBef>
              <a:spcAft>
                <a:spcPct val="0"/>
              </a:spcAft>
              <a:defRPr sz="2000" b="1">
                <a:solidFill>
                  <a:schemeClr val="bg1"/>
                </a:solidFill>
                <a:latin typeface="Arial" charset="0"/>
                <a:ea typeface="ＭＳ Ｐゴシック" charset="0"/>
              </a:defRPr>
            </a:lvl7pPr>
            <a:lvl8pPr marL="3429000" indent="-228600" eaLnBrk="0" fontAlgn="base" hangingPunct="0">
              <a:spcBef>
                <a:spcPct val="50000"/>
              </a:spcBef>
              <a:spcAft>
                <a:spcPct val="0"/>
              </a:spcAft>
              <a:defRPr sz="2000" b="1">
                <a:solidFill>
                  <a:schemeClr val="bg1"/>
                </a:solidFill>
                <a:latin typeface="Arial" charset="0"/>
                <a:ea typeface="ＭＳ Ｐゴシック" charset="0"/>
              </a:defRPr>
            </a:lvl8pPr>
            <a:lvl9pPr marL="3886200" indent="-228600" eaLnBrk="0" fontAlgn="base" hangingPunct="0">
              <a:spcBef>
                <a:spcPct val="50000"/>
              </a:spcBef>
              <a:spcAft>
                <a:spcPct val="0"/>
              </a:spcAft>
              <a:defRPr sz="2000" b="1">
                <a:solidFill>
                  <a:schemeClr val="bg1"/>
                </a:solidFill>
                <a:latin typeface="Arial" charset="0"/>
                <a:ea typeface="ＭＳ Ｐゴシック" charset="0"/>
              </a:defRPr>
            </a:lvl9pPr>
          </a:lstStyle>
          <a:p>
            <a:pPr algn="ctr" eaLnBrk="1" hangingPunct="1">
              <a:spcBef>
                <a:spcPct val="0"/>
              </a:spcBef>
            </a:pPr>
            <a:r>
              <a:rPr lang="en-US" altLang="zh-CN" sz="3600" dirty="0">
                <a:solidFill>
                  <a:schemeClr val="tx1"/>
                </a:solidFill>
                <a:latin typeface="Arial Unicode MS" charset="0"/>
                <a:cs typeface="SimSun" charset="0"/>
              </a:rPr>
              <a:t>Experimental Technique</a:t>
            </a:r>
          </a:p>
        </p:txBody>
      </p:sp>
      <p:grpSp>
        <p:nvGrpSpPr>
          <p:cNvPr id="5" name="Group 30"/>
          <p:cNvGrpSpPr>
            <a:grpSpLocks/>
          </p:cNvGrpSpPr>
          <p:nvPr/>
        </p:nvGrpSpPr>
        <p:grpSpPr bwMode="auto">
          <a:xfrm>
            <a:off x="4572000" y="2449513"/>
            <a:ext cx="4225925" cy="4214812"/>
            <a:chOff x="2880" y="1543"/>
            <a:chExt cx="2662" cy="2655"/>
          </a:xfrm>
        </p:grpSpPr>
        <p:grpSp>
          <p:nvGrpSpPr>
            <p:cNvPr id="120913" name="Group 31"/>
            <p:cNvGrpSpPr>
              <a:grpSpLocks/>
            </p:cNvGrpSpPr>
            <p:nvPr/>
          </p:nvGrpSpPr>
          <p:grpSpPr bwMode="auto">
            <a:xfrm>
              <a:off x="4176" y="1543"/>
              <a:ext cx="1255" cy="1750"/>
              <a:chOff x="4176" y="1543"/>
              <a:chExt cx="1255" cy="1750"/>
            </a:xfrm>
          </p:grpSpPr>
          <p:sp>
            <p:nvSpPr>
              <p:cNvPr id="120923" name="Arc 32"/>
              <p:cNvSpPr>
                <a:spLocks/>
              </p:cNvSpPr>
              <p:nvPr/>
            </p:nvSpPr>
            <p:spPr bwMode="auto">
              <a:xfrm rot="-440998">
                <a:off x="4321" y="1543"/>
                <a:ext cx="1110" cy="1507"/>
              </a:xfrm>
              <a:custGeom>
                <a:avLst/>
                <a:gdLst>
                  <a:gd name="T0" fmla="*/ 0 w 19202"/>
                  <a:gd name="T1" fmla="*/ 0 h 20486"/>
                  <a:gd name="T2" fmla="*/ 0 w 19202"/>
                  <a:gd name="T3" fmla="*/ 0 h 20486"/>
                  <a:gd name="T4" fmla="*/ 0 w 19202"/>
                  <a:gd name="T5" fmla="*/ 0 h 20486"/>
                  <a:gd name="T6" fmla="*/ 0 60000 65536"/>
                  <a:gd name="T7" fmla="*/ 0 60000 65536"/>
                  <a:gd name="T8" fmla="*/ 0 60000 65536"/>
                  <a:gd name="T9" fmla="*/ 0 w 19202"/>
                  <a:gd name="T10" fmla="*/ 0 h 20486"/>
                  <a:gd name="T11" fmla="*/ 19202 w 19202"/>
                  <a:gd name="T12" fmla="*/ 20486 h 20486"/>
                </a:gdLst>
                <a:ahLst/>
                <a:cxnLst>
                  <a:cxn ang="T6">
                    <a:pos x="T0" y="T1"/>
                  </a:cxn>
                  <a:cxn ang="T7">
                    <a:pos x="T2" y="T3"/>
                  </a:cxn>
                  <a:cxn ang="T8">
                    <a:pos x="T4" y="T5"/>
                  </a:cxn>
                </a:cxnLst>
                <a:rect l="T9" t="T10" r="T11" b="T12"/>
                <a:pathLst>
                  <a:path w="19202" h="20486" fill="none" extrusionOk="0">
                    <a:moveTo>
                      <a:pt x="6847" y="0"/>
                    </a:moveTo>
                    <a:cubicBezTo>
                      <a:pt x="12189" y="1785"/>
                      <a:pt x="16622" y="5587"/>
                      <a:pt x="19202" y="10594"/>
                    </a:cubicBezTo>
                  </a:path>
                  <a:path w="19202" h="20486" stroke="0" extrusionOk="0">
                    <a:moveTo>
                      <a:pt x="6847" y="0"/>
                    </a:moveTo>
                    <a:cubicBezTo>
                      <a:pt x="12189" y="1785"/>
                      <a:pt x="16622" y="5587"/>
                      <a:pt x="19202" y="10594"/>
                    </a:cubicBezTo>
                    <a:lnTo>
                      <a:pt x="0" y="20486"/>
                    </a:lnTo>
                    <a:lnTo>
                      <a:pt x="6847" y="0"/>
                    </a:lnTo>
                    <a:close/>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0924" name="Arc 33"/>
              <p:cNvSpPr>
                <a:spLocks/>
              </p:cNvSpPr>
              <p:nvPr/>
            </p:nvSpPr>
            <p:spPr bwMode="auto">
              <a:xfrm rot="-299128">
                <a:off x="4176" y="1824"/>
                <a:ext cx="1033" cy="1469"/>
              </a:xfrm>
              <a:custGeom>
                <a:avLst/>
                <a:gdLst>
                  <a:gd name="T0" fmla="*/ 0 w 17863"/>
                  <a:gd name="T1" fmla="*/ 0 h 19967"/>
                  <a:gd name="T2" fmla="*/ 0 w 17863"/>
                  <a:gd name="T3" fmla="*/ 0 h 19967"/>
                  <a:gd name="T4" fmla="*/ 0 w 17863"/>
                  <a:gd name="T5" fmla="*/ 0 h 19967"/>
                  <a:gd name="T6" fmla="*/ 0 60000 65536"/>
                  <a:gd name="T7" fmla="*/ 0 60000 65536"/>
                  <a:gd name="T8" fmla="*/ 0 60000 65536"/>
                  <a:gd name="T9" fmla="*/ 0 w 17863"/>
                  <a:gd name="T10" fmla="*/ 0 h 19967"/>
                  <a:gd name="T11" fmla="*/ 17863 w 17863"/>
                  <a:gd name="T12" fmla="*/ 19967 h 19967"/>
                </a:gdLst>
                <a:ahLst/>
                <a:cxnLst>
                  <a:cxn ang="T6">
                    <a:pos x="T0" y="T1"/>
                  </a:cxn>
                  <a:cxn ang="T7">
                    <a:pos x="T2" y="T3"/>
                  </a:cxn>
                  <a:cxn ang="T8">
                    <a:pos x="T4" y="T5"/>
                  </a:cxn>
                </a:cxnLst>
                <a:rect l="T9" t="T10" r="T11" b="T12"/>
                <a:pathLst>
                  <a:path w="17863" h="19967" fill="none" extrusionOk="0">
                    <a:moveTo>
                      <a:pt x="8238" y="0"/>
                    </a:moveTo>
                    <a:cubicBezTo>
                      <a:pt x="12142" y="1610"/>
                      <a:pt x="15488" y="4330"/>
                      <a:pt x="17862" y="7823"/>
                    </a:cubicBezTo>
                  </a:path>
                  <a:path w="17863" h="19967" stroke="0" extrusionOk="0">
                    <a:moveTo>
                      <a:pt x="8238" y="0"/>
                    </a:moveTo>
                    <a:cubicBezTo>
                      <a:pt x="12142" y="1610"/>
                      <a:pt x="15488" y="4330"/>
                      <a:pt x="17862" y="7823"/>
                    </a:cubicBezTo>
                    <a:lnTo>
                      <a:pt x="0" y="19967"/>
                    </a:lnTo>
                    <a:lnTo>
                      <a:pt x="8238" y="0"/>
                    </a:lnTo>
                    <a:close/>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20914" name="Group 34"/>
            <p:cNvGrpSpPr>
              <a:grpSpLocks/>
            </p:cNvGrpSpPr>
            <p:nvPr/>
          </p:nvGrpSpPr>
          <p:grpSpPr bwMode="auto">
            <a:xfrm rot="5400000">
              <a:off x="4039" y="2585"/>
              <a:ext cx="1255" cy="1750"/>
              <a:chOff x="4176" y="1543"/>
              <a:chExt cx="1255" cy="1750"/>
            </a:xfrm>
          </p:grpSpPr>
          <p:sp>
            <p:nvSpPr>
              <p:cNvPr id="120921" name="Arc 35"/>
              <p:cNvSpPr>
                <a:spLocks/>
              </p:cNvSpPr>
              <p:nvPr/>
            </p:nvSpPr>
            <p:spPr bwMode="auto">
              <a:xfrm rot="-440998">
                <a:off x="4321" y="1543"/>
                <a:ext cx="1110" cy="1507"/>
              </a:xfrm>
              <a:custGeom>
                <a:avLst/>
                <a:gdLst>
                  <a:gd name="T0" fmla="*/ 0 w 19202"/>
                  <a:gd name="T1" fmla="*/ 0 h 20486"/>
                  <a:gd name="T2" fmla="*/ 0 w 19202"/>
                  <a:gd name="T3" fmla="*/ 0 h 20486"/>
                  <a:gd name="T4" fmla="*/ 0 w 19202"/>
                  <a:gd name="T5" fmla="*/ 0 h 20486"/>
                  <a:gd name="T6" fmla="*/ 0 60000 65536"/>
                  <a:gd name="T7" fmla="*/ 0 60000 65536"/>
                  <a:gd name="T8" fmla="*/ 0 60000 65536"/>
                  <a:gd name="T9" fmla="*/ 0 w 19202"/>
                  <a:gd name="T10" fmla="*/ 0 h 20486"/>
                  <a:gd name="T11" fmla="*/ 19202 w 19202"/>
                  <a:gd name="T12" fmla="*/ 20486 h 20486"/>
                </a:gdLst>
                <a:ahLst/>
                <a:cxnLst>
                  <a:cxn ang="T6">
                    <a:pos x="T0" y="T1"/>
                  </a:cxn>
                  <a:cxn ang="T7">
                    <a:pos x="T2" y="T3"/>
                  </a:cxn>
                  <a:cxn ang="T8">
                    <a:pos x="T4" y="T5"/>
                  </a:cxn>
                </a:cxnLst>
                <a:rect l="T9" t="T10" r="T11" b="T12"/>
                <a:pathLst>
                  <a:path w="19202" h="20486" fill="none" extrusionOk="0">
                    <a:moveTo>
                      <a:pt x="6847" y="0"/>
                    </a:moveTo>
                    <a:cubicBezTo>
                      <a:pt x="12189" y="1785"/>
                      <a:pt x="16622" y="5587"/>
                      <a:pt x="19202" y="10594"/>
                    </a:cubicBezTo>
                  </a:path>
                  <a:path w="19202" h="20486" stroke="0" extrusionOk="0">
                    <a:moveTo>
                      <a:pt x="6847" y="0"/>
                    </a:moveTo>
                    <a:cubicBezTo>
                      <a:pt x="12189" y="1785"/>
                      <a:pt x="16622" y="5587"/>
                      <a:pt x="19202" y="10594"/>
                    </a:cubicBezTo>
                    <a:lnTo>
                      <a:pt x="0" y="20486"/>
                    </a:lnTo>
                    <a:lnTo>
                      <a:pt x="6847" y="0"/>
                    </a:lnTo>
                    <a:close/>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en-US"/>
              </a:p>
            </p:txBody>
          </p:sp>
          <p:sp>
            <p:nvSpPr>
              <p:cNvPr id="120922" name="Arc 36"/>
              <p:cNvSpPr>
                <a:spLocks/>
              </p:cNvSpPr>
              <p:nvPr/>
            </p:nvSpPr>
            <p:spPr bwMode="auto">
              <a:xfrm rot="-299128">
                <a:off x="4176" y="1824"/>
                <a:ext cx="1033" cy="1469"/>
              </a:xfrm>
              <a:custGeom>
                <a:avLst/>
                <a:gdLst>
                  <a:gd name="T0" fmla="*/ 0 w 17863"/>
                  <a:gd name="T1" fmla="*/ 0 h 19967"/>
                  <a:gd name="T2" fmla="*/ 0 w 17863"/>
                  <a:gd name="T3" fmla="*/ 0 h 19967"/>
                  <a:gd name="T4" fmla="*/ 0 w 17863"/>
                  <a:gd name="T5" fmla="*/ 0 h 19967"/>
                  <a:gd name="T6" fmla="*/ 0 60000 65536"/>
                  <a:gd name="T7" fmla="*/ 0 60000 65536"/>
                  <a:gd name="T8" fmla="*/ 0 60000 65536"/>
                  <a:gd name="T9" fmla="*/ 0 w 17863"/>
                  <a:gd name="T10" fmla="*/ 0 h 19967"/>
                  <a:gd name="T11" fmla="*/ 17863 w 17863"/>
                  <a:gd name="T12" fmla="*/ 19967 h 19967"/>
                </a:gdLst>
                <a:ahLst/>
                <a:cxnLst>
                  <a:cxn ang="T6">
                    <a:pos x="T0" y="T1"/>
                  </a:cxn>
                  <a:cxn ang="T7">
                    <a:pos x="T2" y="T3"/>
                  </a:cxn>
                  <a:cxn ang="T8">
                    <a:pos x="T4" y="T5"/>
                  </a:cxn>
                </a:cxnLst>
                <a:rect l="T9" t="T10" r="T11" b="T12"/>
                <a:pathLst>
                  <a:path w="17863" h="19967" fill="none" extrusionOk="0">
                    <a:moveTo>
                      <a:pt x="8238" y="0"/>
                    </a:moveTo>
                    <a:cubicBezTo>
                      <a:pt x="12142" y="1610"/>
                      <a:pt x="15488" y="4330"/>
                      <a:pt x="17862" y="7823"/>
                    </a:cubicBezTo>
                  </a:path>
                  <a:path w="17863" h="19967" stroke="0" extrusionOk="0">
                    <a:moveTo>
                      <a:pt x="8238" y="0"/>
                    </a:moveTo>
                    <a:cubicBezTo>
                      <a:pt x="12142" y="1610"/>
                      <a:pt x="15488" y="4330"/>
                      <a:pt x="17862" y="7823"/>
                    </a:cubicBezTo>
                    <a:lnTo>
                      <a:pt x="0" y="19967"/>
                    </a:lnTo>
                    <a:lnTo>
                      <a:pt x="8238" y="0"/>
                    </a:lnTo>
                    <a:close/>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en-US"/>
              </a:p>
            </p:txBody>
          </p:sp>
        </p:grpSp>
        <p:grpSp>
          <p:nvGrpSpPr>
            <p:cNvPr id="120915" name="Group 37"/>
            <p:cNvGrpSpPr>
              <a:grpSpLocks/>
            </p:cNvGrpSpPr>
            <p:nvPr/>
          </p:nvGrpSpPr>
          <p:grpSpPr bwMode="auto">
            <a:xfrm rot="10800000">
              <a:off x="3024" y="2448"/>
              <a:ext cx="1255" cy="1750"/>
              <a:chOff x="4176" y="1543"/>
              <a:chExt cx="1255" cy="1750"/>
            </a:xfrm>
          </p:grpSpPr>
          <p:sp>
            <p:nvSpPr>
              <p:cNvPr id="120919" name="Arc 38"/>
              <p:cNvSpPr>
                <a:spLocks/>
              </p:cNvSpPr>
              <p:nvPr/>
            </p:nvSpPr>
            <p:spPr bwMode="auto">
              <a:xfrm rot="-440998">
                <a:off x="4321" y="1543"/>
                <a:ext cx="1110" cy="1507"/>
              </a:xfrm>
              <a:custGeom>
                <a:avLst/>
                <a:gdLst>
                  <a:gd name="T0" fmla="*/ 0 w 19202"/>
                  <a:gd name="T1" fmla="*/ 0 h 20486"/>
                  <a:gd name="T2" fmla="*/ 0 w 19202"/>
                  <a:gd name="T3" fmla="*/ 0 h 20486"/>
                  <a:gd name="T4" fmla="*/ 0 w 19202"/>
                  <a:gd name="T5" fmla="*/ 0 h 20486"/>
                  <a:gd name="T6" fmla="*/ 0 60000 65536"/>
                  <a:gd name="T7" fmla="*/ 0 60000 65536"/>
                  <a:gd name="T8" fmla="*/ 0 60000 65536"/>
                  <a:gd name="T9" fmla="*/ 0 w 19202"/>
                  <a:gd name="T10" fmla="*/ 0 h 20486"/>
                  <a:gd name="T11" fmla="*/ 19202 w 19202"/>
                  <a:gd name="T12" fmla="*/ 20486 h 20486"/>
                </a:gdLst>
                <a:ahLst/>
                <a:cxnLst>
                  <a:cxn ang="T6">
                    <a:pos x="T0" y="T1"/>
                  </a:cxn>
                  <a:cxn ang="T7">
                    <a:pos x="T2" y="T3"/>
                  </a:cxn>
                  <a:cxn ang="T8">
                    <a:pos x="T4" y="T5"/>
                  </a:cxn>
                </a:cxnLst>
                <a:rect l="T9" t="T10" r="T11" b="T12"/>
                <a:pathLst>
                  <a:path w="19202" h="20486" fill="none" extrusionOk="0">
                    <a:moveTo>
                      <a:pt x="6847" y="0"/>
                    </a:moveTo>
                    <a:cubicBezTo>
                      <a:pt x="12189" y="1785"/>
                      <a:pt x="16622" y="5587"/>
                      <a:pt x="19202" y="10594"/>
                    </a:cubicBezTo>
                  </a:path>
                  <a:path w="19202" h="20486" stroke="0" extrusionOk="0">
                    <a:moveTo>
                      <a:pt x="6847" y="0"/>
                    </a:moveTo>
                    <a:cubicBezTo>
                      <a:pt x="12189" y="1785"/>
                      <a:pt x="16622" y="5587"/>
                      <a:pt x="19202" y="10594"/>
                    </a:cubicBezTo>
                    <a:lnTo>
                      <a:pt x="0" y="20486"/>
                    </a:lnTo>
                    <a:lnTo>
                      <a:pt x="6847" y="0"/>
                    </a:lnTo>
                    <a:close/>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en-US"/>
              </a:p>
            </p:txBody>
          </p:sp>
          <p:sp>
            <p:nvSpPr>
              <p:cNvPr id="120920" name="Arc 39"/>
              <p:cNvSpPr>
                <a:spLocks/>
              </p:cNvSpPr>
              <p:nvPr/>
            </p:nvSpPr>
            <p:spPr bwMode="auto">
              <a:xfrm rot="-299128">
                <a:off x="4176" y="1824"/>
                <a:ext cx="1033" cy="1469"/>
              </a:xfrm>
              <a:custGeom>
                <a:avLst/>
                <a:gdLst>
                  <a:gd name="T0" fmla="*/ 0 w 17863"/>
                  <a:gd name="T1" fmla="*/ 0 h 19967"/>
                  <a:gd name="T2" fmla="*/ 0 w 17863"/>
                  <a:gd name="T3" fmla="*/ 0 h 19967"/>
                  <a:gd name="T4" fmla="*/ 0 w 17863"/>
                  <a:gd name="T5" fmla="*/ 0 h 19967"/>
                  <a:gd name="T6" fmla="*/ 0 60000 65536"/>
                  <a:gd name="T7" fmla="*/ 0 60000 65536"/>
                  <a:gd name="T8" fmla="*/ 0 60000 65536"/>
                  <a:gd name="T9" fmla="*/ 0 w 17863"/>
                  <a:gd name="T10" fmla="*/ 0 h 19967"/>
                  <a:gd name="T11" fmla="*/ 17863 w 17863"/>
                  <a:gd name="T12" fmla="*/ 19967 h 19967"/>
                </a:gdLst>
                <a:ahLst/>
                <a:cxnLst>
                  <a:cxn ang="T6">
                    <a:pos x="T0" y="T1"/>
                  </a:cxn>
                  <a:cxn ang="T7">
                    <a:pos x="T2" y="T3"/>
                  </a:cxn>
                  <a:cxn ang="T8">
                    <a:pos x="T4" y="T5"/>
                  </a:cxn>
                </a:cxnLst>
                <a:rect l="T9" t="T10" r="T11" b="T12"/>
                <a:pathLst>
                  <a:path w="17863" h="19967" fill="none" extrusionOk="0">
                    <a:moveTo>
                      <a:pt x="8238" y="0"/>
                    </a:moveTo>
                    <a:cubicBezTo>
                      <a:pt x="12142" y="1610"/>
                      <a:pt x="15488" y="4330"/>
                      <a:pt x="17862" y="7823"/>
                    </a:cubicBezTo>
                  </a:path>
                  <a:path w="17863" h="19967" stroke="0" extrusionOk="0">
                    <a:moveTo>
                      <a:pt x="8238" y="0"/>
                    </a:moveTo>
                    <a:cubicBezTo>
                      <a:pt x="12142" y="1610"/>
                      <a:pt x="15488" y="4330"/>
                      <a:pt x="17862" y="7823"/>
                    </a:cubicBezTo>
                    <a:lnTo>
                      <a:pt x="0" y="19967"/>
                    </a:lnTo>
                    <a:lnTo>
                      <a:pt x="8238" y="0"/>
                    </a:lnTo>
                    <a:close/>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en-US"/>
              </a:p>
            </p:txBody>
          </p:sp>
        </p:grpSp>
        <p:grpSp>
          <p:nvGrpSpPr>
            <p:cNvPr id="120916" name="Group 40"/>
            <p:cNvGrpSpPr>
              <a:grpSpLocks/>
            </p:cNvGrpSpPr>
            <p:nvPr/>
          </p:nvGrpSpPr>
          <p:grpSpPr bwMode="auto">
            <a:xfrm rot="-5652832">
              <a:off x="3127" y="1433"/>
              <a:ext cx="1255" cy="1750"/>
              <a:chOff x="4176" y="1543"/>
              <a:chExt cx="1255" cy="1750"/>
            </a:xfrm>
          </p:grpSpPr>
          <p:sp>
            <p:nvSpPr>
              <p:cNvPr id="120917" name="Arc 41"/>
              <p:cNvSpPr>
                <a:spLocks/>
              </p:cNvSpPr>
              <p:nvPr/>
            </p:nvSpPr>
            <p:spPr bwMode="auto">
              <a:xfrm rot="-440998">
                <a:off x="4321" y="1543"/>
                <a:ext cx="1110" cy="1507"/>
              </a:xfrm>
              <a:custGeom>
                <a:avLst/>
                <a:gdLst>
                  <a:gd name="T0" fmla="*/ 0 w 19202"/>
                  <a:gd name="T1" fmla="*/ 0 h 20486"/>
                  <a:gd name="T2" fmla="*/ 0 w 19202"/>
                  <a:gd name="T3" fmla="*/ 0 h 20486"/>
                  <a:gd name="T4" fmla="*/ 0 w 19202"/>
                  <a:gd name="T5" fmla="*/ 0 h 20486"/>
                  <a:gd name="T6" fmla="*/ 0 60000 65536"/>
                  <a:gd name="T7" fmla="*/ 0 60000 65536"/>
                  <a:gd name="T8" fmla="*/ 0 60000 65536"/>
                  <a:gd name="T9" fmla="*/ 0 w 19202"/>
                  <a:gd name="T10" fmla="*/ 0 h 20486"/>
                  <a:gd name="T11" fmla="*/ 19202 w 19202"/>
                  <a:gd name="T12" fmla="*/ 20486 h 20486"/>
                </a:gdLst>
                <a:ahLst/>
                <a:cxnLst>
                  <a:cxn ang="T6">
                    <a:pos x="T0" y="T1"/>
                  </a:cxn>
                  <a:cxn ang="T7">
                    <a:pos x="T2" y="T3"/>
                  </a:cxn>
                  <a:cxn ang="T8">
                    <a:pos x="T4" y="T5"/>
                  </a:cxn>
                </a:cxnLst>
                <a:rect l="T9" t="T10" r="T11" b="T12"/>
                <a:pathLst>
                  <a:path w="19202" h="20486" fill="none" extrusionOk="0">
                    <a:moveTo>
                      <a:pt x="6847" y="0"/>
                    </a:moveTo>
                    <a:cubicBezTo>
                      <a:pt x="12189" y="1785"/>
                      <a:pt x="16622" y="5587"/>
                      <a:pt x="19202" y="10594"/>
                    </a:cubicBezTo>
                  </a:path>
                  <a:path w="19202" h="20486" stroke="0" extrusionOk="0">
                    <a:moveTo>
                      <a:pt x="6847" y="0"/>
                    </a:moveTo>
                    <a:cubicBezTo>
                      <a:pt x="12189" y="1785"/>
                      <a:pt x="16622" y="5587"/>
                      <a:pt x="19202" y="10594"/>
                    </a:cubicBezTo>
                    <a:lnTo>
                      <a:pt x="0" y="20486"/>
                    </a:lnTo>
                    <a:lnTo>
                      <a:pt x="6847" y="0"/>
                    </a:lnTo>
                    <a:close/>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en-US"/>
              </a:p>
            </p:txBody>
          </p:sp>
          <p:sp>
            <p:nvSpPr>
              <p:cNvPr id="120918" name="Arc 42"/>
              <p:cNvSpPr>
                <a:spLocks/>
              </p:cNvSpPr>
              <p:nvPr/>
            </p:nvSpPr>
            <p:spPr bwMode="auto">
              <a:xfrm rot="-299128">
                <a:off x="4176" y="1824"/>
                <a:ext cx="1033" cy="1469"/>
              </a:xfrm>
              <a:custGeom>
                <a:avLst/>
                <a:gdLst>
                  <a:gd name="T0" fmla="*/ 0 w 17863"/>
                  <a:gd name="T1" fmla="*/ 0 h 19967"/>
                  <a:gd name="T2" fmla="*/ 0 w 17863"/>
                  <a:gd name="T3" fmla="*/ 0 h 19967"/>
                  <a:gd name="T4" fmla="*/ 0 w 17863"/>
                  <a:gd name="T5" fmla="*/ 0 h 19967"/>
                  <a:gd name="T6" fmla="*/ 0 60000 65536"/>
                  <a:gd name="T7" fmla="*/ 0 60000 65536"/>
                  <a:gd name="T8" fmla="*/ 0 60000 65536"/>
                  <a:gd name="T9" fmla="*/ 0 w 17863"/>
                  <a:gd name="T10" fmla="*/ 0 h 19967"/>
                  <a:gd name="T11" fmla="*/ 17863 w 17863"/>
                  <a:gd name="T12" fmla="*/ 19967 h 19967"/>
                </a:gdLst>
                <a:ahLst/>
                <a:cxnLst>
                  <a:cxn ang="T6">
                    <a:pos x="T0" y="T1"/>
                  </a:cxn>
                  <a:cxn ang="T7">
                    <a:pos x="T2" y="T3"/>
                  </a:cxn>
                  <a:cxn ang="T8">
                    <a:pos x="T4" y="T5"/>
                  </a:cxn>
                </a:cxnLst>
                <a:rect l="T9" t="T10" r="T11" b="T12"/>
                <a:pathLst>
                  <a:path w="17863" h="19967" fill="none" extrusionOk="0">
                    <a:moveTo>
                      <a:pt x="8238" y="0"/>
                    </a:moveTo>
                    <a:cubicBezTo>
                      <a:pt x="12142" y="1610"/>
                      <a:pt x="15488" y="4330"/>
                      <a:pt x="17862" y="7823"/>
                    </a:cubicBezTo>
                  </a:path>
                  <a:path w="17863" h="19967" stroke="0" extrusionOk="0">
                    <a:moveTo>
                      <a:pt x="8238" y="0"/>
                    </a:moveTo>
                    <a:cubicBezTo>
                      <a:pt x="12142" y="1610"/>
                      <a:pt x="15488" y="4330"/>
                      <a:pt x="17862" y="7823"/>
                    </a:cubicBezTo>
                    <a:lnTo>
                      <a:pt x="0" y="19967"/>
                    </a:lnTo>
                    <a:lnTo>
                      <a:pt x="8238" y="0"/>
                    </a:lnTo>
                    <a:close/>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en-US"/>
              </a:p>
            </p:txBody>
          </p:sp>
        </p:grpSp>
      </p:grpSp>
      <p:sp>
        <p:nvSpPr>
          <p:cNvPr id="120856" name="AutoShape 43"/>
          <p:cNvSpPr>
            <a:spLocks noChangeArrowheads="1"/>
          </p:cNvSpPr>
          <p:nvPr/>
        </p:nvSpPr>
        <p:spPr bwMode="auto">
          <a:xfrm>
            <a:off x="7162800" y="2590800"/>
            <a:ext cx="230188" cy="230188"/>
          </a:xfrm>
          <a:prstGeom prst="flowChartSummingJunction">
            <a:avLst/>
          </a:prstGeom>
          <a:noFill/>
          <a:ln w="317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FF33CC"/>
              </a:solidFill>
            </a:endParaRPr>
          </a:p>
        </p:txBody>
      </p:sp>
      <p:graphicFrame>
        <p:nvGraphicFramePr>
          <p:cNvPr id="120857" name="Object 46"/>
          <p:cNvGraphicFramePr>
            <a:graphicFrameLocks noChangeAspect="1"/>
          </p:cNvGraphicFramePr>
          <p:nvPr/>
        </p:nvGraphicFramePr>
        <p:xfrm>
          <a:off x="6934200" y="2667000"/>
          <a:ext cx="261938" cy="325438"/>
        </p:xfrm>
        <a:graphic>
          <a:graphicData uri="http://schemas.openxmlformats.org/presentationml/2006/ole">
            <mc:AlternateContent xmlns:mc="http://schemas.openxmlformats.org/markup-compatibility/2006">
              <mc:Choice xmlns:v="urn:schemas-microsoft-com:vml" Requires="v">
                <p:oleObj spid="_x0000_s35455" name="Equation" r:id="rId4" imgW="139639" imgH="203112" progId="Equation.3">
                  <p:embed/>
                </p:oleObj>
              </mc:Choice>
              <mc:Fallback>
                <p:oleObj name="Equation" r:id="rId4" imgW="139639" imgH="203112"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2667000"/>
                        <a:ext cx="261938" cy="325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nvGrpSpPr>
          <p:cNvPr id="10" name="Group 46"/>
          <p:cNvGrpSpPr>
            <a:grpSpLocks/>
          </p:cNvGrpSpPr>
          <p:nvPr/>
        </p:nvGrpSpPr>
        <p:grpSpPr bwMode="auto">
          <a:xfrm>
            <a:off x="4953000" y="4419600"/>
            <a:ext cx="2044700" cy="1295400"/>
            <a:chOff x="3120" y="2784"/>
            <a:chExt cx="1288" cy="816"/>
          </a:xfrm>
        </p:grpSpPr>
        <p:sp>
          <p:nvSpPr>
            <p:cNvPr id="120909" name="Line 47"/>
            <p:cNvSpPr>
              <a:spLocks noChangeShapeType="1"/>
            </p:cNvSpPr>
            <p:nvPr/>
          </p:nvSpPr>
          <p:spPr bwMode="auto">
            <a:xfrm flipH="1">
              <a:off x="3168" y="2784"/>
              <a:ext cx="1008" cy="672"/>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0910" name="Text Box 48"/>
            <p:cNvSpPr txBox="1">
              <a:spLocks noChangeArrowheads="1"/>
            </p:cNvSpPr>
            <p:nvPr/>
          </p:nvSpPr>
          <p:spPr bwMode="auto">
            <a:xfrm>
              <a:off x="3552" y="3120"/>
              <a:ext cx="8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50000"/>
                </a:spcBef>
                <a:spcAft>
                  <a:spcPct val="0"/>
                </a:spcAft>
                <a:defRPr sz="2000" b="1">
                  <a:solidFill>
                    <a:schemeClr val="bg1"/>
                  </a:solidFill>
                  <a:latin typeface="Arial" charset="0"/>
                  <a:ea typeface="ＭＳ Ｐゴシック" charset="0"/>
                </a:defRPr>
              </a:lvl6pPr>
              <a:lvl7pPr marL="2971800" indent="-228600" eaLnBrk="0" fontAlgn="base" hangingPunct="0">
                <a:spcBef>
                  <a:spcPct val="50000"/>
                </a:spcBef>
                <a:spcAft>
                  <a:spcPct val="0"/>
                </a:spcAft>
                <a:defRPr sz="2000" b="1">
                  <a:solidFill>
                    <a:schemeClr val="bg1"/>
                  </a:solidFill>
                  <a:latin typeface="Arial" charset="0"/>
                  <a:ea typeface="ＭＳ Ｐゴシック" charset="0"/>
                </a:defRPr>
              </a:lvl7pPr>
              <a:lvl8pPr marL="3429000" indent="-228600" eaLnBrk="0" fontAlgn="base" hangingPunct="0">
                <a:spcBef>
                  <a:spcPct val="50000"/>
                </a:spcBef>
                <a:spcAft>
                  <a:spcPct val="0"/>
                </a:spcAft>
                <a:defRPr sz="2000" b="1">
                  <a:solidFill>
                    <a:schemeClr val="bg1"/>
                  </a:solidFill>
                  <a:latin typeface="Arial" charset="0"/>
                  <a:ea typeface="ＭＳ Ｐゴシック" charset="0"/>
                </a:defRPr>
              </a:lvl8pPr>
              <a:lvl9pPr marL="3886200" indent="-228600" eaLnBrk="0" fontAlgn="base" hangingPunct="0">
                <a:spcBef>
                  <a:spcPct val="50000"/>
                </a:spcBef>
                <a:spcAft>
                  <a:spcPct val="0"/>
                </a:spcAft>
                <a:defRPr sz="2000" b="1">
                  <a:solidFill>
                    <a:schemeClr val="bg1"/>
                  </a:solidFill>
                  <a:latin typeface="Arial" charset="0"/>
                  <a:ea typeface="ＭＳ Ｐゴシック" charset="0"/>
                </a:defRPr>
              </a:lvl9pPr>
            </a:lstStyle>
            <a:p>
              <a:pPr eaLnBrk="1" hangingPunct="1">
                <a:spcBef>
                  <a:spcPct val="0"/>
                </a:spcBef>
              </a:pPr>
              <a:r>
                <a:rPr lang="en-US" altLang="zh-CN" sz="1800" b="0">
                  <a:solidFill>
                    <a:schemeClr val="folHlink"/>
                  </a:solidFill>
                  <a:cs typeface="SimSun" charset="0"/>
                </a:rPr>
                <a:t>R=711.2cm</a:t>
              </a:r>
            </a:p>
          </p:txBody>
        </p:sp>
        <p:sp>
          <p:nvSpPr>
            <p:cNvPr id="120911" name="Line 49"/>
            <p:cNvSpPr>
              <a:spLocks noChangeShapeType="1"/>
            </p:cNvSpPr>
            <p:nvPr/>
          </p:nvSpPr>
          <p:spPr bwMode="auto">
            <a:xfrm flipH="1">
              <a:off x="3120" y="3504"/>
              <a:ext cx="144" cy="96"/>
            </a:xfrm>
            <a:prstGeom prst="line">
              <a:avLst/>
            </a:prstGeom>
            <a:noFill/>
            <a:ln w="9525">
              <a:solidFill>
                <a:schemeClr val="fo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0912" name="Text Box 50"/>
            <p:cNvSpPr txBox="1">
              <a:spLocks noChangeArrowheads="1"/>
            </p:cNvSpPr>
            <p:nvPr/>
          </p:nvSpPr>
          <p:spPr bwMode="auto">
            <a:xfrm>
              <a:off x="3264" y="3360"/>
              <a:ext cx="5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50000"/>
                </a:spcBef>
                <a:spcAft>
                  <a:spcPct val="0"/>
                </a:spcAft>
                <a:defRPr sz="2000" b="1">
                  <a:solidFill>
                    <a:schemeClr val="bg1"/>
                  </a:solidFill>
                  <a:latin typeface="Arial" charset="0"/>
                  <a:ea typeface="ＭＳ Ｐゴシック" charset="0"/>
                </a:defRPr>
              </a:lvl6pPr>
              <a:lvl7pPr marL="2971800" indent="-228600" eaLnBrk="0" fontAlgn="base" hangingPunct="0">
                <a:spcBef>
                  <a:spcPct val="50000"/>
                </a:spcBef>
                <a:spcAft>
                  <a:spcPct val="0"/>
                </a:spcAft>
                <a:defRPr sz="2000" b="1">
                  <a:solidFill>
                    <a:schemeClr val="bg1"/>
                  </a:solidFill>
                  <a:latin typeface="Arial" charset="0"/>
                  <a:ea typeface="ＭＳ Ｐゴシック" charset="0"/>
                </a:defRPr>
              </a:lvl7pPr>
              <a:lvl8pPr marL="3429000" indent="-228600" eaLnBrk="0" fontAlgn="base" hangingPunct="0">
                <a:spcBef>
                  <a:spcPct val="50000"/>
                </a:spcBef>
                <a:spcAft>
                  <a:spcPct val="0"/>
                </a:spcAft>
                <a:defRPr sz="2000" b="1">
                  <a:solidFill>
                    <a:schemeClr val="bg1"/>
                  </a:solidFill>
                  <a:latin typeface="Arial" charset="0"/>
                  <a:ea typeface="ＭＳ Ｐゴシック" charset="0"/>
                </a:defRPr>
              </a:lvl8pPr>
              <a:lvl9pPr marL="3886200" indent="-228600" eaLnBrk="0" fontAlgn="base" hangingPunct="0">
                <a:spcBef>
                  <a:spcPct val="50000"/>
                </a:spcBef>
                <a:spcAft>
                  <a:spcPct val="0"/>
                </a:spcAft>
                <a:defRPr sz="2000" b="1">
                  <a:solidFill>
                    <a:schemeClr val="bg1"/>
                  </a:solidFill>
                  <a:latin typeface="Arial" charset="0"/>
                  <a:ea typeface="ＭＳ Ｐゴシック" charset="0"/>
                </a:defRPr>
              </a:lvl9pPr>
            </a:lstStyle>
            <a:p>
              <a:pPr eaLnBrk="1" hangingPunct="1">
                <a:spcBef>
                  <a:spcPct val="0"/>
                </a:spcBef>
              </a:pPr>
              <a:r>
                <a:rPr lang="en-US" altLang="zh-CN" sz="1800" b="0">
                  <a:solidFill>
                    <a:schemeClr val="folHlink"/>
                  </a:solidFill>
                  <a:cs typeface="SimSun" charset="0"/>
                </a:rPr>
                <a:t>d=9cm</a:t>
              </a:r>
              <a:endParaRPr lang="el-GR" altLang="zh-CN" sz="1800" b="0">
                <a:solidFill>
                  <a:schemeClr val="folHlink"/>
                </a:solidFill>
                <a:cs typeface="SimSun" charset="0"/>
              </a:endParaRPr>
            </a:p>
          </p:txBody>
        </p:sp>
      </p:grpSp>
      <p:sp>
        <p:nvSpPr>
          <p:cNvPr id="120860" name="Text Box 51"/>
          <p:cNvSpPr txBox="1">
            <a:spLocks noChangeArrowheads="1"/>
          </p:cNvSpPr>
          <p:nvPr/>
        </p:nvSpPr>
        <p:spPr bwMode="auto">
          <a:xfrm>
            <a:off x="6629400" y="2895600"/>
            <a:ext cx="8397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50000"/>
              </a:spcBef>
              <a:spcAft>
                <a:spcPct val="0"/>
              </a:spcAft>
              <a:defRPr sz="2000" b="1">
                <a:solidFill>
                  <a:schemeClr val="bg1"/>
                </a:solidFill>
                <a:latin typeface="Arial" charset="0"/>
                <a:ea typeface="ＭＳ Ｐゴシック" charset="0"/>
              </a:defRPr>
            </a:lvl6pPr>
            <a:lvl7pPr marL="2971800" indent="-228600" eaLnBrk="0" fontAlgn="base" hangingPunct="0">
              <a:spcBef>
                <a:spcPct val="50000"/>
              </a:spcBef>
              <a:spcAft>
                <a:spcPct val="0"/>
              </a:spcAft>
              <a:defRPr sz="2000" b="1">
                <a:solidFill>
                  <a:schemeClr val="bg1"/>
                </a:solidFill>
                <a:latin typeface="Arial" charset="0"/>
                <a:ea typeface="ＭＳ Ｐゴシック" charset="0"/>
              </a:defRPr>
            </a:lvl7pPr>
            <a:lvl8pPr marL="3429000" indent="-228600" eaLnBrk="0" fontAlgn="base" hangingPunct="0">
              <a:spcBef>
                <a:spcPct val="50000"/>
              </a:spcBef>
              <a:spcAft>
                <a:spcPct val="0"/>
              </a:spcAft>
              <a:defRPr sz="2000" b="1">
                <a:solidFill>
                  <a:schemeClr val="bg1"/>
                </a:solidFill>
                <a:latin typeface="Arial" charset="0"/>
                <a:ea typeface="ＭＳ Ｐゴシック" charset="0"/>
              </a:defRPr>
            </a:lvl8pPr>
            <a:lvl9pPr marL="3886200" indent="-228600" eaLnBrk="0" fontAlgn="base" hangingPunct="0">
              <a:spcBef>
                <a:spcPct val="50000"/>
              </a:spcBef>
              <a:spcAft>
                <a:spcPct val="0"/>
              </a:spcAft>
              <a:defRPr sz="2000" b="1">
                <a:solidFill>
                  <a:schemeClr val="bg1"/>
                </a:solidFill>
                <a:latin typeface="Arial" charset="0"/>
                <a:ea typeface="ＭＳ Ｐゴシック" charset="0"/>
              </a:defRPr>
            </a:lvl9pPr>
          </a:lstStyle>
          <a:p>
            <a:pPr eaLnBrk="1" hangingPunct="1">
              <a:spcBef>
                <a:spcPct val="0"/>
              </a:spcBef>
            </a:pPr>
            <a:r>
              <a:rPr lang="en-US" altLang="zh-CN" sz="1600">
                <a:solidFill>
                  <a:srgbClr val="FF9933"/>
                </a:solidFill>
                <a:cs typeface="SimSun" charset="0"/>
              </a:rPr>
              <a:t>(1.45T)</a:t>
            </a:r>
          </a:p>
        </p:txBody>
      </p:sp>
      <p:grpSp>
        <p:nvGrpSpPr>
          <p:cNvPr id="11" name="Group 52"/>
          <p:cNvGrpSpPr>
            <a:grpSpLocks/>
          </p:cNvGrpSpPr>
          <p:nvPr/>
        </p:nvGrpSpPr>
        <p:grpSpPr bwMode="auto">
          <a:xfrm>
            <a:off x="3124200" y="5486400"/>
            <a:ext cx="2943225" cy="1068388"/>
            <a:chOff x="1946" y="3455"/>
            <a:chExt cx="1854" cy="673"/>
          </a:xfrm>
        </p:grpSpPr>
        <p:sp>
          <p:nvSpPr>
            <p:cNvPr id="120905" name="Line 53"/>
            <p:cNvSpPr>
              <a:spLocks noChangeShapeType="1"/>
            </p:cNvSpPr>
            <p:nvPr/>
          </p:nvSpPr>
          <p:spPr bwMode="auto">
            <a:xfrm flipV="1">
              <a:off x="2945" y="3808"/>
              <a:ext cx="295" cy="144"/>
            </a:xfrm>
            <a:prstGeom prst="line">
              <a:avLst/>
            </a:prstGeom>
            <a:noFill/>
            <a:ln w="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06" name="Text Box 54"/>
            <p:cNvSpPr txBox="1">
              <a:spLocks noChangeArrowheads="1"/>
            </p:cNvSpPr>
            <p:nvPr/>
          </p:nvSpPr>
          <p:spPr bwMode="auto">
            <a:xfrm>
              <a:off x="1946" y="3897"/>
              <a:ext cx="15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50000"/>
                </a:spcBef>
                <a:spcAft>
                  <a:spcPct val="0"/>
                </a:spcAft>
                <a:defRPr sz="2000" b="1">
                  <a:solidFill>
                    <a:schemeClr val="bg1"/>
                  </a:solidFill>
                  <a:latin typeface="Arial" charset="0"/>
                  <a:ea typeface="ＭＳ Ｐゴシック" charset="0"/>
                </a:defRPr>
              </a:lvl6pPr>
              <a:lvl7pPr marL="2971800" indent="-228600" eaLnBrk="0" fontAlgn="base" hangingPunct="0">
                <a:spcBef>
                  <a:spcPct val="50000"/>
                </a:spcBef>
                <a:spcAft>
                  <a:spcPct val="0"/>
                </a:spcAft>
                <a:defRPr sz="2000" b="1">
                  <a:solidFill>
                    <a:schemeClr val="bg1"/>
                  </a:solidFill>
                  <a:latin typeface="Arial" charset="0"/>
                  <a:ea typeface="ＭＳ Ｐゴシック" charset="0"/>
                </a:defRPr>
              </a:lvl7pPr>
              <a:lvl8pPr marL="3429000" indent="-228600" eaLnBrk="0" fontAlgn="base" hangingPunct="0">
                <a:spcBef>
                  <a:spcPct val="50000"/>
                </a:spcBef>
                <a:spcAft>
                  <a:spcPct val="0"/>
                </a:spcAft>
                <a:defRPr sz="2000" b="1">
                  <a:solidFill>
                    <a:schemeClr val="bg1"/>
                  </a:solidFill>
                  <a:latin typeface="Arial" charset="0"/>
                  <a:ea typeface="ＭＳ Ｐゴシック" charset="0"/>
                </a:defRPr>
              </a:lvl8pPr>
              <a:lvl9pPr marL="3886200" indent="-228600" eaLnBrk="0" fontAlgn="base" hangingPunct="0">
                <a:spcBef>
                  <a:spcPct val="50000"/>
                </a:spcBef>
                <a:spcAft>
                  <a:spcPct val="0"/>
                </a:spcAft>
                <a:defRPr sz="2000" b="1">
                  <a:solidFill>
                    <a:schemeClr val="bg1"/>
                  </a:solidFill>
                  <a:latin typeface="Arial" charset="0"/>
                  <a:ea typeface="ＭＳ Ｐゴシック" charset="0"/>
                </a:defRPr>
              </a:lvl9pPr>
            </a:lstStyle>
            <a:p>
              <a:pPr eaLnBrk="1" hangingPunct="1">
                <a:spcBef>
                  <a:spcPct val="0"/>
                </a:spcBef>
              </a:pPr>
              <a:r>
                <a:rPr lang="en-US" altLang="zh-CN" sz="1800" dirty="0">
                  <a:solidFill>
                    <a:srgbClr val="0000FF"/>
                  </a:solidFill>
                  <a:cs typeface="SimSun" charset="0"/>
                </a:rPr>
                <a:t>Electric Quadrupoles</a:t>
              </a:r>
            </a:p>
          </p:txBody>
        </p:sp>
        <p:sp>
          <p:nvSpPr>
            <p:cNvPr id="120907" name="Line 55"/>
            <p:cNvSpPr>
              <a:spLocks noChangeShapeType="1"/>
            </p:cNvSpPr>
            <p:nvPr/>
          </p:nvSpPr>
          <p:spPr bwMode="auto">
            <a:xfrm flipV="1">
              <a:off x="3485" y="3776"/>
              <a:ext cx="164" cy="217"/>
            </a:xfrm>
            <a:prstGeom prst="line">
              <a:avLst/>
            </a:prstGeom>
            <a:noFill/>
            <a:ln w="28575">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120908" name="Object 58"/>
            <p:cNvGraphicFramePr>
              <a:graphicFrameLocks noChangeAspect="1"/>
            </p:cNvGraphicFramePr>
            <p:nvPr/>
          </p:nvGraphicFramePr>
          <p:xfrm>
            <a:off x="3631" y="3455"/>
            <a:ext cx="169" cy="518"/>
          </p:xfrm>
          <a:graphic>
            <a:graphicData uri="http://schemas.openxmlformats.org/presentationml/2006/ole">
              <mc:AlternateContent xmlns:mc="http://schemas.openxmlformats.org/markup-compatibility/2006">
                <mc:Choice xmlns:v="urn:schemas-microsoft-com:vml" Requires="v">
                  <p:oleObj spid="_x0000_s35456" name="Equation" r:id="rId6" imgW="203112" imgH="444307" progId="Equation.DSMT4">
                    <p:embed/>
                  </p:oleObj>
                </mc:Choice>
                <mc:Fallback>
                  <p:oleObj name="Equation" r:id="rId6" imgW="203112" imgH="444307"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1" y="3455"/>
                          <a:ext cx="169" cy="5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grpSp>
        <p:nvGrpSpPr>
          <p:cNvPr id="12" name="Group 58"/>
          <p:cNvGrpSpPr>
            <a:grpSpLocks/>
          </p:cNvGrpSpPr>
          <p:nvPr/>
        </p:nvGrpSpPr>
        <p:grpSpPr bwMode="auto">
          <a:xfrm>
            <a:off x="4953000" y="2819400"/>
            <a:ext cx="3505200" cy="3514725"/>
            <a:chOff x="3120" y="1776"/>
            <a:chExt cx="2208" cy="2214"/>
          </a:xfrm>
        </p:grpSpPr>
        <p:sp>
          <p:nvSpPr>
            <p:cNvPr id="120881" name="Rectangle 59"/>
            <p:cNvSpPr>
              <a:spLocks noChangeArrowheads="1"/>
            </p:cNvSpPr>
            <p:nvPr/>
          </p:nvSpPr>
          <p:spPr bwMode="auto">
            <a:xfrm>
              <a:off x="3120" y="2784"/>
              <a:ext cx="144" cy="144"/>
            </a:xfrm>
            <a:prstGeom prst="rect">
              <a:avLst/>
            </a:prstGeom>
            <a:solidFill>
              <a:srgbClr val="00FFFF"/>
            </a:solidFill>
            <a:ln w="25400">
              <a:solidFill>
                <a:schemeClr val="tx1"/>
              </a:solidFill>
              <a:miter lim="800000"/>
              <a:headEnd/>
              <a:tailEnd/>
            </a:ln>
          </p:spPr>
          <p:txBody>
            <a:bodyPr wrap="none" anchor="ctr"/>
            <a:lstStyle/>
            <a:p>
              <a:pPr algn="ctr"/>
              <a:endParaRPr lang="en-US">
                <a:solidFill>
                  <a:srgbClr val="FF33CC"/>
                </a:solidFill>
              </a:endParaRPr>
            </a:p>
          </p:txBody>
        </p:sp>
        <p:sp>
          <p:nvSpPr>
            <p:cNvPr id="120882" name="Rectangle 60"/>
            <p:cNvSpPr>
              <a:spLocks noChangeArrowheads="1"/>
            </p:cNvSpPr>
            <p:nvPr/>
          </p:nvSpPr>
          <p:spPr bwMode="auto">
            <a:xfrm>
              <a:off x="4128" y="1776"/>
              <a:ext cx="144" cy="144"/>
            </a:xfrm>
            <a:prstGeom prst="rect">
              <a:avLst/>
            </a:prstGeom>
            <a:solidFill>
              <a:srgbClr val="00FFFF"/>
            </a:solidFill>
            <a:ln w="25400">
              <a:solidFill>
                <a:schemeClr val="tx1"/>
              </a:solidFill>
              <a:miter lim="800000"/>
              <a:headEnd/>
              <a:tailEnd/>
            </a:ln>
          </p:spPr>
          <p:txBody>
            <a:bodyPr wrap="none" anchor="ctr"/>
            <a:lstStyle/>
            <a:p>
              <a:pPr algn="ctr"/>
              <a:endParaRPr lang="en-US">
                <a:solidFill>
                  <a:srgbClr val="FF33CC"/>
                </a:solidFill>
              </a:endParaRPr>
            </a:p>
          </p:txBody>
        </p:sp>
        <p:sp>
          <p:nvSpPr>
            <p:cNvPr id="120883" name="Rectangle 61"/>
            <p:cNvSpPr>
              <a:spLocks noChangeArrowheads="1"/>
            </p:cNvSpPr>
            <p:nvPr/>
          </p:nvSpPr>
          <p:spPr bwMode="auto">
            <a:xfrm>
              <a:off x="5184" y="2832"/>
              <a:ext cx="144" cy="144"/>
            </a:xfrm>
            <a:prstGeom prst="rect">
              <a:avLst/>
            </a:prstGeom>
            <a:solidFill>
              <a:srgbClr val="00FFFF"/>
            </a:solidFill>
            <a:ln w="25400">
              <a:solidFill>
                <a:schemeClr val="tx1"/>
              </a:solidFill>
              <a:miter lim="800000"/>
              <a:headEnd/>
              <a:tailEnd/>
            </a:ln>
          </p:spPr>
          <p:txBody>
            <a:bodyPr wrap="none" anchor="ctr"/>
            <a:lstStyle/>
            <a:p>
              <a:pPr algn="ctr"/>
              <a:endParaRPr lang="en-US">
                <a:solidFill>
                  <a:srgbClr val="FF33CC"/>
                </a:solidFill>
              </a:endParaRPr>
            </a:p>
          </p:txBody>
        </p:sp>
        <p:sp>
          <p:nvSpPr>
            <p:cNvPr id="120884" name="Rectangle 62"/>
            <p:cNvSpPr>
              <a:spLocks noChangeArrowheads="1"/>
            </p:cNvSpPr>
            <p:nvPr/>
          </p:nvSpPr>
          <p:spPr bwMode="auto">
            <a:xfrm>
              <a:off x="5136" y="2544"/>
              <a:ext cx="144" cy="144"/>
            </a:xfrm>
            <a:prstGeom prst="rect">
              <a:avLst/>
            </a:prstGeom>
            <a:solidFill>
              <a:srgbClr val="00FFFF"/>
            </a:solidFill>
            <a:ln w="25400">
              <a:solidFill>
                <a:schemeClr val="tx1"/>
              </a:solidFill>
              <a:miter lim="800000"/>
              <a:headEnd/>
              <a:tailEnd/>
            </a:ln>
          </p:spPr>
          <p:txBody>
            <a:bodyPr wrap="none" anchor="ctr"/>
            <a:lstStyle/>
            <a:p>
              <a:pPr algn="ctr"/>
              <a:endParaRPr lang="en-US">
                <a:solidFill>
                  <a:srgbClr val="FF33CC"/>
                </a:solidFill>
              </a:endParaRPr>
            </a:p>
          </p:txBody>
        </p:sp>
        <p:sp>
          <p:nvSpPr>
            <p:cNvPr id="120885" name="Rectangle 63"/>
            <p:cNvSpPr>
              <a:spLocks noChangeArrowheads="1"/>
            </p:cNvSpPr>
            <p:nvPr/>
          </p:nvSpPr>
          <p:spPr bwMode="auto">
            <a:xfrm>
              <a:off x="4704" y="3707"/>
              <a:ext cx="144" cy="144"/>
            </a:xfrm>
            <a:prstGeom prst="rect">
              <a:avLst/>
            </a:prstGeom>
            <a:solidFill>
              <a:srgbClr val="00FFFF"/>
            </a:solidFill>
            <a:ln w="25400">
              <a:solidFill>
                <a:schemeClr val="tx1"/>
              </a:solidFill>
              <a:miter lim="800000"/>
              <a:headEnd/>
              <a:tailEnd/>
            </a:ln>
          </p:spPr>
          <p:txBody>
            <a:bodyPr wrap="none" anchor="ctr"/>
            <a:lstStyle/>
            <a:p>
              <a:pPr algn="ctr"/>
              <a:endParaRPr lang="en-US">
                <a:solidFill>
                  <a:srgbClr val="FF33CC"/>
                </a:solidFill>
              </a:endParaRPr>
            </a:p>
          </p:txBody>
        </p:sp>
        <p:sp>
          <p:nvSpPr>
            <p:cNvPr id="120886" name="Rectangle 64"/>
            <p:cNvSpPr>
              <a:spLocks noChangeArrowheads="1"/>
            </p:cNvSpPr>
            <p:nvPr/>
          </p:nvSpPr>
          <p:spPr bwMode="auto">
            <a:xfrm>
              <a:off x="5149" y="3088"/>
              <a:ext cx="144" cy="144"/>
            </a:xfrm>
            <a:prstGeom prst="rect">
              <a:avLst/>
            </a:prstGeom>
            <a:solidFill>
              <a:srgbClr val="00FFFF"/>
            </a:solidFill>
            <a:ln w="25400">
              <a:solidFill>
                <a:schemeClr val="tx1"/>
              </a:solidFill>
              <a:miter lim="800000"/>
              <a:headEnd/>
              <a:tailEnd/>
            </a:ln>
          </p:spPr>
          <p:txBody>
            <a:bodyPr wrap="none" anchor="ctr"/>
            <a:lstStyle/>
            <a:p>
              <a:pPr algn="ctr"/>
              <a:endParaRPr lang="en-US">
                <a:solidFill>
                  <a:srgbClr val="FF33CC"/>
                </a:solidFill>
              </a:endParaRPr>
            </a:p>
          </p:txBody>
        </p:sp>
        <p:sp>
          <p:nvSpPr>
            <p:cNvPr id="120887" name="Rectangle 65"/>
            <p:cNvSpPr>
              <a:spLocks noChangeArrowheads="1"/>
            </p:cNvSpPr>
            <p:nvPr/>
          </p:nvSpPr>
          <p:spPr bwMode="auto">
            <a:xfrm>
              <a:off x="4848" y="2064"/>
              <a:ext cx="144" cy="144"/>
            </a:xfrm>
            <a:prstGeom prst="rect">
              <a:avLst/>
            </a:prstGeom>
            <a:solidFill>
              <a:srgbClr val="00FFFF"/>
            </a:solidFill>
            <a:ln w="25400">
              <a:solidFill>
                <a:schemeClr val="tx1"/>
              </a:solidFill>
              <a:miter lim="800000"/>
              <a:headEnd/>
              <a:tailEnd/>
            </a:ln>
          </p:spPr>
          <p:txBody>
            <a:bodyPr wrap="none" anchor="ctr"/>
            <a:lstStyle/>
            <a:p>
              <a:pPr algn="ctr"/>
              <a:endParaRPr lang="en-US">
                <a:solidFill>
                  <a:srgbClr val="FF33CC"/>
                </a:solidFill>
              </a:endParaRPr>
            </a:p>
          </p:txBody>
        </p:sp>
        <p:sp>
          <p:nvSpPr>
            <p:cNvPr id="120888" name="Rectangle 66"/>
            <p:cNvSpPr>
              <a:spLocks noChangeArrowheads="1"/>
            </p:cNvSpPr>
            <p:nvPr/>
          </p:nvSpPr>
          <p:spPr bwMode="auto">
            <a:xfrm>
              <a:off x="3273" y="2342"/>
              <a:ext cx="144" cy="144"/>
            </a:xfrm>
            <a:prstGeom prst="rect">
              <a:avLst/>
            </a:prstGeom>
            <a:solidFill>
              <a:srgbClr val="00FFFF"/>
            </a:solidFill>
            <a:ln w="25400">
              <a:solidFill>
                <a:schemeClr val="tx1"/>
              </a:solidFill>
              <a:miter lim="800000"/>
              <a:headEnd/>
              <a:tailEnd/>
            </a:ln>
          </p:spPr>
          <p:txBody>
            <a:bodyPr wrap="none" anchor="ctr"/>
            <a:lstStyle/>
            <a:p>
              <a:pPr algn="ctr"/>
              <a:endParaRPr lang="en-US">
                <a:solidFill>
                  <a:srgbClr val="FF33CC"/>
                </a:solidFill>
              </a:endParaRPr>
            </a:p>
          </p:txBody>
        </p:sp>
        <p:sp>
          <p:nvSpPr>
            <p:cNvPr id="120889" name="Rectangle 67"/>
            <p:cNvSpPr>
              <a:spLocks noChangeArrowheads="1"/>
            </p:cNvSpPr>
            <p:nvPr/>
          </p:nvSpPr>
          <p:spPr bwMode="auto">
            <a:xfrm>
              <a:off x="3168" y="2544"/>
              <a:ext cx="144" cy="144"/>
            </a:xfrm>
            <a:prstGeom prst="rect">
              <a:avLst/>
            </a:prstGeom>
            <a:solidFill>
              <a:srgbClr val="00FFFF"/>
            </a:solidFill>
            <a:ln w="25400">
              <a:solidFill>
                <a:schemeClr val="tx1"/>
              </a:solidFill>
              <a:miter lim="800000"/>
              <a:headEnd/>
              <a:tailEnd/>
            </a:ln>
          </p:spPr>
          <p:txBody>
            <a:bodyPr wrap="none" anchor="ctr"/>
            <a:lstStyle/>
            <a:p>
              <a:pPr algn="ctr"/>
              <a:endParaRPr lang="en-US">
                <a:solidFill>
                  <a:srgbClr val="FF33CC"/>
                </a:solidFill>
              </a:endParaRPr>
            </a:p>
          </p:txBody>
        </p:sp>
        <p:sp>
          <p:nvSpPr>
            <p:cNvPr id="120890" name="Rectangle 68"/>
            <p:cNvSpPr>
              <a:spLocks noChangeArrowheads="1"/>
            </p:cNvSpPr>
            <p:nvPr/>
          </p:nvSpPr>
          <p:spPr bwMode="auto">
            <a:xfrm>
              <a:off x="3408" y="2112"/>
              <a:ext cx="144" cy="144"/>
            </a:xfrm>
            <a:prstGeom prst="rect">
              <a:avLst/>
            </a:prstGeom>
            <a:solidFill>
              <a:srgbClr val="00FFFF"/>
            </a:solidFill>
            <a:ln w="25400">
              <a:solidFill>
                <a:schemeClr val="tx1"/>
              </a:solidFill>
              <a:miter lim="800000"/>
              <a:headEnd/>
              <a:tailEnd/>
            </a:ln>
          </p:spPr>
          <p:txBody>
            <a:bodyPr wrap="none" anchor="ctr"/>
            <a:lstStyle/>
            <a:p>
              <a:pPr algn="ctr"/>
              <a:endParaRPr lang="en-US">
                <a:solidFill>
                  <a:srgbClr val="FF33CC"/>
                </a:solidFill>
              </a:endParaRPr>
            </a:p>
          </p:txBody>
        </p:sp>
        <p:sp>
          <p:nvSpPr>
            <p:cNvPr id="120891" name="Rectangle 69"/>
            <p:cNvSpPr>
              <a:spLocks noChangeArrowheads="1"/>
            </p:cNvSpPr>
            <p:nvPr/>
          </p:nvSpPr>
          <p:spPr bwMode="auto">
            <a:xfrm>
              <a:off x="3620" y="1964"/>
              <a:ext cx="144" cy="144"/>
            </a:xfrm>
            <a:prstGeom prst="rect">
              <a:avLst/>
            </a:prstGeom>
            <a:solidFill>
              <a:srgbClr val="00FFFF"/>
            </a:solidFill>
            <a:ln w="25400">
              <a:solidFill>
                <a:schemeClr val="tx1"/>
              </a:solidFill>
              <a:miter lim="800000"/>
              <a:headEnd/>
              <a:tailEnd/>
            </a:ln>
          </p:spPr>
          <p:txBody>
            <a:bodyPr wrap="none" anchor="ctr"/>
            <a:lstStyle/>
            <a:p>
              <a:pPr algn="ctr"/>
              <a:endParaRPr lang="en-US">
                <a:solidFill>
                  <a:srgbClr val="FF33CC"/>
                </a:solidFill>
              </a:endParaRPr>
            </a:p>
          </p:txBody>
        </p:sp>
        <p:sp>
          <p:nvSpPr>
            <p:cNvPr id="120892" name="Rectangle 70"/>
            <p:cNvSpPr>
              <a:spLocks noChangeArrowheads="1"/>
            </p:cNvSpPr>
            <p:nvPr/>
          </p:nvSpPr>
          <p:spPr bwMode="auto">
            <a:xfrm>
              <a:off x="3849" y="1819"/>
              <a:ext cx="144" cy="144"/>
            </a:xfrm>
            <a:prstGeom prst="rect">
              <a:avLst/>
            </a:prstGeom>
            <a:solidFill>
              <a:srgbClr val="00FFFF"/>
            </a:solidFill>
            <a:ln w="25400">
              <a:solidFill>
                <a:schemeClr val="tx1"/>
              </a:solidFill>
              <a:miter lim="800000"/>
              <a:headEnd/>
              <a:tailEnd/>
            </a:ln>
          </p:spPr>
          <p:txBody>
            <a:bodyPr wrap="none" anchor="ctr"/>
            <a:lstStyle/>
            <a:p>
              <a:pPr algn="ctr"/>
              <a:endParaRPr lang="en-US">
                <a:solidFill>
                  <a:srgbClr val="FF33CC"/>
                </a:solidFill>
              </a:endParaRPr>
            </a:p>
          </p:txBody>
        </p:sp>
        <p:sp>
          <p:nvSpPr>
            <p:cNvPr id="120893" name="Rectangle 71"/>
            <p:cNvSpPr>
              <a:spLocks noChangeArrowheads="1"/>
            </p:cNvSpPr>
            <p:nvPr/>
          </p:nvSpPr>
          <p:spPr bwMode="auto">
            <a:xfrm>
              <a:off x="4368" y="1824"/>
              <a:ext cx="144" cy="144"/>
            </a:xfrm>
            <a:prstGeom prst="rect">
              <a:avLst/>
            </a:prstGeom>
            <a:solidFill>
              <a:srgbClr val="00FFFF"/>
            </a:solidFill>
            <a:ln w="25400">
              <a:solidFill>
                <a:schemeClr val="tx1"/>
              </a:solidFill>
              <a:miter lim="800000"/>
              <a:headEnd/>
              <a:tailEnd/>
            </a:ln>
          </p:spPr>
          <p:txBody>
            <a:bodyPr wrap="none" anchor="ctr"/>
            <a:lstStyle/>
            <a:p>
              <a:pPr algn="ctr"/>
              <a:endParaRPr lang="en-US">
                <a:solidFill>
                  <a:srgbClr val="FF33CC"/>
                </a:solidFill>
              </a:endParaRPr>
            </a:p>
          </p:txBody>
        </p:sp>
        <p:sp>
          <p:nvSpPr>
            <p:cNvPr id="120894" name="Rectangle 72"/>
            <p:cNvSpPr>
              <a:spLocks noChangeArrowheads="1"/>
            </p:cNvSpPr>
            <p:nvPr/>
          </p:nvSpPr>
          <p:spPr bwMode="auto">
            <a:xfrm>
              <a:off x="4608" y="1920"/>
              <a:ext cx="144" cy="144"/>
            </a:xfrm>
            <a:prstGeom prst="rect">
              <a:avLst/>
            </a:prstGeom>
            <a:solidFill>
              <a:srgbClr val="00FFFF"/>
            </a:solidFill>
            <a:ln w="25400">
              <a:solidFill>
                <a:schemeClr val="tx1"/>
              </a:solidFill>
              <a:miter lim="800000"/>
              <a:headEnd/>
              <a:tailEnd/>
            </a:ln>
          </p:spPr>
          <p:txBody>
            <a:bodyPr wrap="none" anchor="ctr"/>
            <a:lstStyle/>
            <a:p>
              <a:pPr algn="ctr"/>
              <a:endParaRPr lang="en-US">
                <a:solidFill>
                  <a:srgbClr val="FF33CC"/>
                </a:solidFill>
              </a:endParaRPr>
            </a:p>
          </p:txBody>
        </p:sp>
        <p:sp>
          <p:nvSpPr>
            <p:cNvPr id="120895" name="Rectangle 73"/>
            <p:cNvSpPr>
              <a:spLocks noChangeArrowheads="1"/>
            </p:cNvSpPr>
            <p:nvPr/>
          </p:nvSpPr>
          <p:spPr bwMode="auto">
            <a:xfrm>
              <a:off x="5003" y="2265"/>
              <a:ext cx="144" cy="144"/>
            </a:xfrm>
            <a:prstGeom prst="rect">
              <a:avLst/>
            </a:prstGeom>
            <a:solidFill>
              <a:srgbClr val="00FFFF"/>
            </a:solidFill>
            <a:ln w="25400">
              <a:solidFill>
                <a:schemeClr val="tx1"/>
              </a:solidFill>
              <a:miter lim="800000"/>
              <a:headEnd/>
              <a:tailEnd/>
            </a:ln>
          </p:spPr>
          <p:txBody>
            <a:bodyPr wrap="none" anchor="ctr"/>
            <a:lstStyle/>
            <a:p>
              <a:pPr algn="ctr"/>
              <a:endParaRPr lang="en-US">
                <a:solidFill>
                  <a:srgbClr val="FF33CC"/>
                </a:solidFill>
              </a:endParaRPr>
            </a:p>
          </p:txBody>
        </p:sp>
        <p:sp>
          <p:nvSpPr>
            <p:cNvPr id="120896" name="Rectangle 74"/>
            <p:cNvSpPr>
              <a:spLocks noChangeArrowheads="1"/>
            </p:cNvSpPr>
            <p:nvPr/>
          </p:nvSpPr>
          <p:spPr bwMode="auto">
            <a:xfrm>
              <a:off x="5037" y="3327"/>
              <a:ext cx="144" cy="144"/>
            </a:xfrm>
            <a:prstGeom prst="rect">
              <a:avLst/>
            </a:prstGeom>
            <a:solidFill>
              <a:srgbClr val="00FFFF"/>
            </a:solidFill>
            <a:ln w="25400">
              <a:solidFill>
                <a:schemeClr val="tx1"/>
              </a:solidFill>
              <a:miter lim="800000"/>
              <a:headEnd/>
              <a:tailEnd/>
            </a:ln>
          </p:spPr>
          <p:txBody>
            <a:bodyPr wrap="none" anchor="ctr"/>
            <a:lstStyle/>
            <a:p>
              <a:pPr algn="ctr"/>
              <a:endParaRPr lang="en-US">
                <a:solidFill>
                  <a:srgbClr val="FF33CC"/>
                </a:solidFill>
              </a:endParaRPr>
            </a:p>
          </p:txBody>
        </p:sp>
        <p:sp>
          <p:nvSpPr>
            <p:cNvPr id="120897" name="Rectangle 75"/>
            <p:cNvSpPr>
              <a:spLocks noChangeArrowheads="1"/>
            </p:cNvSpPr>
            <p:nvPr/>
          </p:nvSpPr>
          <p:spPr bwMode="auto">
            <a:xfrm>
              <a:off x="4885" y="3529"/>
              <a:ext cx="144" cy="144"/>
            </a:xfrm>
            <a:prstGeom prst="rect">
              <a:avLst/>
            </a:prstGeom>
            <a:solidFill>
              <a:srgbClr val="00FFFF"/>
            </a:solidFill>
            <a:ln w="25400">
              <a:solidFill>
                <a:schemeClr val="tx1"/>
              </a:solidFill>
              <a:miter lim="800000"/>
              <a:headEnd/>
              <a:tailEnd/>
            </a:ln>
          </p:spPr>
          <p:txBody>
            <a:bodyPr wrap="none" anchor="ctr"/>
            <a:lstStyle/>
            <a:p>
              <a:pPr algn="ctr"/>
              <a:endParaRPr lang="en-US">
                <a:solidFill>
                  <a:srgbClr val="FF33CC"/>
                </a:solidFill>
              </a:endParaRPr>
            </a:p>
          </p:txBody>
        </p:sp>
        <p:sp>
          <p:nvSpPr>
            <p:cNvPr id="120898" name="Rectangle 76"/>
            <p:cNvSpPr>
              <a:spLocks noChangeArrowheads="1"/>
            </p:cNvSpPr>
            <p:nvPr/>
          </p:nvSpPr>
          <p:spPr bwMode="auto">
            <a:xfrm>
              <a:off x="4450" y="3794"/>
              <a:ext cx="144" cy="144"/>
            </a:xfrm>
            <a:prstGeom prst="rect">
              <a:avLst/>
            </a:prstGeom>
            <a:solidFill>
              <a:srgbClr val="00FFFF"/>
            </a:solidFill>
            <a:ln w="25400">
              <a:solidFill>
                <a:schemeClr val="tx1"/>
              </a:solidFill>
              <a:miter lim="800000"/>
              <a:headEnd/>
              <a:tailEnd/>
            </a:ln>
          </p:spPr>
          <p:txBody>
            <a:bodyPr wrap="none" anchor="ctr"/>
            <a:lstStyle/>
            <a:p>
              <a:pPr algn="ctr"/>
              <a:endParaRPr lang="en-US">
                <a:solidFill>
                  <a:srgbClr val="FF33CC"/>
                </a:solidFill>
              </a:endParaRPr>
            </a:p>
          </p:txBody>
        </p:sp>
        <p:sp>
          <p:nvSpPr>
            <p:cNvPr id="120899" name="Rectangle 77"/>
            <p:cNvSpPr>
              <a:spLocks noChangeArrowheads="1"/>
            </p:cNvSpPr>
            <p:nvPr/>
          </p:nvSpPr>
          <p:spPr bwMode="auto">
            <a:xfrm>
              <a:off x="4147" y="3846"/>
              <a:ext cx="144" cy="144"/>
            </a:xfrm>
            <a:prstGeom prst="rect">
              <a:avLst/>
            </a:prstGeom>
            <a:solidFill>
              <a:srgbClr val="00FFFF"/>
            </a:solidFill>
            <a:ln w="25400">
              <a:solidFill>
                <a:schemeClr val="tx1"/>
              </a:solidFill>
              <a:miter lim="800000"/>
              <a:headEnd/>
              <a:tailEnd/>
            </a:ln>
          </p:spPr>
          <p:txBody>
            <a:bodyPr wrap="none" anchor="ctr"/>
            <a:lstStyle/>
            <a:p>
              <a:pPr algn="ctr"/>
              <a:endParaRPr lang="en-US">
                <a:solidFill>
                  <a:srgbClr val="FF33CC"/>
                </a:solidFill>
              </a:endParaRPr>
            </a:p>
          </p:txBody>
        </p:sp>
        <p:sp>
          <p:nvSpPr>
            <p:cNvPr id="120900" name="Rectangle 78"/>
            <p:cNvSpPr>
              <a:spLocks noChangeArrowheads="1"/>
            </p:cNvSpPr>
            <p:nvPr/>
          </p:nvSpPr>
          <p:spPr bwMode="auto">
            <a:xfrm>
              <a:off x="3870" y="3783"/>
              <a:ext cx="144" cy="144"/>
            </a:xfrm>
            <a:prstGeom prst="rect">
              <a:avLst/>
            </a:prstGeom>
            <a:solidFill>
              <a:srgbClr val="00FFFF"/>
            </a:solidFill>
            <a:ln w="25400">
              <a:solidFill>
                <a:schemeClr val="tx1"/>
              </a:solidFill>
              <a:miter lim="800000"/>
              <a:headEnd/>
              <a:tailEnd/>
            </a:ln>
          </p:spPr>
          <p:txBody>
            <a:bodyPr wrap="none" anchor="ctr"/>
            <a:lstStyle/>
            <a:p>
              <a:pPr algn="ctr"/>
              <a:endParaRPr lang="en-US">
                <a:solidFill>
                  <a:srgbClr val="FF33CC"/>
                </a:solidFill>
              </a:endParaRPr>
            </a:p>
          </p:txBody>
        </p:sp>
        <p:sp>
          <p:nvSpPr>
            <p:cNvPr id="120901" name="Rectangle 79"/>
            <p:cNvSpPr>
              <a:spLocks noChangeArrowheads="1"/>
            </p:cNvSpPr>
            <p:nvPr/>
          </p:nvSpPr>
          <p:spPr bwMode="auto">
            <a:xfrm>
              <a:off x="3648" y="3648"/>
              <a:ext cx="144" cy="144"/>
            </a:xfrm>
            <a:prstGeom prst="rect">
              <a:avLst/>
            </a:prstGeom>
            <a:solidFill>
              <a:srgbClr val="00FFFF"/>
            </a:solidFill>
            <a:ln w="25400">
              <a:solidFill>
                <a:schemeClr val="tx1"/>
              </a:solidFill>
              <a:miter lim="800000"/>
              <a:headEnd/>
              <a:tailEnd/>
            </a:ln>
          </p:spPr>
          <p:txBody>
            <a:bodyPr wrap="none" anchor="ctr"/>
            <a:lstStyle/>
            <a:p>
              <a:pPr algn="ctr"/>
              <a:endParaRPr lang="en-US">
                <a:solidFill>
                  <a:srgbClr val="FF33CC"/>
                </a:solidFill>
              </a:endParaRPr>
            </a:p>
          </p:txBody>
        </p:sp>
        <p:sp>
          <p:nvSpPr>
            <p:cNvPr id="120902" name="Rectangle 80"/>
            <p:cNvSpPr>
              <a:spLocks noChangeArrowheads="1"/>
            </p:cNvSpPr>
            <p:nvPr/>
          </p:nvSpPr>
          <p:spPr bwMode="auto">
            <a:xfrm>
              <a:off x="3430" y="3447"/>
              <a:ext cx="144" cy="144"/>
            </a:xfrm>
            <a:prstGeom prst="rect">
              <a:avLst/>
            </a:prstGeom>
            <a:solidFill>
              <a:srgbClr val="00FFFF"/>
            </a:solidFill>
            <a:ln w="25400">
              <a:solidFill>
                <a:schemeClr val="tx1"/>
              </a:solidFill>
              <a:miter lim="800000"/>
              <a:headEnd/>
              <a:tailEnd/>
            </a:ln>
          </p:spPr>
          <p:txBody>
            <a:bodyPr wrap="none" anchor="ctr"/>
            <a:lstStyle/>
            <a:p>
              <a:pPr algn="ctr"/>
              <a:endParaRPr lang="en-US">
                <a:solidFill>
                  <a:srgbClr val="FF33CC"/>
                </a:solidFill>
              </a:endParaRPr>
            </a:p>
          </p:txBody>
        </p:sp>
        <p:sp>
          <p:nvSpPr>
            <p:cNvPr id="120903" name="Rectangle 81"/>
            <p:cNvSpPr>
              <a:spLocks noChangeArrowheads="1"/>
            </p:cNvSpPr>
            <p:nvPr/>
          </p:nvSpPr>
          <p:spPr bwMode="auto">
            <a:xfrm>
              <a:off x="3242" y="3236"/>
              <a:ext cx="144" cy="144"/>
            </a:xfrm>
            <a:prstGeom prst="rect">
              <a:avLst/>
            </a:prstGeom>
            <a:solidFill>
              <a:srgbClr val="00FFFF"/>
            </a:solidFill>
            <a:ln w="25400">
              <a:solidFill>
                <a:schemeClr val="tx1"/>
              </a:solidFill>
              <a:miter lim="800000"/>
              <a:headEnd/>
              <a:tailEnd/>
            </a:ln>
          </p:spPr>
          <p:txBody>
            <a:bodyPr wrap="none" anchor="ctr"/>
            <a:lstStyle/>
            <a:p>
              <a:pPr algn="ctr"/>
              <a:endParaRPr lang="en-US">
                <a:solidFill>
                  <a:srgbClr val="FF33CC"/>
                </a:solidFill>
              </a:endParaRPr>
            </a:p>
          </p:txBody>
        </p:sp>
        <p:sp>
          <p:nvSpPr>
            <p:cNvPr id="120904" name="Rectangle 82"/>
            <p:cNvSpPr>
              <a:spLocks noChangeArrowheads="1"/>
            </p:cNvSpPr>
            <p:nvPr/>
          </p:nvSpPr>
          <p:spPr bwMode="auto">
            <a:xfrm>
              <a:off x="3133" y="3001"/>
              <a:ext cx="144" cy="144"/>
            </a:xfrm>
            <a:prstGeom prst="rect">
              <a:avLst/>
            </a:prstGeom>
            <a:solidFill>
              <a:srgbClr val="00FFFF"/>
            </a:solidFill>
            <a:ln w="25400">
              <a:solidFill>
                <a:schemeClr val="tx1"/>
              </a:solidFill>
              <a:miter lim="800000"/>
              <a:headEnd/>
              <a:tailEnd/>
            </a:ln>
          </p:spPr>
          <p:txBody>
            <a:bodyPr wrap="none" anchor="ctr"/>
            <a:lstStyle/>
            <a:p>
              <a:pPr algn="ctr"/>
              <a:endParaRPr lang="en-US">
                <a:solidFill>
                  <a:srgbClr val="FF33CC"/>
                </a:solidFill>
              </a:endParaRPr>
            </a:p>
          </p:txBody>
        </p:sp>
      </p:grpSp>
      <p:sp>
        <p:nvSpPr>
          <p:cNvPr id="500820" name="Text Box 84"/>
          <p:cNvSpPr txBox="1">
            <a:spLocks noChangeArrowheads="1"/>
          </p:cNvSpPr>
          <p:nvPr/>
        </p:nvSpPr>
        <p:spPr bwMode="auto">
          <a:xfrm>
            <a:off x="7086600" y="974725"/>
            <a:ext cx="1905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50000"/>
              </a:spcBef>
              <a:spcAft>
                <a:spcPct val="0"/>
              </a:spcAft>
              <a:defRPr sz="2000" b="1">
                <a:solidFill>
                  <a:schemeClr val="bg1"/>
                </a:solidFill>
                <a:latin typeface="Arial" charset="0"/>
                <a:ea typeface="ＭＳ Ｐゴシック" charset="0"/>
              </a:defRPr>
            </a:lvl6pPr>
            <a:lvl7pPr marL="2971800" indent="-228600" eaLnBrk="0" fontAlgn="base" hangingPunct="0">
              <a:spcBef>
                <a:spcPct val="50000"/>
              </a:spcBef>
              <a:spcAft>
                <a:spcPct val="0"/>
              </a:spcAft>
              <a:defRPr sz="2000" b="1">
                <a:solidFill>
                  <a:schemeClr val="bg1"/>
                </a:solidFill>
                <a:latin typeface="Arial" charset="0"/>
                <a:ea typeface="ＭＳ Ｐゴシック" charset="0"/>
              </a:defRPr>
            </a:lvl7pPr>
            <a:lvl8pPr marL="3429000" indent="-228600" eaLnBrk="0" fontAlgn="base" hangingPunct="0">
              <a:spcBef>
                <a:spcPct val="50000"/>
              </a:spcBef>
              <a:spcAft>
                <a:spcPct val="0"/>
              </a:spcAft>
              <a:defRPr sz="2000" b="1">
                <a:solidFill>
                  <a:schemeClr val="bg1"/>
                </a:solidFill>
                <a:latin typeface="Arial" charset="0"/>
                <a:ea typeface="ＭＳ Ｐゴシック" charset="0"/>
              </a:defRPr>
            </a:lvl8pPr>
            <a:lvl9pPr marL="3886200" indent="-228600" eaLnBrk="0" fontAlgn="base" hangingPunct="0">
              <a:spcBef>
                <a:spcPct val="50000"/>
              </a:spcBef>
              <a:spcAft>
                <a:spcPct val="0"/>
              </a:spcAft>
              <a:defRPr sz="2000" b="1">
                <a:solidFill>
                  <a:schemeClr val="bg1"/>
                </a:solidFill>
                <a:latin typeface="Arial" charset="0"/>
                <a:ea typeface="ＭＳ Ｐゴシック" charset="0"/>
              </a:defRPr>
            </a:lvl9pPr>
          </a:lstStyle>
          <a:p>
            <a:pPr eaLnBrk="1" hangingPunct="1"/>
            <a:r>
              <a:rPr lang="en-US">
                <a:solidFill>
                  <a:schemeClr val="tx1"/>
                </a:solidFill>
              </a:rPr>
              <a:t>x</a:t>
            </a:r>
            <a:r>
              <a:rPr lang="en-US" baseline="-25000">
                <a:solidFill>
                  <a:schemeClr val="tx1"/>
                </a:solidFill>
              </a:rPr>
              <a:t>c</a:t>
            </a:r>
            <a:r>
              <a:rPr lang="en-US">
                <a:solidFill>
                  <a:schemeClr val="tx1"/>
                </a:solidFill>
              </a:rPr>
              <a:t> ≈ 77 mm</a:t>
            </a:r>
          </a:p>
          <a:p>
            <a:pPr eaLnBrk="1" hangingPunct="1"/>
            <a:r>
              <a:rPr lang="en-US">
                <a:solidFill>
                  <a:schemeClr val="tx1"/>
                </a:solidFill>
                <a:latin typeface="Symbol" charset="0"/>
              </a:rPr>
              <a:t>b</a:t>
            </a:r>
            <a:r>
              <a:rPr lang="en-US">
                <a:solidFill>
                  <a:schemeClr val="tx1"/>
                </a:solidFill>
              </a:rPr>
              <a:t> ≈ 10 mrad</a:t>
            </a:r>
          </a:p>
          <a:p>
            <a:pPr eaLnBrk="1" hangingPunct="1"/>
            <a:r>
              <a:rPr lang="en-US">
                <a:solidFill>
                  <a:schemeClr val="tx1"/>
                </a:solidFill>
                <a:latin typeface="cmmi8" charset="0"/>
              </a:rPr>
              <a:t>B</a:t>
            </a:r>
            <a:r>
              <a:rPr lang="en-US">
                <a:solidFill>
                  <a:schemeClr val="tx1"/>
                </a:solidFill>
              </a:rPr>
              <a:t>·</a:t>
            </a:r>
            <a:r>
              <a:rPr lang="en-US">
                <a:solidFill>
                  <a:schemeClr val="tx1"/>
                </a:solidFill>
                <a:latin typeface="cmmi8" charset="0"/>
              </a:rPr>
              <a:t>dl</a:t>
            </a:r>
            <a:r>
              <a:rPr lang="en-US">
                <a:solidFill>
                  <a:schemeClr val="tx1"/>
                </a:solidFill>
              </a:rPr>
              <a:t> ≈ 0.1 Tm</a:t>
            </a:r>
          </a:p>
        </p:txBody>
      </p:sp>
      <p:grpSp>
        <p:nvGrpSpPr>
          <p:cNvPr id="13" name="Group 85"/>
          <p:cNvGrpSpPr>
            <a:grpSpLocks/>
          </p:cNvGrpSpPr>
          <p:nvPr/>
        </p:nvGrpSpPr>
        <p:grpSpPr bwMode="auto">
          <a:xfrm>
            <a:off x="8229600" y="4419599"/>
            <a:ext cx="838200" cy="2349500"/>
            <a:chOff x="5184" y="2784"/>
            <a:chExt cx="528" cy="1480"/>
          </a:xfrm>
        </p:grpSpPr>
        <p:grpSp>
          <p:nvGrpSpPr>
            <p:cNvPr id="120873" name="Group 86"/>
            <p:cNvGrpSpPr>
              <a:grpSpLocks/>
            </p:cNvGrpSpPr>
            <p:nvPr/>
          </p:nvGrpSpPr>
          <p:grpSpPr bwMode="auto">
            <a:xfrm>
              <a:off x="5356" y="2784"/>
              <a:ext cx="356" cy="1480"/>
              <a:chOff x="5356" y="2784"/>
              <a:chExt cx="356" cy="1480"/>
            </a:xfrm>
          </p:grpSpPr>
          <p:sp>
            <p:nvSpPr>
              <p:cNvPr id="120876" name="Line 87"/>
              <p:cNvSpPr>
                <a:spLocks noChangeShapeType="1"/>
              </p:cNvSpPr>
              <p:nvPr/>
            </p:nvSpPr>
            <p:spPr bwMode="auto">
              <a:xfrm flipH="1">
                <a:off x="5376" y="2784"/>
                <a:ext cx="96" cy="1296"/>
              </a:xfrm>
              <a:prstGeom prst="line">
                <a:avLst/>
              </a:prstGeom>
              <a:noFill/>
              <a:ln w="28575">
                <a:solidFill>
                  <a:srgbClr val="FF00FF"/>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20877" name="Line 88"/>
              <p:cNvSpPr>
                <a:spLocks noChangeShapeType="1"/>
              </p:cNvSpPr>
              <p:nvPr/>
            </p:nvSpPr>
            <p:spPr bwMode="auto">
              <a:xfrm>
                <a:off x="5472" y="2800"/>
                <a:ext cx="144" cy="128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20878" name="Line 89"/>
              <p:cNvSpPr>
                <a:spLocks noChangeShapeType="1"/>
              </p:cNvSpPr>
              <p:nvPr/>
            </p:nvSpPr>
            <p:spPr bwMode="auto">
              <a:xfrm flipV="1">
                <a:off x="5364" y="4062"/>
                <a:ext cx="252" cy="1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20879" name="Text Box 90"/>
              <p:cNvSpPr txBox="1">
                <a:spLocks noChangeArrowheads="1"/>
              </p:cNvSpPr>
              <p:nvPr/>
            </p:nvSpPr>
            <p:spPr bwMode="auto">
              <a:xfrm>
                <a:off x="5356" y="4033"/>
                <a:ext cx="2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50000"/>
                  </a:spcBef>
                  <a:spcAft>
                    <a:spcPct val="0"/>
                  </a:spcAft>
                  <a:defRPr sz="2000" b="1">
                    <a:solidFill>
                      <a:schemeClr val="bg1"/>
                    </a:solidFill>
                    <a:latin typeface="Arial" charset="0"/>
                    <a:ea typeface="ＭＳ Ｐゴシック" charset="0"/>
                  </a:defRPr>
                </a:lvl6pPr>
                <a:lvl7pPr marL="2971800" indent="-228600" eaLnBrk="0" fontAlgn="base" hangingPunct="0">
                  <a:spcBef>
                    <a:spcPct val="50000"/>
                  </a:spcBef>
                  <a:spcAft>
                    <a:spcPct val="0"/>
                  </a:spcAft>
                  <a:defRPr sz="2000" b="1">
                    <a:solidFill>
                      <a:schemeClr val="bg1"/>
                    </a:solidFill>
                    <a:latin typeface="Arial" charset="0"/>
                    <a:ea typeface="ＭＳ Ｐゴシック" charset="0"/>
                  </a:defRPr>
                </a:lvl7pPr>
                <a:lvl8pPr marL="3429000" indent="-228600" eaLnBrk="0" fontAlgn="base" hangingPunct="0">
                  <a:spcBef>
                    <a:spcPct val="50000"/>
                  </a:spcBef>
                  <a:spcAft>
                    <a:spcPct val="0"/>
                  </a:spcAft>
                  <a:defRPr sz="2000" b="1">
                    <a:solidFill>
                      <a:schemeClr val="bg1"/>
                    </a:solidFill>
                    <a:latin typeface="Arial" charset="0"/>
                    <a:ea typeface="ＭＳ Ｐゴシック" charset="0"/>
                  </a:defRPr>
                </a:lvl8pPr>
                <a:lvl9pPr marL="3886200" indent="-228600" eaLnBrk="0" fontAlgn="base" hangingPunct="0">
                  <a:spcBef>
                    <a:spcPct val="50000"/>
                  </a:spcBef>
                  <a:spcAft>
                    <a:spcPct val="0"/>
                  </a:spcAft>
                  <a:defRPr sz="2000" b="1">
                    <a:solidFill>
                      <a:schemeClr val="bg1"/>
                    </a:solidFill>
                    <a:latin typeface="Arial" charset="0"/>
                    <a:ea typeface="ＭＳ Ｐゴシック" charset="0"/>
                  </a:defRPr>
                </a:lvl9pPr>
              </a:lstStyle>
              <a:p>
                <a:pPr algn="ctr" eaLnBrk="1" hangingPunct="1"/>
                <a:r>
                  <a:rPr lang="en-US" sz="1800" dirty="0">
                    <a:solidFill>
                      <a:srgbClr val="0000FF"/>
                    </a:solidFill>
                  </a:rPr>
                  <a:t>x</a:t>
                </a:r>
                <a:r>
                  <a:rPr lang="en-US" sz="1800" baseline="-25000" dirty="0">
                    <a:solidFill>
                      <a:srgbClr val="0000FF"/>
                    </a:solidFill>
                  </a:rPr>
                  <a:t>c</a:t>
                </a:r>
              </a:p>
            </p:txBody>
          </p:sp>
          <p:sp>
            <p:nvSpPr>
              <p:cNvPr id="120880" name="Text Box 91"/>
              <p:cNvSpPr txBox="1">
                <a:spLocks noChangeArrowheads="1"/>
              </p:cNvSpPr>
              <p:nvPr/>
            </p:nvSpPr>
            <p:spPr bwMode="auto">
              <a:xfrm>
                <a:off x="5568" y="3408"/>
                <a:ext cx="14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50000"/>
                  </a:spcBef>
                  <a:spcAft>
                    <a:spcPct val="0"/>
                  </a:spcAft>
                  <a:defRPr sz="2000" b="1">
                    <a:solidFill>
                      <a:schemeClr val="bg1"/>
                    </a:solidFill>
                    <a:latin typeface="Arial" charset="0"/>
                    <a:ea typeface="ＭＳ Ｐゴシック" charset="0"/>
                  </a:defRPr>
                </a:lvl6pPr>
                <a:lvl7pPr marL="2971800" indent="-228600" eaLnBrk="0" fontAlgn="base" hangingPunct="0">
                  <a:spcBef>
                    <a:spcPct val="50000"/>
                  </a:spcBef>
                  <a:spcAft>
                    <a:spcPct val="0"/>
                  </a:spcAft>
                  <a:defRPr sz="2000" b="1">
                    <a:solidFill>
                      <a:schemeClr val="bg1"/>
                    </a:solidFill>
                    <a:latin typeface="Arial" charset="0"/>
                    <a:ea typeface="ＭＳ Ｐゴシック" charset="0"/>
                  </a:defRPr>
                </a:lvl7pPr>
                <a:lvl8pPr marL="3429000" indent="-228600" eaLnBrk="0" fontAlgn="base" hangingPunct="0">
                  <a:spcBef>
                    <a:spcPct val="50000"/>
                  </a:spcBef>
                  <a:spcAft>
                    <a:spcPct val="0"/>
                  </a:spcAft>
                  <a:defRPr sz="2000" b="1">
                    <a:solidFill>
                      <a:schemeClr val="bg1"/>
                    </a:solidFill>
                    <a:latin typeface="Arial" charset="0"/>
                    <a:ea typeface="ＭＳ Ｐゴシック" charset="0"/>
                  </a:defRPr>
                </a:lvl8pPr>
                <a:lvl9pPr marL="3886200" indent="-228600" eaLnBrk="0" fontAlgn="base" hangingPunct="0">
                  <a:spcBef>
                    <a:spcPct val="50000"/>
                  </a:spcBef>
                  <a:spcAft>
                    <a:spcPct val="0"/>
                  </a:spcAft>
                  <a:defRPr sz="2000" b="1">
                    <a:solidFill>
                      <a:schemeClr val="bg1"/>
                    </a:solidFill>
                    <a:latin typeface="Arial" charset="0"/>
                    <a:ea typeface="ＭＳ Ｐゴシック" charset="0"/>
                  </a:defRPr>
                </a:lvl9pPr>
              </a:lstStyle>
              <a:p>
                <a:pPr algn="ctr" eaLnBrk="1" hangingPunct="1"/>
                <a:r>
                  <a:rPr lang="en-US" sz="1600">
                    <a:solidFill>
                      <a:srgbClr val="FF0000"/>
                    </a:solidFill>
                  </a:rPr>
                  <a:t>R</a:t>
                </a:r>
              </a:p>
            </p:txBody>
          </p:sp>
        </p:grpSp>
        <p:sp>
          <p:nvSpPr>
            <p:cNvPr id="120874" name="Text Box 92"/>
            <p:cNvSpPr txBox="1">
              <a:spLocks noChangeArrowheads="1"/>
            </p:cNvSpPr>
            <p:nvPr/>
          </p:nvSpPr>
          <p:spPr bwMode="auto">
            <a:xfrm>
              <a:off x="5184" y="3744"/>
              <a:ext cx="14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50000"/>
                </a:spcBef>
                <a:spcAft>
                  <a:spcPct val="0"/>
                </a:spcAft>
                <a:defRPr sz="2000" b="1">
                  <a:solidFill>
                    <a:schemeClr val="bg1"/>
                  </a:solidFill>
                  <a:latin typeface="Arial" charset="0"/>
                  <a:ea typeface="ＭＳ Ｐゴシック" charset="0"/>
                </a:defRPr>
              </a:lvl6pPr>
              <a:lvl7pPr marL="2971800" indent="-228600" eaLnBrk="0" fontAlgn="base" hangingPunct="0">
                <a:spcBef>
                  <a:spcPct val="50000"/>
                </a:spcBef>
                <a:spcAft>
                  <a:spcPct val="0"/>
                </a:spcAft>
                <a:defRPr sz="2000" b="1">
                  <a:solidFill>
                    <a:schemeClr val="bg1"/>
                  </a:solidFill>
                  <a:latin typeface="Arial" charset="0"/>
                  <a:ea typeface="ＭＳ Ｐゴシック" charset="0"/>
                </a:defRPr>
              </a:lvl7pPr>
              <a:lvl8pPr marL="3429000" indent="-228600" eaLnBrk="0" fontAlgn="base" hangingPunct="0">
                <a:spcBef>
                  <a:spcPct val="50000"/>
                </a:spcBef>
                <a:spcAft>
                  <a:spcPct val="0"/>
                </a:spcAft>
                <a:defRPr sz="2000" b="1">
                  <a:solidFill>
                    <a:schemeClr val="bg1"/>
                  </a:solidFill>
                  <a:latin typeface="Arial" charset="0"/>
                  <a:ea typeface="ＭＳ Ｐゴシック" charset="0"/>
                </a:defRPr>
              </a:lvl8pPr>
              <a:lvl9pPr marL="3886200" indent="-228600" eaLnBrk="0" fontAlgn="base" hangingPunct="0">
                <a:spcBef>
                  <a:spcPct val="50000"/>
                </a:spcBef>
                <a:spcAft>
                  <a:spcPct val="0"/>
                </a:spcAft>
                <a:defRPr sz="2000" b="1">
                  <a:solidFill>
                    <a:schemeClr val="bg1"/>
                  </a:solidFill>
                  <a:latin typeface="Arial" charset="0"/>
                  <a:ea typeface="ＭＳ Ｐゴシック" charset="0"/>
                </a:defRPr>
              </a:lvl9pPr>
            </a:lstStyle>
            <a:p>
              <a:pPr algn="ctr" eaLnBrk="1" hangingPunct="1"/>
              <a:r>
                <a:rPr lang="en-US" sz="1600">
                  <a:solidFill>
                    <a:srgbClr val="FF33CC"/>
                  </a:solidFill>
                </a:rPr>
                <a:t>R</a:t>
              </a:r>
            </a:p>
          </p:txBody>
        </p:sp>
        <p:sp>
          <p:nvSpPr>
            <p:cNvPr id="120875" name="Text Box 93"/>
            <p:cNvSpPr txBox="1">
              <a:spLocks noChangeArrowheads="1"/>
            </p:cNvSpPr>
            <p:nvPr/>
          </p:nvSpPr>
          <p:spPr bwMode="auto">
            <a:xfrm>
              <a:off x="5312" y="3688"/>
              <a:ext cx="38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50000"/>
                </a:spcBef>
                <a:spcAft>
                  <a:spcPct val="0"/>
                </a:spcAft>
                <a:defRPr sz="2000" b="1">
                  <a:solidFill>
                    <a:schemeClr val="bg1"/>
                  </a:solidFill>
                  <a:latin typeface="Arial" charset="0"/>
                  <a:ea typeface="ＭＳ Ｐゴシック" charset="0"/>
                </a:defRPr>
              </a:lvl6pPr>
              <a:lvl7pPr marL="2971800" indent="-228600" eaLnBrk="0" fontAlgn="base" hangingPunct="0">
                <a:spcBef>
                  <a:spcPct val="50000"/>
                </a:spcBef>
                <a:spcAft>
                  <a:spcPct val="0"/>
                </a:spcAft>
                <a:defRPr sz="2000" b="1">
                  <a:solidFill>
                    <a:schemeClr val="bg1"/>
                  </a:solidFill>
                  <a:latin typeface="Arial" charset="0"/>
                  <a:ea typeface="ＭＳ Ｐゴシック" charset="0"/>
                </a:defRPr>
              </a:lvl7pPr>
              <a:lvl8pPr marL="3429000" indent="-228600" eaLnBrk="0" fontAlgn="base" hangingPunct="0">
                <a:spcBef>
                  <a:spcPct val="50000"/>
                </a:spcBef>
                <a:spcAft>
                  <a:spcPct val="0"/>
                </a:spcAft>
                <a:defRPr sz="2000" b="1">
                  <a:solidFill>
                    <a:schemeClr val="bg1"/>
                  </a:solidFill>
                  <a:latin typeface="Arial" charset="0"/>
                  <a:ea typeface="ＭＳ Ｐゴシック" charset="0"/>
                </a:defRPr>
              </a:lvl8pPr>
              <a:lvl9pPr marL="3886200" indent="-228600" eaLnBrk="0" fontAlgn="base" hangingPunct="0">
                <a:spcBef>
                  <a:spcPct val="50000"/>
                </a:spcBef>
                <a:spcAft>
                  <a:spcPct val="0"/>
                </a:spcAft>
                <a:defRPr sz="2000" b="1">
                  <a:solidFill>
                    <a:schemeClr val="bg1"/>
                  </a:solidFill>
                  <a:latin typeface="Arial" charset="0"/>
                  <a:ea typeface="ＭＳ Ｐゴシック" charset="0"/>
                </a:defRPr>
              </a:lvl9pPr>
            </a:lstStyle>
            <a:p>
              <a:pPr algn="ctr" eaLnBrk="1" hangingPunct="1"/>
              <a:r>
                <a:rPr lang="en-US">
                  <a:solidFill>
                    <a:schemeClr val="tx1"/>
                  </a:solidFill>
                  <a:latin typeface="Symbol" charset="0"/>
                </a:rPr>
                <a:t>b</a:t>
              </a:r>
            </a:p>
          </p:txBody>
        </p:sp>
      </p:grpSp>
      <p:grpSp>
        <p:nvGrpSpPr>
          <p:cNvPr id="15" name="Group 94"/>
          <p:cNvGrpSpPr>
            <a:grpSpLocks/>
          </p:cNvGrpSpPr>
          <p:nvPr/>
        </p:nvGrpSpPr>
        <p:grpSpPr bwMode="auto">
          <a:xfrm>
            <a:off x="0" y="1066800"/>
            <a:ext cx="2560638" cy="2225675"/>
            <a:chOff x="0" y="672"/>
            <a:chExt cx="1613" cy="1402"/>
          </a:xfrm>
        </p:grpSpPr>
        <p:sp>
          <p:nvSpPr>
            <p:cNvPr id="120867" name="Text Box 95"/>
            <p:cNvSpPr txBox="1">
              <a:spLocks noChangeArrowheads="1"/>
            </p:cNvSpPr>
            <p:nvPr/>
          </p:nvSpPr>
          <p:spPr bwMode="auto">
            <a:xfrm>
              <a:off x="1008" y="1824"/>
              <a:ext cx="6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50000"/>
                </a:spcBef>
                <a:spcAft>
                  <a:spcPct val="0"/>
                </a:spcAft>
                <a:defRPr sz="2000" b="1">
                  <a:solidFill>
                    <a:schemeClr val="bg1"/>
                  </a:solidFill>
                  <a:latin typeface="Arial" charset="0"/>
                  <a:ea typeface="ＭＳ Ｐゴシック" charset="0"/>
                </a:defRPr>
              </a:lvl6pPr>
              <a:lvl7pPr marL="2971800" indent="-228600" eaLnBrk="0" fontAlgn="base" hangingPunct="0">
                <a:spcBef>
                  <a:spcPct val="50000"/>
                </a:spcBef>
                <a:spcAft>
                  <a:spcPct val="0"/>
                </a:spcAft>
                <a:defRPr sz="2000" b="1">
                  <a:solidFill>
                    <a:schemeClr val="bg1"/>
                  </a:solidFill>
                  <a:latin typeface="Arial" charset="0"/>
                  <a:ea typeface="ＭＳ Ｐゴシック" charset="0"/>
                </a:defRPr>
              </a:lvl7pPr>
              <a:lvl8pPr marL="3429000" indent="-228600" eaLnBrk="0" fontAlgn="base" hangingPunct="0">
                <a:spcBef>
                  <a:spcPct val="50000"/>
                </a:spcBef>
                <a:spcAft>
                  <a:spcPct val="0"/>
                </a:spcAft>
                <a:defRPr sz="2000" b="1">
                  <a:solidFill>
                    <a:schemeClr val="bg1"/>
                  </a:solidFill>
                  <a:latin typeface="Arial" charset="0"/>
                  <a:ea typeface="ＭＳ Ｐゴシック" charset="0"/>
                </a:defRPr>
              </a:lvl8pPr>
              <a:lvl9pPr marL="3886200" indent="-228600" eaLnBrk="0" fontAlgn="base" hangingPunct="0">
                <a:spcBef>
                  <a:spcPct val="50000"/>
                </a:spcBef>
                <a:spcAft>
                  <a:spcPct val="0"/>
                </a:spcAft>
                <a:defRPr sz="2000" b="1">
                  <a:solidFill>
                    <a:schemeClr val="bg1"/>
                  </a:solidFill>
                  <a:latin typeface="Arial" charset="0"/>
                  <a:ea typeface="ＭＳ Ｐゴシック" charset="0"/>
                </a:defRPr>
              </a:lvl9pPr>
            </a:lstStyle>
            <a:p>
              <a:pPr eaLnBrk="1" hangingPunct="1">
                <a:spcBef>
                  <a:spcPct val="0"/>
                </a:spcBef>
              </a:pPr>
              <a:r>
                <a:rPr lang="en-US" altLang="zh-CN" dirty="0">
                  <a:solidFill>
                    <a:srgbClr val="000000"/>
                  </a:solidFill>
                  <a:cs typeface="SimSun" charset="0"/>
                </a:rPr>
                <a:t>Target</a:t>
              </a:r>
            </a:p>
          </p:txBody>
        </p:sp>
        <p:sp>
          <p:nvSpPr>
            <p:cNvPr id="120868" name="Rectangle 96" descr="30%"/>
            <p:cNvSpPr>
              <a:spLocks noChangeArrowheads="1"/>
            </p:cNvSpPr>
            <p:nvPr/>
          </p:nvSpPr>
          <p:spPr bwMode="auto">
            <a:xfrm>
              <a:off x="1208" y="1351"/>
              <a:ext cx="266" cy="435"/>
            </a:xfrm>
            <a:prstGeom prst="rect">
              <a:avLst/>
            </a:prstGeom>
            <a:pattFill prst="pct30">
              <a:fgClr>
                <a:schemeClr val="bg1"/>
              </a:fgClr>
              <a:bgClr>
                <a:schemeClr val="tx1"/>
              </a:bgClr>
            </a:pattFill>
            <a:ln w="15875">
              <a:solidFill>
                <a:schemeClr val="bg1"/>
              </a:solidFill>
              <a:miter lim="800000"/>
              <a:headEnd/>
              <a:tailEnd/>
            </a:ln>
          </p:spPr>
          <p:txBody>
            <a:bodyPr wrap="none" anchor="ctr"/>
            <a:lstStyle/>
            <a:p>
              <a:pPr algn="ctr"/>
              <a:endParaRPr lang="en-US">
                <a:solidFill>
                  <a:srgbClr val="FF33CC"/>
                </a:solidFill>
              </a:endParaRPr>
            </a:p>
          </p:txBody>
        </p:sp>
        <p:sp>
          <p:nvSpPr>
            <p:cNvPr id="120869" name="Line 97"/>
            <p:cNvSpPr>
              <a:spLocks noChangeShapeType="1"/>
            </p:cNvSpPr>
            <p:nvPr/>
          </p:nvSpPr>
          <p:spPr bwMode="auto">
            <a:xfrm>
              <a:off x="603" y="1569"/>
              <a:ext cx="557"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0870" name="Text Box 98"/>
            <p:cNvSpPr txBox="1">
              <a:spLocks noChangeArrowheads="1"/>
            </p:cNvSpPr>
            <p:nvPr/>
          </p:nvSpPr>
          <p:spPr bwMode="auto">
            <a:xfrm>
              <a:off x="0" y="1584"/>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50000"/>
                </a:spcBef>
                <a:spcAft>
                  <a:spcPct val="0"/>
                </a:spcAft>
                <a:defRPr sz="2000" b="1">
                  <a:solidFill>
                    <a:schemeClr val="bg1"/>
                  </a:solidFill>
                  <a:latin typeface="Arial" charset="0"/>
                  <a:ea typeface="ＭＳ Ｐゴシック" charset="0"/>
                </a:defRPr>
              </a:lvl6pPr>
              <a:lvl7pPr marL="2971800" indent="-228600" eaLnBrk="0" fontAlgn="base" hangingPunct="0">
                <a:spcBef>
                  <a:spcPct val="50000"/>
                </a:spcBef>
                <a:spcAft>
                  <a:spcPct val="0"/>
                </a:spcAft>
                <a:defRPr sz="2000" b="1">
                  <a:solidFill>
                    <a:schemeClr val="bg1"/>
                  </a:solidFill>
                  <a:latin typeface="Arial" charset="0"/>
                  <a:ea typeface="ＭＳ Ｐゴシック" charset="0"/>
                </a:defRPr>
              </a:lvl7pPr>
              <a:lvl8pPr marL="3429000" indent="-228600" eaLnBrk="0" fontAlgn="base" hangingPunct="0">
                <a:spcBef>
                  <a:spcPct val="50000"/>
                </a:spcBef>
                <a:spcAft>
                  <a:spcPct val="0"/>
                </a:spcAft>
                <a:defRPr sz="2000" b="1">
                  <a:solidFill>
                    <a:schemeClr val="bg1"/>
                  </a:solidFill>
                  <a:latin typeface="Arial" charset="0"/>
                  <a:ea typeface="ＭＳ Ｐゴシック" charset="0"/>
                </a:defRPr>
              </a:lvl8pPr>
              <a:lvl9pPr marL="3886200" indent="-228600" eaLnBrk="0" fontAlgn="base" hangingPunct="0">
                <a:spcBef>
                  <a:spcPct val="50000"/>
                </a:spcBef>
                <a:spcAft>
                  <a:spcPct val="0"/>
                </a:spcAft>
                <a:defRPr sz="2000" b="1">
                  <a:solidFill>
                    <a:schemeClr val="bg1"/>
                  </a:solidFill>
                  <a:latin typeface="Arial" charset="0"/>
                  <a:ea typeface="ＭＳ Ｐゴシック" charset="0"/>
                </a:defRPr>
              </a:lvl9pPr>
            </a:lstStyle>
            <a:p>
              <a:pPr eaLnBrk="1" hangingPunct="1">
                <a:spcBef>
                  <a:spcPct val="0"/>
                </a:spcBef>
              </a:pPr>
              <a:endParaRPr lang="en-US" altLang="zh-CN" sz="1800">
                <a:solidFill>
                  <a:schemeClr val="tx1"/>
                </a:solidFill>
                <a:cs typeface="SimSun" charset="0"/>
              </a:endParaRPr>
            </a:p>
          </p:txBody>
        </p:sp>
        <p:sp>
          <p:nvSpPr>
            <p:cNvPr id="120871" name="Text Box 99"/>
            <p:cNvSpPr txBox="1">
              <a:spLocks noChangeArrowheads="1"/>
            </p:cNvSpPr>
            <p:nvPr/>
          </p:nvSpPr>
          <p:spPr bwMode="auto">
            <a:xfrm>
              <a:off x="96" y="672"/>
              <a:ext cx="1392"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50000"/>
                </a:spcBef>
                <a:spcAft>
                  <a:spcPct val="0"/>
                </a:spcAft>
                <a:defRPr sz="2000" b="1">
                  <a:solidFill>
                    <a:schemeClr val="bg1"/>
                  </a:solidFill>
                  <a:latin typeface="Arial" charset="0"/>
                  <a:ea typeface="ＭＳ Ｐゴシック" charset="0"/>
                </a:defRPr>
              </a:lvl6pPr>
              <a:lvl7pPr marL="2971800" indent="-228600" eaLnBrk="0" fontAlgn="base" hangingPunct="0">
                <a:spcBef>
                  <a:spcPct val="50000"/>
                </a:spcBef>
                <a:spcAft>
                  <a:spcPct val="0"/>
                </a:spcAft>
                <a:defRPr sz="2000" b="1">
                  <a:solidFill>
                    <a:schemeClr val="bg1"/>
                  </a:solidFill>
                  <a:latin typeface="Arial" charset="0"/>
                  <a:ea typeface="ＭＳ Ｐゴシック" charset="0"/>
                </a:defRPr>
              </a:lvl7pPr>
              <a:lvl8pPr marL="3429000" indent="-228600" eaLnBrk="0" fontAlgn="base" hangingPunct="0">
                <a:spcBef>
                  <a:spcPct val="50000"/>
                </a:spcBef>
                <a:spcAft>
                  <a:spcPct val="0"/>
                </a:spcAft>
                <a:defRPr sz="2000" b="1">
                  <a:solidFill>
                    <a:schemeClr val="bg1"/>
                  </a:solidFill>
                  <a:latin typeface="Arial" charset="0"/>
                  <a:ea typeface="ＭＳ Ｐゴシック" charset="0"/>
                </a:defRPr>
              </a:lvl8pPr>
              <a:lvl9pPr marL="3886200" indent="-228600" eaLnBrk="0" fontAlgn="base" hangingPunct="0">
                <a:spcBef>
                  <a:spcPct val="50000"/>
                </a:spcBef>
                <a:spcAft>
                  <a:spcPct val="0"/>
                </a:spcAft>
                <a:defRPr sz="2000" b="1">
                  <a:solidFill>
                    <a:schemeClr val="bg1"/>
                  </a:solidFill>
                  <a:latin typeface="Arial" charset="0"/>
                  <a:ea typeface="ＭＳ Ｐゴシック" charset="0"/>
                </a:defRPr>
              </a:lvl9pPr>
            </a:lstStyle>
            <a:p>
              <a:pPr eaLnBrk="1" hangingPunct="1"/>
              <a:r>
                <a:rPr lang="en-US">
                  <a:solidFill>
                    <a:schemeClr val="tx1"/>
                  </a:solidFill>
                </a:rPr>
                <a:t>narrow bunch of protons</a:t>
              </a:r>
            </a:p>
          </p:txBody>
        </p:sp>
        <p:sp>
          <p:nvSpPr>
            <p:cNvPr id="120872" name="Freeform 100"/>
            <p:cNvSpPr>
              <a:spLocks/>
            </p:cNvSpPr>
            <p:nvPr/>
          </p:nvSpPr>
          <p:spPr bwMode="auto">
            <a:xfrm>
              <a:off x="96" y="1440"/>
              <a:ext cx="576" cy="312"/>
            </a:xfrm>
            <a:custGeom>
              <a:avLst/>
              <a:gdLst>
                <a:gd name="T0" fmla="*/ 0 w 576"/>
                <a:gd name="T1" fmla="*/ 312 h 312"/>
                <a:gd name="T2" fmla="*/ 144 w 576"/>
                <a:gd name="T3" fmla="*/ 264 h 312"/>
                <a:gd name="T4" fmla="*/ 192 w 576"/>
                <a:gd name="T5" fmla="*/ 168 h 312"/>
                <a:gd name="T6" fmla="*/ 240 w 576"/>
                <a:gd name="T7" fmla="*/ 24 h 312"/>
                <a:gd name="T8" fmla="*/ 336 w 576"/>
                <a:gd name="T9" fmla="*/ 24 h 312"/>
                <a:gd name="T10" fmla="*/ 384 w 576"/>
                <a:gd name="T11" fmla="*/ 120 h 312"/>
                <a:gd name="T12" fmla="*/ 432 w 576"/>
                <a:gd name="T13" fmla="*/ 216 h 312"/>
                <a:gd name="T14" fmla="*/ 480 w 576"/>
                <a:gd name="T15" fmla="*/ 264 h 312"/>
                <a:gd name="T16" fmla="*/ 576 w 576"/>
                <a:gd name="T17" fmla="*/ 312 h 3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6"/>
                <a:gd name="T28" fmla="*/ 0 h 312"/>
                <a:gd name="T29" fmla="*/ 576 w 576"/>
                <a:gd name="T30" fmla="*/ 312 h 3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6" h="312">
                  <a:moveTo>
                    <a:pt x="0" y="312"/>
                  </a:moveTo>
                  <a:cubicBezTo>
                    <a:pt x="56" y="300"/>
                    <a:pt x="112" y="288"/>
                    <a:pt x="144" y="264"/>
                  </a:cubicBezTo>
                  <a:cubicBezTo>
                    <a:pt x="176" y="240"/>
                    <a:pt x="176" y="208"/>
                    <a:pt x="192" y="168"/>
                  </a:cubicBezTo>
                  <a:cubicBezTo>
                    <a:pt x="208" y="128"/>
                    <a:pt x="216" y="48"/>
                    <a:pt x="240" y="24"/>
                  </a:cubicBezTo>
                  <a:cubicBezTo>
                    <a:pt x="264" y="0"/>
                    <a:pt x="312" y="8"/>
                    <a:pt x="336" y="24"/>
                  </a:cubicBezTo>
                  <a:cubicBezTo>
                    <a:pt x="360" y="40"/>
                    <a:pt x="368" y="88"/>
                    <a:pt x="384" y="120"/>
                  </a:cubicBezTo>
                  <a:cubicBezTo>
                    <a:pt x="400" y="152"/>
                    <a:pt x="416" y="192"/>
                    <a:pt x="432" y="216"/>
                  </a:cubicBezTo>
                  <a:cubicBezTo>
                    <a:pt x="448" y="240"/>
                    <a:pt x="456" y="248"/>
                    <a:pt x="480" y="264"/>
                  </a:cubicBezTo>
                  <a:cubicBezTo>
                    <a:pt x="504" y="280"/>
                    <a:pt x="560" y="304"/>
                    <a:pt x="576" y="312"/>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grpSp>
      <p:pic>
        <p:nvPicPr>
          <p:cNvPr id="7" name="Picture 6"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40457" y="1950083"/>
            <a:ext cx="279400" cy="431800"/>
          </a:xfrm>
          <a:prstGeom prst="rect">
            <a:avLst/>
          </a:prstGeom>
        </p:spPr>
      </p:pic>
      <p:sp>
        <p:nvSpPr>
          <p:cNvPr id="105" name="Content Placeholder 2"/>
          <p:cNvSpPr txBox="1">
            <a:spLocks/>
          </p:cNvSpPr>
          <p:nvPr/>
        </p:nvSpPr>
        <p:spPr bwMode="auto">
          <a:xfrm>
            <a:off x="50799" y="3348207"/>
            <a:ext cx="4360133" cy="216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800" kern="1200">
                <a:solidFill>
                  <a:srgbClr val="0000FF"/>
                </a:solidFill>
                <a:latin typeface="Arial"/>
                <a:ea typeface="ＭＳ Ｐゴシック" charset="0"/>
                <a:cs typeface="Arial"/>
              </a:defRPr>
            </a:lvl1pPr>
            <a:lvl2pPr marL="742950" indent="-285750" algn="l" defTabSz="457200" rtl="0" fontAlgn="base">
              <a:spcBef>
                <a:spcPct val="20000"/>
              </a:spcBef>
              <a:spcAft>
                <a:spcPct val="0"/>
              </a:spcAft>
              <a:buFont typeface="Arial" charset="0"/>
              <a:buChar char="–"/>
              <a:defRPr sz="2400" kern="1200">
                <a:solidFill>
                  <a:srgbClr val="FF0000"/>
                </a:solidFill>
                <a:latin typeface="Arial"/>
                <a:ea typeface="ＭＳ Ｐゴシック" charset="0"/>
                <a:cs typeface="Arial"/>
              </a:defRPr>
            </a:lvl2pPr>
            <a:lvl3pPr marL="1143000" indent="-228600" algn="l" defTabSz="457200" rtl="0" fontAlgn="base">
              <a:spcBef>
                <a:spcPct val="20000"/>
              </a:spcBef>
              <a:spcAft>
                <a:spcPct val="0"/>
              </a:spcAft>
              <a:buFont typeface="Arial" charset="0"/>
              <a:buChar char="•"/>
              <a:defRPr sz="2000" kern="1200">
                <a:solidFill>
                  <a:schemeClr val="tx1"/>
                </a:solidFill>
                <a:latin typeface="Arial"/>
                <a:ea typeface="ＭＳ Ｐゴシック" charset="0"/>
                <a:cs typeface="Arial"/>
              </a:defRPr>
            </a:lvl3pPr>
            <a:lvl4pPr marL="1600200" indent="-228600" algn="l" defTabSz="457200" rtl="0" fontAlgn="base">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defTabSz="457200" rtl="0" fontAlgn="base">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Muon storage </a:t>
            </a:r>
            <a:r>
              <a:rPr lang="en-US" sz="2000" dirty="0" smtClean="0"/>
              <a:t>ring – weak focusing betatron</a:t>
            </a:r>
            <a:endParaRPr lang="en-US" sz="2000" dirty="0"/>
          </a:p>
          <a:p>
            <a:r>
              <a:rPr lang="en-US" sz="2000" dirty="0" smtClean="0"/>
              <a:t>Muon polarization</a:t>
            </a:r>
          </a:p>
          <a:p>
            <a:r>
              <a:rPr lang="en-US" sz="2000" dirty="0" smtClean="0"/>
              <a:t>Injection &amp; kicking</a:t>
            </a:r>
          </a:p>
          <a:p>
            <a:r>
              <a:rPr lang="en-US" sz="2000" dirty="0" smtClean="0"/>
              <a:t>Focus with electric quads</a:t>
            </a:r>
          </a:p>
          <a:p>
            <a:r>
              <a:rPr lang="en-US" sz="2000" dirty="0"/>
              <a:t>24 electron calorimeters  (</a:t>
            </a:r>
            <a:r>
              <a:rPr lang="en-US" sz="2000" dirty="0">
                <a:latin typeface="cmmi10"/>
                <a:cs typeface="cmmi10"/>
              </a:rPr>
              <a:t>E</a:t>
            </a:r>
            <a:r>
              <a:rPr lang="en-US" sz="2000" dirty="0"/>
              <a:t>, </a:t>
            </a:r>
            <a:r>
              <a:rPr lang="en-US" sz="2000" dirty="0">
                <a:latin typeface="cmmi10"/>
                <a:cs typeface="cmmi10"/>
              </a:rPr>
              <a:t>t</a:t>
            </a:r>
            <a:r>
              <a:rPr lang="en-US" sz="2000" dirty="0"/>
              <a:t>)</a:t>
            </a:r>
          </a:p>
        </p:txBody>
      </p:sp>
      <p:pic>
        <p:nvPicPr>
          <p:cNvPr id="6" name="Picture 5"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5900" y="5613400"/>
            <a:ext cx="2997200" cy="965200"/>
          </a:xfrm>
          <a:prstGeom prst="rect">
            <a:avLst/>
          </a:prstGeom>
        </p:spPr>
      </p:pic>
    </p:spTree>
    <p:extLst>
      <p:ext uri="{BB962C8B-B14F-4D97-AF65-F5344CB8AC3E}">
        <p14:creationId xmlns:p14="http://schemas.microsoft.com/office/powerpoint/2010/main" val="32856726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0758"/>
                                        </p:tgtEl>
                                        <p:attrNameLst>
                                          <p:attrName>style.visibility</p:attrName>
                                        </p:attrNameLst>
                                      </p:cBhvr>
                                      <p:to>
                                        <p:strVal val="visible"/>
                                      </p:to>
                                    </p:set>
                                    <p:animEffect transition="in" filter="wipe(left)">
                                      <p:cBhvr>
                                        <p:cTn id="12" dur="500"/>
                                        <p:tgtEl>
                                          <p:spTgt spid="500758"/>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00757"/>
                                        </p:tgtEl>
                                        <p:attrNameLst>
                                          <p:attrName>style.visibility</p:attrName>
                                        </p:attrNameLst>
                                      </p:cBhvr>
                                      <p:to>
                                        <p:strVal val="visible"/>
                                      </p:to>
                                    </p:set>
                                    <p:animEffect transition="in" filter="wipe(left)">
                                      <p:cBhvr>
                                        <p:cTn id="21" dur="500"/>
                                        <p:tgtEl>
                                          <p:spTgt spid="500757"/>
                                        </p:tgtEl>
                                      </p:cBhvr>
                                    </p:animEffect>
                                  </p:childTnLst>
                                </p:cTn>
                              </p:par>
                              <p:par>
                                <p:cTn id="22" presetID="1" presetClass="entr" presetSubtype="0" fill="hold" nodeType="withEffect">
                                  <p:stCondLst>
                                    <p:cond delay="0"/>
                                  </p:stCondLst>
                                  <p:childTnLst>
                                    <p:set>
                                      <p:cBhvr>
                                        <p:cTn id="23" dur="1" fill="hold">
                                          <p:stCondLst>
                                            <p:cond delay="0"/>
                                          </p:stCondLst>
                                        </p:cTn>
                                        <p:tgtEl>
                                          <p:spTgt spid="105">
                                            <p:txEl>
                                              <p:pRg st="1" end="1"/>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084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00742"/>
                                        </p:tgtEl>
                                        <p:attrNameLst>
                                          <p:attrName>style.visibility</p:attrName>
                                        </p:attrNameLst>
                                      </p:cBhvr>
                                      <p:to>
                                        <p:strVal val="visible"/>
                                      </p:to>
                                    </p:set>
                                    <p:animEffect transition="in" filter="wipe(left)">
                                      <p:cBhvr>
                                        <p:cTn id="34" dur="500"/>
                                        <p:tgtEl>
                                          <p:spTgt spid="500742"/>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500749"/>
                                        </p:tgtEl>
                                        <p:attrNameLst>
                                          <p:attrName>style.visibility</p:attrName>
                                        </p:attrNameLst>
                                      </p:cBhvr>
                                      <p:to>
                                        <p:strVal val="visible"/>
                                      </p:to>
                                    </p:set>
                                    <p:animEffect transition="in" filter="wipe(left)">
                                      <p:cBhvr>
                                        <p:cTn id="38" dur="500"/>
                                        <p:tgtEl>
                                          <p:spTgt spid="500749"/>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500755"/>
                                        </p:tgtEl>
                                        <p:attrNameLst>
                                          <p:attrName>style.visibility</p:attrName>
                                        </p:attrNameLst>
                                      </p:cBhvr>
                                      <p:to>
                                        <p:strVal val="visible"/>
                                      </p:to>
                                    </p:set>
                                    <p:animEffect transition="in" filter="wipe(left)">
                                      <p:cBhvr>
                                        <p:cTn id="42" dur="500"/>
                                        <p:tgtEl>
                                          <p:spTgt spid="500755"/>
                                        </p:tgtEl>
                                      </p:cBhvr>
                                    </p:animEffect>
                                  </p:childTnLst>
                                </p:cTn>
                              </p:par>
                            </p:childTnLst>
                          </p:cTn>
                        </p:par>
                        <p:par>
                          <p:cTn id="43" fill="hold">
                            <p:stCondLst>
                              <p:cond delay="1500"/>
                            </p:stCondLst>
                            <p:childTnLst>
                              <p:par>
                                <p:cTn id="44" presetID="1" presetClass="entr" presetSubtype="0" fill="hold" grpId="0" nodeType="afterEffect">
                                  <p:stCondLst>
                                    <p:cond delay="0"/>
                                  </p:stCondLst>
                                  <p:childTnLst>
                                    <p:set>
                                      <p:cBhvr>
                                        <p:cTn id="45" dur="1" fill="hold">
                                          <p:stCondLst>
                                            <p:cond delay="499"/>
                                          </p:stCondLst>
                                        </p:cTn>
                                        <p:tgtEl>
                                          <p:spTgt spid="50075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500740"/>
                                        </p:tgtEl>
                                        <p:attrNameLst>
                                          <p:attrName>style.visibility</p:attrName>
                                        </p:attrNameLst>
                                      </p:cBhvr>
                                      <p:to>
                                        <p:strVal val="visible"/>
                                      </p:to>
                                    </p:set>
                                    <p:animEffect transition="in" filter="dissolve">
                                      <p:cBhvr>
                                        <p:cTn id="50" dur="500"/>
                                        <p:tgtEl>
                                          <p:spTgt spid="500740"/>
                                        </p:tgtEl>
                                      </p:cBhvr>
                                    </p:animEffect>
                                  </p:childTnLst>
                                </p:cTn>
                              </p:par>
                            </p:childTnLst>
                          </p:cTn>
                        </p:par>
                        <p:par>
                          <p:cTn id="51" fill="hold">
                            <p:stCondLst>
                              <p:cond delay="500"/>
                            </p:stCondLst>
                            <p:childTnLst>
                              <p:par>
                                <p:cTn id="52" presetID="12" presetClass="entr" presetSubtype="8" fill="hold" nodeType="after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additive="base">
                                        <p:cTn id="54" dur="500"/>
                                        <p:tgtEl>
                                          <p:spTgt spid="2"/>
                                        </p:tgtEl>
                                        <p:attrNameLst>
                                          <p:attrName>ppt_x</p:attrName>
                                        </p:attrNameLst>
                                      </p:cBhvr>
                                      <p:tavLst>
                                        <p:tav tm="0">
                                          <p:val>
                                            <p:strVal val="#ppt_x-#ppt_w*1.125000"/>
                                          </p:val>
                                        </p:tav>
                                        <p:tav tm="100000">
                                          <p:val>
                                            <p:strVal val="#ppt_x"/>
                                          </p:val>
                                        </p:tav>
                                      </p:tavLst>
                                    </p:anim>
                                    <p:animEffect transition="in" filter="wipe(right)">
                                      <p:cBhvr>
                                        <p:cTn id="55" dur="500"/>
                                        <p:tgtEl>
                                          <p:spTgt spid="2"/>
                                        </p:tgtEl>
                                      </p:cBhvr>
                                    </p:animEffect>
                                  </p:childTnLst>
                                </p:cTn>
                              </p:par>
                            </p:childTnLst>
                          </p:cTn>
                        </p:par>
                        <p:par>
                          <p:cTn id="56" fill="hold">
                            <p:stCondLst>
                              <p:cond delay="1000"/>
                            </p:stCondLst>
                            <p:childTnLst>
                              <p:par>
                                <p:cTn id="57" presetID="9" presetClass="entr" presetSubtype="0" fill="hold" grpId="0" nodeType="afterEffect">
                                  <p:stCondLst>
                                    <p:cond delay="0"/>
                                  </p:stCondLst>
                                  <p:childTnLst>
                                    <p:set>
                                      <p:cBhvr>
                                        <p:cTn id="58" dur="1" fill="hold">
                                          <p:stCondLst>
                                            <p:cond delay="0"/>
                                          </p:stCondLst>
                                        </p:cTn>
                                        <p:tgtEl>
                                          <p:spTgt spid="500820"/>
                                        </p:tgtEl>
                                        <p:attrNameLst>
                                          <p:attrName>style.visibility</p:attrName>
                                        </p:attrNameLst>
                                      </p:cBhvr>
                                      <p:to>
                                        <p:strVal val="visible"/>
                                      </p:to>
                                    </p:set>
                                    <p:animEffect transition="in" filter="dissolve">
                                      <p:cBhvr>
                                        <p:cTn id="59" dur="500"/>
                                        <p:tgtEl>
                                          <p:spTgt spid="500820"/>
                                        </p:tgtEl>
                                      </p:cBhvr>
                                    </p:animEffect>
                                  </p:childTnLst>
                                </p:cTn>
                              </p:par>
                            </p:childTnLst>
                          </p:cTn>
                        </p:par>
                        <p:par>
                          <p:cTn id="60" fill="hold">
                            <p:stCondLst>
                              <p:cond delay="1500"/>
                            </p:stCondLst>
                            <p:childTnLst>
                              <p:par>
                                <p:cTn id="61" presetID="22" presetClass="entr" presetSubtype="8"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wipe(left)">
                                      <p:cBhvr>
                                        <p:cTn id="63" dur="500"/>
                                        <p:tgtEl>
                                          <p:spTgt spid="13"/>
                                        </p:tgtEl>
                                      </p:cBhvr>
                                    </p:animEffect>
                                  </p:childTnLst>
                                </p:cTn>
                              </p:par>
                            </p:childTnLst>
                          </p:cTn>
                        </p:par>
                        <p:par>
                          <p:cTn id="64" fill="hold">
                            <p:stCondLst>
                              <p:cond delay="2000"/>
                            </p:stCondLst>
                            <p:childTnLst>
                              <p:par>
                                <p:cTn id="65" presetID="1" presetClass="entr" presetSubtype="0" fill="hold" nodeType="afterEffect">
                                  <p:stCondLst>
                                    <p:cond delay="0"/>
                                  </p:stCondLst>
                                  <p:childTnLst>
                                    <p:set>
                                      <p:cBhvr>
                                        <p:cTn id="66" dur="1" fill="hold">
                                          <p:stCondLst>
                                            <p:cond delay="0"/>
                                          </p:stCondLst>
                                        </p:cTn>
                                        <p:tgtEl>
                                          <p:spTgt spid="105">
                                            <p:txEl>
                                              <p:pRg st="2" end="2"/>
                                            </p:txEl>
                                          </p:spTgt>
                                        </p:tgtEl>
                                        <p:attrNameLst>
                                          <p:attrName>style.visibility</p:attrName>
                                        </p:attrNameLst>
                                      </p:cBhvr>
                                      <p:to>
                                        <p:strVal val="visible"/>
                                      </p:to>
                                    </p:set>
                                  </p:childTnLst>
                                </p:cTn>
                              </p:par>
                            </p:childTnLst>
                          </p:cTn>
                        </p:par>
                        <p:par>
                          <p:cTn id="67" fill="hold">
                            <p:stCondLst>
                              <p:cond delay="2000"/>
                            </p:stCondLst>
                            <p:childTnLst>
                              <p:par>
                                <p:cTn id="68" presetID="21" presetClass="entr" presetSubtype="4" fill="hold" grpId="0" nodeType="afterEffect">
                                  <p:stCondLst>
                                    <p:cond delay="0"/>
                                  </p:stCondLst>
                                  <p:childTnLst>
                                    <p:set>
                                      <p:cBhvr>
                                        <p:cTn id="69" dur="1" fill="hold">
                                          <p:stCondLst>
                                            <p:cond delay="0"/>
                                          </p:stCondLst>
                                        </p:cTn>
                                        <p:tgtEl>
                                          <p:spTgt spid="500750"/>
                                        </p:tgtEl>
                                        <p:attrNameLst>
                                          <p:attrName>style.visibility</p:attrName>
                                        </p:attrNameLst>
                                      </p:cBhvr>
                                      <p:to>
                                        <p:strVal val="visible"/>
                                      </p:to>
                                    </p:set>
                                    <p:animEffect transition="in" filter="wheel(4)">
                                      <p:cBhvr>
                                        <p:cTn id="70" dur="500"/>
                                        <p:tgtEl>
                                          <p:spTgt spid="500750"/>
                                        </p:tgtEl>
                                      </p:cBhvr>
                                    </p:animEffect>
                                  </p:childTnLst>
                                </p:cTn>
                              </p:par>
                            </p:childTnLst>
                          </p:cTn>
                        </p:par>
                        <p:par>
                          <p:cTn id="71" fill="hold">
                            <p:stCondLst>
                              <p:cond delay="2500"/>
                            </p:stCondLst>
                            <p:childTnLst>
                              <p:par>
                                <p:cTn id="72" presetID="12" presetClass="entr" presetSubtype="2" fill="hold" nodeType="afterEffect">
                                  <p:stCondLst>
                                    <p:cond delay="0"/>
                                  </p:stCondLst>
                                  <p:childTnLst>
                                    <p:set>
                                      <p:cBhvr>
                                        <p:cTn id="73" dur="1" fill="hold">
                                          <p:stCondLst>
                                            <p:cond delay="0"/>
                                          </p:stCondLst>
                                        </p:cTn>
                                        <p:tgtEl>
                                          <p:spTgt spid="3"/>
                                        </p:tgtEl>
                                        <p:attrNameLst>
                                          <p:attrName>style.visibility</p:attrName>
                                        </p:attrNameLst>
                                      </p:cBhvr>
                                      <p:to>
                                        <p:strVal val="visible"/>
                                      </p:to>
                                    </p:set>
                                    <p:anim calcmode="lin" valueType="num">
                                      <p:cBhvr additive="base">
                                        <p:cTn id="74" dur="500"/>
                                        <p:tgtEl>
                                          <p:spTgt spid="3"/>
                                        </p:tgtEl>
                                        <p:attrNameLst>
                                          <p:attrName>ppt_x</p:attrName>
                                        </p:attrNameLst>
                                      </p:cBhvr>
                                      <p:tavLst>
                                        <p:tav tm="0">
                                          <p:val>
                                            <p:strVal val="#ppt_x+#ppt_w*1.125000"/>
                                          </p:val>
                                        </p:tav>
                                        <p:tav tm="100000">
                                          <p:val>
                                            <p:strVal val="#ppt_x"/>
                                          </p:val>
                                        </p:tav>
                                      </p:tavLst>
                                    </p:anim>
                                    <p:animEffect transition="in" filter="wipe(left)">
                                      <p:cBhvr>
                                        <p:cTn id="75" dur="500"/>
                                        <p:tgtEl>
                                          <p:spTgt spid="3"/>
                                        </p:tgtEl>
                                      </p:cBhvr>
                                    </p:animEffect>
                                  </p:childTnLst>
                                </p:cTn>
                              </p:par>
                              <p:par>
                                <p:cTn id="76" presetID="1" presetClass="entr" presetSubtype="0" fill="hold" nodeType="withEffect">
                                  <p:stCondLst>
                                    <p:cond delay="0"/>
                                  </p:stCondLst>
                                  <p:childTnLst>
                                    <p:set>
                                      <p:cBhvr>
                                        <p:cTn id="77" dur="1" fill="hold">
                                          <p:stCondLst>
                                            <p:cond delay="0"/>
                                          </p:stCondLst>
                                        </p:cTn>
                                        <p:tgtEl>
                                          <p:spTgt spid="105">
                                            <p:txEl>
                                              <p:pRg st="3" end="3"/>
                                            </p:txEl>
                                          </p:spTgt>
                                        </p:tgtEl>
                                        <p:attrNameLst>
                                          <p:attrName>style.visibility</p:attrName>
                                        </p:attrNameLst>
                                      </p:cBhvr>
                                      <p:to>
                                        <p:strVal val="visible"/>
                                      </p:to>
                                    </p:set>
                                  </p:childTnLst>
                                </p:cTn>
                              </p:par>
                            </p:childTnLst>
                          </p:cTn>
                        </p:par>
                        <p:par>
                          <p:cTn id="78" fill="hold">
                            <p:stCondLst>
                              <p:cond delay="3000"/>
                            </p:stCondLst>
                            <p:childTnLst>
                              <p:par>
                                <p:cTn id="79" presetID="21" presetClass="entr" presetSubtype="4" fill="hold" nodeType="after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wheel(4)">
                                      <p:cBhvr>
                                        <p:cTn id="81" dur="500"/>
                                        <p:tgtEl>
                                          <p:spTgt spid="5"/>
                                        </p:tgtEl>
                                      </p:cBhvr>
                                    </p:animEffect>
                                  </p:childTnLst>
                                </p:cTn>
                              </p:par>
                            </p:childTnLst>
                          </p:cTn>
                        </p:par>
                        <p:par>
                          <p:cTn id="82" fill="hold">
                            <p:stCondLst>
                              <p:cond delay="3500"/>
                            </p:stCondLst>
                            <p:childTnLst>
                              <p:par>
                                <p:cTn id="83" presetID="1" presetClass="exit" presetSubtype="0" fill="hold" grpId="1" nodeType="afterEffect">
                                  <p:stCondLst>
                                    <p:cond delay="0"/>
                                  </p:stCondLst>
                                  <p:childTnLst>
                                    <p:set>
                                      <p:cBhvr>
                                        <p:cTn id="84" dur="1" fill="hold">
                                          <p:stCondLst>
                                            <p:cond delay="499"/>
                                          </p:stCondLst>
                                        </p:cTn>
                                        <p:tgtEl>
                                          <p:spTgt spid="500820"/>
                                        </p:tgtEl>
                                        <p:attrNameLst>
                                          <p:attrName>style.visibility</p:attrName>
                                        </p:attrNameLst>
                                      </p:cBhvr>
                                      <p:to>
                                        <p:strVal val="hidden"/>
                                      </p:to>
                                    </p:set>
                                  </p:childTnLst>
                                </p:cTn>
                              </p:par>
                            </p:childTnLst>
                          </p:cTn>
                        </p:par>
                        <p:par>
                          <p:cTn id="85" fill="hold">
                            <p:stCondLst>
                              <p:cond delay="4000"/>
                            </p:stCondLst>
                            <p:childTnLst>
                              <p:par>
                                <p:cTn id="86" presetID="1" presetClass="exit" presetSubtype="0" fill="hold" nodeType="afterEffect">
                                  <p:stCondLst>
                                    <p:cond delay="0"/>
                                  </p:stCondLst>
                                  <p:childTnLst>
                                    <p:set>
                                      <p:cBhvr>
                                        <p:cTn id="87" dur="1" fill="hold">
                                          <p:stCondLst>
                                            <p:cond delay="499"/>
                                          </p:stCondLst>
                                        </p:cTn>
                                        <p:tgtEl>
                                          <p:spTgt spid="13"/>
                                        </p:tgtEl>
                                        <p:attrNameLst>
                                          <p:attrName>style.visibility</p:attrName>
                                        </p:attrNameLst>
                                      </p:cBhvr>
                                      <p:to>
                                        <p:strVal val="hidden"/>
                                      </p:to>
                                    </p:set>
                                  </p:childTnLst>
                                </p:cTn>
                              </p:par>
                            </p:childTnLst>
                          </p:cTn>
                        </p:par>
                        <p:par>
                          <p:cTn id="88" fill="hold">
                            <p:stCondLst>
                              <p:cond delay="4500"/>
                            </p:stCondLst>
                            <p:childTnLst>
                              <p:par>
                                <p:cTn id="89" presetID="12" presetClass="entr" presetSubtype="4" fill="hold" nodeType="afterEffect">
                                  <p:stCondLst>
                                    <p:cond delay="0"/>
                                  </p:stCondLst>
                                  <p:childTnLst>
                                    <p:set>
                                      <p:cBhvr>
                                        <p:cTn id="90" dur="1" fill="hold">
                                          <p:stCondLst>
                                            <p:cond delay="0"/>
                                          </p:stCondLst>
                                        </p:cTn>
                                        <p:tgtEl>
                                          <p:spTgt spid="11"/>
                                        </p:tgtEl>
                                        <p:attrNameLst>
                                          <p:attrName>style.visibility</p:attrName>
                                        </p:attrNameLst>
                                      </p:cBhvr>
                                      <p:to>
                                        <p:strVal val="visible"/>
                                      </p:to>
                                    </p:set>
                                    <p:anim calcmode="lin" valueType="num">
                                      <p:cBhvr additive="base">
                                        <p:cTn id="91" dur="500"/>
                                        <p:tgtEl>
                                          <p:spTgt spid="11"/>
                                        </p:tgtEl>
                                        <p:attrNameLst>
                                          <p:attrName>ppt_y</p:attrName>
                                        </p:attrNameLst>
                                      </p:cBhvr>
                                      <p:tavLst>
                                        <p:tav tm="0">
                                          <p:val>
                                            <p:strVal val="#ppt_y+#ppt_h*1.125000"/>
                                          </p:val>
                                        </p:tav>
                                        <p:tav tm="100000">
                                          <p:val>
                                            <p:strVal val="#ppt_y"/>
                                          </p:val>
                                        </p:tav>
                                      </p:tavLst>
                                    </p:anim>
                                    <p:animEffect transition="in" filter="wipe(up)">
                                      <p:cBhvr>
                                        <p:cTn id="92" dur="500"/>
                                        <p:tgtEl>
                                          <p:spTgt spid="11"/>
                                        </p:tgtEl>
                                      </p:cBhvr>
                                    </p:animEffect>
                                  </p:childTnLst>
                                </p:cTn>
                              </p:par>
                            </p:childTnLst>
                          </p:cTn>
                        </p:par>
                        <p:par>
                          <p:cTn id="93" fill="hold">
                            <p:stCondLst>
                              <p:cond delay="5000"/>
                            </p:stCondLst>
                            <p:childTnLst>
                              <p:par>
                                <p:cTn id="94" presetID="1" presetClass="exit" presetSubtype="0" fill="hold" nodeType="afterEffect">
                                  <p:stCondLst>
                                    <p:cond delay="0"/>
                                  </p:stCondLst>
                                  <p:childTnLst>
                                    <p:set>
                                      <p:cBhvr>
                                        <p:cTn id="95" dur="1" fill="hold">
                                          <p:stCondLst>
                                            <p:cond delay="499"/>
                                          </p:stCondLst>
                                        </p:cTn>
                                        <p:tgtEl>
                                          <p:spTgt spid="10"/>
                                        </p:tgtEl>
                                        <p:attrNameLst>
                                          <p:attrName>style.visibility</p:attrName>
                                        </p:attrNameLst>
                                      </p:cBhvr>
                                      <p:to>
                                        <p:strVal val="hidden"/>
                                      </p:to>
                                    </p:set>
                                  </p:childTnLst>
                                </p:cTn>
                              </p:par>
                            </p:childTnLst>
                          </p:cTn>
                        </p:par>
                        <p:par>
                          <p:cTn id="96" fill="hold">
                            <p:stCondLst>
                              <p:cond delay="5500"/>
                            </p:stCondLst>
                            <p:childTnLst>
                              <p:par>
                                <p:cTn id="97" presetID="9" presetClass="entr" presetSubtype="0" fill="hold" nodeType="afterEffect">
                                  <p:stCondLst>
                                    <p:cond delay="0"/>
                                  </p:stCondLst>
                                  <p:childTnLst>
                                    <p:set>
                                      <p:cBhvr>
                                        <p:cTn id="98" dur="1" fill="hold">
                                          <p:stCondLst>
                                            <p:cond delay="0"/>
                                          </p:stCondLst>
                                        </p:cTn>
                                        <p:tgtEl>
                                          <p:spTgt spid="12"/>
                                        </p:tgtEl>
                                        <p:attrNameLst>
                                          <p:attrName>style.visibility</p:attrName>
                                        </p:attrNameLst>
                                      </p:cBhvr>
                                      <p:to>
                                        <p:strVal val="visible"/>
                                      </p:to>
                                    </p:set>
                                    <p:animEffect transition="in" filter="dissolve">
                                      <p:cBhvr>
                                        <p:cTn id="99" dur="500"/>
                                        <p:tgtEl>
                                          <p:spTgt spid="12"/>
                                        </p:tgtEl>
                                      </p:cBhvr>
                                    </p:animEffect>
                                  </p:childTnLst>
                                </p:cTn>
                              </p:par>
                              <p:par>
                                <p:cTn id="100" presetID="1" presetClass="entr" presetSubtype="0" fill="hold" nodeType="withEffect">
                                  <p:stCondLst>
                                    <p:cond delay="0"/>
                                  </p:stCondLst>
                                  <p:childTnLst>
                                    <p:set>
                                      <p:cBhvr>
                                        <p:cTn id="101" dur="1" fill="hold">
                                          <p:stCondLst>
                                            <p:cond delay="0"/>
                                          </p:stCondLst>
                                        </p:cTn>
                                        <p:tgtEl>
                                          <p:spTgt spid="105">
                                            <p:txEl>
                                              <p:pRg st="4" end="4"/>
                                            </p:txEl>
                                          </p:spTgt>
                                        </p:tgtEl>
                                        <p:attrNameLst>
                                          <p:attrName>style.visibility</p:attrName>
                                        </p:attrNameLst>
                                      </p:cBhvr>
                                      <p:to>
                                        <p:strVal val="visible"/>
                                      </p:to>
                                    </p:set>
                                  </p:childTnLst>
                                </p:cTn>
                              </p:par>
                            </p:childTnLst>
                          </p:cTn>
                        </p:par>
                        <p:par>
                          <p:cTn id="102" fill="hold">
                            <p:stCondLst>
                              <p:cond delay="6000"/>
                            </p:stCondLst>
                            <p:childTnLst>
                              <p:par>
                                <p:cTn id="103" presetID="1" presetClass="entr" presetSubtype="0" fill="hold" nodeType="afterEffect">
                                  <p:stCondLst>
                                    <p:cond delay="0"/>
                                  </p:stCondLst>
                                  <p:childTnLst>
                                    <p:set>
                                      <p:cBhvr>
                                        <p:cTn id="10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740" grpId="0" animBg="1" autoUpdateAnimBg="0"/>
      <p:bldP spid="500742" grpId="0" animBg="1"/>
      <p:bldP spid="120842" grpId="0"/>
      <p:bldP spid="500749" grpId="0" animBg="1"/>
      <p:bldP spid="500750" grpId="0" animBg="1"/>
      <p:bldP spid="500755" grpId="0" animBg="1"/>
      <p:bldP spid="500756" grpId="0" autoUpdateAnimBg="0"/>
      <p:bldP spid="500757" grpId="0" animBg="1"/>
      <p:bldP spid="500758" grpId="0" animBg="1"/>
      <p:bldP spid="500820" grpId="0" autoUpdateAnimBg="0"/>
      <p:bldP spid="500820" grpId="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E821 arrival-time spectrum</a:t>
            </a:r>
            <a:endParaRPr lang="en-US" dirty="0"/>
          </a:p>
        </p:txBody>
      </p:sp>
      <p:sp>
        <p:nvSpPr>
          <p:cNvPr id="4" name="Footer Placeholder 3"/>
          <p:cNvSpPr>
            <a:spLocks noGrp="1"/>
          </p:cNvSpPr>
          <p:nvPr>
            <p:ph type="ftr" sz="quarter" idx="11"/>
          </p:nvPr>
        </p:nvSpPr>
        <p:spPr/>
        <p:txBody>
          <a:bodyPr/>
          <a:lstStyle/>
          <a:p>
            <a:pPr>
              <a:defRPr/>
            </a:pPr>
            <a:r>
              <a:rPr lang="de-DE" smtClean="0"/>
              <a:t>Muon (g-2)   Fermilab PAC - 21 June 2016</a:t>
            </a:r>
            <a:endParaRPr lang="en-US"/>
          </a:p>
        </p:txBody>
      </p:sp>
      <p:sp>
        <p:nvSpPr>
          <p:cNvPr id="5" name="Slide Number Placeholder 4"/>
          <p:cNvSpPr>
            <a:spLocks noGrp="1"/>
          </p:cNvSpPr>
          <p:nvPr>
            <p:ph type="sldNum" sz="quarter" idx="12"/>
          </p:nvPr>
        </p:nvSpPr>
        <p:spPr/>
        <p:txBody>
          <a:bodyPr/>
          <a:lstStyle/>
          <a:p>
            <a:pPr>
              <a:defRPr/>
            </a:pPr>
            <a:fld id="{F8EA988C-DA7E-3F44-BEF2-CD5F2132FC99}" type="slidenum">
              <a:rPr lang="en-US" smtClean="0"/>
              <a:pPr>
                <a:defRPr/>
              </a:pPr>
              <a:t>9</a:t>
            </a:fld>
            <a:endParaRPr lang="en-US"/>
          </a:p>
        </p:txBody>
      </p:sp>
      <p:pic>
        <p:nvPicPr>
          <p:cNvPr id="7" name="Picture 2" descr="wiggle01.jpg"/>
          <p:cNvPicPr>
            <a:picLocks noChangeAspect="1"/>
          </p:cNvPicPr>
          <p:nvPr/>
        </p:nvPicPr>
        <p:blipFill>
          <a:blip r:embed="rId2">
            <a:extLst>
              <a:ext uri="{28A0092B-C50C-407E-A947-70E740481C1C}">
                <a14:useLocalDpi xmlns:a14="http://schemas.microsoft.com/office/drawing/2010/main" val="0"/>
              </a:ext>
            </a:extLst>
          </a:blip>
          <a:srcRect l="8257" t="20926" r="3989" b="10056"/>
          <a:stretch>
            <a:fillRect/>
          </a:stretch>
        </p:blipFill>
        <p:spPr bwMode="auto">
          <a:xfrm>
            <a:off x="228600" y="1536700"/>
            <a:ext cx="6769582" cy="411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wiggle01.jpg"/>
          <p:cNvPicPr>
            <a:picLocks noChangeAspect="1"/>
          </p:cNvPicPr>
          <p:nvPr/>
        </p:nvPicPr>
        <p:blipFill>
          <a:blip r:embed="rId2">
            <a:extLst>
              <a:ext uri="{28A0092B-C50C-407E-A947-70E740481C1C}">
                <a14:useLocalDpi xmlns:a14="http://schemas.microsoft.com/office/drawing/2010/main" val="0"/>
              </a:ext>
            </a:extLst>
          </a:blip>
          <a:srcRect l="8257" t="20926" r="3989" b="10056"/>
          <a:stretch>
            <a:fillRect/>
          </a:stretch>
        </p:blipFill>
        <p:spPr bwMode="auto">
          <a:xfrm>
            <a:off x="228600" y="1578031"/>
            <a:ext cx="6769582" cy="411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3"/>
          <p:cNvSpPr txBox="1">
            <a:spLocks noChangeArrowheads="1"/>
          </p:cNvSpPr>
          <p:nvPr/>
        </p:nvSpPr>
        <p:spPr bwMode="auto">
          <a:xfrm>
            <a:off x="2336800" y="5670385"/>
            <a:ext cx="4343400" cy="40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50000"/>
              </a:spcBef>
              <a:spcAft>
                <a:spcPct val="0"/>
              </a:spcAft>
              <a:defRPr sz="2000" b="1">
                <a:solidFill>
                  <a:schemeClr val="bg1"/>
                </a:solidFill>
                <a:latin typeface="Arial" charset="0"/>
                <a:ea typeface="ＭＳ Ｐゴシック" charset="0"/>
              </a:defRPr>
            </a:lvl6pPr>
            <a:lvl7pPr marL="2971800" indent="-228600" eaLnBrk="0" fontAlgn="base" hangingPunct="0">
              <a:spcBef>
                <a:spcPct val="50000"/>
              </a:spcBef>
              <a:spcAft>
                <a:spcPct val="0"/>
              </a:spcAft>
              <a:defRPr sz="2000" b="1">
                <a:solidFill>
                  <a:schemeClr val="bg1"/>
                </a:solidFill>
                <a:latin typeface="Arial" charset="0"/>
                <a:ea typeface="ＭＳ Ｐゴシック" charset="0"/>
              </a:defRPr>
            </a:lvl7pPr>
            <a:lvl8pPr marL="3429000" indent="-228600" eaLnBrk="0" fontAlgn="base" hangingPunct="0">
              <a:spcBef>
                <a:spcPct val="50000"/>
              </a:spcBef>
              <a:spcAft>
                <a:spcPct val="0"/>
              </a:spcAft>
              <a:defRPr sz="2000" b="1">
                <a:solidFill>
                  <a:schemeClr val="bg1"/>
                </a:solidFill>
                <a:latin typeface="Arial" charset="0"/>
                <a:ea typeface="ＭＳ Ｐゴシック" charset="0"/>
              </a:defRPr>
            </a:lvl8pPr>
            <a:lvl9pPr marL="3886200" indent="-228600" eaLnBrk="0" fontAlgn="base" hangingPunct="0">
              <a:spcBef>
                <a:spcPct val="50000"/>
              </a:spcBef>
              <a:spcAft>
                <a:spcPct val="0"/>
              </a:spcAft>
              <a:defRPr sz="2000" b="1">
                <a:solidFill>
                  <a:schemeClr val="bg1"/>
                </a:solidFill>
                <a:latin typeface="Arial" charset="0"/>
                <a:ea typeface="ＭＳ Ｐゴシック" charset="0"/>
              </a:defRPr>
            </a:lvl9pPr>
          </a:lstStyle>
          <a:p>
            <a:pPr eaLnBrk="1" hangingPunct="1"/>
            <a:r>
              <a:rPr lang="en-US" dirty="0">
                <a:solidFill>
                  <a:schemeClr val="tx1"/>
                </a:solidFill>
              </a:rPr>
              <a:t>Time modulo 100 </a:t>
            </a:r>
            <a:r>
              <a:rPr lang="en-US" dirty="0">
                <a:solidFill>
                  <a:schemeClr val="tx1"/>
                </a:solidFill>
                <a:latin typeface="Symbol" charset="0"/>
                <a:cs typeface="Symbol" charset="0"/>
              </a:rPr>
              <a:t>m</a:t>
            </a:r>
            <a:r>
              <a:rPr lang="en-US" dirty="0">
                <a:solidFill>
                  <a:schemeClr val="tx1"/>
                </a:solidFill>
              </a:rPr>
              <a:t>s</a:t>
            </a:r>
          </a:p>
        </p:txBody>
      </p:sp>
      <p:sp>
        <p:nvSpPr>
          <p:cNvPr id="11" name="TextBox 10"/>
          <p:cNvSpPr txBox="1"/>
          <p:nvPr/>
        </p:nvSpPr>
        <p:spPr bwMode="auto">
          <a:xfrm>
            <a:off x="7035800" y="2236788"/>
            <a:ext cx="1752600" cy="3162300"/>
          </a:xfrm>
          <a:prstGeom prst="rect">
            <a:avLst/>
          </a:prstGeom>
          <a:noFill/>
        </p:spPr>
        <p:txBody>
          <a:bodyPr>
            <a:spAutoFit/>
          </a:bodyPr>
          <a:lstStyle/>
          <a:p>
            <a:pPr>
              <a:defRPr/>
            </a:pPr>
            <a:r>
              <a:rPr lang="en-US" dirty="0"/>
              <a:t>    </a:t>
            </a:r>
            <a:r>
              <a:rPr lang="en-US" b="0" dirty="0"/>
              <a:t>0 – 100 </a:t>
            </a:r>
            <a:r>
              <a:rPr lang="en-US" b="0" dirty="0" err="1">
                <a:latin typeface="Symbol" charset="2"/>
                <a:cs typeface="Symbol" charset="2"/>
              </a:rPr>
              <a:t>m</a:t>
            </a:r>
            <a:r>
              <a:rPr lang="en-US" b="0" dirty="0" err="1"/>
              <a:t>s</a:t>
            </a:r>
            <a:endParaRPr lang="en-US" b="0" dirty="0"/>
          </a:p>
          <a:p>
            <a:pPr>
              <a:defRPr/>
            </a:pPr>
            <a:r>
              <a:rPr lang="en-US" sz="800" b="0" dirty="0"/>
              <a:t>  </a:t>
            </a:r>
          </a:p>
          <a:p>
            <a:pPr>
              <a:defRPr/>
            </a:pPr>
            <a:r>
              <a:rPr lang="en-US" b="0" dirty="0"/>
              <a:t>100 – 200 </a:t>
            </a:r>
            <a:r>
              <a:rPr lang="en-US" b="0" dirty="0" err="1">
                <a:latin typeface="Symbol" charset="2"/>
                <a:cs typeface="Symbol" charset="2"/>
              </a:rPr>
              <a:t>m</a:t>
            </a:r>
            <a:r>
              <a:rPr lang="en-US" b="0" dirty="0" err="1"/>
              <a:t>s</a:t>
            </a:r>
            <a:endParaRPr lang="en-US" b="0" dirty="0"/>
          </a:p>
          <a:p>
            <a:pPr>
              <a:defRPr/>
            </a:pPr>
            <a:r>
              <a:rPr lang="en-US" sz="700" b="0" dirty="0"/>
              <a:t>   </a:t>
            </a:r>
            <a:r>
              <a:rPr lang="en-US" sz="800" b="0" dirty="0"/>
              <a:t>       </a:t>
            </a:r>
          </a:p>
          <a:p>
            <a:pPr>
              <a:defRPr/>
            </a:pPr>
            <a:r>
              <a:rPr lang="en-US" b="0" dirty="0"/>
              <a:t>200 – 300 </a:t>
            </a:r>
            <a:r>
              <a:rPr lang="en-US" b="0" dirty="0" err="1">
                <a:latin typeface="Symbol" charset="2"/>
                <a:cs typeface="Symbol" charset="2"/>
              </a:rPr>
              <a:t>m</a:t>
            </a:r>
            <a:r>
              <a:rPr lang="en-US" b="0" dirty="0" err="1"/>
              <a:t>s</a:t>
            </a:r>
            <a:endParaRPr lang="en-US" b="0" dirty="0"/>
          </a:p>
          <a:p>
            <a:pPr>
              <a:defRPr/>
            </a:pPr>
            <a:r>
              <a:rPr lang="en-US" sz="1000" b="0" dirty="0"/>
              <a:t>  </a:t>
            </a:r>
          </a:p>
          <a:p>
            <a:pPr>
              <a:defRPr/>
            </a:pPr>
            <a:r>
              <a:rPr lang="en-US" b="0" dirty="0"/>
              <a:t>300 – 400 </a:t>
            </a:r>
            <a:r>
              <a:rPr lang="en-US" b="0" dirty="0" err="1">
                <a:latin typeface="Symbol" charset="2"/>
                <a:cs typeface="Symbol" charset="2"/>
              </a:rPr>
              <a:t>m</a:t>
            </a:r>
            <a:r>
              <a:rPr lang="en-US" b="0" dirty="0" err="1"/>
              <a:t>s</a:t>
            </a:r>
            <a:endParaRPr lang="en-US" b="0" dirty="0"/>
          </a:p>
          <a:p>
            <a:pPr>
              <a:defRPr/>
            </a:pPr>
            <a:r>
              <a:rPr lang="en-US" sz="1200" b="0" dirty="0"/>
              <a:t>  </a:t>
            </a:r>
          </a:p>
          <a:p>
            <a:pPr>
              <a:defRPr/>
            </a:pPr>
            <a:r>
              <a:rPr lang="en-US" b="0" dirty="0"/>
              <a:t>400 – 500 </a:t>
            </a:r>
            <a:r>
              <a:rPr lang="en-US" b="0" dirty="0" err="1">
                <a:latin typeface="Symbol" charset="2"/>
                <a:cs typeface="Symbol" charset="2"/>
              </a:rPr>
              <a:t>m</a:t>
            </a:r>
            <a:r>
              <a:rPr lang="en-US" b="0" dirty="0" err="1"/>
              <a:t>s</a:t>
            </a:r>
            <a:endParaRPr lang="en-US" b="0" dirty="0"/>
          </a:p>
          <a:p>
            <a:pPr>
              <a:defRPr/>
            </a:pPr>
            <a:r>
              <a:rPr lang="en-US" sz="1050" b="0" dirty="0"/>
              <a:t>  </a:t>
            </a:r>
          </a:p>
          <a:p>
            <a:pPr>
              <a:defRPr/>
            </a:pPr>
            <a:r>
              <a:rPr lang="en-US" b="0" dirty="0"/>
              <a:t>500 – 600 </a:t>
            </a:r>
            <a:r>
              <a:rPr lang="en-US" b="0" dirty="0" err="1">
                <a:latin typeface="Symbol" charset="2"/>
                <a:cs typeface="Symbol" charset="2"/>
              </a:rPr>
              <a:t>m</a:t>
            </a:r>
            <a:r>
              <a:rPr lang="en-US" b="0" dirty="0" err="1"/>
              <a:t>s</a:t>
            </a:r>
            <a:endParaRPr lang="en-US" b="0" dirty="0"/>
          </a:p>
          <a:p>
            <a:pPr>
              <a:defRPr/>
            </a:pPr>
            <a:r>
              <a:rPr lang="en-US" sz="1200" b="0" dirty="0"/>
              <a:t>  </a:t>
            </a:r>
          </a:p>
          <a:p>
            <a:pPr>
              <a:defRPr/>
            </a:pPr>
            <a:r>
              <a:rPr lang="en-US" b="0" dirty="0"/>
              <a:t>600 – 700 </a:t>
            </a:r>
            <a:r>
              <a:rPr lang="en-US" b="0" dirty="0" err="1">
                <a:latin typeface="Symbol" charset="2"/>
                <a:cs typeface="Symbol" charset="2"/>
              </a:rPr>
              <a:t>m</a:t>
            </a:r>
            <a:r>
              <a:rPr lang="en-US" b="0" dirty="0" err="1"/>
              <a:t>s</a:t>
            </a:r>
            <a:endParaRPr lang="en-US" b="0" dirty="0"/>
          </a:p>
        </p:txBody>
      </p:sp>
      <p:grpSp>
        <p:nvGrpSpPr>
          <p:cNvPr id="3" name="Group 2"/>
          <p:cNvGrpSpPr/>
          <p:nvPr/>
        </p:nvGrpSpPr>
        <p:grpSpPr>
          <a:xfrm>
            <a:off x="930275" y="1704975"/>
            <a:ext cx="4003675" cy="760413"/>
            <a:chOff x="930275" y="2454275"/>
            <a:chExt cx="4003675" cy="760413"/>
          </a:xfrm>
        </p:grpSpPr>
        <p:cxnSp>
          <p:nvCxnSpPr>
            <p:cNvPr id="12" name="Straight Arrow Connector 11"/>
            <p:cNvCxnSpPr/>
            <p:nvPr/>
          </p:nvCxnSpPr>
          <p:spPr bwMode="auto">
            <a:xfrm>
              <a:off x="1265238" y="2928938"/>
              <a:ext cx="3668712" cy="285750"/>
            </a:xfrm>
            <a:prstGeom prst="straightConnector1">
              <a:avLst/>
            </a:prstGeom>
            <a:noFill/>
            <a:ln w="3810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3" name="TextBox 12"/>
            <p:cNvSpPr txBox="1">
              <a:spLocks noChangeArrowheads="1"/>
            </p:cNvSpPr>
            <p:nvPr/>
          </p:nvSpPr>
          <p:spPr bwMode="auto">
            <a:xfrm rot="240424">
              <a:off x="930275" y="2454275"/>
              <a:ext cx="4540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50000"/>
                </a:spcBef>
                <a:spcAft>
                  <a:spcPct val="0"/>
                </a:spcAft>
                <a:defRPr sz="2000" b="1">
                  <a:solidFill>
                    <a:schemeClr val="bg1"/>
                  </a:solidFill>
                  <a:latin typeface="Arial" charset="0"/>
                  <a:ea typeface="ＭＳ Ｐゴシック" charset="0"/>
                </a:defRPr>
              </a:lvl6pPr>
              <a:lvl7pPr marL="2971800" indent="-228600" eaLnBrk="0" fontAlgn="base" hangingPunct="0">
                <a:spcBef>
                  <a:spcPct val="50000"/>
                </a:spcBef>
                <a:spcAft>
                  <a:spcPct val="0"/>
                </a:spcAft>
                <a:defRPr sz="2000" b="1">
                  <a:solidFill>
                    <a:schemeClr val="bg1"/>
                  </a:solidFill>
                  <a:latin typeface="Arial" charset="0"/>
                  <a:ea typeface="ＭＳ Ｐゴシック" charset="0"/>
                </a:defRPr>
              </a:lvl7pPr>
              <a:lvl8pPr marL="3429000" indent="-228600" eaLnBrk="0" fontAlgn="base" hangingPunct="0">
                <a:spcBef>
                  <a:spcPct val="50000"/>
                </a:spcBef>
                <a:spcAft>
                  <a:spcPct val="0"/>
                </a:spcAft>
                <a:defRPr sz="2000" b="1">
                  <a:solidFill>
                    <a:schemeClr val="bg1"/>
                  </a:solidFill>
                  <a:latin typeface="Arial" charset="0"/>
                  <a:ea typeface="ＭＳ Ｐゴシック" charset="0"/>
                </a:defRPr>
              </a:lvl8pPr>
              <a:lvl9pPr marL="3886200" indent="-228600" eaLnBrk="0" fontAlgn="base" hangingPunct="0">
                <a:spcBef>
                  <a:spcPct val="50000"/>
                </a:spcBef>
                <a:spcAft>
                  <a:spcPct val="0"/>
                </a:spcAft>
                <a:defRPr sz="2000" b="1">
                  <a:solidFill>
                    <a:schemeClr val="bg1"/>
                  </a:solidFill>
                  <a:latin typeface="Arial" charset="0"/>
                  <a:ea typeface="ＭＳ Ｐゴシック" charset="0"/>
                </a:defRPr>
              </a:lvl9pPr>
            </a:lstStyle>
            <a:p>
              <a:pPr eaLnBrk="1" hangingPunct="1"/>
              <a:r>
                <a:rPr lang="en-US" sz="2400">
                  <a:solidFill>
                    <a:srgbClr val="FF0000"/>
                  </a:solidFill>
                  <a:latin typeface="Symbol" charset="0"/>
                  <a:cs typeface="Symbol" charset="0"/>
                </a:rPr>
                <a:t>gt</a:t>
              </a:r>
            </a:p>
          </p:txBody>
        </p:sp>
      </p:grpSp>
      <p:pic>
        <p:nvPicPr>
          <p:cNvPr id="15" name="Picture 1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533400"/>
            <a:ext cx="5715000" cy="462486"/>
          </a:xfrm>
          <a:prstGeom prst="rect">
            <a:avLst/>
          </a:prstGeom>
        </p:spPr>
      </p:pic>
      <p:pic>
        <p:nvPicPr>
          <p:cNvPr id="16" name="Picture 1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3746500"/>
            <a:ext cx="5156200" cy="1384300"/>
          </a:xfrm>
          <a:prstGeom prst="rect">
            <a:avLst/>
          </a:prstGeom>
          <a:solidFill>
            <a:srgbClr val="FFFFFF"/>
          </a:solidFill>
        </p:spPr>
      </p:pic>
      <p:pic>
        <p:nvPicPr>
          <p:cNvPr id="6" name="Picture 5"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300" y="6070600"/>
            <a:ext cx="5562600" cy="450413"/>
          </a:xfrm>
          <a:prstGeom prst="rect">
            <a:avLst/>
          </a:prstGeom>
        </p:spPr>
      </p:pic>
      <p:pic>
        <p:nvPicPr>
          <p:cNvPr id="8" name="Picture 7"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3650" y="1574800"/>
            <a:ext cx="2755900" cy="406400"/>
          </a:xfrm>
          <a:prstGeom prst="rect">
            <a:avLst/>
          </a:prstGeom>
          <a:solidFill>
            <a:srgbClr val="FFFFFF"/>
          </a:solidFill>
        </p:spPr>
      </p:pic>
      <p:pic>
        <p:nvPicPr>
          <p:cNvPr id="17" name="Picture 16"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83300" y="6159500"/>
            <a:ext cx="2851150" cy="307593"/>
          </a:xfrm>
          <a:prstGeom prst="rect">
            <a:avLst/>
          </a:prstGeom>
        </p:spPr>
      </p:pic>
    </p:spTree>
    <p:extLst>
      <p:ext uri="{BB962C8B-B14F-4D97-AF65-F5344CB8AC3E}">
        <p14:creationId xmlns:p14="http://schemas.microsoft.com/office/powerpoint/2010/main" val="24054772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usepackage{wasysym}&#10;\usepackage{color}&#10;\begin{document}&#10;\textcolor{blue}{&#10;$B \Rightarrow \langle B \rangle_{\rm \mu-dist}    $&#10;}&#10;\end{document}&#10;"/>
  <p:tag name="EXTERNALNAME" val="txp_fig"/>
  <p:tag name="BLEND" val="0"/>
  <p:tag name="TRANSPARENT" val="1"/>
  <p:tag name="KEEPFILES" val="0"/>
  <p:tag name="DEBUGPAUSE" val="0"/>
  <p:tag name="RESOLUTION" val="1200"/>
  <p:tag name="WORKAROUNDTRANSPARENCYBUG" val="0"/>
  <p:tag name="ALLOWFONTSUBSTITUTION" val="0"/>
  <p:tag name="BITMAPFORMAT" val="png256"/>
  <p:tag name="ORIGWIDTH" val="137"/>
  <p:tag name="PICTUREFILESIZE" val="11494"/>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begin{table}&#10;{\footnotesize&#10;\begin{tabular}{lr}&#10;\hline \hline {\sc\small  } &amp;&#10;{\sc\small  Value $(\times \, 10^{-11})$ units  }&#10;\\ \hline&#10;QED ($\gamma + \ell$) &amp; $116\,584\,718.853\pm 0.022\pm 0.029_{\alpha}$ \\&#10;HVP(lo)* &amp;&#10;$6\,923 \pm&#10;42$\\&#10;HVP(ho)**&amp;  $-98.4\pm 0.7 $ \\&#10;H-LBL$^\dag$ &amp; $ 105 \pm 26$ \\&#10;EW &amp; $153.6\pm 1.0 $ \\&#10; \hline&#10; Total SM &amp; $116\,591\,802 \pm 42_{\mbox{\rm \tiny H-LO}} &#10;\pm 26_{\mbox{\rm \tiny H-HO}}  \pm 2_{\mbox{\rm \tiny other}}   \, (\pm 49_{\mbox{\rm \tiny tot}}) $\\&#10; &#10; \hline\hline\&#10;\end{tabular}}&#10;\end{table}&#10;\end{document}&#10;"/>
  <p:tag name="FILENAME" val="TP_tmp"/>
  <p:tag name="FORMAT" val="png256"/>
  <p:tag name="RES" val="2400"/>
  <p:tag name="BLEND" val="0"/>
  <p:tag name="TRANSPARENT" val="1"/>
  <p:tag name="TBUG" val="0"/>
  <p:tag name="ALLOWFS" val="0"/>
  <p:tag name="ORIGWIDTH" val="248"/>
  <p:tag name="PICTUREFILESIZE" val="136775"/>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wasysym}&#10;\usepackage{color}&#10;\begin{document}&#10;\textcolor{red}{$$ \sigma_{\mbox{\rm \tiny exp}} = \pm 63 $$}&#10;&#10;\end{document}&#10;"/>
  <p:tag name="FILENAME" val="TP_tmp"/>
  <p:tag name="FORMAT" val="png256"/>
  <p:tag name="RES" val="1200"/>
  <p:tag name="BLEND" val="0"/>
  <p:tag name="TRANSPARENT" val="1"/>
  <p:tag name="TBUG" val="0"/>
  <p:tag name="ALLOWFS" val="0"/>
  <p:tag name="ORIGWIDTH" val="108"/>
  <p:tag name="PICTUREFILESIZE" val="803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sz="2000" b="1" i="0" u="none" strike="noStrike" cap="none" normalizeH="0" baseline="0">
            <a:ln>
              <a:noFill/>
            </a:ln>
            <a:solidFill>
              <a:schemeClr val="bg1"/>
            </a:solidFill>
            <a:effectLst/>
            <a:latin typeface="Arial" charset="0"/>
            <a:ea typeface="ＭＳ Ｐゴシック" charset="0"/>
            <a:cs typeface="Arial" charset="0"/>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latin typeface="Arial"/>
            <a:cs typeface="Arial"/>
          </a:defRPr>
        </a:defPPr>
      </a:lstStyle>
    </a:txDef>
  </a:objectDefaults>
  <a:extraClrSchemeLst/>
</a:theme>
</file>

<file path=ppt/theme/theme2.xml><?xml version="1.0" encoding="utf-8"?>
<a:theme xmlns:a="http://schemas.openxmlformats.org/drawingml/2006/main" name="Default Design">
  <a:themeElements>
    <a:clrScheme name="Default Design 13">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FF0000"/>
      </a:hlink>
      <a:folHlink>
        <a:srgbClr val="3333FF"/>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5715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sz="2000" b="1" i="0" u="none" strike="noStrike" cap="none" normalizeH="0" baseline="0">
            <a:ln>
              <a:noFill/>
            </a:ln>
            <a:solidFill>
              <a:schemeClr val="bg1"/>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1" i="0" u="none" strike="noStrike" cap="none" normalizeH="0" baseline="0">
            <a:ln>
              <a:noFill/>
            </a:ln>
            <a:solidFill>
              <a:schemeClr val="bg1"/>
            </a:solidFill>
            <a:effectLst/>
            <a:latin typeface="Arial" charset="0"/>
            <a:ea typeface="ＭＳ Ｐゴシック" charset="0"/>
            <a:cs typeface="Arial" charset="0"/>
          </a:defRPr>
        </a:defPPr>
      </a:lstStyle>
    </a:lnDef>
    <a:txDef>
      <a:spPr>
        <a:noFill/>
      </a:spPr>
      <a:bodyPr wrap="square" rtlCol="0">
        <a:spAutoFit/>
      </a:bodyPr>
      <a:lstStyle>
        <a:defPPr>
          <a:defRPr dirty="0" smtClean="0">
            <a:solidFill>
              <a:schemeClr val="bg1"/>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FF0000"/>
        </a:hlink>
        <a:folHlink>
          <a:srgbClr val="3333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NAL_TemplatePC_060514">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sz="2000" b="1" i="0" u="none" strike="noStrike" cap="none" normalizeH="0" baseline="0">
            <a:ln>
              <a:noFill/>
            </a:ln>
            <a:solidFill>
              <a:schemeClr val="bg1"/>
            </a:solidFill>
            <a:effectLst/>
            <a:latin typeface="Arial" charset="0"/>
            <a:ea typeface="ＭＳ Ｐゴシック" charset="0"/>
            <a:cs typeface="Arial" charset="0"/>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latin typeface="Arial"/>
            <a:cs typeface="Arial"/>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15018</TotalTime>
  <Words>4877</Words>
  <Application>Microsoft Macintosh PowerPoint</Application>
  <PresentationFormat>On-screen Show (4:3)</PresentationFormat>
  <Paragraphs>741</Paragraphs>
  <Slides>55</Slides>
  <Notes>13</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55</vt:i4>
      </vt:variant>
    </vt:vector>
  </HeadingPairs>
  <TitlesOfParts>
    <vt:vector size="60" baseType="lpstr">
      <vt:lpstr>Office Theme</vt:lpstr>
      <vt:lpstr>Default Design</vt:lpstr>
      <vt:lpstr>FNAL_TemplatePC_060514</vt:lpstr>
      <vt:lpstr>1_Office Theme</vt:lpstr>
      <vt:lpstr>Equation</vt:lpstr>
      <vt:lpstr>The Fermilab Muon (g  - 2) Experiment: The Inflector Magnet </vt:lpstr>
      <vt:lpstr>Our Request</vt:lpstr>
      <vt:lpstr>PowerPoint Presentation</vt:lpstr>
      <vt:lpstr>Magnetic field uniformity </vt:lpstr>
      <vt:lpstr>Outline</vt:lpstr>
      <vt:lpstr>Sensitivity Requires Precision (systematics + statistics)</vt:lpstr>
      <vt:lpstr>Rate that spin turns relative to the momentum</vt:lpstr>
      <vt:lpstr>PowerPoint Presentation</vt:lpstr>
      <vt:lpstr>E821 arrival-time spectrum</vt:lpstr>
      <vt:lpstr>Comparison with Experiment</vt:lpstr>
      <vt:lpstr>Systematic Errors on wa  (ppb)</vt:lpstr>
      <vt:lpstr>What does the inflector do? How does it do it?</vt:lpstr>
      <vt:lpstr>Inflector Geometry</vt:lpstr>
      <vt:lpstr>What’s an inflector?</vt:lpstr>
      <vt:lpstr>How does it work?</vt:lpstr>
      <vt:lpstr>Radial beam motion</vt:lpstr>
      <vt:lpstr>A tale of five inflectors: </vt:lpstr>
      <vt:lpstr>The E821 prototype inflector</vt:lpstr>
      <vt:lpstr>Effect of closed ends on injection efficiency:</vt:lpstr>
      <vt:lpstr>Three reasons why we need a new inflector:</vt:lpstr>
      <vt:lpstr>Why was the new inflector not in the baseline?</vt:lpstr>
      <vt:lpstr>CD Review inflector recommendations</vt:lpstr>
      <vt:lpstr>Operational Risks?  </vt:lpstr>
      <vt:lpstr>New inflector design requirements</vt:lpstr>
      <vt:lpstr>The new inflector design work (V. Kashikhin)</vt:lpstr>
      <vt:lpstr>Prototype room temperature model in Fermilab TD</vt:lpstr>
      <vt:lpstr>Magnetic Measurement Results</vt:lpstr>
      <vt:lpstr>Two-stage strategy</vt:lpstr>
      <vt:lpstr>Schedule  (CY)</vt:lpstr>
      <vt:lpstr>Cost and Contingency: Recent history </vt:lpstr>
      <vt:lpstr>Summary</vt:lpstr>
      <vt:lpstr>Our Request</vt:lpstr>
      <vt:lpstr>PowerPoint Presentation</vt:lpstr>
      <vt:lpstr>PowerPoint Presentation</vt:lpstr>
      <vt:lpstr>The Fermilab g-2 timeline  (Calendar Year) </vt:lpstr>
      <vt:lpstr>Block schedule from CD-2/3 Progress Review</vt:lpstr>
      <vt:lpstr>PowerPoint Presentation</vt:lpstr>
      <vt:lpstr>Shielding material - largest risk nearly retired</vt:lpstr>
      <vt:lpstr>Contingency Spend Plan</vt:lpstr>
      <vt:lpstr>Cost and Contingency: Recent history </vt:lpstr>
      <vt:lpstr>Errors from BNL and projected at Fermilab</vt:lpstr>
      <vt:lpstr>July 2014 CD-2/3 Review</vt:lpstr>
      <vt:lpstr>June 2015 CD-2/3 Follow-up Review</vt:lpstr>
      <vt:lpstr>April 2016 DOE Progress Review</vt:lpstr>
      <vt:lpstr>The Fermilab error budget for a new experiment represents a continuation of improvements already made during E821</vt:lpstr>
      <vt:lpstr>Recent news on the hadronic contribution to am </vt:lpstr>
      <vt:lpstr>Where could a m be at the end of E989?</vt:lpstr>
      <vt:lpstr> g is modified by virtual particles. Is SM complete?</vt:lpstr>
      <vt:lpstr>E821 field after shimming</vt:lpstr>
      <vt:lpstr>Why is am special? Beyond the SM:</vt:lpstr>
      <vt:lpstr>Classify new physics; C very model dependent</vt:lpstr>
      <vt:lpstr>SUSY Parameter Space still allowed by LHC and am</vt:lpstr>
      <vt:lpstr>The SM Value for am </vt:lpstr>
      <vt:lpstr>Recent news on the hadronic contribution to am </vt:lpstr>
      <vt:lpstr>Measuring  the magnetic field (E821, E989)</vt:lpstr>
    </vt:vector>
  </TitlesOfParts>
  <Company>Boston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Bradley Lee Roberts</dc:creator>
  <cp:lastModifiedBy>Bradley Lee Roberts</cp:lastModifiedBy>
  <cp:revision>588</cp:revision>
  <dcterms:created xsi:type="dcterms:W3CDTF">2014-11-03T13:42:36Z</dcterms:created>
  <dcterms:modified xsi:type="dcterms:W3CDTF">2016-06-21T16:37:56Z</dcterms:modified>
</cp:coreProperties>
</file>