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5"/>
  </p:notesMasterIdLst>
  <p:handoutMasterIdLst>
    <p:handoutMasterId r:id="rId36"/>
  </p:handoutMasterIdLst>
  <p:sldIdLst>
    <p:sldId id="294" r:id="rId2"/>
    <p:sldId id="355" r:id="rId3"/>
    <p:sldId id="300" r:id="rId4"/>
    <p:sldId id="301" r:id="rId5"/>
    <p:sldId id="331" r:id="rId6"/>
    <p:sldId id="302" r:id="rId7"/>
    <p:sldId id="323" r:id="rId8"/>
    <p:sldId id="303" r:id="rId9"/>
    <p:sldId id="304" r:id="rId10"/>
    <p:sldId id="305" r:id="rId11"/>
    <p:sldId id="307" r:id="rId12"/>
    <p:sldId id="308" r:id="rId13"/>
    <p:sldId id="358" r:id="rId14"/>
    <p:sldId id="333" r:id="rId15"/>
    <p:sldId id="313" r:id="rId16"/>
    <p:sldId id="341" r:id="rId17"/>
    <p:sldId id="350" r:id="rId18"/>
    <p:sldId id="334" r:id="rId19"/>
    <p:sldId id="347" r:id="rId20"/>
    <p:sldId id="336" r:id="rId21"/>
    <p:sldId id="337" r:id="rId22"/>
    <p:sldId id="338" r:id="rId23"/>
    <p:sldId id="346" r:id="rId24"/>
    <p:sldId id="357" r:id="rId25"/>
    <p:sldId id="348" r:id="rId26"/>
    <p:sldId id="349" r:id="rId27"/>
    <p:sldId id="319" r:id="rId28"/>
    <p:sldId id="352" r:id="rId29"/>
    <p:sldId id="359" r:id="rId30"/>
    <p:sldId id="353" r:id="rId31"/>
    <p:sldId id="351" r:id="rId32"/>
    <p:sldId id="354" r:id="rId33"/>
    <p:sldId id="342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558" y="6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3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0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02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44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6/23/2015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 Convery | Accelerator Status and Plans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7906-9E3D-4412-B8D2-B86DAFD83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0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Mary Convery</a:t>
            </a:r>
          </a:p>
          <a:p>
            <a:r>
              <a:rPr lang="en-US" dirty="0" smtClean="0"/>
              <a:t>PAC meeting</a:t>
            </a:r>
            <a:endParaRPr lang="en-US" dirty="0"/>
          </a:p>
          <a:p>
            <a:r>
              <a:rPr lang="en-US" dirty="0" smtClean="0"/>
              <a:t>20 June 2016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Accelerator </a:t>
            </a:r>
            <a:r>
              <a:rPr lang="en-US" dirty="0" smtClean="0"/>
              <a:t>Expectations </a:t>
            </a:r>
            <a:r>
              <a:rPr lang="en-US" dirty="0"/>
              <a:t>for FY17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 kW </a:t>
            </a:r>
            <a:r>
              <a:rPr lang="en-US" dirty="0"/>
              <a:t>Beam to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72774"/>
            <a:ext cx="8672513" cy="1129611"/>
          </a:xfrm>
        </p:spPr>
        <p:txBody>
          <a:bodyPr/>
          <a:lstStyle/>
          <a:p>
            <a:r>
              <a:rPr lang="en-US" sz="1800" dirty="0" smtClean="0"/>
              <a:t>Have also met our internal goals</a:t>
            </a:r>
          </a:p>
          <a:p>
            <a:pPr lvl="1"/>
            <a:r>
              <a:rPr lang="en-US" sz="1600" dirty="0" smtClean="0"/>
              <a:t>Run </a:t>
            </a:r>
            <a:r>
              <a:rPr lang="en-US" sz="1600" dirty="0"/>
              <a:t>above 500 kW for 100 hours during one week with 10% of the timeline dedicated to slow extraction as usual (equivalent to beam power of 550 kW without slow extraction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Run </a:t>
            </a:r>
            <a:r>
              <a:rPr lang="en-US" sz="1600" dirty="0"/>
              <a:t>for 1h at 600 kW with 6+6 slip stacking without slow extraction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2" t="20290" r="12876" b="11003"/>
          <a:stretch/>
        </p:blipFill>
        <p:spPr>
          <a:xfrm>
            <a:off x="1530602" y="890079"/>
            <a:ext cx="6287801" cy="41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37" t="20908" r="20240" b="11623"/>
          <a:stretch/>
        </p:blipFill>
        <p:spPr>
          <a:xfrm>
            <a:off x="1786070" y="1813333"/>
            <a:ext cx="5557571" cy="4454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Collimators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Installing </a:t>
            </a:r>
            <a:r>
              <a:rPr lang="en-US" sz="2000" dirty="0"/>
              <a:t>collimators in Recycler in order to run 700 kW continuous without significant irradiation of tunnel </a:t>
            </a:r>
            <a:r>
              <a:rPr lang="en-US" sz="2000" dirty="0" smtClean="0"/>
              <a:t>components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259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36"/>
            <a:ext cx="8686800" cy="641739"/>
          </a:xfrm>
        </p:spPr>
        <p:txBody>
          <a:bodyPr/>
          <a:lstStyle/>
          <a:p>
            <a:r>
              <a:rPr lang="en-US" dirty="0" smtClean="0"/>
              <a:t>Recycler </a:t>
            </a:r>
            <a:r>
              <a:rPr lang="en-US" dirty="0"/>
              <a:t>U</a:t>
            </a:r>
            <a:r>
              <a:rPr lang="en-US" dirty="0" smtClean="0"/>
              <a:t>pgrades for NOvA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2963"/>
            <a:ext cx="8672513" cy="5414962"/>
          </a:xfrm>
        </p:spPr>
        <p:txBody>
          <a:bodyPr/>
          <a:lstStyle/>
          <a:p>
            <a:r>
              <a:rPr lang="en-US" sz="2200" dirty="0" smtClean="0"/>
              <a:t>Conversion of vacuum system from titanium sublimation pumps to ion pumps, better suited for current Recycler operations</a:t>
            </a:r>
          </a:p>
          <a:p>
            <a:pPr lvl="1"/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phase complete,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phase FY16 shutdown, final phase FY17</a:t>
            </a:r>
          </a:p>
          <a:p>
            <a:endParaRPr lang="en-US" dirty="0"/>
          </a:p>
          <a:p>
            <a:r>
              <a:rPr lang="en-US" sz="2200" dirty="0" smtClean="0"/>
              <a:t>Collimators in Recycler</a:t>
            </a:r>
          </a:p>
          <a:p>
            <a:pPr lvl="1"/>
            <a:r>
              <a:rPr lang="en-US" sz="2000" dirty="0" smtClean="0"/>
              <a:t>Needed to </a:t>
            </a:r>
            <a:r>
              <a:rPr lang="en-US" sz="2000" dirty="0"/>
              <a:t>run 700 kW continuous without </a:t>
            </a:r>
            <a:r>
              <a:rPr lang="en-US" sz="2000" dirty="0" smtClean="0"/>
              <a:t>                                     significant </a:t>
            </a:r>
            <a:r>
              <a:rPr lang="en-US" sz="2000" dirty="0"/>
              <a:t>irradiation of tunnel components</a:t>
            </a:r>
          </a:p>
          <a:p>
            <a:pPr lvl="1"/>
            <a:r>
              <a:rPr lang="en-US" sz="2000" dirty="0" smtClean="0"/>
              <a:t>Design based on Main-Injector collimators</a:t>
            </a:r>
          </a:p>
          <a:p>
            <a:pPr lvl="1"/>
            <a:r>
              <a:rPr lang="en-US" sz="2000" dirty="0" smtClean="0"/>
              <a:t>Primary and two secondaries in FY16</a:t>
            </a:r>
          </a:p>
          <a:p>
            <a:pPr lvl="1"/>
            <a:r>
              <a:rPr lang="en-US" sz="2000" dirty="0" smtClean="0"/>
              <a:t>Two additional secondary collimators in FY17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grpSp>
        <p:nvGrpSpPr>
          <p:cNvPr id="12" name="Group 11"/>
          <p:cNvGrpSpPr/>
          <p:nvPr/>
        </p:nvGrpSpPr>
        <p:grpSpPr>
          <a:xfrm>
            <a:off x="6217920" y="2487534"/>
            <a:ext cx="2930393" cy="2159046"/>
            <a:chOff x="6217920" y="3071743"/>
            <a:chExt cx="2930393" cy="21590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29" b="10433"/>
            <a:stretch/>
          </p:blipFill>
          <p:spPr>
            <a:xfrm>
              <a:off x="6290813" y="3071743"/>
              <a:ext cx="2857500" cy="21272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17920" y="4760913"/>
              <a:ext cx="1550987" cy="469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Main Injector secondary collimator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1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SY120 (120 GeV fixed target program)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5750" indent="-285750"/>
            <a:r>
              <a:rPr lang="en-US" dirty="0" smtClean="0"/>
              <a:t>Delivering </a:t>
            </a:r>
            <a:r>
              <a:rPr lang="en-US" dirty="0"/>
              <a:t>beam to Fixed Target Test Beam Facility as needed (the facility is fully subscribed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/>
            <a:r>
              <a:rPr lang="en-US" dirty="0"/>
              <a:t>Supporting a second test beam for </a:t>
            </a:r>
            <a:r>
              <a:rPr lang="en-US" dirty="0" err="1" smtClean="0"/>
              <a:t>LArIAT</a:t>
            </a:r>
            <a:r>
              <a:rPr lang="en-US" dirty="0" smtClean="0"/>
              <a:t> liquid </a:t>
            </a:r>
            <a:r>
              <a:rPr lang="en-US" dirty="0"/>
              <a:t>argon </a:t>
            </a:r>
            <a:r>
              <a:rPr lang="en-US" dirty="0" smtClean="0"/>
              <a:t>TPC</a:t>
            </a:r>
            <a:endParaRPr lang="en-US" dirty="0"/>
          </a:p>
          <a:p>
            <a:pPr marL="285750" indent="-285750"/>
            <a:r>
              <a:rPr lang="en-US" dirty="0" smtClean="0"/>
              <a:t>Providing requested intensity to </a:t>
            </a:r>
            <a:r>
              <a:rPr lang="en-US" dirty="0" err="1" smtClean="0"/>
              <a:t>SeaQuest</a:t>
            </a:r>
            <a:endParaRPr lang="en-US" dirty="0"/>
          </a:p>
          <a:p>
            <a:pPr marL="0" indent="0">
              <a:buNone/>
            </a:pPr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M Convery | Accelerator Status and Plans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6BB3B47-C365-467E-9912-91D736EC0217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13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6/23/2015</a:t>
            </a:r>
            <a:endParaRPr lang="en-US"/>
          </a:p>
        </p:txBody>
      </p:sp>
      <p:pic>
        <p:nvPicPr>
          <p:cNvPr id="10" name="Picture 2" descr="https://www-bd.fnal.gov/Elog/getFileBinary?fileID=56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25" y="3277354"/>
            <a:ext cx="4393897" cy="29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465337" y="3279739"/>
            <a:ext cx="4521503" cy="29825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</a:t>
            </a:r>
            <a:r>
              <a:rPr lang="en-US" sz="2200" dirty="0" smtClean="0"/>
              <a:t>xtraction septum 2 broken wires</a:t>
            </a:r>
          </a:p>
          <a:p>
            <a:pPr lvl="1"/>
            <a:r>
              <a:rPr lang="en-US" sz="2000" dirty="0" smtClean="0"/>
              <a:t>Have two 2-mil spares</a:t>
            </a:r>
          </a:p>
          <a:p>
            <a:pPr lvl="1"/>
            <a:r>
              <a:rPr lang="en-US" sz="2000" dirty="0" smtClean="0"/>
              <a:t>Plan to rebuild a 4-mil spare</a:t>
            </a:r>
          </a:p>
          <a:p>
            <a:r>
              <a:rPr lang="en-US" sz="2200" dirty="0" smtClean="0"/>
              <a:t>Improved </a:t>
            </a:r>
            <a:r>
              <a:rPr lang="en-US" sz="2200" dirty="0"/>
              <a:t>beam-inhibit </a:t>
            </a:r>
            <a:r>
              <a:rPr lang="en-US" sz="2200" dirty="0" smtClean="0"/>
              <a:t>system with quadrupole input</a:t>
            </a:r>
          </a:p>
          <a:p>
            <a:r>
              <a:rPr lang="en-US" sz="2200" dirty="0"/>
              <a:t>Worked with Test Beam Facility </a:t>
            </a:r>
            <a:r>
              <a:rPr lang="en-US" sz="2200" dirty="0" smtClean="0"/>
              <a:t>to </a:t>
            </a:r>
            <a:r>
              <a:rPr lang="en-US" sz="2200" dirty="0"/>
              <a:t>improve particle </a:t>
            </a:r>
            <a:r>
              <a:rPr lang="en-US" sz="2200" dirty="0" smtClean="0"/>
              <a:t>identification</a:t>
            </a:r>
            <a:endParaRPr lang="en-US" sz="2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078066" y="3719146"/>
            <a:ext cx="1493934" cy="1359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71725"/>
            <a:ext cx="8786813" cy="1486123"/>
          </a:xfrm>
        </p:spPr>
        <p:txBody>
          <a:bodyPr/>
          <a:lstStyle/>
          <a:p>
            <a:r>
              <a:rPr lang="en-US" sz="2800" dirty="0"/>
              <a:t>Proton Improvement </a:t>
            </a:r>
            <a:r>
              <a:rPr lang="en-US" sz="2800" dirty="0" smtClean="0"/>
              <a:t>Plan: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Continue </a:t>
            </a:r>
            <a:r>
              <a:rPr lang="en-US" dirty="0"/>
              <a:t>carrying out the </a:t>
            </a:r>
            <a:r>
              <a:rPr lang="en-US" dirty="0" smtClean="0"/>
              <a:t>PIP </a:t>
            </a:r>
            <a:r>
              <a:rPr lang="en-US" dirty="0"/>
              <a:t>to reach &gt;2x10</a:t>
            </a:r>
            <a:r>
              <a:rPr lang="en-US" baseline="30000" dirty="0"/>
              <a:t>17</a:t>
            </a:r>
            <a:r>
              <a:rPr lang="en-US" dirty="0"/>
              <a:t> protons/hour in the Booster and ensure a useful operating life of the proton source through at least </a:t>
            </a:r>
            <a:r>
              <a:rPr lang="en-US" dirty="0" smtClean="0"/>
              <a:t>2030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8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116513"/>
          </a:xfrm>
        </p:spPr>
        <p:txBody>
          <a:bodyPr/>
          <a:lstStyle/>
          <a:p>
            <a:r>
              <a:rPr lang="en-US" sz="2200" dirty="0" smtClean="0">
                <a:solidFill>
                  <a:schemeClr val="accent6"/>
                </a:solidFill>
              </a:rPr>
              <a:t>200 </a:t>
            </a:r>
            <a:r>
              <a:rPr lang="en-US" sz="2200" dirty="0">
                <a:solidFill>
                  <a:schemeClr val="accent6"/>
                </a:solidFill>
              </a:rPr>
              <a:t>MHz Klystron – power-tested and </a:t>
            </a:r>
            <a:r>
              <a:rPr lang="en-US" sz="2200" dirty="0" smtClean="0">
                <a:solidFill>
                  <a:schemeClr val="accent6"/>
                </a:solidFill>
              </a:rPr>
              <a:t>delivered</a:t>
            </a:r>
          </a:p>
          <a:p>
            <a:pPr lvl="1"/>
            <a:r>
              <a:rPr lang="en-US" sz="1800" dirty="0" smtClean="0"/>
              <a:t>First </a:t>
            </a:r>
            <a:r>
              <a:rPr lang="en-US" sz="1800" dirty="0"/>
              <a:t>200 MHz Klystron ever </a:t>
            </a:r>
            <a:r>
              <a:rPr lang="en-US" sz="1800" dirty="0" smtClean="0"/>
              <a:t>made</a:t>
            </a:r>
          </a:p>
          <a:p>
            <a:pPr lvl="1"/>
            <a:r>
              <a:rPr lang="en-US" sz="1800" dirty="0" smtClean="0"/>
              <a:t>This </a:t>
            </a:r>
            <a:r>
              <a:rPr lang="en-US" sz="1800" dirty="0"/>
              <a:t>device is capable of replacing our tetrode </a:t>
            </a:r>
            <a:r>
              <a:rPr lang="en-US" sz="1800" dirty="0" smtClean="0"/>
              <a:t>7835</a:t>
            </a:r>
          </a:p>
          <a:p>
            <a:pPr lvl="1"/>
            <a:r>
              <a:rPr lang="en-US" sz="1800" dirty="0" smtClean="0"/>
              <a:t>Developed </a:t>
            </a:r>
            <a:r>
              <a:rPr lang="en-US" sz="1800" dirty="0"/>
              <a:t>replacement plan should it be </a:t>
            </a:r>
            <a:r>
              <a:rPr lang="en-US" sz="1800" dirty="0" smtClean="0"/>
              <a:t>needed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7835 Modulator </a:t>
            </a:r>
            <a:r>
              <a:rPr lang="en-US" sz="2000" dirty="0" smtClean="0">
                <a:solidFill>
                  <a:schemeClr val="accent6"/>
                </a:solidFill>
              </a:rPr>
              <a:t>– 28-cell unit operating in </a:t>
            </a:r>
            <a:r>
              <a:rPr lang="en-US" sz="2000" dirty="0">
                <a:solidFill>
                  <a:schemeClr val="accent6"/>
                </a:solidFill>
              </a:rPr>
              <a:t>station 1, </a:t>
            </a:r>
            <a:r>
              <a:rPr lang="en-US" sz="2000" dirty="0" smtClean="0">
                <a:solidFill>
                  <a:schemeClr val="accent6"/>
                </a:solidFill>
              </a:rPr>
              <a:t>                                     building </a:t>
            </a:r>
            <a:r>
              <a:rPr lang="en-US" sz="2000" dirty="0">
                <a:solidFill>
                  <a:schemeClr val="accent6"/>
                </a:solidFill>
              </a:rPr>
              <a:t>54-cell to install </a:t>
            </a:r>
            <a:r>
              <a:rPr lang="en-US" sz="2000" dirty="0" smtClean="0">
                <a:solidFill>
                  <a:schemeClr val="accent6"/>
                </a:solidFill>
              </a:rPr>
              <a:t>during shutdown</a:t>
            </a:r>
            <a:endParaRPr lang="en-US" sz="2000" dirty="0">
              <a:solidFill>
                <a:schemeClr val="accent6"/>
              </a:solidFill>
            </a:endParaRP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endParaRPr lang="en-US" sz="2200" dirty="0">
              <a:solidFill>
                <a:schemeClr val="accent6"/>
              </a:solidFill>
            </a:endParaRP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endParaRPr lang="en-US" sz="2200" dirty="0">
              <a:solidFill>
                <a:schemeClr val="accent6"/>
              </a:solidFill>
            </a:endParaRP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 smtClean="0">
              <a:solidFill>
                <a:schemeClr val="accent6"/>
              </a:solidFill>
            </a:endParaRP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endParaRPr lang="en-US" sz="1000" dirty="0">
              <a:solidFill>
                <a:schemeClr val="accent6"/>
              </a:solidFill>
            </a:endParaRPr>
          </a:p>
          <a:p>
            <a:r>
              <a:rPr lang="en-US" sz="2200" dirty="0" smtClean="0">
                <a:solidFill>
                  <a:schemeClr val="accent6"/>
                </a:solidFill>
              </a:rPr>
              <a:t>Laser </a:t>
            </a:r>
            <a:r>
              <a:rPr lang="en-US" sz="2200" dirty="0" err="1">
                <a:solidFill>
                  <a:schemeClr val="accent6"/>
                </a:solidFill>
              </a:rPr>
              <a:t>Notcher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smtClean="0">
                <a:solidFill>
                  <a:schemeClr val="accent6"/>
                </a:solidFill>
              </a:rPr>
              <a:t>testing in progress</a:t>
            </a: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34" y="943179"/>
            <a:ext cx="2516365" cy="3200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Linac Upgrades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96" t="15542" r="4430"/>
          <a:stretch/>
        </p:blipFill>
        <p:spPr>
          <a:xfrm>
            <a:off x="4786310" y="4332850"/>
            <a:ext cx="4029075" cy="1988136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8600" y="2950334"/>
            <a:ext cx="3379060" cy="2978979"/>
            <a:chOff x="831210" y="2950334"/>
            <a:chExt cx="3666818" cy="32326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10" y="2950334"/>
              <a:ext cx="3666818" cy="323266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61542" y="5640695"/>
              <a:ext cx="746085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New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56663" y="5441721"/>
              <a:ext cx="595262" cy="434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Old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3096" y="5226278"/>
              <a:ext cx="731611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7835</a:t>
              </a:r>
            </a:p>
            <a:p>
              <a:r>
                <a:rPr lang="en-US" sz="1600" dirty="0" smtClean="0"/>
                <a:t>Socket</a:t>
              </a:r>
              <a:endParaRPr lang="en-US" sz="1600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3286126" y="2928461"/>
            <a:ext cx="2657474" cy="9697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Greatly improved gradient stability</a:t>
            </a:r>
          </a:p>
        </p:txBody>
      </p:sp>
    </p:spTree>
    <p:extLst>
      <p:ext uri="{BB962C8B-B14F-4D97-AF65-F5344CB8AC3E}">
        <p14:creationId xmlns:p14="http://schemas.microsoft.com/office/powerpoint/2010/main" val="3227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24" y="3603099"/>
            <a:ext cx="2060448" cy="2627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24" y="3596922"/>
            <a:ext cx="2170176" cy="15788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4689653" cy="5300663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6"/>
                </a:solidFill>
              </a:rPr>
              <a:t>RF </a:t>
            </a:r>
            <a:r>
              <a:rPr lang="en-US" sz="2000" dirty="0">
                <a:solidFill>
                  <a:schemeClr val="accent6"/>
                </a:solidFill>
              </a:rPr>
              <a:t>cavity refurbishment complete, </a:t>
            </a:r>
            <a:r>
              <a:rPr lang="en-US" sz="2000" dirty="0" smtClean="0">
                <a:solidFill>
                  <a:schemeClr val="accent6"/>
                </a:solidFill>
              </a:rPr>
              <a:t>      20 </a:t>
            </a:r>
            <a:r>
              <a:rPr lang="en-US" sz="2000" dirty="0">
                <a:solidFill>
                  <a:schemeClr val="accent6"/>
                </a:solidFill>
              </a:rPr>
              <a:t>stations installed, can run 15 Hz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Additional new RF cavity tuners </a:t>
            </a:r>
            <a:r>
              <a:rPr lang="en-US" sz="2000" dirty="0" smtClean="0">
                <a:solidFill>
                  <a:schemeClr val="accent6"/>
                </a:solidFill>
              </a:rPr>
              <a:t>being produced </a:t>
            </a:r>
            <a:r>
              <a:rPr lang="en-US" sz="2000" dirty="0">
                <a:solidFill>
                  <a:schemeClr val="accent6"/>
                </a:solidFill>
              </a:rPr>
              <a:t>by Technical Division 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Anode power supplies needed </a:t>
            </a:r>
            <a:r>
              <a:rPr lang="en-US" sz="2000" dirty="0" smtClean="0">
                <a:solidFill>
                  <a:schemeClr val="accent6"/>
                </a:solidFill>
              </a:rPr>
              <a:t>to run 20</a:t>
            </a:r>
            <a:r>
              <a:rPr lang="en-US" sz="2000" dirty="0">
                <a:solidFill>
                  <a:schemeClr val="accent6"/>
                </a:solidFill>
              </a:rPr>
              <a:t>+</a:t>
            </a:r>
            <a:r>
              <a:rPr lang="en-US" sz="2000" dirty="0" smtClean="0">
                <a:solidFill>
                  <a:schemeClr val="accent6"/>
                </a:solidFill>
              </a:rPr>
              <a:t> stations installed </a:t>
            </a:r>
            <a:r>
              <a:rPr lang="en-US" sz="2000" dirty="0">
                <a:solidFill>
                  <a:schemeClr val="accent6"/>
                </a:solidFill>
              </a:rPr>
              <a:t>during </a:t>
            </a:r>
            <a:r>
              <a:rPr lang="en-US" sz="2000" dirty="0" smtClean="0">
                <a:solidFill>
                  <a:schemeClr val="accent6"/>
                </a:solidFill>
              </a:rPr>
              <a:t>shutdown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Additional cavities 21 &amp; 22 </a:t>
            </a:r>
            <a:r>
              <a:rPr lang="en-US" sz="2000" dirty="0" smtClean="0">
                <a:solidFill>
                  <a:schemeClr val="accent6"/>
                </a:solidFill>
              </a:rPr>
              <a:t>– retrofitting large-bore </a:t>
            </a:r>
            <a:r>
              <a:rPr lang="en-US" sz="2000" dirty="0">
                <a:solidFill>
                  <a:schemeClr val="accent6"/>
                </a:solidFill>
              </a:rPr>
              <a:t>cavities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Beam </a:t>
            </a:r>
            <a:r>
              <a:rPr lang="en-US" sz="2000" dirty="0">
                <a:solidFill>
                  <a:schemeClr val="accent6"/>
                </a:solidFill>
              </a:rPr>
              <a:t>physics improvements </a:t>
            </a:r>
            <a:r>
              <a:rPr lang="en-US" sz="2000" dirty="0" smtClean="0">
                <a:solidFill>
                  <a:schemeClr val="accent6"/>
                </a:solidFill>
              </a:rPr>
              <a:t>and 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 smtClean="0">
                <a:solidFill>
                  <a:schemeClr val="accent6"/>
                </a:solidFill>
              </a:rPr>
              <a:t>                                                             new instrumentation in </a:t>
            </a:r>
            <a:r>
              <a:rPr lang="en-US" sz="2000" dirty="0">
                <a:solidFill>
                  <a:schemeClr val="accent6"/>
                </a:solidFill>
              </a:rPr>
              <a:t>progress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Prototyping second-harmonic (perpendicular bias) cavity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Designing replacement </a:t>
            </a:r>
            <a:r>
              <a:rPr lang="en-US" sz="2000" dirty="0">
                <a:solidFill>
                  <a:schemeClr val="accent6"/>
                </a:solidFill>
              </a:rPr>
              <a:t>cavities compatible </a:t>
            </a:r>
            <a:r>
              <a:rPr lang="en-US" sz="2000" dirty="0" smtClean="0">
                <a:solidFill>
                  <a:schemeClr val="accent6"/>
                </a:solidFill>
              </a:rPr>
              <a:t>with PIP-II requirements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 Booster Upgrades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grpSp>
        <p:nvGrpSpPr>
          <p:cNvPr id="12" name="Group 11"/>
          <p:cNvGrpSpPr/>
          <p:nvPr/>
        </p:nvGrpSpPr>
        <p:grpSpPr>
          <a:xfrm>
            <a:off x="4629155" y="2038989"/>
            <a:ext cx="5000622" cy="1556584"/>
            <a:chOff x="4629155" y="2038989"/>
            <a:chExt cx="5000622" cy="15565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" r="2204"/>
            <a:stretch/>
          </p:blipFill>
          <p:spPr>
            <a:xfrm>
              <a:off x="4972050" y="2038989"/>
              <a:ext cx="4171950" cy="152574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29155" y="3318574"/>
              <a:ext cx="5000622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lvl="1"/>
              <a:r>
                <a:rPr lang="en-US" sz="1200" dirty="0">
                  <a:solidFill>
                    <a:schemeClr val="bg1"/>
                  </a:solidFill>
                </a:rPr>
                <a:t>Workshop on Booster Performance </a:t>
              </a:r>
              <a:r>
                <a:rPr lang="en-US" sz="1200" dirty="0" smtClean="0">
                  <a:solidFill>
                    <a:schemeClr val="bg1"/>
                  </a:solidFill>
                </a:rPr>
                <a:t>and Enhancements Nov ‘15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8"/>
          <a:stretch/>
        </p:blipFill>
        <p:spPr>
          <a:xfrm>
            <a:off x="5681205" y="82906"/>
            <a:ext cx="2337106" cy="19130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09" y="82906"/>
            <a:ext cx="1086180" cy="19252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33" y="5221111"/>
            <a:ext cx="1828800" cy="15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222250" y="5006907"/>
            <a:ext cx="8921750" cy="1365318"/>
          </a:xfrm>
        </p:spPr>
        <p:txBody>
          <a:bodyPr/>
          <a:lstStyle/>
          <a:p>
            <a:r>
              <a:rPr lang="en-US" sz="2000" dirty="0" smtClean="0"/>
              <a:t>Presently limited to 1.8x10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 proton/h by Booster shielding assessment</a:t>
            </a:r>
          </a:p>
          <a:p>
            <a:pPr lvl="1"/>
            <a:r>
              <a:rPr lang="en-US" sz="1800" dirty="0" smtClean="0"/>
              <a:t>New assessment taking into account use of Total Loss Monitors being reviewed</a:t>
            </a:r>
          </a:p>
          <a:p>
            <a:r>
              <a:rPr lang="en-US" sz="2000" dirty="0" smtClean="0"/>
              <a:t>Switch from 1.33s to 1.4s cycle time </a:t>
            </a:r>
            <a:r>
              <a:rPr lang="en-US" sz="2000" dirty="0"/>
              <a:t>s</a:t>
            </a:r>
            <a:r>
              <a:rPr lang="en-US" sz="2000" dirty="0" smtClean="0"/>
              <a:t>tarting in FY18 to accommodate g-2</a:t>
            </a:r>
          </a:p>
          <a:p>
            <a:pPr lvl="1"/>
            <a:r>
              <a:rPr lang="en-US" sz="1800" dirty="0" smtClean="0"/>
              <a:t>NOvA and g-2 each get 95% of what they consider nominal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Proton flux to users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816012" y="511566"/>
            <a:ext cx="7734225" cy="4449083"/>
            <a:chOff x="237744" y="1024128"/>
            <a:chExt cx="8669263" cy="49869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44" y="1024128"/>
              <a:ext cx="8669263" cy="498696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1957389" y="1885950"/>
              <a:ext cx="109728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266957" y="1881182"/>
              <a:ext cx="137160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47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1725"/>
            <a:ext cx="7729538" cy="1486123"/>
          </a:xfrm>
        </p:spPr>
        <p:txBody>
          <a:bodyPr/>
          <a:lstStyle/>
          <a:p>
            <a:r>
              <a:rPr lang="en-US" sz="2800" dirty="0" smtClean="0"/>
              <a:t>Accelerator Improvement Projects: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Complete </a:t>
            </a:r>
            <a:r>
              <a:rPr lang="en-US" dirty="0"/>
              <a:t>the Muon Campus construction in FY17, on budget and on </a:t>
            </a: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8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936"/>
            <a:ext cx="8686800" cy="641739"/>
          </a:xfrm>
        </p:spPr>
        <p:txBody>
          <a:bodyPr/>
          <a:lstStyle/>
          <a:p>
            <a:r>
              <a:rPr lang="en-US" dirty="0" smtClean="0"/>
              <a:t>Muon Campus Accelerator Improvement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30319"/>
            <a:ext cx="8672512" cy="2241492"/>
          </a:xfrm>
        </p:spPr>
        <p:txBody>
          <a:bodyPr/>
          <a:lstStyle/>
          <a:p>
            <a:r>
              <a:rPr lang="en-US" sz="2000" dirty="0" smtClean="0"/>
              <a:t>AIPs under budget and on schedule to be ready in time for g-2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96436" y="3426553"/>
            <a:ext cx="3504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 </a:t>
            </a:r>
            <a:r>
              <a:rPr lang="en-US" sz="1400" dirty="0" err="1" smtClean="0"/>
              <a:t>cryo</a:t>
            </a:r>
            <a:r>
              <a:rPr lang="en-US" sz="1400" dirty="0" smtClean="0"/>
              <a:t> work needed for g-2 is 100% complete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6" y="2672439"/>
            <a:ext cx="4734175" cy="3682136"/>
          </a:xfrm>
          <a:prstGeom prst="rect">
            <a:avLst/>
          </a:prstGeom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487603"/>
              </p:ext>
            </p:extLst>
          </p:nvPr>
        </p:nvGraphicFramePr>
        <p:xfrm>
          <a:off x="5352861" y="1429626"/>
          <a:ext cx="3540077" cy="19775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34455"/>
                <a:gridCol w="846385"/>
                <a:gridCol w="959237"/>
              </a:tblGrid>
              <a:tr h="64448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AIP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Total Project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Cost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% </a:t>
                      </a:r>
                      <a:r>
                        <a:rPr lang="en-US" sz="1400" kern="1200" dirty="0" smtClean="0">
                          <a:effectLst/>
                        </a:rPr>
                        <a:t> complete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33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Delivery Ring AIP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$9.7M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58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3327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Recycler RF AIP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$7.9M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81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3327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Beam</a:t>
                      </a:r>
                      <a:r>
                        <a:rPr lang="en-US" sz="1400" kern="1200" baseline="0" dirty="0">
                          <a:effectLst/>
                        </a:rPr>
                        <a:t> Transport AIP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$6.5M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99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3327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Cryo AIP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$</a:t>
                      </a:r>
                      <a:r>
                        <a:rPr lang="en-US" sz="1400" kern="1200" dirty="0" smtClean="0">
                          <a:effectLst/>
                        </a:rPr>
                        <a:t>9.5M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68*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708441" y="3858901"/>
            <a:ext cx="4346448" cy="2901696"/>
            <a:chOff x="4708441" y="3858901"/>
            <a:chExt cx="4346448" cy="29016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41" y="3858901"/>
              <a:ext cx="4346448" cy="29016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53608" y="5876810"/>
              <a:ext cx="246158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New connection from Recycler to P1 line installed during FY15 shutdown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3321" y="1251748"/>
            <a:ext cx="2231660" cy="1874238"/>
            <a:chOff x="143321" y="1251748"/>
            <a:chExt cx="2231660" cy="18742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38"/>
            <a:stretch/>
          </p:blipFill>
          <p:spPr>
            <a:xfrm>
              <a:off x="172550" y="1251748"/>
              <a:ext cx="2202431" cy="1398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3321" y="2602766"/>
              <a:ext cx="201304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</a:t>
              </a:r>
              <a:r>
                <a:rPr lang="en-US" sz="1400" dirty="0" smtClean="0"/>
                <a:t>ew RF cavities ready to install in FY16 shutdown</a:t>
              </a:r>
              <a:endParaRPr lang="en-US" sz="1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7621" y="1251748"/>
            <a:ext cx="2336962" cy="1481943"/>
            <a:chOff x="2467621" y="1251748"/>
            <a:chExt cx="2336962" cy="14819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583" y="1251748"/>
              <a:ext cx="2286000" cy="10119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67621" y="2210471"/>
              <a:ext cx="2132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Pulsed septum power supply under construction</a:t>
              </a:r>
              <a:endParaRPr lang="en-US" sz="1400" dirty="0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429419" y="3125986"/>
            <a:ext cx="0" cy="70433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653507" y="5633342"/>
            <a:ext cx="1947067" cy="453133"/>
          </a:xfrm>
          <a:prstGeom prst="straightConnector1">
            <a:avLst/>
          </a:prstGeom>
          <a:ln>
            <a:solidFill>
              <a:srgbClr val="D965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53531" y="2719403"/>
            <a:ext cx="0" cy="7043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Fermilab</a:t>
            </a:r>
            <a:r>
              <a:rPr lang="en-US" dirty="0">
                <a:solidFill>
                  <a:schemeClr val="tx2"/>
                </a:solidFill>
              </a:rPr>
              <a:t> Accelerator Complex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9350" y="6515100"/>
            <a:ext cx="5540188" cy="2413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M Convery | Accelerator Status and 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530" t="29721" r="8254" b="5721"/>
          <a:stretch/>
        </p:blipFill>
        <p:spPr>
          <a:xfrm>
            <a:off x="3362272" y="745404"/>
            <a:ext cx="5719791" cy="39380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228599" y="4403602"/>
            <a:ext cx="7872413" cy="18265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BNB</a:t>
            </a:r>
            <a:r>
              <a:rPr lang="en-US" sz="2400" dirty="0" smtClean="0"/>
              <a:t>:  </a:t>
            </a:r>
            <a:r>
              <a:rPr lang="en-US" sz="2400" dirty="0" err="1" smtClean="0"/>
              <a:t>MicroBooNE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NuMI:  MINOS+, </a:t>
            </a:r>
            <a:r>
              <a:rPr lang="en-US" sz="2400" dirty="0" err="1" smtClean="0"/>
              <a:t>MINER</a:t>
            </a:r>
            <a:r>
              <a:rPr lang="en-US" sz="2400" dirty="0" err="1">
                <a:cs typeface="Symbol" charset="2"/>
              </a:rPr>
              <a:t>v</a:t>
            </a:r>
            <a:r>
              <a:rPr lang="en-US" sz="2400" dirty="0" err="1" smtClean="0"/>
              <a:t>A</a:t>
            </a:r>
            <a:r>
              <a:rPr lang="en-US" sz="2400" dirty="0" smtClean="0"/>
              <a:t>, </a:t>
            </a:r>
            <a:r>
              <a:rPr lang="en-US" sz="2400" dirty="0" err="1">
                <a:cs typeface="Symbol" charset="2"/>
              </a:rPr>
              <a:t>NOvA</a:t>
            </a:r>
            <a:endParaRPr lang="en-US" sz="2400" dirty="0" smtClean="0">
              <a:cs typeface="Symbol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Symbol" charset="2"/>
              </a:rPr>
              <a:t>Fixed Target:  </a:t>
            </a:r>
            <a:r>
              <a:rPr lang="en-US" sz="2400" dirty="0" err="1" smtClean="0">
                <a:cs typeface="Symbol" charset="2"/>
              </a:rPr>
              <a:t>SeaQuest</a:t>
            </a:r>
            <a:r>
              <a:rPr lang="en-US" sz="2400" dirty="0" smtClean="0">
                <a:cs typeface="Symbol" charset="2"/>
              </a:rPr>
              <a:t>, </a:t>
            </a:r>
            <a:r>
              <a:rPr lang="en-US" sz="2400" dirty="0" err="1" smtClean="0">
                <a:cs typeface="Symbol" charset="2"/>
              </a:rPr>
              <a:t>LArIAT</a:t>
            </a:r>
            <a:r>
              <a:rPr lang="en-US" sz="2400" dirty="0" smtClean="0">
                <a:cs typeface="Symbol" charset="2"/>
              </a:rPr>
              <a:t>, Test Beam Facility</a:t>
            </a:r>
            <a:endParaRPr lang="en-US" sz="2400" dirty="0" smtClean="0">
              <a:solidFill>
                <a:schemeClr val="accent6"/>
              </a:solidFill>
              <a:cs typeface="Symbol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cs typeface="Symbol" charset="2"/>
              </a:rPr>
              <a:t>Muon: g-2, Mu2e (future)</a:t>
            </a:r>
            <a:r>
              <a:rPr lang="en-US" sz="2400" dirty="0" smtClean="0">
                <a:cs typeface="Symbol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Symbol" charset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AD14-1029-274E-8A7C-15C71BA6C9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36"/>
            <a:ext cx="8686800" cy="641739"/>
          </a:xfrm>
        </p:spPr>
        <p:txBody>
          <a:bodyPr/>
          <a:lstStyle/>
          <a:p>
            <a:r>
              <a:rPr lang="en-US" dirty="0"/>
              <a:t>Muon Campus Beamline 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/>
        </p:blipFill>
        <p:spPr bwMode="auto">
          <a:xfrm>
            <a:off x="2353355" y="1254262"/>
            <a:ext cx="2445332" cy="453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2153"/>
          <a:stretch/>
        </p:blipFill>
        <p:spPr bwMode="auto">
          <a:xfrm>
            <a:off x="0" y="1176346"/>
            <a:ext cx="2386012" cy="4577715"/>
          </a:xfrm>
          <a:prstGeom prst="round2DiagRect">
            <a:avLst>
              <a:gd name="adj1" fmla="val 45395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 rot="1500000">
            <a:off x="2835770" y="2784801"/>
            <a:ext cx="489858" cy="174908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65459" y="3657422"/>
            <a:ext cx="1879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beamline from target station to Delivery Ring installed and ready for commissioning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500000">
            <a:off x="2234998" y="4837310"/>
            <a:ext cx="489858" cy="77028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2337" y="4907959"/>
            <a:ext cx="168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beamlines to target installed and ready for commissioning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3265" y="80394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6"/>
                </a:solidFill>
              </a:rPr>
              <a:t>Pbar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2115" y="801636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Muon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2638316"/>
            <a:ext cx="2542032" cy="2029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179" r="29610" b="12801"/>
          <a:stretch/>
        </p:blipFill>
        <p:spPr>
          <a:xfrm>
            <a:off x="5104275" y="629290"/>
            <a:ext cx="2542032" cy="243200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5202990" y="3397727"/>
            <a:ext cx="1070087" cy="63980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49" y="4775576"/>
            <a:ext cx="2782536" cy="208811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4343081" y="5305011"/>
            <a:ext cx="983216" cy="13852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0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74" y="4850004"/>
            <a:ext cx="4328160" cy="19568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24134" y="2812833"/>
            <a:ext cx="4343400" cy="2011680"/>
            <a:chOff x="85728" y="4826131"/>
            <a:chExt cx="4343400" cy="201168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301"/>
            <a:stretch/>
          </p:blipFill>
          <p:spPr>
            <a:xfrm>
              <a:off x="85728" y="4826131"/>
              <a:ext cx="4343400" cy="20116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83259" y="4841064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3/23/15</a:t>
              </a:r>
              <a:endParaRPr lang="en-US" sz="1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4134" y="795346"/>
            <a:ext cx="4328082" cy="2006600"/>
            <a:chOff x="21414" y="2717800"/>
            <a:chExt cx="4328082" cy="2006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" y="2717800"/>
              <a:ext cx="4328082" cy="2006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0841" y="2743200"/>
              <a:ext cx="2710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5/8/14 start of decommissioning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921664" y="4888444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/26/16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98687" y="3521172"/>
            <a:ext cx="1122977" cy="1631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36"/>
            <a:ext cx="8686800" cy="641739"/>
          </a:xfrm>
        </p:spPr>
        <p:txBody>
          <a:bodyPr/>
          <a:lstStyle/>
          <a:p>
            <a:r>
              <a:rPr lang="en-US" dirty="0"/>
              <a:t>Muon Campus Beamline 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/>
        </p:blipFill>
        <p:spPr bwMode="auto">
          <a:xfrm>
            <a:off x="2353355" y="1254262"/>
            <a:ext cx="2445332" cy="453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2153"/>
          <a:stretch/>
        </p:blipFill>
        <p:spPr bwMode="auto">
          <a:xfrm>
            <a:off x="0" y="1176346"/>
            <a:ext cx="2386012" cy="4577715"/>
          </a:xfrm>
          <a:prstGeom prst="round2DiagRect">
            <a:avLst>
              <a:gd name="adj1" fmla="val 45395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 rot="2100000">
            <a:off x="3626499" y="1916068"/>
            <a:ext cx="489858" cy="11941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72277" y="2679375"/>
            <a:ext cx="122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injection / extraction region reconfigured and installing magnets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 rot="1500000">
            <a:off x="2835770" y="2784801"/>
            <a:ext cx="489858" cy="174908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3547" y="3970147"/>
            <a:ext cx="1879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beamline from target station to Delivery Ring installed and ready for commissioning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500000">
            <a:off x="2234998" y="4837310"/>
            <a:ext cx="489858" cy="77028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2337" y="4907959"/>
            <a:ext cx="168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beamlines to target installed and ready for commissioning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3265" y="80394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6"/>
                </a:solidFill>
              </a:rPr>
              <a:t>Pbar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2115" y="801636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Muon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112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9" y="717392"/>
            <a:ext cx="4309872" cy="2877312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4735257" y="1115215"/>
            <a:ext cx="1255520" cy="51089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36"/>
            <a:ext cx="8686800" cy="641739"/>
          </a:xfrm>
        </p:spPr>
        <p:txBody>
          <a:bodyPr/>
          <a:lstStyle/>
          <a:p>
            <a:r>
              <a:rPr lang="en-US" dirty="0"/>
              <a:t>Muon Campus Beamline 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/>
        </p:blipFill>
        <p:spPr bwMode="auto">
          <a:xfrm>
            <a:off x="2353355" y="1254262"/>
            <a:ext cx="2445332" cy="453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2153"/>
          <a:stretch/>
        </p:blipFill>
        <p:spPr bwMode="auto">
          <a:xfrm>
            <a:off x="0" y="1176346"/>
            <a:ext cx="2386012" cy="4577715"/>
          </a:xfrm>
          <a:prstGeom prst="round2DiagRect">
            <a:avLst>
              <a:gd name="adj1" fmla="val 45395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 rot="2100000">
            <a:off x="3626499" y="1916068"/>
            <a:ext cx="489858" cy="11941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72277" y="2679375"/>
            <a:ext cx="122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injection / extraction region reconfigured and installing magnets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 rot="1500000">
            <a:off x="2835770" y="2784801"/>
            <a:ext cx="489858" cy="174908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500000">
            <a:off x="2234998" y="4837310"/>
            <a:ext cx="489858" cy="77028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2337" y="4907959"/>
            <a:ext cx="168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beamlines to target installed and ready for commissioning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500000">
            <a:off x="4214403" y="1173336"/>
            <a:ext cx="489858" cy="98235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4760" y="647033"/>
            <a:ext cx="1220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new tunnel construction complete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3265" y="80394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6"/>
                </a:solidFill>
              </a:rPr>
              <a:t>Pbar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2115" y="801636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Muon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600" y="5830448"/>
            <a:ext cx="8686800" cy="475858"/>
          </a:xfrm>
        </p:spPr>
        <p:txBody>
          <a:bodyPr/>
          <a:lstStyle/>
          <a:p>
            <a:r>
              <a:rPr lang="en-US" sz="2000" dirty="0" smtClean="0"/>
              <a:t>Installation for g-2 complete end of March 2017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023547" y="3970147"/>
            <a:ext cx="1879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beamline from target station to Delivery Ring installed and ready for commissioning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1649097"/>
            <a:ext cx="1597152" cy="14447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3138416"/>
            <a:ext cx="1597152" cy="1548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1"/>
          <a:stretch/>
        </p:blipFill>
        <p:spPr>
          <a:xfrm>
            <a:off x="1143" y="4758813"/>
            <a:ext cx="1599057" cy="154838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Campus Commissioning and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2419"/>
            <a:ext cx="8672513" cy="5342494"/>
          </a:xfrm>
        </p:spPr>
        <p:txBody>
          <a:bodyPr/>
          <a:lstStyle/>
          <a:p>
            <a:r>
              <a:rPr lang="en-US" sz="2200" dirty="0" smtClean="0"/>
              <a:t>Commissioning beam to g-2 will be a priority in FY17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9726" t="15093" r="3493" b="21937"/>
          <a:stretch/>
        </p:blipFill>
        <p:spPr>
          <a:xfrm>
            <a:off x="1700213" y="1346934"/>
            <a:ext cx="7315197" cy="489255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3045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1725"/>
            <a:ext cx="7729538" cy="1486123"/>
          </a:xfrm>
        </p:spPr>
        <p:txBody>
          <a:bodyPr/>
          <a:lstStyle/>
          <a:p>
            <a:r>
              <a:rPr lang="en-US" sz="2800" dirty="0" smtClean="0"/>
              <a:t>Target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Systems Operations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EC1EDC5F-450D-4B03-AEB8-070F03DC26D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850392"/>
            <a:ext cx="8686800" cy="5293233"/>
          </a:xfrm>
        </p:spPr>
        <p:txBody>
          <a:bodyPr/>
          <a:lstStyle/>
          <a:p>
            <a:r>
              <a:rPr lang="en-US" sz="2000" dirty="0" smtClean="0"/>
              <a:t>Assembling and preparing to test BNB-4 horn during FY16 shutdown</a:t>
            </a:r>
          </a:p>
          <a:p>
            <a:r>
              <a:rPr lang="en-US" sz="2000" dirty="0" err="1" smtClean="0"/>
              <a:t>NuMI</a:t>
            </a:r>
            <a:r>
              <a:rPr lang="en-US" sz="2000" dirty="0" smtClean="0"/>
              <a:t> horn 1 </a:t>
            </a:r>
            <a:r>
              <a:rPr lang="en-US" sz="2000" dirty="0"/>
              <a:t>PH-104 (700 kW design) failed </a:t>
            </a:r>
            <a:r>
              <a:rPr lang="en-US" sz="2000" dirty="0" smtClean="0"/>
              <a:t>in FY15 with </a:t>
            </a:r>
            <a:r>
              <a:rPr lang="en-US" sz="2000" dirty="0" err="1"/>
              <a:t>s</a:t>
            </a:r>
            <a:r>
              <a:rPr lang="en-US" sz="2000" dirty="0" err="1" smtClean="0"/>
              <a:t>tripline</a:t>
            </a:r>
            <a:r>
              <a:rPr lang="en-US" sz="2000" dirty="0" smtClean="0"/>
              <a:t> fracture from fatigue due to vibrations</a:t>
            </a:r>
          </a:p>
          <a:p>
            <a:pPr lvl="1"/>
            <a:r>
              <a:rPr lang="en-US" sz="1800" dirty="0" smtClean="0"/>
              <a:t>Current horn PH-103 designed for 400 kW but air                                            diverters increase cooling to allow 700 kW</a:t>
            </a:r>
          </a:p>
          <a:p>
            <a:pPr lvl="1"/>
            <a:r>
              <a:rPr lang="en-US" sz="1800" dirty="0"/>
              <a:t>Retrofitting </a:t>
            </a:r>
            <a:r>
              <a:rPr lang="en-US" sz="1800" dirty="0" smtClean="0"/>
              <a:t>PH-105 with new design</a:t>
            </a:r>
            <a:r>
              <a:rPr lang="en-US" sz="1800" dirty="0"/>
              <a:t> </a:t>
            </a:r>
            <a:r>
              <a:rPr lang="en-US" sz="1800" dirty="0" smtClean="0"/>
              <a:t>(more </a:t>
            </a:r>
            <a:r>
              <a:rPr lang="en-US" sz="1800" dirty="0"/>
              <a:t>rigid, </a:t>
            </a:r>
            <a:r>
              <a:rPr lang="en-US" sz="1800" dirty="0" smtClean="0"/>
              <a:t>                                                     larger </a:t>
            </a:r>
            <a:r>
              <a:rPr lang="en-US" sz="1800" dirty="0"/>
              <a:t>radii </a:t>
            </a:r>
            <a:r>
              <a:rPr lang="en-US" sz="1800" dirty="0" smtClean="0"/>
              <a:t>turns, air diverter), ready in FY17</a:t>
            </a:r>
          </a:p>
          <a:p>
            <a:pPr lvl="1"/>
            <a:r>
              <a:rPr lang="en-US" sz="1800" dirty="0" smtClean="0"/>
              <a:t>PH-106 with new design ready in FY17</a:t>
            </a:r>
          </a:p>
          <a:p>
            <a:r>
              <a:rPr lang="en-US" sz="2000" dirty="0" smtClean="0"/>
              <a:t>Will replace </a:t>
            </a:r>
            <a:r>
              <a:rPr lang="en-US" sz="2000" dirty="0" err="1" smtClean="0"/>
              <a:t>NuMI</a:t>
            </a:r>
            <a:r>
              <a:rPr lang="en-US" sz="2000" dirty="0" smtClean="0"/>
              <a:t> target during FY16 shutdown</a:t>
            </a:r>
          </a:p>
          <a:p>
            <a:pPr lvl="1"/>
            <a:r>
              <a:rPr lang="en-US" sz="1800" dirty="0" smtClean="0"/>
              <a:t>Outlived design lifetime but not at design power </a:t>
            </a:r>
            <a:r>
              <a:rPr lang="en-US" sz="1800" dirty="0" smtClean="0"/>
              <a:t>(</a:t>
            </a:r>
            <a:r>
              <a:rPr lang="en-US" sz="1800" dirty="0" smtClean="0"/>
              <a:t>700 kW</a:t>
            </a:r>
            <a:r>
              <a:rPr lang="en-US" sz="1800" dirty="0" smtClean="0"/>
              <a:t>)</a:t>
            </a:r>
          </a:p>
          <a:p>
            <a:r>
              <a:rPr lang="en-US" sz="2000" dirty="0" err="1" smtClean="0">
                <a:solidFill>
                  <a:schemeClr val="accent6"/>
                </a:solidFill>
              </a:rPr>
              <a:t>NuMI</a:t>
            </a:r>
            <a:r>
              <a:rPr lang="en-US" sz="2000" dirty="0" smtClean="0">
                <a:solidFill>
                  <a:schemeClr val="accent6"/>
                </a:solidFill>
              </a:rPr>
              <a:t> dehumidification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Needed to prevent tritium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Equipment affected by high radiation exposure</a:t>
            </a:r>
            <a:endParaRPr lang="en-US" sz="1800" dirty="0" smtClean="0">
              <a:solidFill>
                <a:schemeClr val="accent6"/>
              </a:solidFill>
            </a:endParaRPr>
          </a:p>
          <a:p>
            <a:r>
              <a:rPr lang="en-US" sz="2000" dirty="0" smtClean="0"/>
              <a:t>Working </a:t>
            </a:r>
            <a:r>
              <a:rPr lang="en-US" sz="2000" dirty="0" smtClean="0"/>
              <a:t>to replace AP-0 (former </a:t>
            </a:r>
            <a:r>
              <a:rPr lang="en-US" sz="2000" dirty="0" err="1" smtClean="0"/>
              <a:t>Pbar</a:t>
            </a:r>
            <a:r>
              <a:rPr lang="en-US" sz="2000" dirty="0" smtClean="0"/>
              <a:t>) target </a:t>
            </a:r>
            <a:r>
              <a:rPr lang="en-US" sz="2000" dirty="0" smtClean="0"/>
              <a:t>station beam dump for g-2</a:t>
            </a:r>
            <a:endParaRPr lang="en-US" sz="2000" dirty="0"/>
          </a:p>
          <a:p>
            <a:pPr lvl="1"/>
            <a:r>
              <a:rPr lang="en-US" sz="1800" dirty="0" smtClean="0"/>
              <a:t>Water leaks in both cooling lines of existing dump</a:t>
            </a:r>
          </a:p>
          <a:p>
            <a:pPr lvl="1"/>
            <a:r>
              <a:rPr lang="en-US" sz="1800" dirty="0" smtClean="0"/>
              <a:t>Difficulty removing since bolt on one end no longer attached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5" y="1712618"/>
            <a:ext cx="1845374" cy="1728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411" y="3497008"/>
            <a:ext cx="1766989" cy="159553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872163" y="4557713"/>
            <a:ext cx="1157287" cy="342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72350" y="1607629"/>
            <a:ext cx="1014413" cy="721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3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Systems Consumables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EC1EDC5F-450D-4B03-AEB8-070F03DC26DD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768562"/>
              </p:ext>
            </p:extLst>
          </p:nvPr>
        </p:nvGraphicFramePr>
        <p:xfrm>
          <a:off x="247812" y="1040180"/>
          <a:ext cx="8524713" cy="46644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66763"/>
                <a:gridCol w="1128713"/>
                <a:gridCol w="5329237"/>
              </a:tblGrid>
              <a:tr h="274513">
                <a:tc>
                  <a:txBody>
                    <a:bodyPr/>
                    <a:lstStyle/>
                    <a:p>
                      <a:r>
                        <a:rPr lang="en-US" sz="1800" dirty="0"/>
                        <a:t>Device</a:t>
                      </a:r>
                      <a:endParaRPr lang="en-US" sz="1800" b="1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Installed</a:t>
                      </a:r>
                      <a:endParaRPr lang="en-US" sz="1800" b="1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Future</a:t>
                      </a:r>
                      <a:endParaRPr lang="en-US" sz="1800" b="1" dirty="0"/>
                    </a:p>
                  </a:txBody>
                  <a:tcPr marL="82101" marR="82101" marT="0" marB="0" anchor="ctr"/>
                </a:tc>
              </a:tr>
              <a:tr h="1067446">
                <a:tc>
                  <a:txBody>
                    <a:bodyPr/>
                    <a:lstStyle/>
                    <a:p>
                      <a:r>
                        <a:rPr lang="en-US" sz="1800" dirty="0" err="1"/>
                        <a:t>NuMI</a:t>
                      </a:r>
                      <a:r>
                        <a:rPr lang="en-US" sz="1800" dirty="0"/>
                        <a:t> target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TA-01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TA-02 ready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TA-03 complete FY16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TA-04 complete FY17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TA-05 complete FY17 </a:t>
                      </a:r>
                      <a:br>
                        <a:rPr lang="en-US" sz="1800" dirty="0"/>
                      </a:br>
                      <a:r>
                        <a:rPr lang="en-US" sz="1800" dirty="0" smtClean="0"/>
                        <a:t>TA-06,07 procuring</a:t>
                      </a:r>
                      <a:r>
                        <a:rPr lang="en-US" sz="1800" baseline="0" dirty="0" smtClean="0"/>
                        <a:t> parts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TA-08,</a:t>
                      </a:r>
                      <a:r>
                        <a:rPr lang="en-US" sz="1800" baseline="0" dirty="0" smtClean="0"/>
                        <a:t>09</a:t>
                      </a:r>
                      <a:r>
                        <a:rPr lang="en-US" sz="1800" dirty="0" smtClean="0"/>
                        <a:t> beginning</a:t>
                      </a:r>
                      <a:r>
                        <a:rPr lang="en-US" sz="1800" baseline="0" dirty="0" smtClean="0"/>
                        <a:t> procurements</a:t>
                      </a:r>
                      <a:endParaRPr lang="en-US" sz="1800" dirty="0" smtClean="0"/>
                    </a:p>
                  </a:txBody>
                  <a:tcPr marL="82101" marR="82101" marT="0" marB="0" anchor="ctr"/>
                </a:tc>
              </a:tr>
              <a:tr h="683676">
                <a:tc>
                  <a:txBody>
                    <a:bodyPr/>
                    <a:lstStyle/>
                    <a:p>
                      <a:r>
                        <a:rPr lang="en-US" sz="1800" dirty="0" err="1"/>
                        <a:t>NuMI</a:t>
                      </a:r>
                      <a:r>
                        <a:rPr lang="en-US" sz="1800" dirty="0"/>
                        <a:t> horn 1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PH1-03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PH1-05 </a:t>
                      </a:r>
                      <a:r>
                        <a:rPr lang="en-US" sz="1800" dirty="0" smtClean="0"/>
                        <a:t>retrofit </a:t>
                      </a:r>
                      <a:r>
                        <a:rPr lang="en-US" sz="1800" dirty="0"/>
                        <a:t>based </a:t>
                      </a:r>
                      <a:r>
                        <a:rPr lang="en-US" sz="1800" dirty="0" smtClean="0"/>
                        <a:t>on </a:t>
                      </a:r>
                      <a:r>
                        <a:rPr lang="en-US" sz="1800" dirty="0"/>
                        <a:t>PH1-04 </a:t>
                      </a:r>
                      <a:r>
                        <a:rPr lang="en-US" sz="1800" dirty="0" smtClean="0"/>
                        <a:t>failure, complete FY17</a:t>
                      </a:r>
                    </a:p>
                    <a:p>
                      <a:r>
                        <a:rPr lang="en-US" sz="1800" dirty="0" smtClean="0"/>
                        <a:t>PH1-06 </a:t>
                      </a:r>
                      <a:r>
                        <a:rPr lang="en-US" sz="1800" dirty="0"/>
                        <a:t>complete FY17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PH1-07 procuring parts</a:t>
                      </a:r>
                    </a:p>
                  </a:txBody>
                  <a:tcPr marL="82101" marR="82101" marT="0" marB="0" anchor="ctr"/>
                </a:tc>
              </a:tr>
              <a:tr h="670979">
                <a:tc>
                  <a:txBody>
                    <a:bodyPr/>
                    <a:lstStyle/>
                    <a:p>
                      <a:r>
                        <a:rPr lang="en-US" sz="1800"/>
                        <a:t>NuMI horn 2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PH2-02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PH2-03 ready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PH2-04 complete FY16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PH2-05 complete FY17</a:t>
                      </a:r>
                    </a:p>
                  </a:txBody>
                  <a:tcPr marL="82101" marR="82101" marT="0" marB="0" anchor="ctr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800" dirty="0"/>
                        <a:t>BNB horn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BNB-3</a:t>
                      </a:r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BNB-4 complete FY16</a:t>
                      </a:r>
                    </a:p>
                  </a:txBody>
                  <a:tcPr marL="82101" marR="82101" marT="0" marB="0" anchor="ctr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AP-0 target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 spare + spares of old design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AP-0 lithium lens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10mm-4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 spares, </a:t>
                      </a:r>
                      <a:r>
                        <a:rPr lang="en-US" sz="1800" dirty="0" smtClean="0"/>
                        <a:t>parts for 4 more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</a:tr>
              <a:tr h="2745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AP-0</a:t>
                      </a:r>
                      <a:r>
                        <a:rPr lang="en-US" sz="1800" baseline="0" dirty="0" smtClean="0"/>
                        <a:t> pulsed magnet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PMAG-12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r>
                        <a:rPr lang="en-US" sz="1800" baseline="0" dirty="0" smtClean="0"/>
                        <a:t> spares</a:t>
                      </a:r>
                      <a:endParaRPr lang="en-US" sz="1800" dirty="0"/>
                    </a:p>
                  </a:txBody>
                  <a:tcPr marL="82101" marR="82101" marT="0" marB="0"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035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BNB Upgrade - SBN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89689"/>
            <a:ext cx="8686801" cy="5866711"/>
          </a:xfrm>
        </p:spPr>
        <p:txBody>
          <a:bodyPr>
            <a:normAutofit/>
          </a:bodyPr>
          <a:lstStyle/>
          <a:p>
            <a:r>
              <a:rPr lang="en-US" sz="2200" dirty="0"/>
              <a:t>O</a:t>
            </a:r>
            <a:r>
              <a:rPr lang="en-US" sz="2200" dirty="0" smtClean="0"/>
              <a:t>ptimized horn design can increase neutrino yield by up to 70%</a:t>
            </a:r>
          </a:p>
          <a:p>
            <a:pPr lvl="1"/>
            <a:r>
              <a:rPr lang="en-US" sz="2000" dirty="0" smtClean="0"/>
              <a:t>Inner conductor shape optimized for given length and current for efficient focusing</a:t>
            </a:r>
          </a:p>
          <a:p>
            <a:pPr lvl="1"/>
            <a:r>
              <a:rPr lang="en-US" sz="2000" dirty="0"/>
              <a:t>Longer </a:t>
            </a:r>
            <a:r>
              <a:rPr lang="en-US" sz="2000" dirty="0" smtClean="0"/>
              <a:t>horn</a:t>
            </a:r>
          </a:p>
          <a:p>
            <a:r>
              <a:rPr lang="en-US" sz="2200" dirty="0" smtClean="0"/>
              <a:t>Upgrade power supply to allow running at higher current and/or repetition rate</a:t>
            </a:r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pPr lvl="3"/>
            <a:endParaRPr lang="en-US" sz="800" dirty="0" smtClean="0"/>
          </a:p>
          <a:p>
            <a:r>
              <a:rPr lang="en-US" sz="2200" dirty="0" smtClean="0"/>
              <a:t>Propose to manage this as two AIPs within the SBN Program (FY18-FY20)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228600" y="3038634"/>
            <a:ext cx="4968315" cy="258746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310515" y="3038634"/>
            <a:ext cx="3990647" cy="2419072"/>
            <a:chOff x="5310515" y="3165634"/>
            <a:chExt cx="3990647" cy="24190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0515" y="3165634"/>
              <a:ext cx="2933373" cy="24190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23269" y="4596914"/>
              <a:ext cx="91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longer horn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16887" y="4190066"/>
              <a:ext cx="1184275" cy="39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rgbClr val="000099"/>
                  </a:solidFill>
                </a:rPr>
                <a:t>longer horn + higher current</a:t>
              </a:r>
              <a:endParaRPr lang="en-US" sz="1200" dirty="0">
                <a:solidFill>
                  <a:srgbClr val="000099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23269" y="4949012"/>
              <a:ext cx="990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existing horn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58000" y="4524217"/>
              <a:ext cx="1346068" cy="563295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1"/>
            </p:cNvCxnSpPr>
            <p:nvPr/>
          </p:nvCxnSpPr>
          <p:spPr>
            <a:xfrm flipH="1" flipV="1">
              <a:off x="6574331" y="4021837"/>
              <a:ext cx="1600200" cy="71357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6574332" y="3669739"/>
              <a:ext cx="1600200" cy="731520"/>
            </a:xfrm>
            <a:prstGeom prst="straightConnector1">
              <a:avLst/>
            </a:prstGeom>
            <a:ln>
              <a:solidFill>
                <a:srgbClr val="0000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17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1725"/>
            <a:ext cx="7729538" cy="1486123"/>
          </a:xfrm>
        </p:spPr>
        <p:txBody>
          <a:bodyPr/>
          <a:lstStyle/>
          <a:p>
            <a:r>
              <a:rPr lang="en-US" sz="2800" dirty="0" smtClean="0"/>
              <a:t>Projections for FY17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2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Shutdowns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FY16 summer shutdown (Aug 1 – Nov 11)</a:t>
            </a:r>
          </a:p>
          <a:p>
            <a:pPr lvl="1"/>
            <a:r>
              <a:rPr lang="en-US" sz="2000" dirty="0" smtClean="0"/>
              <a:t>Delayed due to Recycler collimator readiness</a:t>
            </a:r>
          </a:p>
          <a:p>
            <a:pPr lvl="1"/>
            <a:r>
              <a:rPr lang="en-US" sz="2000" dirty="0" smtClean="0"/>
              <a:t>Lengthened due to lack of labor availability (13</a:t>
            </a:r>
            <a:r>
              <a:rPr lang="en-US" sz="2000" dirty="0" smtClean="0">
                <a:sym typeface="Symbol" panose="05050102010706020507" pitchFamily="18" charset="2"/>
              </a:rPr>
              <a:t></a:t>
            </a:r>
            <a:r>
              <a:rPr lang="en-US" sz="2000" dirty="0" smtClean="0"/>
              <a:t>15 weeks)</a:t>
            </a:r>
          </a:p>
          <a:p>
            <a:pPr lvl="1"/>
            <a:r>
              <a:rPr lang="en-US" sz="2000" dirty="0" smtClean="0"/>
              <a:t>Major jobs:</a:t>
            </a:r>
          </a:p>
          <a:p>
            <a:pPr lvl="2"/>
            <a:r>
              <a:rPr lang="en-US" sz="1800" dirty="0" smtClean="0"/>
              <a:t>Second phase of Recycler TSP2IP upgrade</a:t>
            </a:r>
          </a:p>
          <a:p>
            <a:pPr lvl="2"/>
            <a:r>
              <a:rPr lang="en-US" sz="1800" dirty="0" smtClean="0"/>
              <a:t>Installation of Recycler collimators</a:t>
            </a:r>
          </a:p>
          <a:p>
            <a:pPr lvl="2"/>
            <a:r>
              <a:rPr lang="en-US" sz="1800" dirty="0" smtClean="0"/>
              <a:t>Installation of 2.5 MHz RF in Recycler for Muon Campus</a:t>
            </a:r>
          </a:p>
          <a:p>
            <a:pPr lvl="2"/>
            <a:r>
              <a:rPr lang="en-US" sz="1800" dirty="0" smtClean="0"/>
              <a:t>Replacement of </a:t>
            </a:r>
            <a:r>
              <a:rPr lang="en-US" sz="1800" dirty="0" err="1" smtClean="0"/>
              <a:t>NuMI</a:t>
            </a:r>
            <a:r>
              <a:rPr lang="en-US" sz="1800" dirty="0" smtClean="0"/>
              <a:t> target and dehumidifiers</a:t>
            </a:r>
          </a:p>
          <a:p>
            <a:r>
              <a:rPr lang="en-US" sz="2200" dirty="0" smtClean="0"/>
              <a:t>Switch back to running on Master Substation (~2 days in Jan)</a:t>
            </a:r>
          </a:p>
          <a:p>
            <a:r>
              <a:rPr lang="en-US" sz="2200" dirty="0" smtClean="0"/>
              <a:t>FY17 summer shutdown (July-Sept)</a:t>
            </a:r>
          </a:p>
          <a:p>
            <a:pPr lvl="1"/>
            <a:r>
              <a:rPr lang="en-US" sz="2000" dirty="0" smtClean="0"/>
              <a:t>Expect 12-13 weeks driven by final phase of TSP2IP upgrade and second phase of Recycler collimator installation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2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Experiments’ Run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511"/>
            <a:ext cx="9166269" cy="42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</a:t>
            </a:r>
            <a:r>
              <a:rPr lang="en-US" dirty="0"/>
              <a:t>Goals for Beam to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608" y="914400"/>
            <a:ext cx="7926385" cy="52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</a:t>
            </a:r>
            <a:r>
              <a:rPr lang="en-US" dirty="0"/>
              <a:t>Goals for Beam to </a:t>
            </a:r>
            <a:r>
              <a:rPr lang="en-US" dirty="0" smtClean="0"/>
              <a:t>BNB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877" y="914400"/>
            <a:ext cx="7927848" cy="52852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3" name="Oval 2"/>
          <p:cNvSpPr/>
          <p:nvPr/>
        </p:nvSpPr>
        <p:spPr>
          <a:xfrm>
            <a:off x="1985963" y="5172075"/>
            <a:ext cx="457200" cy="25717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6878" y="5643562"/>
            <a:ext cx="323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New gates will allow beam to BNB while accessing 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~2/3 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of MI tunnel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FY17 </a:t>
            </a:r>
            <a:r>
              <a:rPr lang="en-US" dirty="0"/>
              <a:t>Goals for Beam to </a:t>
            </a:r>
            <a:r>
              <a:rPr lang="en-US" dirty="0" smtClean="0"/>
              <a:t>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7786688" cy="4987867"/>
          </a:xfrm>
        </p:spPr>
        <p:txBody>
          <a:bodyPr/>
          <a:lstStyle/>
          <a:p>
            <a:r>
              <a:rPr lang="en-US" dirty="0" smtClean="0"/>
              <a:t>Establish muons to the g-2 storage ring</a:t>
            </a:r>
          </a:p>
          <a:p>
            <a:pPr lvl="1"/>
            <a:r>
              <a:rPr lang="en-US" dirty="0" smtClean="0"/>
              <a:t>Proton removal likely not </a:t>
            </a:r>
            <a:r>
              <a:rPr lang="en-US" dirty="0" smtClean="0"/>
              <a:t>commissioned </a:t>
            </a:r>
            <a:r>
              <a:rPr lang="en-US" dirty="0" smtClean="0"/>
              <a:t>before July (100x more p than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49878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200" dirty="0" smtClean="0"/>
              <a:t>We are making good progress towards 700 kW beam power for NOvA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Many of the PIP improvements in beam delivery have been realized already; work to ensure reliability remains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Muon Campus construction is on track and we will be ready to </a:t>
            </a:r>
            <a:r>
              <a:rPr lang="en-US" sz="2200" dirty="0"/>
              <a:t>c</a:t>
            </a:r>
            <a:r>
              <a:rPr lang="en-US" sz="2200" dirty="0" smtClean="0"/>
              <a:t>ommission and operate beam to g-2 starting in FY17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This will be a primary focus of our efforts in FY17 and FY18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Optimizations for the SBN program of building an upgraded horn and power supply could </a:t>
            </a:r>
            <a:r>
              <a:rPr lang="en-US" sz="2200" dirty="0"/>
              <a:t>increase neutrino yield by up to 70</a:t>
            </a:r>
            <a:r>
              <a:rPr lang="en-US" sz="2200" dirty="0" smtClean="0"/>
              <a:t>%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We are </a:t>
            </a:r>
            <a:r>
              <a:rPr lang="en-US" sz="2000" dirty="0" smtClean="0"/>
              <a:t>planning to start this </a:t>
            </a:r>
            <a:r>
              <a:rPr lang="en-US" sz="2000" smtClean="0"/>
              <a:t>3-year </a:t>
            </a:r>
            <a:r>
              <a:rPr lang="en-US" sz="2000" smtClean="0"/>
              <a:t>project </a:t>
            </a:r>
            <a:r>
              <a:rPr lang="en-US" sz="2000" dirty="0" smtClean="0"/>
              <a:t>in FY18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86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Accelerator Operations Priorities for FY16-18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Ramp </a:t>
            </a:r>
            <a:r>
              <a:rPr lang="en-US" dirty="0"/>
              <a:t>up beam </a:t>
            </a:r>
            <a:r>
              <a:rPr lang="en-US" dirty="0" smtClean="0"/>
              <a:t>power to 700 kW </a:t>
            </a:r>
            <a:r>
              <a:rPr lang="en-US" dirty="0"/>
              <a:t>for NOvA, achieve performance metrics, and support full experimental </a:t>
            </a:r>
            <a:r>
              <a:rPr lang="en-US" dirty="0" smtClean="0"/>
              <a:t>program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Continue carrying </a:t>
            </a:r>
            <a:r>
              <a:rPr lang="en-US" dirty="0"/>
              <a:t>out </a:t>
            </a:r>
            <a:r>
              <a:rPr lang="en-US" dirty="0" smtClean="0"/>
              <a:t>the Proton Improvement Plan</a:t>
            </a:r>
            <a:r>
              <a:rPr lang="en-US" dirty="0"/>
              <a:t> </a:t>
            </a:r>
            <a:r>
              <a:rPr lang="en-US" dirty="0" smtClean="0"/>
              <a:t>to reach </a:t>
            </a:r>
            <a:r>
              <a:rPr lang="en-US" dirty="0"/>
              <a:t>&gt;2x10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smtClean="0"/>
              <a:t>protons/hour in the Booster and ensure </a:t>
            </a:r>
            <a:r>
              <a:rPr lang="en-US" dirty="0"/>
              <a:t>a useful operating life of the proton source through at least </a:t>
            </a:r>
            <a:r>
              <a:rPr lang="en-US" dirty="0" smtClean="0"/>
              <a:t>2030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Complete the Muon Campus construction in FY17, on budget and on schedule</a:t>
            </a:r>
          </a:p>
          <a:p>
            <a:pPr>
              <a:spcBef>
                <a:spcPts val="1200"/>
              </a:spcBef>
            </a:pPr>
            <a:r>
              <a:rPr lang="en-US" dirty="0"/>
              <a:t>C</a:t>
            </a:r>
            <a:r>
              <a:rPr lang="en-US" dirty="0" smtClean="0"/>
              <a:t>ommission and operate beam to the g-2 experiment starting in FY17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Build an upgraded horn and power supply in the Booster Neutrino Beam target station for Short Baseline Neutrino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583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1725"/>
            <a:ext cx="8686800" cy="1486123"/>
          </a:xfrm>
        </p:spPr>
        <p:txBody>
          <a:bodyPr/>
          <a:lstStyle/>
          <a:p>
            <a:r>
              <a:rPr lang="en-US" sz="2800" dirty="0" smtClean="0"/>
              <a:t>FY16 performance: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Ramp </a:t>
            </a:r>
            <a:r>
              <a:rPr lang="en-US" dirty="0"/>
              <a:t>up beam power to 700 kW for NOvA, achieve performance metrics, and support full experimental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4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15 Hz Running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12456"/>
            <a:ext cx="4431890" cy="2995867"/>
          </a:xfrm>
        </p:spPr>
        <p:txBody>
          <a:bodyPr/>
          <a:lstStyle/>
          <a:p>
            <a:r>
              <a:rPr lang="en-US" dirty="0"/>
              <a:t>Capable of 15 Hz Booster beam since June </a:t>
            </a:r>
            <a:r>
              <a:rPr lang="en-US" dirty="0" smtClean="0"/>
              <a:t>2015</a:t>
            </a:r>
          </a:p>
          <a:p>
            <a:r>
              <a:rPr lang="en-US" dirty="0" smtClean="0"/>
              <a:t>Delivering record proton flux!</a:t>
            </a:r>
          </a:p>
          <a:p>
            <a:r>
              <a:rPr lang="en-US" dirty="0" smtClean="0"/>
              <a:t>Enables us to supply beam to </a:t>
            </a:r>
            <a:r>
              <a:rPr lang="en-US" dirty="0" err="1" smtClean="0"/>
              <a:t>NuMI</a:t>
            </a:r>
            <a:r>
              <a:rPr lang="en-US" dirty="0"/>
              <a:t> </a:t>
            </a:r>
            <a:r>
              <a:rPr lang="en-US" dirty="0" smtClean="0"/>
              <a:t>(at 700 kW), BNB, and the future Muon Campus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grpSp>
        <p:nvGrpSpPr>
          <p:cNvPr id="18" name="Group 17"/>
          <p:cNvGrpSpPr/>
          <p:nvPr/>
        </p:nvGrpSpPr>
        <p:grpSpPr>
          <a:xfrm>
            <a:off x="0" y="3963228"/>
            <a:ext cx="9144000" cy="2373932"/>
            <a:chOff x="0" y="3752271"/>
            <a:chExt cx="9144000" cy="23739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52271"/>
              <a:ext cx="9144000" cy="19959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81020" y="5787649"/>
              <a:ext cx="59819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2015 Employee Performance Recognition Awards for 15 Hz in Booster</a:t>
              </a:r>
              <a:endParaRPr lang="en-US" sz="16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6623" t="15862" r="3548" b="7781"/>
          <a:stretch/>
        </p:blipFill>
        <p:spPr>
          <a:xfrm>
            <a:off x="4833034" y="530942"/>
            <a:ext cx="4251972" cy="33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35" y="903760"/>
            <a:ext cx="6303885" cy="4202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FY16 Goals for Beam to BNB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212080"/>
            <a:ext cx="8672513" cy="968295"/>
          </a:xfrm>
        </p:spPr>
        <p:txBody>
          <a:bodyPr/>
          <a:lstStyle/>
          <a:p>
            <a:r>
              <a:rPr lang="en-US" sz="2000" dirty="0" smtClean="0"/>
              <a:t>Booster ramp-up in flux (15 Hz and intensity) much faster than assumed</a:t>
            </a:r>
          </a:p>
          <a:p>
            <a:r>
              <a:rPr lang="en-US" sz="2000" dirty="0" smtClean="0"/>
              <a:t>Had extended running at 5-Hz </a:t>
            </a:r>
            <a:r>
              <a:rPr lang="en-US" sz="2000" dirty="0"/>
              <a:t>repetition rate (target station design limit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Increasing </a:t>
            </a:r>
            <a:r>
              <a:rPr lang="en-US" sz="2000" dirty="0" err="1" smtClean="0"/>
              <a:t>NuMI</a:t>
            </a:r>
            <a:r>
              <a:rPr lang="en-US" sz="2000" dirty="0" smtClean="0"/>
              <a:t> power </a:t>
            </a:r>
            <a:r>
              <a:rPr lang="en-US" sz="2000" dirty="0"/>
              <a:t>has not </a:t>
            </a:r>
            <a:r>
              <a:rPr lang="en-US" sz="2000" dirty="0" smtClean="0"/>
              <a:t>significantly impacted beam </a:t>
            </a:r>
            <a:r>
              <a:rPr lang="en-US" sz="2000" dirty="0"/>
              <a:t>to BNB 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5100638" y="1421196"/>
            <a:ext cx="1841885" cy="767044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42523" y="1711186"/>
            <a:ext cx="1858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ground fault due to displaced cap on horn bolt to prevent corona discharge</a:t>
            </a:r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686" t="40921" r="40380" b="28336"/>
          <a:stretch/>
        </p:blipFill>
        <p:spPr>
          <a:xfrm>
            <a:off x="6943484" y="2676180"/>
            <a:ext cx="2200516" cy="1175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2335" y="3578044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(mock-up)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20" y="933807"/>
            <a:ext cx="7249449" cy="409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Achieving Milestones for 700 kW Beam Power from 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6363"/>
            <a:ext cx="8672513" cy="116471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Routinely running 6+6 </a:t>
            </a:r>
            <a:r>
              <a:rPr lang="en-US" sz="2000" dirty="0" err="1" smtClean="0"/>
              <a:t>slipstacking</a:t>
            </a:r>
            <a:r>
              <a:rPr lang="en-US" sz="2000" dirty="0" smtClean="0"/>
              <a:t> with </a:t>
            </a:r>
            <a:r>
              <a:rPr lang="en-US" sz="2000" dirty="0" smtClean="0"/>
              <a:t>beam power close to </a:t>
            </a:r>
            <a:r>
              <a:rPr lang="en-US" sz="2000" dirty="0" smtClean="0"/>
              <a:t>600 </a:t>
            </a:r>
            <a:r>
              <a:rPr lang="en-US" sz="2000" dirty="0" smtClean="0"/>
              <a:t>kW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Have </a:t>
            </a:r>
            <a:r>
              <a:rPr lang="en-US" sz="2000" dirty="0" smtClean="0"/>
              <a:t>demonstrated 700 </a:t>
            </a:r>
            <a:r>
              <a:rPr lang="en-US" sz="2000" dirty="0" smtClean="0"/>
              <a:t>kW</a:t>
            </a:r>
            <a:r>
              <a:rPr lang="en-US" sz="2000" dirty="0" smtClean="0"/>
              <a:t>, 1-hour record 615 kW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Need Recycler collimators for full-time </a:t>
            </a:r>
            <a:r>
              <a:rPr lang="en-US" sz="2000" dirty="0" smtClean="0"/>
              <a:t>700 kW operation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673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6" y="863085"/>
            <a:ext cx="6028509" cy="40190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042" y="1667201"/>
            <a:ext cx="3713958" cy="2475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FY16 Goals for Beam to </a:t>
            </a:r>
            <a:r>
              <a:rPr lang="en-US" dirty="0" err="1" smtClean="0"/>
              <a:t>NuMI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92040"/>
            <a:ext cx="8672513" cy="1508960"/>
          </a:xfrm>
        </p:spPr>
        <p:txBody>
          <a:bodyPr/>
          <a:lstStyle/>
          <a:p>
            <a:r>
              <a:rPr lang="en-US" sz="2000" dirty="0" smtClean="0"/>
              <a:t>Based on milestones for achieving 700 kW beam power</a:t>
            </a:r>
          </a:p>
          <a:p>
            <a:r>
              <a:rPr lang="en-US" sz="2000" dirty="0" smtClean="0"/>
              <a:t>Beam startup delayed to allow upgrade of Booster anode supplies</a:t>
            </a:r>
          </a:p>
          <a:p>
            <a:r>
              <a:rPr lang="en-US" sz="2000" dirty="0" smtClean="0"/>
              <a:t>Recycler startup slowed by aperture restrictions which were fixed</a:t>
            </a:r>
          </a:p>
          <a:p>
            <a:r>
              <a:rPr lang="en-US" sz="2000" dirty="0" smtClean="0"/>
              <a:t>Now running consistently at highest power to </a:t>
            </a:r>
            <a:r>
              <a:rPr lang="en-US" sz="2000" dirty="0" smtClean="0"/>
              <a:t>date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6/20/2016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Convery | Accelerator Expectations for FY17</a:t>
            </a:r>
            <a:endParaRPr lang="en-US" b="1"/>
          </a:p>
        </p:txBody>
      </p:sp>
      <p:sp>
        <p:nvSpPr>
          <p:cNvPr id="4" name="Oval 3"/>
          <p:cNvSpPr/>
          <p:nvPr/>
        </p:nvSpPr>
        <p:spPr>
          <a:xfrm>
            <a:off x="3671888" y="2500313"/>
            <a:ext cx="400050" cy="24288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2994" y="2621756"/>
            <a:ext cx="400050" cy="24288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071938" y="2743200"/>
            <a:ext cx="3454400" cy="1730829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585870" y="2986087"/>
            <a:ext cx="46434" cy="1487943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13011" y="4384219"/>
            <a:ext cx="210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Recycler RF anode power supply transformer failure</a:t>
            </a:r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237" r="21575"/>
          <a:stretch/>
        </p:blipFill>
        <p:spPr>
          <a:xfrm rot="5400000">
            <a:off x="8015288" y="4314820"/>
            <a:ext cx="1228723" cy="1028700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4874842" y="1725121"/>
            <a:ext cx="128016" cy="12371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85035" y="794081"/>
            <a:ext cx="2730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Projection takes into account likelihood of turning off when cooling pond temps too high </a:t>
            </a:r>
            <a:endParaRPr lang="en-US" sz="1400" dirty="0">
              <a:solidFill>
                <a:schemeClr val="accent6"/>
              </a:solidFill>
            </a:endParaRPr>
          </a:p>
        </p:txBody>
      </p:sp>
      <p:cxnSp>
        <p:nvCxnSpPr>
          <p:cNvPr id="17" name="Straight Arrow Connector 16"/>
          <p:cNvCxnSpPr>
            <a:cxnSpLocks noChangeAspect="1"/>
          </p:cNvCxnSpPr>
          <p:nvPr/>
        </p:nvCxnSpPr>
        <p:spPr>
          <a:xfrm flipH="1">
            <a:off x="5032908" y="1268453"/>
            <a:ext cx="1188720" cy="48277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3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22826</TotalTime>
  <Words>1786</Words>
  <Application>Microsoft Office PowerPoint</Application>
  <PresentationFormat>On-screen Show (4:3)</PresentationFormat>
  <Paragraphs>327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ＭＳ Ｐゴシック</vt:lpstr>
      <vt:lpstr>Arial</vt:lpstr>
      <vt:lpstr>Calibri</vt:lpstr>
      <vt:lpstr>Geneva</vt:lpstr>
      <vt:lpstr>Helvetica</vt:lpstr>
      <vt:lpstr>Symbol</vt:lpstr>
      <vt:lpstr>Fermilab_PPT_090815</vt:lpstr>
      <vt:lpstr>PowerPoint Presentation</vt:lpstr>
      <vt:lpstr>Fermilab Accelerator Complex</vt:lpstr>
      <vt:lpstr>Fermilab Experiments’ Run Schedule</vt:lpstr>
      <vt:lpstr>Accelerator Operations Priorities for FY16-18</vt:lpstr>
      <vt:lpstr>FY16 performance: Ramp up beam power to 700 kW for NOvA, achieve performance metrics, and support full experimental program</vt:lpstr>
      <vt:lpstr>Booster 15 Hz Running</vt:lpstr>
      <vt:lpstr>FY16 Goals for Beam to BNB</vt:lpstr>
      <vt:lpstr>Achieving Milestones for 700 kW Beam Power from MI</vt:lpstr>
      <vt:lpstr>FY16 Goals for Beam to NuMI</vt:lpstr>
      <vt:lpstr>700 kW Beam to NuMI</vt:lpstr>
      <vt:lpstr>Recycler Collimators</vt:lpstr>
      <vt:lpstr>Recycler Upgrades for NOvA Operations</vt:lpstr>
      <vt:lpstr>SY120 (120 GeV fixed target program)</vt:lpstr>
      <vt:lpstr>Proton Improvement Plan: Continue carrying out the PIP to reach &gt;2x1017 protons/hour in the Booster and ensure a useful operating life of the proton source through at least 2030</vt:lpstr>
      <vt:lpstr>PIP – Linac Upgrades</vt:lpstr>
      <vt:lpstr>PIP – Booster Upgrades</vt:lpstr>
      <vt:lpstr>Proton flux to users</vt:lpstr>
      <vt:lpstr>Accelerator Improvement Projects: Complete the Muon Campus construction in FY17, on budget and on schedule</vt:lpstr>
      <vt:lpstr>Muon Campus Accelerator Improvement Projects</vt:lpstr>
      <vt:lpstr>Muon Campus Beamline Construction</vt:lpstr>
      <vt:lpstr>Muon Campus Beamline Construction</vt:lpstr>
      <vt:lpstr>Muon Campus Beamline Construction</vt:lpstr>
      <vt:lpstr>Muon Campus Commissioning and Operations</vt:lpstr>
      <vt:lpstr>Target Systems</vt:lpstr>
      <vt:lpstr>Target Systems Operations</vt:lpstr>
      <vt:lpstr>Target Systems Consumables</vt:lpstr>
      <vt:lpstr>BNB Upgrade - SBN</vt:lpstr>
      <vt:lpstr>Projections for FY17 </vt:lpstr>
      <vt:lpstr>Shutdowns</vt:lpstr>
      <vt:lpstr>FY17 Goals for Beam to NuMI</vt:lpstr>
      <vt:lpstr>FY17 Goals for Beam to BNB</vt:lpstr>
      <vt:lpstr>FY17 Goals for Beam to g-2</vt:lpstr>
      <vt:lpstr>Conclusions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E. Convery x4390 14804N</dc:creator>
  <cp:lastModifiedBy>Mary E. Convery x4390 14804N</cp:lastModifiedBy>
  <cp:revision>299</cp:revision>
  <cp:lastPrinted>2014-01-20T19:40:21Z</cp:lastPrinted>
  <dcterms:created xsi:type="dcterms:W3CDTF">2016-02-24T19:03:22Z</dcterms:created>
  <dcterms:modified xsi:type="dcterms:W3CDTF">2016-06-19T00:23:48Z</dcterms:modified>
</cp:coreProperties>
</file>