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61" r:id="rId2"/>
    <p:sldMasterId id="2147483689" r:id="rId3"/>
    <p:sldMasterId id="2147483700" r:id="rId4"/>
    <p:sldMasterId id="2147483711" r:id="rId5"/>
    <p:sldMasterId id="2147483719" r:id="rId6"/>
    <p:sldMasterId id="2147483730" r:id="rId7"/>
    <p:sldMasterId id="2147483738" r:id="rId8"/>
    <p:sldMasterId id="2147483761" r:id="rId9"/>
  </p:sldMasterIdLst>
  <p:notesMasterIdLst>
    <p:notesMasterId r:id="rId64"/>
  </p:notesMasterIdLst>
  <p:handoutMasterIdLst>
    <p:handoutMasterId r:id="rId65"/>
  </p:handoutMasterIdLst>
  <p:sldIdLst>
    <p:sldId id="263" r:id="rId10"/>
    <p:sldId id="534" r:id="rId11"/>
    <p:sldId id="526" r:id="rId12"/>
    <p:sldId id="527" r:id="rId13"/>
    <p:sldId id="528" r:id="rId14"/>
    <p:sldId id="530" r:id="rId15"/>
    <p:sldId id="531" r:id="rId16"/>
    <p:sldId id="539" r:id="rId17"/>
    <p:sldId id="423" r:id="rId18"/>
    <p:sldId id="549" r:id="rId19"/>
    <p:sldId id="538" r:id="rId20"/>
    <p:sldId id="594" r:id="rId21"/>
    <p:sldId id="591" r:id="rId22"/>
    <p:sldId id="592" r:id="rId23"/>
    <p:sldId id="593" r:id="rId24"/>
    <p:sldId id="595" r:id="rId25"/>
    <p:sldId id="588" r:id="rId26"/>
    <p:sldId id="543" r:id="rId27"/>
    <p:sldId id="544" r:id="rId28"/>
    <p:sldId id="546" r:id="rId29"/>
    <p:sldId id="596" r:id="rId30"/>
    <p:sldId id="396" r:id="rId31"/>
    <p:sldId id="552" r:id="rId32"/>
    <p:sldId id="553" r:id="rId33"/>
    <p:sldId id="551" r:id="rId34"/>
    <p:sldId id="597" r:id="rId35"/>
    <p:sldId id="555" r:id="rId36"/>
    <p:sldId id="422" r:id="rId37"/>
    <p:sldId id="598" r:id="rId38"/>
    <p:sldId id="562" r:id="rId39"/>
    <p:sldId id="580" r:id="rId40"/>
    <p:sldId id="601" r:id="rId41"/>
    <p:sldId id="581" r:id="rId42"/>
    <p:sldId id="565" r:id="rId43"/>
    <p:sldId id="602" r:id="rId44"/>
    <p:sldId id="579" r:id="rId45"/>
    <p:sldId id="585" r:id="rId46"/>
    <p:sldId id="498" r:id="rId47"/>
    <p:sldId id="500" r:id="rId48"/>
    <p:sldId id="600" r:id="rId49"/>
    <p:sldId id="547" r:id="rId50"/>
    <p:sldId id="571" r:id="rId51"/>
    <p:sldId id="599" r:id="rId52"/>
    <p:sldId id="465" r:id="rId53"/>
    <p:sldId id="575" r:id="rId54"/>
    <p:sldId id="471" r:id="rId55"/>
    <p:sldId id="587" r:id="rId56"/>
    <p:sldId id="479" r:id="rId57"/>
    <p:sldId id="492" r:id="rId58"/>
    <p:sldId id="493" r:id="rId59"/>
    <p:sldId id="499" r:id="rId60"/>
    <p:sldId id="511" r:id="rId61"/>
    <p:sldId id="516" r:id="rId62"/>
    <p:sldId id="536" r:id="rId63"/>
  </p:sldIdLst>
  <p:sldSz cx="9144000" cy="6858000" type="screen4x3"/>
  <p:notesSz cx="6881813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>
          <p15:clr>
            <a:srgbClr val="A4A3A4"/>
          </p15:clr>
        </p15:guide>
        <p15:guide id="2" orient="horz" pos="4186">
          <p15:clr>
            <a:srgbClr val="A4A3A4"/>
          </p15:clr>
        </p15:guide>
        <p15:guide id="3" orient="horz" pos="3394">
          <p15:clr>
            <a:srgbClr val="A4A3A4"/>
          </p15:clr>
        </p15:guide>
        <p15:guide id="4" orient="horz" pos="777">
          <p15:clr>
            <a:srgbClr val="A4A3A4"/>
          </p15:clr>
        </p15:guide>
        <p15:guide id="5" orient="horz" pos="1749">
          <p15:clr>
            <a:srgbClr val="A4A3A4"/>
          </p15:clr>
        </p15:guide>
        <p15:guide id="6" orient="horz" pos="457">
          <p15:clr>
            <a:srgbClr val="A4A3A4"/>
          </p15:clr>
        </p15:guide>
        <p15:guide id="7" pos="285">
          <p15:clr>
            <a:srgbClr val="A4A3A4"/>
          </p15:clr>
        </p15:guide>
        <p15:guide id="8" pos="55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63666A"/>
    <a:srgbClr val="F8A968"/>
    <a:srgbClr val="F7A25B"/>
    <a:srgbClr val="F58B33"/>
    <a:srgbClr val="FFFFFF"/>
    <a:srgbClr val="F69B50"/>
    <a:srgbClr val="F68E38"/>
    <a:srgbClr val="00B5E2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85" autoAdjust="0"/>
    <p:restoredTop sz="94125" autoAdjust="0"/>
  </p:normalViewPr>
  <p:slideViewPr>
    <p:cSldViewPr snapToGrid="0" snapToObjects="1">
      <p:cViewPr varScale="1">
        <p:scale>
          <a:sx n="79" d="100"/>
          <a:sy n="79" d="100"/>
        </p:scale>
        <p:origin x="980" y="52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285"/>
        <p:guide pos="5512"/>
      </p:guideLst>
    </p:cSldViewPr>
  </p:slideViewPr>
  <p:outlineViewPr>
    <p:cViewPr>
      <p:scale>
        <a:sx n="33" d="100"/>
        <a:sy n="33" d="100"/>
      </p:scale>
      <p:origin x="0" y="-109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blue1\PPD_Users\adamh\01%20LBNF\06%20Conventional%20Facilities\CD-1%20Refresh%20Cost%20&amp;%20Schedule%20Rebuild\Presentations\Presentation%20-%20P04%20-%20Elaine%20McCluske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blue1\PPD_Users\adamh\01%20LBNF\06%20Conventional%20Facilities\CD-1%20Refresh%20Cost%20&amp;%20Schedule%20Rebuild\Presentations\Presentation%20-%20P04%20-%20Elaine%20McCluske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994914962303226E-2"/>
          <c:y val="9.1692249484906743E-2"/>
          <c:w val="0.79370329460756051"/>
          <c:h val="0.8249918669488564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204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994914962303226E-2"/>
          <c:y val="9.1692249484906743E-2"/>
          <c:w val="0.79370329460756051"/>
          <c:h val="0.8249918669488564"/>
        </c:manualLayout>
      </c:layout>
      <c:pie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204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2119" cy="464820"/>
          </a:xfrm>
          <a:prstGeom prst="rect">
            <a:avLst/>
          </a:prstGeom>
        </p:spPr>
        <p:txBody>
          <a:bodyPr vert="horz" lIns="92949" tIns="46474" rIns="92949" bIns="4647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1"/>
            <a:ext cx="2982119" cy="464820"/>
          </a:xfrm>
          <a:prstGeom prst="rect">
            <a:avLst/>
          </a:prstGeom>
        </p:spPr>
        <p:txBody>
          <a:bodyPr vert="horz" lIns="92949" tIns="46474" rIns="92949" bIns="4647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6/21/2016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2949" tIns="46474" rIns="92949" bIns="4647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949" tIns="46474" rIns="92949" bIns="4647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2119" cy="464820"/>
          </a:xfrm>
          <a:prstGeom prst="rect">
            <a:avLst/>
          </a:prstGeom>
        </p:spPr>
        <p:txBody>
          <a:bodyPr vert="horz" lIns="92949" tIns="46474" rIns="92949" bIns="4647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1"/>
            <a:ext cx="2982119" cy="464820"/>
          </a:xfrm>
          <a:prstGeom prst="rect">
            <a:avLst/>
          </a:prstGeom>
        </p:spPr>
        <p:txBody>
          <a:bodyPr vert="horz" lIns="92949" tIns="46474" rIns="92949" bIns="4647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6/21/2016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8500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9" tIns="46474" rIns="92949" bIns="46474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</p:spPr>
        <p:txBody>
          <a:bodyPr vert="horz" lIns="92949" tIns="46474" rIns="92949" bIns="46474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2949" tIns="46474" rIns="92949" bIns="4647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949" tIns="46474" rIns="92949" bIns="4647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42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22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31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70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07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2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41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27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39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C02FE-5B80-4FB1-90ED-DA38E1C4B9B1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1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81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72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61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92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1746"/>
            <a:ext cx="8293100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3209907"/>
            <a:ext cx="8296275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 smtClean="0"/>
              <a:t>21 June 2016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02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057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330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584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854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3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37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54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03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 b="1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6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>
              <a:buFont typeface="Arial"/>
              <a:buChar char="•"/>
              <a:defRPr sz="14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2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v2_041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abLogo_r0g48b1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660400"/>
            <a:ext cx="33734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itleSlide_v2_0411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FermilabLogo_r0g48b1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660400"/>
            <a:ext cx="33734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308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308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7748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00B5E2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9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/>
          <a:lstStyle>
            <a:lvl1pPr>
              <a:defRPr sz="9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>
            <a:lvl1pPr>
              <a:defRPr sz="9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/>
          <a:lstStyle>
            <a:lvl1pPr>
              <a:defRPr sz="9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457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78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698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809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586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588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612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28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 b="1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6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>
              <a:buFont typeface="Arial"/>
              <a:buChar char="•"/>
              <a:defRPr sz="14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9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v2_041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abLogo_r0g48b1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660400"/>
            <a:ext cx="33734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itleSlide_v2_0411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FermilabLogo_r0g48b1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660400"/>
            <a:ext cx="33734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308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308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7761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00B5E2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9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/>
          <a:lstStyle>
            <a:lvl1pPr>
              <a:defRPr sz="9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>
            <a:lvl1pPr>
              <a:defRPr sz="9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/>
          <a:lstStyle>
            <a:lvl1pPr>
              <a:defRPr sz="9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565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6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816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18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4895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434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1220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38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14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3628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5410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7164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126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4830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20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 b="1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6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>
              <a:buFont typeface="Arial"/>
              <a:buChar char="•"/>
              <a:defRPr sz="14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5443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v2_041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abLogo_r0g48b1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660400"/>
            <a:ext cx="33734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itleSlide_v2_0411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FermilabLogo_r0g48b1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660400"/>
            <a:ext cx="33734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308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308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7366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00B5E2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9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/>
          <a:lstStyle>
            <a:lvl1pPr>
              <a:defRPr sz="9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>
            <a:lvl1pPr>
              <a:defRPr sz="9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/>
          <a:lstStyle>
            <a:lvl1pPr>
              <a:defRPr sz="9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377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014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454029" y="1238250"/>
            <a:ext cx="4002017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4666493" y="1238250"/>
            <a:ext cx="4083807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8568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4"/>
          </p:nvPr>
        </p:nvSpPr>
        <p:spPr>
          <a:xfrm>
            <a:off x="454029" y="1238251"/>
            <a:ext cx="4002017" cy="393056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5"/>
          </p:nvPr>
        </p:nvSpPr>
        <p:spPr>
          <a:xfrm>
            <a:off x="4684783" y="1238251"/>
            <a:ext cx="4065517" cy="3930566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4689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354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4884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57204" y="1237610"/>
            <a:ext cx="3014278" cy="3709207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907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277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9153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9293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589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47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4287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6361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859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 b="1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6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>
              <a:buFont typeface="Arial"/>
              <a:buChar char="•"/>
              <a:defRPr sz="14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6491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00B5E2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9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/>
          <a:lstStyle>
            <a:lvl1pPr>
              <a:defRPr sz="9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>
            <a:lvl1pPr>
              <a:defRPr sz="9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/>
          <a:lstStyle>
            <a:lvl1pPr>
              <a:defRPr sz="9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3675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6682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5562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446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878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00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9707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318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 b="1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6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>
              <a:buFont typeface="Arial"/>
              <a:buChar char="•"/>
              <a:defRPr sz="14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33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 b="1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6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2057400" indent="-228600">
              <a:buFont typeface="Arial"/>
              <a:buChar char="•"/>
              <a:defRPr sz="140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473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 txBox="1">
            <a:spLocks/>
          </p:cNvSpPr>
          <p:nvPr/>
        </p:nvSpPr>
        <p:spPr>
          <a:xfrm>
            <a:off x="985866" y="195263"/>
            <a:ext cx="4381500" cy="247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Long-Baseline Neutrino Facility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475760"/>
            <a:ext cx="8302625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7"/>
          <p:cNvSpPr txBox="1">
            <a:spLocks/>
          </p:cNvSpPr>
          <p:nvPr/>
        </p:nvSpPr>
        <p:spPr>
          <a:xfrm>
            <a:off x="457200" y="196850"/>
            <a:ext cx="506413" cy="2460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LBNF</a:t>
            </a:r>
          </a:p>
        </p:txBody>
      </p: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154906"/>
            <a:ext cx="1594477" cy="28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57200" y="5728951"/>
            <a:ext cx="830262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6" y="6003296"/>
            <a:ext cx="654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24" y="5916605"/>
            <a:ext cx="1857669" cy="6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09" y="6083428"/>
            <a:ext cx="2202053" cy="368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 smtClean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88" r:id="rId8"/>
    <p:sldLayoutId id="2147483775" r:id="rId9"/>
    <p:sldLayoutId id="2147483776" r:id="rId10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 smtClean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77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 smtClean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36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 smtClean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15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 smtClean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98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 smtClean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41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 smtClean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61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8" r:id="rId9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 smtClean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40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dunescience.org/cgi-bin/ShowDocument?docid=1343" TargetMode="External"/><Relationship Id="rId2" Type="http://schemas.openxmlformats.org/officeDocument/2006/relationships/hyperlink" Target="https://www.fbo.gov/spg/DOE/FERMI/FERMI/LBNF-6839-STE/listing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LBNFacility" TargetMode="External"/><Relationship Id="rId3" Type="http://schemas.openxmlformats.org/officeDocument/2006/relationships/image" Target="../media/image24.jpeg"/><Relationship Id="rId7" Type="http://schemas.openxmlformats.org/officeDocument/2006/relationships/hyperlink" Target="https://www.facebook.com/DUNEscience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6" Type="http://schemas.openxmlformats.org/officeDocument/2006/relationships/hyperlink" Target="https://www.facebook.com/LBNFacility" TargetMode="External"/><Relationship Id="rId5" Type="http://schemas.openxmlformats.org/officeDocument/2006/relationships/hyperlink" Target="http://vmsstreamer1.fnal.gov/OC/LBNFDUNE/index.htm" TargetMode="External"/><Relationship Id="rId4" Type="http://schemas.openxmlformats.org/officeDocument/2006/relationships/hyperlink" Target="https://www.youtube.com/watch?v=AYtKcZMJ_4c&amp;feature=youtu.be" TargetMode="External"/><Relationship Id="rId9" Type="http://schemas.openxmlformats.org/officeDocument/2006/relationships/hyperlink" Target="https://twitter.com/dunescienc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 bwMode="auto">
          <a:xfrm>
            <a:off x="457200" y="2714668"/>
            <a:ext cx="8218488" cy="110481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LBNF Update</a:t>
            </a:r>
            <a:br>
              <a:rPr lang="en-US" dirty="0" smtClean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to the FNAL Physics Advisory Committee</a:t>
            </a:r>
            <a:endParaRPr lang="en-US" dirty="0">
              <a:latin typeface="Helvetica" charset="0"/>
            </a:endParaRP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454025" y="4337265"/>
            <a:ext cx="8221663" cy="1261869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C. J. Mossey, Deputy Director for LBNF</a:t>
            </a:r>
            <a:endParaRPr lang="en-US" dirty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21 June 2016</a:t>
            </a:r>
            <a:endParaRPr lang="en-US" dirty="0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 Site Conventional Facilities Final Design – Current Status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373638" y="1128325"/>
            <a:ext cx="8460223" cy="525018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900"/>
              </a:spcAft>
            </a:pPr>
            <a:r>
              <a:rPr lang="en-US" dirty="0" smtClean="0"/>
              <a:t>Final design for Pre-excavation underway:</a:t>
            </a:r>
          </a:p>
          <a:p>
            <a:pPr marL="574675" lvl="1" indent="-169863">
              <a:spcAft>
                <a:spcPts val="900"/>
              </a:spcAft>
            </a:pPr>
            <a:r>
              <a:rPr lang="en-US" dirty="0"/>
              <a:t>30% pre-ex final design was received and reviewed.</a:t>
            </a:r>
          </a:p>
          <a:p>
            <a:pPr marL="574675" lvl="1" indent="-169863">
              <a:spcAft>
                <a:spcPts val="900"/>
              </a:spcAft>
            </a:pPr>
            <a:r>
              <a:rPr lang="en-US" dirty="0" smtClean="0"/>
              <a:t>60% pre-ex design technical submittal expected on July 14. Cost and schedule submittal will arrive 3 weeks later.</a:t>
            </a:r>
          </a:p>
          <a:p>
            <a:pPr>
              <a:spcAft>
                <a:spcPts val="900"/>
              </a:spcAft>
            </a:pPr>
            <a:r>
              <a:rPr lang="en-US" dirty="0" smtClean="0"/>
              <a:t>Final design for Excavation </a:t>
            </a:r>
            <a:r>
              <a:rPr lang="en-US" dirty="0"/>
              <a:t>and Buildings &amp; Site Infrastructure </a:t>
            </a:r>
            <a:r>
              <a:rPr lang="en-US" dirty="0" smtClean="0"/>
              <a:t>to </a:t>
            </a:r>
            <a:r>
              <a:rPr lang="en-US" dirty="0"/>
              <a:t>start in December 2016</a:t>
            </a:r>
          </a:p>
          <a:p>
            <a:pPr>
              <a:spcAft>
                <a:spcPts val="900"/>
              </a:spcAft>
            </a:pPr>
            <a:r>
              <a:rPr lang="en-US" dirty="0" smtClean="0"/>
              <a:t>Other design status updates:</a:t>
            </a:r>
          </a:p>
          <a:p>
            <a:pPr marL="574675" lvl="1" indent="-169863">
              <a:spcAft>
                <a:spcPts val="900"/>
              </a:spcAft>
            </a:pPr>
            <a:r>
              <a:rPr lang="en-US" dirty="0"/>
              <a:t>Recent </a:t>
            </a:r>
            <a:r>
              <a:rPr lang="en-US" dirty="0" smtClean="0"/>
              <a:t>focus </a:t>
            </a:r>
            <a:r>
              <a:rPr lang="en-US" dirty="0"/>
              <a:t>has been on rock handling systems and shaft infrastructure including fiber optic and power cables, water, and gas piping.</a:t>
            </a:r>
          </a:p>
          <a:p>
            <a:pPr marL="574675" lvl="1" indent="-169863">
              <a:spcAft>
                <a:spcPts val="900"/>
              </a:spcAft>
            </a:pPr>
            <a:r>
              <a:rPr lang="en-US" dirty="0"/>
              <a:t>At CD-3a review, the Project was tracking 17 open design items; have since resolved all but 3 items:</a:t>
            </a:r>
          </a:p>
          <a:p>
            <a:pPr marL="894715" lvl="2" indent="-169863">
              <a:spcAft>
                <a:spcPts val="900"/>
              </a:spcAft>
            </a:pPr>
            <a:r>
              <a:rPr lang="en-US" dirty="0"/>
              <a:t>Drift size optimization. Expect to closeout in June.</a:t>
            </a:r>
          </a:p>
          <a:p>
            <a:pPr marL="894715" lvl="2" indent="-169863">
              <a:spcAft>
                <a:spcPts val="900"/>
              </a:spcAft>
            </a:pPr>
            <a:r>
              <a:rPr lang="en-US" dirty="0"/>
              <a:t>Sizing the number of fiber optic connections between 4850L and surface to support DUNE detectors. Expect to closeout in June.</a:t>
            </a:r>
          </a:p>
          <a:p>
            <a:pPr marL="894715" lvl="2" indent="-169863">
              <a:spcAft>
                <a:spcPts val="900"/>
              </a:spcAft>
            </a:pPr>
            <a:r>
              <a:rPr lang="en-US" dirty="0"/>
              <a:t>DUNE detector rack cooling approach - Discussions in process.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/>
          <a:lstStyle/>
          <a:p>
            <a:fld id="{609735B5-E0F8-D44A-A3DE-E2CD0DCDE7C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27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 Site Conventional Facilities Final Design - Schedule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9735B5-E0F8-D44A-A3DE-E2CD0DCDE7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756477"/>
              </p:ext>
            </p:extLst>
          </p:nvPr>
        </p:nvGraphicFramePr>
        <p:xfrm>
          <a:off x="204446" y="1887497"/>
          <a:ext cx="8545853" cy="3753719"/>
        </p:xfrm>
        <a:graphic>
          <a:graphicData uri="http://schemas.openxmlformats.org/drawingml/2006/table">
            <a:tbl>
              <a:tblPr/>
              <a:tblGrid>
                <a:gridCol w="2140631"/>
                <a:gridCol w="278004"/>
                <a:gridCol w="861813"/>
                <a:gridCol w="861813"/>
                <a:gridCol w="183483"/>
                <a:gridCol w="183483"/>
                <a:gridCol w="183483"/>
                <a:gridCol w="183483"/>
                <a:gridCol w="183483"/>
                <a:gridCol w="183483"/>
                <a:gridCol w="183483"/>
                <a:gridCol w="183483"/>
                <a:gridCol w="183483"/>
                <a:gridCol w="183483"/>
                <a:gridCol w="183483"/>
                <a:gridCol w="183483"/>
                <a:gridCol w="183483"/>
                <a:gridCol w="183483"/>
                <a:gridCol w="183483"/>
                <a:gridCol w="183483"/>
                <a:gridCol w="183483"/>
                <a:gridCol w="183483"/>
                <a:gridCol w="183483"/>
                <a:gridCol w="183483"/>
                <a:gridCol w="183483"/>
                <a:gridCol w="183483"/>
                <a:gridCol w="183483"/>
                <a:gridCol w="183483"/>
              </a:tblGrid>
              <a:tr h="2848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 Y17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 Y 1 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48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Activity Name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Finish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Pre-Excavation Design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48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Pre-EXC - 30% Final Design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04-Jan-16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22-Mar-16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8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Pre-EXC - 60% Final Design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11-Apr-16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14-Jul-16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8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Pre-EXC - 90% Final Design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15-Jul-16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13-Oct-16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8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Pre-EXC - 100% Final Design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14-Oct-16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30-Nov-16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6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 Scope 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</a:t>
                      </a:r>
                    </a:p>
                    <a:p>
                      <a:pPr algn="l" fontAlgn="b"/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Excavation and B&amp;SI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8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 Final Design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07-Dec-16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24-Mar-17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8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Final Design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27-Mar-17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10-Jul-17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8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 Final Design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11-Jul-17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23-Oct-17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489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 Final Design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24-Oct-17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05-Dec-17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929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2233402"/>
            <a:ext cx="8293100" cy="3851486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4C97"/>
                </a:solidFill>
              </a:rPr>
              <a:t>CM/GC Contract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04C97"/>
                </a:solidFill>
              </a:rPr>
              <a:t>(Construction Manager/General Contractor)</a:t>
            </a:r>
            <a:endParaRPr lang="en-US" sz="2000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3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Procurements in Support of LBNF – not just CM/GC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508163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Far Site Facilities CM/GC (detailed status on next slide)</a:t>
            </a:r>
          </a:p>
          <a:p>
            <a:r>
              <a:rPr lang="en-US" dirty="0" smtClean="0"/>
              <a:t>2017 Ross Shaft rehab work: </a:t>
            </a:r>
          </a:p>
          <a:p>
            <a:pPr marL="574675" lvl="1" indent="-169863"/>
            <a:r>
              <a:rPr lang="en-US" dirty="0" smtClean="0"/>
              <a:t>Since Jan 2016, working under LBNL-SDSTA cost-reimbursable construction contract</a:t>
            </a:r>
          </a:p>
          <a:p>
            <a:pPr marL="574675" lvl="1" indent="-169863"/>
            <a:r>
              <a:rPr lang="en-US" dirty="0"/>
              <a:t>Putting similar Fermilab-SDSTA contract in place – working through sole source, authority for work on non-federal property, and </a:t>
            </a:r>
            <a:r>
              <a:rPr lang="en-US" dirty="0" smtClean="0"/>
              <a:t>other contractual/legal issues </a:t>
            </a:r>
            <a:r>
              <a:rPr lang="en-US" dirty="0"/>
              <a:t>with </a:t>
            </a:r>
            <a:r>
              <a:rPr lang="en-US" dirty="0" smtClean="0"/>
              <a:t>DOE</a:t>
            </a:r>
          </a:p>
          <a:p>
            <a:pPr marL="574675" lvl="1" indent="-169863"/>
            <a:r>
              <a:rPr lang="en-US" dirty="0" smtClean="0"/>
              <a:t>Working to have contract in place late 2016</a:t>
            </a:r>
            <a:endParaRPr lang="en-US" dirty="0"/>
          </a:p>
          <a:p>
            <a:r>
              <a:rPr lang="en-US" dirty="0" smtClean="0"/>
              <a:t>Plan for other SURF Reliability Project activities</a:t>
            </a:r>
          </a:p>
          <a:p>
            <a:pPr marL="574675" lvl="1" indent="-169863"/>
            <a:r>
              <a:rPr lang="en-US" dirty="0"/>
              <a:t>Believe this should be done by SDSTA</a:t>
            </a:r>
          </a:p>
          <a:p>
            <a:pPr marL="574675" lvl="1" indent="-169863"/>
            <a:r>
              <a:rPr lang="en-US" dirty="0"/>
              <a:t>Developing best acquisition approach in conjunction with Fermilab’s SURF Services (Operations) contract for FY17</a:t>
            </a:r>
          </a:p>
          <a:p>
            <a:r>
              <a:rPr lang="en-US" dirty="0" smtClean="0"/>
              <a:t>Evaluating LN2 Systems design-fab-install strategy</a:t>
            </a:r>
          </a:p>
        </p:txBody>
      </p:sp>
    </p:spTree>
    <p:extLst>
      <p:ext uri="{BB962C8B-B14F-4D97-AF65-F5344CB8AC3E}">
        <p14:creationId xmlns:p14="http://schemas.microsoft.com/office/powerpoint/2010/main" val="126787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CM/GC Contract Status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CM/GC Acquisition </a:t>
            </a:r>
            <a:r>
              <a:rPr lang="en-US" dirty="0"/>
              <a:t>Plan Amendment and Request for Proposal have </a:t>
            </a:r>
            <a:r>
              <a:rPr lang="en-US" dirty="0" smtClean="0"/>
              <a:t>completed DOE Independent Review Board (IRB) process.</a:t>
            </a:r>
          </a:p>
          <a:p>
            <a:pPr lvl="1"/>
            <a:r>
              <a:rPr lang="en-US" dirty="0" smtClean="0"/>
              <a:t>IRB recommended approval</a:t>
            </a:r>
          </a:p>
          <a:p>
            <a:r>
              <a:rPr lang="en-US" dirty="0" smtClean="0"/>
              <a:t>Package forwarded to DOE Office of Science senior contracting officer for final approval on 8 June. Assuming no unexpected issues, expect final approval in approximately two weeks.</a:t>
            </a:r>
          </a:p>
          <a:p>
            <a:r>
              <a:rPr lang="en-US" dirty="0" smtClean="0"/>
              <a:t>Schedule considerations:</a:t>
            </a:r>
          </a:p>
          <a:p>
            <a:pPr marL="514350" lvl="1" indent="-171450"/>
            <a:r>
              <a:rPr lang="en-US" dirty="0" smtClean="0"/>
              <a:t>Project desires award of CM/GC contract by 6 Dec 2016 to align with final excavation and BSI design effort.  Schedule to support this shown on next slide.</a:t>
            </a:r>
          </a:p>
          <a:p>
            <a:pPr marL="514350" lvl="1" indent="-171450"/>
            <a:r>
              <a:rPr lang="en-US" dirty="0" smtClean="0"/>
              <a:t>After CM/GC approval, next critical milestone is pre-proposal conference, tentatively scheduled for 19 July at Sanford Lab.</a:t>
            </a:r>
          </a:p>
          <a:p>
            <a:pPr marL="514350" lvl="1" indent="-171450"/>
            <a:r>
              <a:rPr lang="en-US" dirty="0" smtClean="0"/>
              <a:t>To allow the construction industry time to plan, the complete draft RFP has been released on </a:t>
            </a:r>
            <a:r>
              <a:rPr lang="en-US" dirty="0" err="1" smtClean="0">
                <a:hlinkClick r:id="rId2"/>
              </a:rPr>
              <a:t>FedBizOps</a:t>
            </a:r>
            <a:r>
              <a:rPr lang="en-US" dirty="0" smtClean="0">
                <a:hlinkClick r:id="rId2"/>
              </a:rPr>
              <a:t> website</a:t>
            </a:r>
            <a:r>
              <a:rPr lang="en-US" dirty="0" smtClean="0"/>
              <a:t> that ties to the </a:t>
            </a:r>
            <a:r>
              <a:rPr lang="en-US" dirty="0" smtClean="0">
                <a:hlinkClick r:id="rId3"/>
              </a:rPr>
              <a:t>public docdb link for the RFP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7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38539" y="232714"/>
            <a:ext cx="8293100" cy="646957"/>
          </a:xfrm>
        </p:spPr>
        <p:txBody>
          <a:bodyPr/>
          <a:lstStyle/>
          <a:p>
            <a:r>
              <a:rPr lang="en-US" dirty="0" smtClean="0"/>
              <a:t>CMGC Procurement Schedule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77" y="556193"/>
            <a:ext cx="8314324" cy="634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2233402"/>
            <a:ext cx="8293100" cy="3851486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4C97"/>
                </a:solidFill>
              </a:rPr>
              <a:t>Test Blast Vibration Study</a:t>
            </a:r>
          </a:p>
          <a:p>
            <a:pPr marL="0" indent="0" algn="ctr">
              <a:buNone/>
            </a:pPr>
            <a:endParaRPr lang="en-US" sz="2000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9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51019-4850 Level current and future labs low res.jpg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51480"/>
            <a:ext cx="9144000" cy="43808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60228" y="1203614"/>
            <a:ext cx="0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91440" rIns="0" bIns="91440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   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31648" y="429098"/>
            <a:ext cx="8839200" cy="647102"/>
          </a:xfrm>
        </p:spPr>
        <p:txBody>
          <a:bodyPr/>
          <a:lstStyle/>
          <a:p>
            <a:r>
              <a:rPr lang="en-US" dirty="0" smtClean="0"/>
              <a:t>Blast Vibration Study </a:t>
            </a:r>
            <a:r>
              <a:rPr lang="en-US" sz="2000" dirty="0" smtClean="0"/>
              <a:t>– LBNF in context of Underground Laboratory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Oval 2"/>
          <p:cNvSpPr/>
          <p:nvPr/>
        </p:nvSpPr>
        <p:spPr>
          <a:xfrm>
            <a:off x="6608064" y="2479956"/>
            <a:ext cx="2462784" cy="94342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148195" y="3450949"/>
            <a:ext cx="1723625" cy="149900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4112" y="4949952"/>
            <a:ext cx="4328160" cy="1255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609735B5-E0F8-D44A-A3DE-E2CD0DCDE7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87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Blast Vibration Study - Background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260350" y="1248936"/>
            <a:ext cx="8686800" cy="4956991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Excavation design includes a model for blast vibration &amp; air overpressure</a:t>
            </a:r>
          </a:p>
          <a:p>
            <a:pPr marL="631825" lvl="1" indent="-169863">
              <a:spcBef>
                <a:spcPts val="432"/>
              </a:spcBef>
            </a:pPr>
            <a:r>
              <a:rPr lang="en-US" sz="1800" dirty="0"/>
              <a:t>Initial model based on industry experience and geotechnical site investigation</a:t>
            </a:r>
          </a:p>
          <a:p>
            <a:pPr marL="631825" lvl="1" indent="-169863">
              <a:spcBef>
                <a:spcPts val="432"/>
              </a:spcBef>
            </a:pPr>
            <a:r>
              <a:rPr lang="en-US" sz="1800" dirty="0"/>
              <a:t>Potential risks to other 4850L experiments discussed during Logistics Workshop held August 2015 at SURF</a:t>
            </a:r>
          </a:p>
          <a:p>
            <a:pPr marL="631825" lvl="1" indent="-169863">
              <a:spcBef>
                <a:spcPts val="432"/>
              </a:spcBef>
            </a:pPr>
            <a:r>
              <a:rPr lang="en-US" sz="1800" dirty="0"/>
              <a:t>Blast Vibration Study was proposed to validate model</a:t>
            </a:r>
          </a:p>
          <a:p>
            <a:pPr marL="287338" lvl="1" indent="0">
              <a:spcBef>
                <a:spcPts val="432"/>
              </a:spcBef>
              <a:buNone/>
            </a:pPr>
            <a:endParaRPr lang="en-US" sz="1800" dirty="0" smtClean="0"/>
          </a:p>
          <a:p>
            <a:r>
              <a:rPr lang="en-US" sz="2000" dirty="0" smtClean="0"/>
              <a:t>Two Phase Blast </a:t>
            </a:r>
            <a:r>
              <a:rPr lang="en-US" sz="2000" dirty="0"/>
              <a:t>Vibration Study </a:t>
            </a:r>
            <a:r>
              <a:rPr lang="en-US" sz="2000" dirty="0" smtClean="0"/>
              <a:t>was completed March 11</a:t>
            </a:r>
            <a:r>
              <a:rPr lang="en-US" sz="2000" baseline="30000" dirty="0" smtClean="0"/>
              <a:t>th</a:t>
            </a:r>
            <a:endParaRPr lang="en-US" sz="1600" dirty="0" smtClean="0"/>
          </a:p>
          <a:p>
            <a:pPr marL="631825" lvl="1" indent="-169863">
              <a:spcBef>
                <a:spcPts val="432"/>
              </a:spcBef>
            </a:pPr>
            <a:r>
              <a:rPr lang="en-US" sz="1800" dirty="0"/>
              <a:t>18 monitoring instruments were deployed on 4850L </a:t>
            </a:r>
          </a:p>
          <a:p>
            <a:pPr marL="631825" lvl="1" indent="-169863">
              <a:spcBef>
                <a:spcPts val="432"/>
              </a:spcBef>
            </a:pPr>
            <a:r>
              <a:rPr lang="en-US" sz="1800" dirty="0"/>
              <a:t>Experiment specific data was collected by LBCs, LUX, MJD</a:t>
            </a:r>
          </a:p>
          <a:p>
            <a:pPr marL="631825" lvl="1" indent="-169863">
              <a:spcBef>
                <a:spcPts val="432"/>
              </a:spcBef>
            </a:pPr>
            <a:r>
              <a:rPr lang="en-US" sz="1800" dirty="0" smtClean="0"/>
              <a:t>Lessons learned from the December blasts were incorporated into March efforts</a:t>
            </a:r>
          </a:p>
          <a:p>
            <a:pPr lvl="3" indent="0">
              <a:buNone/>
            </a:pPr>
            <a:r>
              <a:rPr lang="en-US" sz="1700" dirty="0" smtClean="0"/>
              <a:t>Adjusted blast pattern and utilized non-electronic detonators</a:t>
            </a:r>
          </a:p>
          <a:p>
            <a:pPr marL="631825" lvl="1" indent="-169863">
              <a:spcBef>
                <a:spcPts val="432"/>
              </a:spcBef>
            </a:pPr>
            <a:r>
              <a:rPr lang="en-US" sz="1800" dirty="0" smtClean="0"/>
              <a:t>Seismic </a:t>
            </a:r>
            <a:r>
              <a:rPr lang="en-US" sz="1800" dirty="0"/>
              <a:t>data collected by DUGL, Transparent Earth, GEOXTM evaluated</a:t>
            </a:r>
          </a:p>
          <a:p>
            <a:pPr marL="631825" lvl="1" indent="-169863">
              <a:spcBef>
                <a:spcPts val="432"/>
              </a:spcBef>
            </a:pPr>
            <a:r>
              <a:rPr lang="en-US" sz="1800" dirty="0" smtClean="0"/>
              <a:t>Results </a:t>
            </a:r>
            <a:r>
              <a:rPr lang="en-US" sz="1800" dirty="0"/>
              <a:t>have confirmed the blast vibration &amp; air overpressure model to inform excavation final </a:t>
            </a:r>
            <a:r>
              <a:rPr lang="en-US" sz="1800" dirty="0" smtClean="0"/>
              <a:t>design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9735B5-E0F8-D44A-A3DE-E2CD0DCDE7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8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118357"/>
            <a:ext cx="8293100" cy="763985"/>
          </a:xfrm>
        </p:spPr>
        <p:txBody>
          <a:bodyPr/>
          <a:lstStyle/>
          <a:p>
            <a:r>
              <a:rPr lang="en-US" dirty="0" smtClean="0"/>
              <a:t>Blast Vibration Study Location</a:t>
            </a:r>
            <a:br>
              <a:rPr lang="en-US" dirty="0" smtClean="0"/>
            </a:br>
            <a:r>
              <a:rPr lang="en-US" sz="2000" dirty="0" smtClean="0"/>
              <a:t>Two “trim” blasts and two “production” blasts executed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/>
          <a:lstStyle/>
          <a:p>
            <a:fld id="{609735B5-E0F8-D44A-A3DE-E2CD0DCDE7C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7408"/>
          <a:stretch/>
        </p:blipFill>
        <p:spPr>
          <a:xfrm>
            <a:off x="107369" y="882342"/>
            <a:ext cx="9024599" cy="4039055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2868930" y="3623004"/>
            <a:ext cx="365760" cy="377190"/>
          </a:xfrm>
          <a:prstGeom prst="ellipse">
            <a:avLst/>
          </a:prstGeom>
          <a:noFill/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>
            <a:stCxn id="21" idx="0"/>
          </p:cNvCxnSpPr>
          <p:nvPr/>
        </p:nvCxnSpPr>
        <p:spPr>
          <a:xfrm>
            <a:off x="3051810" y="3623004"/>
            <a:ext cx="6011128" cy="24456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995825" y="3996266"/>
            <a:ext cx="2159497" cy="278921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322" y="3867573"/>
            <a:ext cx="3907616" cy="29179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156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in this update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From January PAC Report:</a:t>
            </a:r>
          </a:p>
          <a:p>
            <a:pPr marL="461963" lvl="1" indent="0">
              <a:buNone/>
            </a:pPr>
            <a:r>
              <a:rPr lang="en-US" dirty="0" smtClean="0"/>
              <a:t>“The </a:t>
            </a:r>
            <a:r>
              <a:rPr lang="en-US" dirty="0"/>
              <a:t>PAC endorses the focus areas laid out by the LBNC for FY2016 and looks forward to progress reports in the identified areas: </a:t>
            </a:r>
          </a:p>
          <a:p>
            <a:pPr lvl="2"/>
            <a:r>
              <a:rPr lang="en-US" dirty="0" smtClean="0"/>
              <a:t>LBNF: </a:t>
            </a:r>
            <a:r>
              <a:rPr lang="en-US" b="1" dirty="0" smtClean="0"/>
              <a:t>Execution </a:t>
            </a:r>
            <a:r>
              <a:rPr lang="en-US" b="1" dirty="0"/>
              <a:t>against final design plan for CD-3a </a:t>
            </a:r>
            <a:r>
              <a:rPr lang="en-US" b="1" dirty="0" smtClean="0"/>
              <a:t>scope</a:t>
            </a:r>
            <a:r>
              <a:rPr lang="en-US" dirty="0" smtClean="0"/>
              <a:t>”</a:t>
            </a:r>
            <a:endParaRPr lang="en-US" dirty="0"/>
          </a:p>
          <a:p>
            <a:r>
              <a:rPr lang="en-US" dirty="0" smtClean="0"/>
              <a:t>Also, updates on:</a:t>
            </a:r>
          </a:p>
          <a:p>
            <a:pPr lvl="1"/>
            <a:r>
              <a:rPr lang="en-US" dirty="0" smtClean="0"/>
              <a:t>CM/GC contract</a:t>
            </a:r>
          </a:p>
          <a:p>
            <a:pPr lvl="1"/>
            <a:r>
              <a:rPr lang="en-US" dirty="0" smtClean="0"/>
              <a:t>Test blast vibration study</a:t>
            </a:r>
          </a:p>
          <a:p>
            <a:pPr lvl="1"/>
            <a:r>
              <a:rPr lang="en-US" dirty="0" smtClean="0"/>
              <a:t>Excavated Rock Disposal plan</a:t>
            </a:r>
          </a:p>
          <a:p>
            <a:pPr lvl="1"/>
            <a:r>
              <a:rPr lang="en-US" dirty="0" smtClean="0"/>
              <a:t>Reliability Projects (Ross Shaft)</a:t>
            </a:r>
          </a:p>
          <a:p>
            <a:pPr lvl="1"/>
            <a:r>
              <a:rPr lang="en-US" dirty="0" smtClean="0"/>
              <a:t>Lease and easements</a:t>
            </a:r>
          </a:p>
          <a:p>
            <a:pPr lvl="1"/>
            <a:r>
              <a:rPr lang="en-US" dirty="0" smtClean="0"/>
              <a:t>Fiscal update</a:t>
            </a:r>
          </a:p>
          <a:p>
            <a:pPr lvl="1"/>
            <a:r>
              <a:rPr lang="en-US" dirty="0" smtClean="0"/>
              <a:t>Summary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87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Blast Vibration Study - Conclusions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3"/>
          </p:nvPr>
        </p:nvSpPr>
        <p:spPr>
          <a:xfrm>
            <a:off x="457200" y="1077951"/>
            <a:ext cx="8240751" cy="5006937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1800" dirty="0" smtClean="0"/>
              <a:t>Excavation within 300 feet of the Ross Campus may exceed the current 0.5 in/sec threshold for peak </a:t>
            </a:r>
            <a:r>
              <a:rPr lang="en-US" sz="1800" dirty="0"/>
              <a:t>particle </a:t>
            </a:r>
            <a:r>
              <a:rPr lang="en-US" sz="1800" dirty="0" smtClean="0"/>
              <a:t>velocity (PPV) for </a:t>
            </a:r>
            <a:r>
              <a:rPr lang="en-US" sz="1800" dirty="0"/>
              <a:t>science </a:t>
            </a:r>
            <a:r>
              <a:rPr lang="en-US" sz="1800" dirty="0" smtClean="0"/>
              <a:t>spaces.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The 133 dB limit for air blast overpressures at the Ross Campus can be managed with properly designed and operated air lock style bulkheads.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During excavation, there may be periods when access to the Ross Campus facilities may be limited / modified.</a:t>
            </a:r>
          </a:p>
          <a:p>
            <a:pPr lvl="0"/>
            <a:endParaRPr lang="en-US" sz="1800" dirty="0" smtClean="0"/>
          </a:p>
          <a:p>
            <a:r>
              <a:rPr lang="en-US" sz="1800" dirty="0" smtClean="0"/>
              <a:t>Activities during final design:</a:t>
            </a:r>
          </a:p>
          <a:p>
            <a:pPr marL="574675" lvl="1" indent="-169863"/>
            <a:r>
              <a:rPr lang="en-US" sz="1600" dirty="0" smtClean="0"/>
              <a:t>Continue evaluation of the upper allowable limits for peak particle velocity near the Ross Campus. Experience at other labs suggests a higher limit may be acceptable.</a:t>
            </a:r>
            <a:endParaRPr lang="en-US" sz="1600" dirty="0"/>
          </a:p>
          <a:p>
            <a:pPr marL="574675" lvl="1" indent="-169863"/>
            <a:r>
              <a:rPr lang="en-US" sz="1600" dirty="0"/>
              <a:t>Evaluate the pros / cons of removing the blast resistant bulkhead currently planned between LBNF detector chambers 1 and 2</a:t>
            </a:r>
          </a:p>
          <a:p>
            <a:pPr marL="574675" lvl="1" indent="-169863"/>
            <a:r>
              <a:rPr lang="en-US" sz="1600" dirty="0"/>
              <a:t>Assess whether excavation of chambers 3 and 4 impacts installation of cryostat #1. Determine if blasting plans need adjustment or if detailed coordination is sufficient.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/>
          <a:lstStyle/>
          <a:p>
            <a:fld id="{609735B5-E0F8-D44A-A3DE-E2CD0DCDE7C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35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2233402"/>
            <a:ext cx="8293100" cy="3851486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4C97"/>
                </a:solidFill>
              </a:rPr>
              <a:t>Excavated Rock Disposal</a:t>
            </a:r>
          </a:p>
          <a:p>
            <a:pPr marL="0" indent="0" algn="ctr">
              <a:buNone/>
            </a:pPr>
            <a:endParaRPr lang="en-US" sz="2000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8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4024" y="995995"/>
            <a:ext cx="8228729" cy="5210596"/>
            <a:chOff x="1511549" y="750068"/>
            <a:chExt cx="9144000" cy="6132837"/>
          </a:xfrm>
        </p:grpSpPr>
        <p:pic>
          <p:nvPicPr>
            <p:cNvPr id="17" name="Sanford property line.jpg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1549" y="750068"/>
              <a:ext cx="9144000" cy="613283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" name="Shape 74"/>
            <p:cNvSpPr/>
            <p:nvPr/>
          </p:nvSpPr>
          <p:spPr>
            <a:xfrm>
              <a:off x="2176392" y="5059837"/>
              <a:ext cx="2033448" cy="2888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>
              <a:lvl1pPr indent="44450" defTabSz="822325">
                <a:spcBef>
                  <a:spcPts val="1400"/>
                </a:spcBef>
                <a:tabLst>
                  <a:tab pos="457200" algn="l"/>
                </a:tabLst>
                <a:defRPr sz="2400" b="1">
                  <a:solidFill>
                    <a:srgbClr val="FBFF00"/>
                  </a:solidFill>
                  <a:effectLst>
                    <a:outerShdw blurRad="114300" dist="50800" dir="2700000" rotWithShape="0">
                      <a:srgbClr val="000000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effectLst/>
                </a:defRPr>
              </a:pPr>
              <a:r>
                <a:rPr sz="1350" dirty="0">
                  <a:solidFill>
                    <a:schemeClr val="bg1"/>
                  </a:solidFill>
                </a:rPr>
                <a:t>Ross Complex</a:t>
              </a:r>
            </a:p>
          </p:txBody>
        </p:sp>
        <p:sp>
          <p:nvSpPr>
            <p:cNvPr id="24" name="Shape 75"/>
            <p:cNvSpPr/>
            <p:nvPr/>
          </p:nvSpPr>
          <p:spPr>
            <a:xfrm flipV="1">
              <a:off x="3403601" y="4358098"/>
              <a:ext cx="941247" cy="729159"/>
            </a:xfrm>
            <a:prstGeom prst="line">
              <a:avLst/>
            </a:prstGeom>
            <a:ln w="50800">
              <a:solidFill>
                <a:srgbClr val="FBFF00"/>
              </a:solidFill>
              <a:round/>
              <a:tailEnd type="triangle"/>
            </a:ln>
            <a:effectLst>
              <a:outerShdw blurRad="63500" dist="12699" dir="5400000" rotWithShape="0">
                <a:srgbClr val="808080">
                  <a:alpha val="20000"/>
                </a:srgbClr>
              </a:outerShdw>
            </a:effectLst>
          </p:spPr>
          <p:txBody>
            <a:bodyPr lIns="0" tIns="0" rIns="0" bIns="0"/>
            <a:lstStyle/>
            <a:p>
              <a:pPr defTabSz="3429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900" dirty="0"/>
            </a:p>
          </p:txBody>
        </p:sp>
        <p:grpSp>
          <p:nvGrpSpPr>
            <p:cNvPr id="25" name="Group 78"/>
            <p:cNvGrpSpPr/>
            <p:nvPr/>
          </p:nvGrpSpPr>
          <p:grpSpPr>
            <a:xfrm>
              <a:off x="6054945" y="2733561"/>
              <a:ext cx="3233854" cy="1427819"/>
              <a:chOff x="-479607" y="-202650"/>
              <a:chExt cx="3233852" cy="1427817"/>
            </a:xfrm>
          </p:grpSpPr>
          <p:sp>
            <p:nvSpPr>
              <p:cNvPr id="26" name="Shape 76"/>
              <p:cNvSpPr/>
              <p:nvPr/>
            </p:nvSpPr>
            <p:spPr>
              <a:xfrm>
                <a:off x="750580" y="791908"/>
                <a:ext cx="2003665" cy="43325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indent="44450" algn="ctr" defTabSz="822325">
                  <a:spcBef>
                    <a:spcPts val="1400"/>
                  </a:spcBef>
                  <a:tabLst>
                    <a:tab pos="457200" algn="l"/>
                  </a:tabLst>
                  <a:defRPr b="1">
                    <a:solidFill>
                      <a:srgbClr val="FBFF00"/>
                    </a:solidFill>
                    <a:effectLst>
                      <a:outerShdw blurRad="114300" dist="50800" dir="2700000" rotWithShape="0">
                        <a:srgbClr val="000000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effectLst/>
                  </a:defRPr>
                </a:pPr>
                <a:r>
                  <a:rPr sz="2025" dirty="0">
                    <a:solidFill>
                      <a:schemeClr val="bg1"/>
                    </a:solidFill>
                  </a:rPr>
                  <a:t>Yates Complex</a:t>
                </a:r>
              </a:p>
            </p:txBody>
          </p:sp>
          <p:sp>
            <p:nvSpPr>
              <p:cNvPr id="27" name="Shape 77"/>
              <p:cNvSpPr/>
              <p:nvPr/>
            </p:nvSpPr>
            <p:spPr>
              <a:xfrm flipH="1" flipV="1">
                <a:off x="-479607" y="-202650"/>
                <a:ext cx="1181826" cy="957229"/>
              </a:xfrm>
              <a:prstGeom prst="line">
                <a:avLst/>
              </a:prstGeom>
              <a:noFill/>
              <a:ln w="50800" cap="flat">
                <a:solidFill>
                  <a:srgbClr val="FBFF00"/>
                </a:solidFill>
                <a:prstDash val="solid"/>
                <a:round/>
                <a:tailEnd type="triangle" w="med" len="med"/>
              </a:ln>
              <a:effectLst>
                <a:outerShdw blurRad="63500" dist="12699" dir="5400000" rotWithShape="0">
                  <a:srgbClr val="808080">
                    <a:alpha val="20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342900">
                  <a:defRPr sz="12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 sz="900" dirty="0"/>
              </a:p>
            </p:txBody>
          </p:sp>
        </p:grpSp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7388473" y="5815137"/>
              <a:ext cx="3267076" cy="1067768"/>
            </a:xfrm>
            <a:prstGeom prst="rect">
              <a:avLst/>
            </a:prstGeom>
            <a:solidFill>
              <a:srgbClr val="009C63">
                <a:alpha val="8470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27430" bIns="0">
              <a:prstTxWarp prst="textNoShape">
                <a:avLst/>
              </a:prstTxWarp>
            </a:bodyPr>
            <a:lstStyle/>
            <a:p>
              <a:pPr marL="27385" algn="r" defTabSz="616744">
                <a:tabLst>
                  <a:tab pos="351235" algn="l"/>
                </a:tabLst>
              </a:pPr>
              <a:r>
                <a:rPr lang="en-US" sz="1500" b="1" u="sng" dirty="0">
                  <a:solidFill>
                    <a:schemeClr val="bg1"/>
                  </a:solidFill>
                  <a:effectLst>
                    <a:outerShdw blurRad="38100" dist="38100" dir="2700000" algn="tl" rotWithShape="0">
                      <a:srgbClr val="000000"/>
                    </a:outerShdw>
                  </a:effectLst>
                  <a:latin typeface="+mj-lt"/>
                  <a:sym typeface="Hoefler Text" charset="0"/>
                </a:rPr>
                <a:t>Property Summary</a:t>
              </a:r>
            </a:p>
            <a:p>
              <a:pPr marL="27385" algn="r" defTabSz="616744">
                <a:tabLst>
                  <a:tab pos="351235" algn="l"/>
                </a:tabLst>
              </a:pPr>
              <a:r>
                <a:rPr lang="en-US" sz="1500" b="1" dirty="0">
                  <a:solidFill>
                    <a:schemeClr val="bg1"/>
                  </a:solidFill>
                  <a:effectLst>
                    <a:outerShdw blurRad="38100" dist="38100" dir="2700000" algn="tl" rotWithShape="0">
                      <a:srgbClr val="000000"/>
                    </a:outerShdw>
                  </a:effectLst>
                  <a:latin typeface="+mj-lt"/>
                  <a:sym typeface="Hoefler Text" charset="0"/>
                </a:rPr>
                <a:t>186 acres (surface)</a:t>
              </a:r>
            </a:p>
            <a:p>
              <a:pPr marL="27385" algn="r" defTabSz="616744">
                <a:tabLst>
                  <a:tab pos="351235" algn="l"/>
                </a:tabLst>
              </a:pPr>
              <a:r>
                <a:rPr lang="en-US" sz="1500" b="1" dirty="0">
                  <a:solidFill>
                    <a:schemeClr val="bg1"/>
                  </a:solidFill>
                  <a:effectLst>
                    <a:outerShdw blurRad="38100" dist="38100" dir="2700000" algn="tl" rotWithShape="0">
                      <a:srgbClr val="000000"/>
                    </a:outerShdw>
                  </a:effectLst>
                  <a:latin typeface="+mj-lt"/>
                  <a:sym typeface="Hoefler Text" charset="0"/>
                </a:rPr>
                <a:t>7700 acres (underground)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 lIns="0" tIns="0" rIns="0" bIns="0" anchor="b" anchorCtr="0"/>
          <a:lstStyle/>
          <a:p>
            <a:fld id="{609735B5-E0F8-D44A-A3DE-E2CD0DCDE7CF}" type="slidenum">
              <a:rPr lang="en-US" sz="1200"/>
              <a:pPr/>
              <a:t>22</a:t>
            </a:fld>
            <a:endParaRPr lang="en-US" sz="1200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200" dirty="0" smtClean="0"/>
              <a:t>Far Site Location – Sanford Lab in Lead, SD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1787979" y="2920702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Lead, SD</a:t>
            </a:r>
          </a:p>
        </p:txBody>
      </p:sp>
    </p:spTree>
    <p:extLst>
      <p:ext uri="{BB962C8B-B14F-4D97-AF65-F5344CB8AC3E}">
        <p14:creationId xmlns:p14="http://schemas.microsoft.com/office/powerpoint/2010/main" val="37856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Conveyor Path from SURF to the Open Cut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9735B5-E0F8-D44A-A3DE-E2CD0DCDE7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0000"/>
            <a:ext cx="9144000" cy="59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Homestake Surface Conveyor System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9735B5-E0F8-D44A-A3DE-E2CD0DCDE7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5" y="1133925"/>
            <a:ext cx="9139886" cy="522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6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Excavated Rock Handling Update</a:t>
            </a:r>
            <a:br>
              <a:rPr lang="en-US" dirty="0" smtClean="0"/>
            </a:br>
            <a:r>
              <a:rPr lang="en-US" sz="1800" dirty="0" smtClean="0"/>
              <a:t>Rock placement location secured. Land easements in place. </a:t>
            </a:r>
            <a:endParaRPr lang="en-US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9735B5-E0F8-D44A-A3DE-E2CD0DCDE7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3"/>
          </p:nvPr>
        </p:nvSpPr>
        <p:spPr>
          <a:xfrm>
            <a:off x="4364359" y="1238250"/>
            <a:ext cx="4621427" cy="4846638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1800" dirty="0" smtClean="0"/>
              <a:t>LBNF will place excavated rock in the Open Cut. The EA considered 2 options.</a:t>
            </a:r>
          </a:p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1800" dirty="0" smtClean="0"/>
              <a:t>SDSTA has now secured required agreements to make this plan a reality</a:t>
            </a:r>
          </a:p>
          <a:p>
            <a:pPr marL="574675" lvl="1" indent="-169863">
              <a:spcBef>
                <a:spcPts val="600"/>
              </a:spcBef>
              <a:spcAft>
                <a:spcPts val="300"/>
              </a:spcAft>
            </a:pPr>
            <a:r>
              <a:rPr lang="en-US" sz="1600" dirty="0" smtClean="0"/>
              <a:t>October 2015, SDSTA secured easement with Barrick / Homestake allowing placement of up to 5M tons of rock in the Open Cut</a:t>
            </a:r>
          </a:p>
          <a:p>
            <a:pPr marL="574675" lvl="1" indent="-169863">
              <a:spcBef>
                <a:spcPts val="600"/>
              </a:spcBef>
              <a:spcAft>
                <a:spcPts val="300"/>
              </a:spcAft>
            </a:pPr>
            <a:r>
              <a:rPr lang="en-US" sz="1600" dirty="0"/>
              <a:t>May </a:t>
            </a:r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2016</a:t>
            </a:r>
            <a:r>
              <a:rPr lang="en-US" sz="1600" dirty="0"/>
              <a:t>, SDSTA secured an easement with the City of Lead for a conveyor system from SURF’s property to the Open Cut </a:t>
            </a:r>
          </a:p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1800" dirty="0" smtClean="0"/>
              <a:t>These agreements represent a major step forward to facilitate LBNF excavation</a:t>
            </a:r>
          </a:p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1800" dirty="0" smtClean="0"/>
              <a:t>Currently working with SD DENR on a revision to Homestake’s mining permit for the Open Cut. ECD is Jan 2017.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961" y="1198606"/>
            <a:ext cx="3793944" cy="50705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057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2233402"/>
            <a:ext cx="8293100" cy="3851486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4C97"/>
                </a:solidFill>
              </a:rPr>
              <a:t>Reliability Projects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4C97"/>
                </a:solidFill>
              </a:rPr>
              <a:t>Ross Shaft Renovation</a:t>
            </a:r>
          </a:p>
          <a:p>
            <a:pPr marL="0" indent="0" algn="ctr">
              <a:buNone/>
            </a:pPr>
            <a:endParaRPr lang="en-US" sz="2000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4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Ross Shaft Refurbishment Update</a:t>
            </a:r>
            <a:br>
              <a:rPr lang="en-US" dirty="0" smtClean="0"/>
            </a:br>
            <a:r>
              <a:rPr lang="en-US" dirty="0" smtClean="0"/>
              <a:t>3,765 </a:t>
            </a:r>
            <a:r>
              <a:rPr lang="en-US" dirty="0"/>
              <a:t>feet </a:t>
            </a:r>
            <a:r>
              <a:rPr lang="en-US" dirty="0" smtClean="0"/>
              <a:t>down from </a:t>
            </a:r>
            <a:r>
              <a:rPr lang="en-US" dirty="0"/>
              <a:t>surface </a:t>
            </a:r>
            <a:r>
              <a:rPr lang="en-US" dirty="0" smtClean="0"/>
              <a:t>(75% completed overall)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6" name="Shape 66"/>
          <p:cNvSpPr>
            <a:spLocks noGrp="1"/>
          </p:cNvSpPr>
          <p:nvPr>
            <p:ph type="body" idx="13"/>
          </p:nvPr>
        </p:nvSpPr>
        <p:spPr>
          <a:xfrm>
            <a:off x="2365619" y="1238250"/>
            <a:ext cx="6617016" cy="48466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dirty="0" smtClean="0"/>
              <a:t>Ross </a:t>
            </a:r>
            <a:r>
              <a:rPr lang="en-US" sz="2000" dirty="0"/>
              <a:t>Shaft refurbishment needed to support hoisting of the ~800,000 tons of excavated rock and transport of personnel and materials for LBNF construction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Rehabilitation started in August 2012. SDSTA </a:t>
            </a:r>
            <a:r>
              <a:rPr lang="en-US" sz="2000" dirty="0"/>
              <a:t>(state and private funds) provided first $</a:t>
            </a:r>
            <a:r>
              <a:rPr lang="en-US" sz="2000" dirty="0" smtClean="0"/>
              <a:t>20M. </a:t>
            </a:r>
            <a:r>
              <a:rPr lang="en-US" sz="2000" dirty="0"/>
              <a:t>SDSTA purchased </a:t>
            </a:r>
            <a:r>
              <a:rPr lang="en-US" sz="2000" dirty="0" smtClean="0"/>
              <a:t>the structural </a:t>
            </a:r>
            <a:r>
              <a:rPr lang="en-US" sz="2000" dirty="0"/>
              <a:t>steel for </a:t>
            </a:r>
            <a:r>
              <a:rPr lang="en-US" sz="2000" dirty="0" smtClean="0"/>
              <a:t>entire </a:t>
            </a:r>
            <a:r>
              <a:rPr lang="en-US" sz="2000" dirty="0"/>
              <a:t>project</a:t>
            </a:r>
            <a:r>
              <a:rPr lang="en-US" sz="2000" dirty="0" smtClean="0"/>
              <a:t>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New contract established in January 2016 between LBNL and SDSTA. Provides DOE funds to complete remainder of the refurbishment to the 5000 foot level.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Have </a:t>
            </a:r>
            <a:r>
              <a:rPr lang="en-US" sz="2000" dirty="0"/>
              <a:t>reached the </a:t>
            </a:r>
            <a:r>
              <a:rPr lang="en-US" sz="2000" dirty="0" smtClean="0"/>
              <a:t>3765L </a:t>
            </a:r>
            <a:r>
              <a:rPr lang="en-US" sz="2000" dirty="0"/>
              <a:t>. On track for Aug 2017 finish</a:t>
            </a:r>
            <a:r>
              <a:rPr lang="en-US" sz="2000" dirty="0" smtClean="0"/>
              <a:t>.</a:t>
            </a:r>
          </a:p>
          <a:p>
            <a:pPr>
              <a:spcAft>
                <a:spcPts val="1200"/>
              </a:spcAft>
            </a:pPr>
            <a:r>
              <a:rPr lang="en-US" sz="2000" dirty="0" smtClean="0"/>
              <a:t>Working to transfer contracting responsibility for Ross Shaft to FNAL effective 1 Jan 2017. </a:t>
            </a:r>
            <a:endParaRPr lang="en-US" sz="2000" dirty="0"/>
          </a:p>
        </p:txBody>
      </p:sp>
      <p:graphicFrame>
        <p:nvGraphicFramePr>
          <p:cNvPr id="68" name="Table 68"/>
          <p:cNvGraphicFramePr/>
          <p:nvPr>
            <p:extLst/>
          </p:nvPr>
        </p:nvGraphicFramePr>
        <p:xfrm>
          <a:off x="369920" y="1291943"/>
          <a:ext cx="986200" cy="4700362"/>
        </p:xfrm>
        <a:graphic>
          <a:graphicData uri="http://schemas.openxmlformats.org/drawingml/2006/table">
            <a:tbl>
              <a:tblPr/>
              <a:tblGrid>
                <a:gridCol w="673507"/>
                <a:gridCol w="312693"/>
              </a:tblGrid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Surface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400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 sz="400"/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Tramway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4023">
                <a:tc>
                  <a:txBody>
                    <a:bodyPr/>
                    <a:lstStyle/>
                    <a:p>
                      <a:pPr marL="91440" lvl="0" algn="l" defTabSz="357993">
                        <a:defRPr sz="900" b="1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 sz="800"/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300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4023">
                <a:tc>
                  <a:txBody>
                    <a:bodyPr/>
                    <a:lstStyle/>
                    <a:p>
                      <a:pPr marL="91440" lvl="0" algn="l" defTabSz="357993">
                        <a:defRPr sz="900" b="1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 sz="800"/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</a:tcPr>
                </a:tc>
              </a:tr>
              <a:tr h="134023">
                <a:tc>
                  <a:txBody>
                    <a:bodyPr/>
                    <a:lstStyle/>
                    <a:p>
                      <a:pPr marL="91440" lvl="0" algn="l" defTabSz="357993">
                        <a:defRPr sz="900" b="1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 sz="800"/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800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4023">
                <a:tc>
                  <a:txBody>
                    <a:bodyPr/>
                    <a:lstStyle/>
                    <a:p>
                      <a:pPr marL="91440" lvl="0" algn="l" defTabSz="357993">
                        <a:defRPr sz="900" b="1">
                          <a:latin typeface="+mn-lt"/>
                          <a:ea typeface="+mn-ea"/>
                          <a:cs typeface="+mn-cs"/>
                          <a:sym typeface="Calibri"/>
                        </a:defRPr>
                      </a:pPr>
                      <a:endParaRPr sz="800"/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1250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1400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1550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1700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1850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2000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2150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2300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2450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2600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2750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2900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3050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3200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3350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3500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3650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3800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3950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4100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4250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4400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4550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4700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4850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38809">
                <a:tc>
                  <a:txBody>
                    <a:bodyPr/>
                    <a:lstStyle/>
                    <a:p>
                      <a:pPr marL="91440" lvl="0" algn="l" defTabSz="357993">
                        <a:defRPr sz="1800"/>
                      </a:pPr>
                      <a:r>
                        <a:rPr sz="800" b="1">
                          <a:latin typeface="+mn-lt"/>
                          <a:ea typeface="+mn-ea"/>
                          <a:cs typeface="+mn-cs"/>
                          <a:sym typeface="Calibri"/>
                        </a:rPr>
                        <a:t>5000 L</a:t>
                      </a:r>
                    </a:p>
                  </a:txBody>
                  <a:tcPr marL="3543" marR="3543" marT="3543" marB="3543" anchor="b" horzOverflow="overflow"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357993">
                        <a:defRPr sz="1800"/>
                      </a:pPr>
                      <a:r>
                        <a:rPr sz="400" dirty="0">
                          <a:latin typeface="+mn-lt"/>
                          <a:ea typeface="+mn-ea"/>
                          <a:cs typeface="+mn-cs"/>
                          <a:sym typeface="Calibri"/>
                        </a:rPr>
                        <a:t> </a:t>
                      </a:r>
                    </a:p>
                  </a:txBody>
                  <a:tcPr marL="3543" marR="3543" marT="3543" marB="3543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69" name="Shape 69"/>
          <p:cNvSpPr/>
          <p:nvPr/>
        </p:nvSpPr>
        <p:spPr>
          <a:xfrm>
            <a:off x="1096493" y="2512642"/>
            <a:ext cx="1050950" cy="2814"/>
          </a:xfrm>
          <a:prstGeom prst="line">
            <a:avLst/>
          </a:prstGeom>
          <a:solidFill>
            <a:schemeClr val="accent1"/>
          </a:solidFill>
          <a:ln w="28575">
            <a:solidFill>
              <a:srgbClr val="000000"/>
            </a:solidFill>
          </a:ln>
        </p:spPr>
        <p:txBody>
          <a:bodyPr lIns="40340" rIns="40340"/>
          <a:lstStyle/>
          <a:p>
            <a:endParaRPr/>
          </a:p>
        </p:txBody>
      </p:sp>
      <p:sp>
        <p:nvSpPr>
          <p:cNvPr id="70" name="Shape 70"/>
          <p:cNvSpPr/>
          <p:nvPr/>
        </p:nvSpPr>
        <p:spPr>
          <a:xfrm>
            <a:off x="1352205" y="2279714"/>
            <a:ext cx="890317" cy="22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6201" tIns="36201" rIns="36201" bIns="36201">
            <a:spAutoFit/>
          </a:bodyPr>
          <a:lstStyle>
            <a:lvl1pPr>
              <a:defRPr sz="1100" b="1"/>
            </a:lvl1pPr>
          </a:lstStyle>
          <a:p>
            <a:r>
              <a:rPr sz="971"/>
              <a:t>Q1 CY2014</a:t>
            </a:r>
          </a:p>
        </p:txBody>
      </p:sp>
      <p:sp>
        <p:nvSpPr>
          <p:cNvPr id="71" name="Shape 71"/>
          <p:cNvSpPr/>
          <p:nvPr/>
        </p:nvSpPr>
        <p:spPr>
          <a:xfrm>
            <a:off x="1352813" y="3401663"/>
            <a:ext cx="984789" cy="22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6201" tIns="36201" rIns="36201" bIns="36201">
            <a:spAutoFit/>
          </a:bodyPr>
          <a:lstStyle>
            <a:lvl1pPr>
              <a:defRPr sz="1100" b="1"/>
            </a:lvl1pPr>
          </a:lstStyle>
          <a:p>
            <a:r>
              <a:rPr sz="971"/>
              <a:t>Q1 CY2015</a:t>
            </a:r>
          </a:p>
        </p:txBody>
      </p:sp>
      <p:sp>
        <p:nvSpPr>
          <p:cNvPr id="72" name="Shape 72"/>
          <p:cNvSpPr/>
          <p:nvPr/>
        </p:nvSpPr>
        <p:spPr>
          <a:xfrm>
            <a:off x="1354285" y="4384079"/>
            <a:ext cx="854758" cy="22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6201" tIns="36201" rIns="36201" bIns="36201">
            <a:spAutoFit/>
          </a:bodyPr>
          <a:lstStyle>
            <a:lvl1pPr>
              <a:defRPr sz="1100" b="1"/>
            </a:lvl1pPr>
          </a:lstStyle>
          <a:p>
            <a:r>
              <a:rPr sz="971"/>
              <a:t>Q1 CY2016</a:t>
            </a:r>
          </a:p>
        </p:txBody>
      </p:sp>
      <p:sp>
        <p:nvSpPr>
          <p:cNvPr id="73" name="Shape 73"/>
          <p:cNvSpPr/>
          <p:nvPr/>
        </p:nvSpPr>
        <p:spPr>
          <a:xfrm>
            <a:off x="1350345" y="5368907"/>
            <a:ext cx="824262" cy="22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6201" tIns="36201" rIns="36201" bIns="36201">
            <a:spAutoFit/>
          </a:bodyPr>
          <a:lstStyle>
            <a:lvl1pPr>
              <a:defRPr sz="1100" b="1"/>
            </a:lvl1pPr>
          </a:lstStyle>
          <a:p>
            <a:r>
              <a:rPr sz="971"/>
              <a:t>Q1 CY2017</a:t>
            </a:r>
          </a:p>
        </p:txBody>
      </p:sp>
      <p:sp>
        <p:nvSpPr>
          <p:cNvPr id="74" name="Shape 74"/>
          <p:cNvSpPr/>
          <p:nvPr/>
        </p:nvSpPr>
        <p:spPr>
          <a:xfrm>
            <a:off x="1358066" y="5768708"/>
            <a:ext cx="857289" cy="22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6201" tIns="36201" rIns="36201" bIns="36201">
            <a:spAutoFit/>
          </a:bodyPr>
          <a:lstStyle>
            <a:lvl1pPr>
              <a:defRPr sz="1100" b="1"/>
            </a:lvl1pPr>
          </a:lstStyle>
          <a:p>
            <a:r>
              <a:rPr sz="971"/>
              <a:t>Mid CY2017</a:t>
            </a:r>
          </a:p>
        </p:txBody>
      </p:sp>
      <p:sp>
        <p:nvSpPr>
          <p:cNvPr id="75" name="Shape 75"/>
          <p:cNvSpPr/>
          <p:nvPr/>
        </p:nvSpPr>
        <p:spPr>
          <a:xfrm>
            <a:off x="1376705" y="1265269"/>
            <a:ext cx="733477" cy="22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6201" tIns="36201" rIns="36201" bIns="36201">
            <a:spAutoFit/>
          </a:bodyPr>
          <a:lstStyle>
            <a:lvl1pPr>
              <a:defRPr sz="1100" b="1" u="sng"/>
            </a:lvl1pPr>
          </a:lstStyle>
          <a:p>
            <a:r>
              <a:rPr sz="971"/>
              <a:t>Schedule</a:t>
            </a:r>
          </a:p>
        </p:txBody>
      </p:sp>
      <p:sp>
        <p:nvSpPr>
          <p:cNvPr id="76" name="Shape 76"/>
          <p:cNvSpPr/>
          <p:nvPr/>
        </p:nvSpPr>
        <p:spPr>
          <a:xfrm>
            <a:off x="1096493" y="3626638"/>
            <a:ext cx="1050950" cy="2814"/>
          </a:xfrm>
          <a:prstGeom prst="line">
            <a:avLst/>
          </a:prstGeom>
          <a:solidFill>
            <a:schemeClr val="accent1"/>
          </a:solidFill>
          <a:ln w="28575">
            <a:solidFill>
              <a:srgbClr val="000000"/>
            </a:solidFill>
          </a:ln>
        </p:spPr>
        <p:txBody>
          <a:bodyPr lIns="40340" rIns="40340"/>
          <a:lstStyle/>
          <a:p>
            <a:endParaRPr/>
          </a:p>
        </p:txBody>
      </p:sp>
      <p:sp>
        <p:nvSpPr>
          <p:cNvPr id="77" name="Shape 77"/>
          <p:cNvSpPr/>
          <p:nvPr/>
        </p:nvSpPr>
        <p:spPr>
          <a:xfrm>
            <a:off x="1033352" y="4613628"/>
            <a:ext cx="1050950" cy="2814"/>
          </a:xfrm>
          <a:prstGeom prst="line">
            <a:avLst/>
          </a:prstGeom>
          <a:solidFill>
            <a:schemeClr val="accent1"/>
          </a:solidFill>
          <a:ln w="28575">
            <a:solidFill>
              <a:srgbClr val="000000"/>
            </a:solidFill>
          </a:ln>
        </p:spPr>
        <p:txBody>
          <a:bodyPr lIns="40340" rIns="40340"/>
          <a:lstStyle/>
          <a:p>
            <a:endParaRPr/>
          </a:p>
        </p:txBody>
      </p:sp>
      <p:sp>
        <p:nvSpPr>
          <p:cNvPr id="78" name="Shape 78"/>
          <p:cNvSpPr/>
          <p:nvPr/>
        </p:nvSpPr>
        <p:spPr>
          <a:xfrm>
            <a:off x="1040368" y="5571188"/>
            <a:ext cx="1050949" cy="2814"/>
          </a:xfrm>
          <a:prstGeom prst="line">
            <a:avLst/>
          </a:prstGeom>
          <a:solidFill>
            <a:schemeClr val="accent1"/>
          </a:solidFill>
          <a:ln w="28575">
            <a:solidFill>
              <a:srgbClr val="000000"/>
            </a:solidFill>
          </a:ln>
        </p:spPr>
        <p:txBody>
          <a:bodyPr lIns="40340" rIns="40340"/>
          <a:lstStyle/>
          <a:p>
            <a:endParaRPr/>
          </a:p>
        </p:txBody>
      </p:sp>
      <p:sp>
        <p:nvSpPr>
          <p:cNvPr id="79" name="Shape 79"/>
          <p:cNvSpPr/>
          <p:nvPr/>
        </p:nvSpPr>
        <p:spPr>
          <a:xfrm>
            <a:off x="1040368" y="5982321"/>
            <a:ext cx="1050949" cy="2814"/>
          </a:xfrm>
          <a:prstGeom prst="line">
            <a:avLst/>
          </a:prstGeom>
          <a:solidFill>
            <a:schemeClr val="accent1"/>
          </a:solidFill>
          <a:ln w="28575">
            <a:solidFill>
              <a:srgbClr val="000000"/>
            </a:solidFill>
          </a:ln>
        </p:spPr>
        <p:txBody>
          <a:bodyPr lIns="40340" rIns="40340"/>
          <a:lstStyle/>
          <a:p>
            <a:endParaRPr/>
          </a:p>
        </p:txBody>
      </p:sp>
      <p:sp>
        <p:nvSpPr>
          <p:cNvPr id="80" name="Shape 80"/>
          <p:cNvSpPr/>
          <p:nvPr/>
        </p:nvSpPr>
        <p:spPr>
          <a:xfrm rot="5400000">
            <a:off x="-470018" y="2922253"/>
            <a:ext cx="3330415" cy="325923"/>
          </a:xfrm>
          <a:prstGeom prst="rect">
            <a:avLst/>
          </a:prstGeom>
          <a:solidFill>
            <a:srgbClr val="669900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ctr" defTabSz="820582">
              <a:defRPr sz="2400"/>
            </a:lvl1pPr>
          </a:lstStyle>
          <a:p>
            <a:r>
              <a:rPr sz="2118"/>
              <a:t>Completed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9735B5-E0F8-D44A-A3DE-E2CD0DCDE7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9601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Ross Refurbishment </a:t>
            </a:r>
            <a:r>
              <a:rPr lang="en-US" dirty="0" smtClean="0"/>
              <a:t> - Recent New Steel Installation</a:t>
            </a:r>
            <a:endParaRPr lang="en-US" dirty="0"/>
          </a:p>
        </p:txBody>
      </p:sp>
      <p:pic>
        <p:nvPicPr>
          <p:cNvPr id="7" name="image6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93" y="984738"/>
            <a:ext cx="9112250" cy="58864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56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2233402"/>
            <a:ext cx="8293100" cy="3851486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4C97"/>
                </a:solidFill>
              </a:rPr>
              <a:t>Lease &amp; Easements</a:t>
            </a:r>
          </a:p>
          <a:p>
            <a:pPr marL="0" indent="0" algn="ctr">
              <a:buNone/>
            </a:pPr>
            <a:endParaRPr lang="en-US" sz="2000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5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Project Overview: LBNF/</a:t>
            </a:r>
            <a:r>
              <a:rPr lang="en-US" dirty="0" smtClean="0">
                <a:solidFill>
                  <a:srgbClr val="E46C0A"/>
                </a:solidFill>
              </a:rPr>
              <a:t>DUNE</a:t>
            </a:r>
            <a:endParaRPr lang="en-US" dirty="0">
              <a:solidFill>
                <a:srgbClr val="E46C0A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1800" dirty="0"/>
              <a:t>LBNF and DUNE: two </a:t>
            </a:r>
            <a:r>
              <a:rPr lang="en-US" sz="1800" dirty="0" smtClean="0"/>
              <a:t>sub-projects </a:t>
            </a:r>
          </a:p>
          <a:p>
            <a:r>
              <a:rPr lang="en-US" sz="1800" dirty="0" smtClean="0"/>
              <a:t>This facilitates CERN as a facility partner</a:t>
            </a:r>
          </a:p>
          <a:p>
            <a:r>
              <a:rPr lang="en-US" sz="1800" dirty="0" smtClean="0"/>
              <a:t>Share </a:t>
            </a:r>
            <a:r>
              <a:rPr lang="en-US" sz="1800" dirty="0"/>
              <a:t>common project office </a:t>
            </a:r>
            <a:r>
              <a:rPr lang="en-US" sz="1800" dirty="0" smtClean="0"/>
              <a:t>resources</a:t>
            </a:r>
          </a:p>
          <a:p>
            <a:pPr marL="0" lvl="1" indent="0">
              <a:buNone/>
            </a:pPr>
            <a:r>
              <a:rPr lang="en-US" sz="1800" dirty="0" smtClean="0"/>
              <a:t>LBNF: </a:t>
            </a:r>
            <a:r>
              <a:rPr lang="en-US" sz="1800" b="1" dirty="0" smtClean="0"/>
              <a:t>DOE project with support from non-DOE partners</a:t>
            </a:r>
            <a:r>
              <a:rPr lang="en-US" sz="1800" dirty="0" smtClean="0"/>
              <a:t>.  Provides facility infrastructure at two locations to support the experiment:</a:t>
            </a:r>
          </a:p>
          <a:p>
            <a:r>
              <a:rPr lang="en-US" sz="1800" dirty="0" smtClean="0"/>
              <a:t>Near site: Fermilab, Batavia, IL – facilities to create neutrino beam</a:t>
            </a:r>
          </a:p>
          <a:p>
            <a:r>
              <a:rPr lang="en-US" sz="1800" dirty="0" smtClean="0"/>
              <a:t>Far site: Sanford Underground Research Facility, Lead, SD – facilities to support DUNE detectors</a:t>
            </a:r>
          </a:p>
          <a:p>
            <a:pPr marL="0" lvl="1" indent="0">
              <a:buNone/>
            </a:pPr>
            <a:r>
              <a:rPr lang="en-US" sz="1800" dirty="0" smtClean="0">
                <a:solidFill>
                  <a:srgbClr val="E46C0A"/>
                </a:solidFill>
              </a:rPr>
              <a:t>DUNE: Deep Underground Neutrino Experiment </a:t>
            </a:r>
          </a:p>
          <a:p>
            <a:r>
              <a:rPr lang="en-US" sz="1800" dirty="0" smtClean="0">
                <a:solidFill>
                  <a:srgbClr val="E46C0A"/>
                </a:solidFill>
              </a:rPr>
              <a:t>Near and far site detectors: </a:t>
            </a:r>
            <a:r>
              <a:rPr lang="en-US" sz="1800" b="1" dirty="0" smtClean="0">
                <a:solidFill>
                  <a:srgbClr val="E46C0A"/>
                </a:solidFill>
              </a:rPr>
              <a:t>U.S. as partner in international project</a:t>
            </a:r>
          </a:p>
          <a:p>
            <a:endParaRPr lang="en-US" sz="24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366431"/>
            <a:ext cx="5796934" cy="19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5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178025" y="784923"/>
            <a:ext cx="8334796" cy="5575983"/>
          </a:xfrm>
        </p:spPr>
        <p:txBody>
          <a:bodyPr/>
          <a:lstStyle/>
          <a:p>
            <a:pPr marL="396875" lvl="1" indent="-222250"/>
            <a:r>
              <a:rPr lang="en-US" sz="1700" dirty="0"/>
              <a:t>Generally, government funds cannot be used to make improvements in property not owned by the U.S. government. </a:t>
            </a:r>
          </a:p>
          <a:p>
            <a:pPr marL="396875" lvl="1" indent="-222250"/>
            <a:r>
              <a:rPr lang="en-US" sz="1700" dirty="0"/>
              <a:t>Investment of U.S. federal funds at Sanford lab require proper authorities in accordance with Comptroller General (GAO) policy:</a:t>
            </a:r>
          </a:p>
          <a:p>
            <a:pPr marL="574675" lvl="2" indent="-222250"/>
            <a:r>
              <a:rPr lang="en-US" sz="1600" dirty="0"/>
              <a:t>Working to </a:t>
            </a:r>
            <a:r>
              <a:rPr lang="en-US" sz="1600" dirty="0" smtClean="0"/>
              <a:t>finalize </a:t>
            </a:r>
            <a:br>
              <a:rPr lang="en-US" sz="1600" dirty="0" smtClean="0"/>
            </a:br>
            <a:r>
              <a:rPr lang="en-US" sz="1600" dirty="0" smtClean="0"/>
              <a:t>easement </a:t>
            </a:r>
            <a:r>
              <a:rPr lang="en-US" sz="1600" dirty="0"/>
              <a:t>requirements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for </a:t>
            </a:r>
            <a:r>
              <a:rPr lang="en-US" sz="1600" dirty="0"/>
              <a:t>shaft, drifts, other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“</a:t>
            </a:r>
            <a:r>
              <a:rPr lang="en-US" sz="1600" dirty="0"/>
              <a:t>common access” </a:t>
            </a:r>
            <a:r>
              <a:rPr lang="en-US" sz="1600" dirty="0" smtClean="0"/>
              <a:t>areas</a:t>
            </a:r>
            <a:br>
              <a:rPr lang="en-US" sz="1600" dirty="0" smtClean="0"/>
            </a:br>
            <a:r>
              <a:rPr lang="en-US" sz="1600" dirty="0" smtClean="0"/>
              <a:t>at </a:t>
            </a:r>
            <a:r>
              <a:rPr lang="en-US" sz="1600" dirty="0"/>
              <a:t>Sanford Lab</a:t>
            </a:r>
          </a:p>
          <a:p>
            <a:pPr marL="574675" lvl="2" indent="-222250"/>
            <a:r>
              <a:rPr lang="en-US" sz="1600" dirty="0"/>
              <a:t>Lease for LBNF site has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been </a:t>
            </a:r>
            <a:r>
              <a:rPr lang="en-US" sz="1600" dirty="0"/>
              <a:t>signed; “</a:t>
            </a:r>
            <a:r>
              <a:rPr lang="en-US" sz="1600" dirty="0" smtClean="0"/>
              <a:t>pre-</a:t>
            </a:r>
            <a:br>
              <a:rPr lang="en-US" sz="1600" dirty="0" smtClean="0"/>
            </a:br>
            <a:r>
              <a:rPr lang="en-US" sz="1600" dirty="0" smtClean="0"/>
              <a:t>acceptance</a:t>
            </a:r>
            <a:r>
              <a:rPr lang="en-US" sz="1600" dirty="0"/>
              <a:t>” inspection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completed</a:t>
            </a:r>
            <a:r>
              <a:rPr lang="en-US" sz="1600" dirty="0"/>
              <a:t>; lease went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into </a:t>
            </a:r>
            <a:r>
              <a:rPr lang="en-US" sz="1600" dirty="0"/>
              <a:t>effect on 1 May 2016 for 20 years.</a:t>
            </a:r>
          </a:p>
          <a:p>
            <a:pPr marL="574675" lvl="2" indent="-222250"/>
            <a:r>
              <a:rPr lang="en-US" sz="1600" dirty="0"/>
              <a:t>First year of lease </a:t>
            </a:r>
            <a:r>
              <a:rPr lang="en-US" sz="1600" dirty="0" smtClean="0"/>
              <a:t>has </a:t>
            </a:r>
            <a:br>
              <a:rPr lang="en-US" sz="1600" dirty="0" smtClean="0"/>
            </a:br>
            <a:r>
              <a:rPr lang="en-US" sz="1600" dirty="0" smtClean="0"/>
              <a:t>been paid </a:t>
            </a:r>
            <a:r>
              <a:rPr lang="en-US" sz="1600" dirty="0"/>
              <a:t>for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948" y="342504"/>
            <a:ext cx="8309162" cy="538434"/>
          </a:xfrm>
        </p:spPr>
        <p:txBody>
          <a:bodyPr/>
          <a:lstStyle/>
          <a:p>
            <a:r>
              <a:rPr lang="en-US" dirty="0" smtClean="0"/>
              <a:t>Leases and Easements at Sanford Lab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098654" y="2023572"/>
            <a:ext cx="6012382" cy="4304966"/>
            <a:chOff x="2687960" y="784924"/>
            <a:chExt cx="6456040" cy="55759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87960" y="784924"/>
              <a:ext cx="6456040" cy="55759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Oval 7"/>
            <p:cNvSpPr/>
            <p:nvPr/>
          </p:nvSpPr>
          <p:spPr>
            <a:xfrm>
              <a:off x="5696793" y="4159303"/>
              <a:ext cx="987228" cy="493614"/>
            </a:xfrm>
            <a:prstGeom prst="ellipse">
              <a:avLst/>
            </a:prstGeom>
            <a:solidFill>
              <a:srgbClr val="FFFF00">
                <a:alpha val="25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255062" y="4965305"/>
              <a:ext cx="753908" cy="388418"/>
            </a:xfrm>
            <a:prstGeom prst="ellipse">
              <a:avLst/>
            </a:prstGeom>
            <a:solidFill>
              <a:srgbClr val="FFFF00">
                <a:alpha val="25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402067" y="976952"/>
              <a:ext cx="307498" cy="3886357"/>
            </a:xfrm>
            <a:prstGeom prst="ellipse">
              <a:avLst/>
            </a:prstGeom>
            <a:solidFill>
              <a:srgbClr val="FFFF00">
                <a:alpha val="25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17038877">
              <a:off x="5564173" y="4507896"/>
              <a:ext cx="272401" cy="1675865"/>
            </a:xfrm>
            <a:prstGeom prst="ellipse">
              <a:avLst/>
            </a:prstGeom>
            <a:solidFill>
              <a:srgbClr val="FFFF00">
                <a:alpha val="25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 rot="954648">
              <a:off x="4790485" y="5455719"/>
              <a:ext cx="1424198" cy="572844"/>
            </a:xfrm>
            <a:prstGeom prst="roundRect">
              <a:avLst/>
            </a:prstGeom>
            <a:solidFill>
              <a:schemeClr val="accent1">
                <a:tint val="100000"/>
                <a:shade val="100000"/>
                <a:satMod val="130000"/>
                <a:alpha val="16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 rot="1136903">
              <a:off x="5004982" y="5398219"/>
              <a:ext cx="988759" cy="757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LEASED AREA</a:t>
              </a:r>
              <a:endParaRPr lang="en-US" sz="16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5397388" y="991271"/>
              <a:ext cx="753908" cy="388418"/>
            </a:xfrm>
            <a:prstGeom prst="ellipse">
              <a:avLst/>
            </a:prstGeom>
            <a:solidFill>
              <a:srgbClr val="FFFF00">
                <a:alpha val="25000"/>
              </a:srgb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04143" y="1003234"/>
              <a:ext cx="1672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EASEMENT AREAS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4871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/>
          <a:p>
            <a:r>
              <a:rPr lang="en-US" altLang="en-US" smtClean="0"/>
              <a:t>21 June 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/>
          <a:lstStyle/>
          <a:p>
            <a:fld id="{52E9C158-AEF1-41A2-A6CE-6F0BAB305EFD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00" y="1333179"/>
            <a:ext cx="7803800" cy="3702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6427" y="5175109"/>
            <a:ext cx="325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 for 1</a:t>
            </a:r>
            <a:r>
              <a:rPr lang="en-US" baseline="30000" dirty="0" smtClean="0"/>
              <a:t>st</a:t>
            </a:r>
            <a:r>
              <a:rPr lang="en-US" dirty="0" smtClean="0"/>
              <a:t> year’s lease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77298" y="78599"/>
            <a:ext cx="8293100" cy="569268"/>
          </a:xfrm>
        </p:spPr>
        <p:txBody>
          <a:bodyPr/>
          <a:lstStyle/>
          <a:p>
            <a:r>
              <a:rPr lang="en-US" sz="2400" dirty="0" smtClean="0"/>
              <a:t>Leases and Easements at Sanford Lab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834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2233402"/>
            <a:ext cx="8293100" cy="3851486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4C97"/>
                </a:solidFill>
              </a:rPr>
              <a:t>Fiscal Update</a:t>
            </a:r>
          </a:p>
          <a:p>
            <a:pPr marL="0" indent="0" algn="ctr">
              <a:buNone/>
            </a:pPr>
            <a:endParaRPr lang="en-US" sz="2000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 smtClean="0"/>
              <a:t>21 June 2016</a:t>
            </a: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200" smtClean="0"/>
              <a:t>C. J. Mossey | LBNF Update to FNAL PAC</a:t>
            </a:r>
            <a:endParaRPr lang="en-US" sz="12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z="1200"/>
              <a:pPr>
                <a:defRPr/>
              </a:pPr>
              <a:t>33</a:t>
            </a:fld>
            <a:endParaRPr lang="en-US" sz="1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4025" y="1255638"/>
            <a:ext cx="8293100" cy="4538259"/>
          </a:xfrm>
        </p:spPr>
        <p:txBody>
          <a:bodyPr lIns="0" rIns="0">
            <a:normAutofit/>
          </a:bodyPr>
          <a:lstStyle/>
          <a:p>
            <a:r>
              <a:rPr lang="en-US" b="1" dirty="0" smtClean="0"/>
              <a:t>FY17 </a:t>
            </a:r>
            <a:r>
              <a:rPr lang="en-US" b="1" dirty="0"/>
              <a:t>Funding Status</a:t>
            </a:r>
            <a:r>
              <a:rPr lang="en-US" b="1" dirty="0" smtClean="0"/>
              <a:t>:</a:t>
            </a:r>
            <a:endParaRPr lang="en-US" sz="1800" dirty="0"/>
          </a:p>
          <a:p>
            <a:pPr marL="630238" lvl="1" indent="-222250"/>
            <a:r>
              <a:rPr lang="en-US" dirty="0" smtClean="0"/>
              <a:t>President’s budget submit requested $45M for LBNF/DUNE </a:t>
            </a:r>
          </a:p>
          <a:p>
            <a:pPr marL="630238" lvl="1" indent="-222250"/>
            <a:r>
              <a:rPr lang="en-US" dirty="0" smtClean="0"/>
              <a:t>House </a:t>
            </a:r>
            <a:r>
              <a:rPr lang="en-US" dirty="0"/>
              <a:t>and Senate both propose to increase LBNF funding in FY2017 above the President’s budget </a:t>
            </a:r>
            <a:r>
              <a:rPr lang="en-US" dirty="0" smtClean="0"/>
              <a:t>request:</a:t>
            </a:r>
            <a:endParaRPr lang="en-US" dirty="0"/>
          </a:p>
          <a:p>
            <a:pPr marL="968375" lvl="2" indent="-222250"/>
            <a:r>
              <a:rPr lang="en-US" dirty="0"/>
              <a:t>House: +$5M</a:t>
            </a:r>
          </a:p>
          <a:p>
            <a:pPr marL="968375" lvl="2" indent="-222250"/>
            <a:r>
              <a:rPr lang="en-US" dirty="0"/>
              <a:t>Senate: +$10M</a:t>
            </a:r>
            <a:r>
              <a:rPr lang="en-US" sz="1600" dirty="0"/>
              <a:t> </a:t>
            </a:r>
          </a:p>
          <a:p>
            <a:pPr marL="630238" lvl="1" indent="-222250"/>
            <a:r>
              <a:rPr lang="en-US" dirty="0" smtClean="0"/>
              <a:t>both </a:t>
            </a:r>
            <a:r>
              <a:rPr lang="en-US" dirty="0"/>
              <a:t>House and Senate versions of </a:t>
            </a:r>
            <a:r>
              <a:rPr lang="en-US" dirty="0" smtClean="0"/>
              <a:t>appropriations </a:t>
            </a:r>
            <a:r>
              <a:rPr lang="en-US" dirty="0"/>
              <a:t>bill authorize start of construction at Sanford Lab in FY2017</a:t>
            </a:r>
            <a:r>
              <a:rPr lang="en-US" dirty="0" smtClean="0"/>
              <a:t>.</a:t>
            </a:r>
          </a:p>
          <a:p>
            <a:pPr marL="630238" lvl="1" indent="-222250"/>
            <a:r>
              <a:rPr lang="en-US" dirty="0" smtClean="0"/>
              <a:t>Continuing resolution risk (next slide)</a:t>
            </a:r>
          </a:p>
          <a:p>
            <a:pPr marL="630238" lvl="1" indent="-222250"/>
            <a:endParaRPr lang="en-US" dirty="0"/>
          </a:p>
          <a:p>
            <a:endParaRPr lang="en-US" sz="2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8420" y="282785"/>
            <a:ext cx="8293100" cy="569268"/>
          </a:xfrm>
        </p:spPr>
        <p:txBody>
          <a:bodyPr/>
          <a:lstStyle/>
          <a:p>
            <a:r>
              <a:rPr lang="en-US" sz="2400" dirty="0" smtClean="0"/>
              <a:t>Congressional Appropriations Status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717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Continuing Resolution Planning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1238250"/>
            <a:ext cx="8420470" cy="5100406"/>
          </a:xfrm>
        </p:spPr>
        <p:txBody>
          <a:bodyPr>
            <a:normAutofit/>
          </a:bodyPr>
          <a:lstStyle/>
          <a:p>
            <a:r>
              <a:rPr lang="en-US" dirty="0" smtClean="0"/>
              <a:t>Continuing resolutions have potential to significantly impact project execution at this stage of maturity:</a:t>
            </a:r>
          </a:p>
          <a:p>
            <a:pPr marL="514350" lvl="1" indent="-171450"/>
            <a:r>
              <a:rPr lang="en-US" dirty="0"/>
              <a:t>Year-to-year funding is significantly ramping up</a:t>
            </a:r>
          </a:p>
          <a:p>
            <a:pPr marL="514350" lvl="1" indent="-171450"/>
            <a:r>
              <a:rPr lang="en-US" dirty="0" smtClean="0"/>
              <a:t>Require authorization to begin construction operations at Far Site in FY17</a:t>
            </a:r>
          </a:p>
          <a:p>
            <a:r>
              <a:rPr lang="en-US" dirty="0" smtClean="0"/>
              <a:t>Have developed multiple funding scenarios to anticipate potential FY17 appropriations timeline, including:</a:t>
            </a:r>
          </a:p>
          <a:p>
            <a:pPr marL="514350" lvl="1" indent="-171450"/>
            <a:r>
              <a:rPr lang="en-US" dirty="0"/>
              <a:t>3 month continuing resolution</a:t>
            </a:r>
          </a:p>
          <a:p>
            <a:pPr marL="514350" lvl="1" indent="-171450"/>
            <a:r>
              <a:rPr lang="en-US" dirty="0"/>
              <a:t>Full year continuing </a:t>
            </a:r>
            <a:r>
              <a:rPr lang="en-US" dirty="0" smtClean="0"/>
              <a:t>resolution</a:t>
            </a:r>
          </a:p>
          <a:p>
            <a:r>
              <a:rPr lang="en-US" dirty="0" smtClean="0"/>
              <a:t>Mitigation measures include:</a:t>
            </a:r>
          </a:p>
          <a:p>
            <a:pPr marL="514350" lvl="1" indent="-171450"/>
            <a:r>
              <a:rPr lang="en-US" dirty="0" smtClean="0"/>
              <a:t>Month-to-month </a:t>
            </a:r>
            <a:r>
              <a:rPr lang="en-US" dirty="0"/>
              <a:t>funding of Ross Shaft renovation and </a:t>
            </a:r>
            <a:r>
              <a:rPr lang="en-US" dirty="0" smtClean="0"/>
              <a:t>university POs</a:t>
            </a:r>
            <a:endParaRPr lang="en-US" dirty="0"/>
          </a:p>
          <a:p>
            <a:pPr marL="514350" lvl="1" indent="-171450"/>
            <a:r>
              <a:rPr lang="en-US" dirty="0"/>
              <a:t>In longer CR scenarios, will negatively affect project schedule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7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2233402"/>
            <a:ext cx="8293100" cy="3851486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4C97"/>
                </a:solidFill>
              </a:rPr>
              <a:t>Road to CD-3A Milestone</a:t>
            </a:r>
          </a:p>
          <a:p>
            <a:pPr marL="0" indent="0" algn="ctr">
              <a:buNone/>
            </a:pPr>
            <a:endParaRPr lang="en-US" sz="2000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4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 to CD-3A Milestone: Funding Profile Update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380325" y="1001878"/>
            <a:ext cx="8456177" cy="537464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Because of size of CD-3a funding request in advance of baselining, DOE Under Secretary for Science and Energy desires to have supportable funding profile for entire project understood concurrent with approval of CD-3a milestone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LBNF Project team has been working closely with DOE Program manager to develop funding profiles that support “stake in the ground” milestones for DUNE collaboration: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2021 - Start of detector installation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2024 – Start of detector commissioning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2026 – Deliver first neutrino beam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The LBNF/DUNE project leadership, in consultation with DOE leadership, has agreed that the optimum time to request ESAAB approval of the CD-3A milestone is the August-October 2016 timeframe.</a:t>
            </a:r>
          </a:p>
          <a:p>
            <a:pPr marL="574675" lvl="1" indent="-227013">
              <a:lnSpc>
                <a:spcPct val="120000"/>
              </a:lnSpc>
            </a:pPr>
            <a:r>
              <a:rPr lang="en-US" dirty="0" smtClean="0"/>
              <a:t>This aligns the timing of the ESAAB review with the DOE's internal FY18 budget development process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This timing does not impact the existing project schedule.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Status:  Profile under review by SC-2</a:t>
            </a:r>
          </a:p>
          <a:p>
            <a:pPr marL="574675" lvl="1" indent="-227013">
              <a:lnSpc>
                <a:spcPct val="120000"/>
              </a:lnSpc>
            </a:pPr>
            <a:r>
              <a:rPr lang="en-US" sz="2100" dirty="0"/>
              <a:t>Currently responding to request for information on final CD-3A funding requirement as element of each year’s funding profile</a:t>
            </a:r>
            <a:r>
              <a:rPr lang="en-US" sz="2100" dirty="0" smtClean="0"/>
              <a:t>.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68902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9474"/>
            <a:ext cx="8293100" cy="569268"/>
          </a:xfrm>
        </p:spPr>
        <p:txBody>
          <a:bodyPr/>
          <a:lstStyle/>
          <a:p>
            <a:r>
              <a:rPr lang="en-US" sz="2400" dirty="0" smtClean="0"/>
              <a:t>The Road to CD-3A Milestone - Summary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 smtClean="0"/>
              <a:t>21 June 2016</a:t>
            </a: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200" smtClean="0"/>
              <a:t>C. J. Mossey | LBNF Update to FNAL PAC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z="1200"/>
              <a:pPr>
                <a:defRPr/>
              </a:pPr>
              <a:t>37</a:t>
            </a:fld>
            <a:endParaRPr lang="en-US" sz="1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2437" y="1105085"/>
            <a:ext cx="8293100" cy="51536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Status of actions required to achieve “early construction start” milestone: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Recommendations from December DOE IPR necessary for </a:t>
            </a:r>
            <a:br>
              <a:rPr lang="en-US" dirty="0" smtClean="0"/>
            </a:br>
            <a:r>
              <a:rPr lang="en-US" dirty="0" smtClean="0"/>
              <a:t>CD-3a milestone have been addressed.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Independent Cost Estimate (ICE) completed</a:t>
            </a:r>
          </a:p>
          <a:p>
            <a:pPr marL="630238" lvl="1" indent="-222250"/>
            <a:r>
              <a:rPr lang="en-US" dirty="0" smtClean="0"/>
              <a:t>DOE PM office conducted review of LBNF cost estimate for CD-3a scope from Dec 2015 to Jan 2016</a:t>
            </a:r>
          </a:p>
          <a:p>
            <a:pPr marL="630238" lvl="1" indent="-222250"/>
            <a:r>
              <a:rPr lang="en-US" dirty="0" smtClean="0"/>
              <a:t>Conclusions of review include:</a:t>
            </a:r>
          </a:p>
          <a:p>
            <a:pPr marL="968375" lvl="2" indent="-222250"/>
            <a:r>
              <a:rPr lang="en-US" dirty="0" smtClean="0"/>
              <a:t>ICE base estimate $12M less then project estimate</a:t>
            </a:r>
          </a:p>
          <a:p>
            <a:pPr marL="968375" lvl="2" indent="-222250"/>
            <a:r>
              <a:rPr lang="en-US" dirty="0" smtClean="0"/>
              <a:t>ICE estimated contingency $20M less then project estimate</a:t>
            </a:r>
          </a:p>
          <a:p>
            <a:pPr marL="968375" lvl="2" indent="-222250"/>
            <a:r>
              <a:rPr lang="en-US" dirty="0" smtClean="0"/>
              <a:t>ICE estimate for Total CD-3a Request </a:t>
            </a:r>
            <a:r>
              <a:rPr lang="en-US" b="1" dirty="0" smtClean="0"/>
              <a:t>10% below </a:t>
            </a:r>
            <a:r>
              <a:rPr lang="en-US" dirty="0" smtClean="0"/>
              <a:t>project estimate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DOE </a:t>
            </a:r>
            <a:r>
              <a:rPr lang="en-US" dirty="0" smtClean="0"/>
              <a:t>project </a:t>
            </a:r>
            <a:r>
              <a:rPr lang="en-US" dirty="0"/>
              <a:t>funding </a:t>
            </a:r>
            <a:r>
              <a:rPr lang="en-US" dirty="0" smtClean="0"/>
              <a:t>profile approval by Under Secretary Orr (anticipated late </a:t>
            </a:r>
            <a:r>
              <a:rPr lang="en-US" dirty="0" smtClean="0"/>
              <a:t>July to August </a:t>
            </a:r>
            <a:r>
              <a:rPr lang="en-US" dirty="0" smtClean="0"/>
              <a:t>timeframe)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PMRC and ESAAB review/approval August/September timeframe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22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1518"/>
            <a:ext cx="8808868" cy="641739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6777" y="1540446"/>
            <a:ext cx="8672513" cy="4987867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200" dirty="0" smtClean="0"/>
              <a:t>Began execution by DOE/FNAL of Sanford Lab “Reliability Projects” such as Ross Shaft refurbishment, to reduce risk during main excavation operations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200" dirty="0" smtClean="0"/>
              <a:t>Began </a:t>
            </a:r>
            <a:r>
              <a:rPr lang="en-US" sz="2200" dirty="0"/>
              <a:t>final design for </a:t>
            </a:r>
            <a:r>
              <a:rPr lang="en-US" sz="2200" dirty="0" smtClean="0"/>
              <a:t>Far Site </a:t>
            </a:r>
            <a:r>
              <a:rPr lang="en-US" sz="2200" dirty="0"/>
              <a:t>conventional facilities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200" dirty="0" smtClean="0"/>
              <a:t>Executed Lease for LBNF exclusive use areas at Sanford Lab</a:t>
            </a:r>
          </a:p>
          <a:p>
            <a:pPr>
              <a:spcBef>
                <a:spcPts val="600"/>
              </a:spcBef>
            </a:pPr>
            <a:r>
              <a:rPr lang="en-US" sz="2200" dirty="0" smtClean="0"/>
              <a:t>Achieve DOE CD-3a milestone</a:t>
            </a:r>
          </a:p>
          <a:p>
            <a:pPr>
              <a:spcBef>
                <a:spcPts val="600"/>
              </a:spcBef>
            </a:pPr>
            <a:r>
              <a:rPr lang="en-US" sz="2200" dirty="0" smtClean="0"/>
              <a:t>Award CM/GC contract</a:t>
            </a:r>
          </a:p>
          <a:p>
            <a:pPr>
              <a:spcBef>
                <a:spcPts val="600"/>
              </a:spcBef>
            </a:pPr>
            <a:r>
              <a:rPr lang="en-US" sz="2200" dirty="0" smtClean="0"/>
              <a:t>Start construction activities at Sanford Lab in 2017</a:t>
            </a:r>
          </a:p>
          <a:p>
            <a:pPr>
              <a:spcBef>
                <a:spcPts val="600"/>
              </a:spcBef>
            </a:pPr>
            <a:r>
              <a:rPr lang="en-US" sz="2200" dirty="0" smtClean="0"/>
              <a:t>Initiate </a:t>
            </a:r>
            <a:r>
              <a:rPr lang="en-US" sz="2200" dirty="0"/>
              <a:t>major cavern excavation </a:t>
            </a:r>
            <a:r>
              <a:rPr lang="en-US" sz="2200" dirty="0" smtClean="0"/>
              <a:t>construction work </a:t>
            </a:r>
            <a:r>
              <a:rPr lang="en-US" sz="2200" dirty="0"/>
              <a:t>in 2018 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Complete first cryostat and cryo systems construction to enable detector install to begin in 2021, with commissioning in 2024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Produce neutrino beam in 2026!</a:t>
            </a:r>
          </a:p>
          <a:p>
            <a:pPr>
              <a:spcBef>
                <a:spcPts val="600"/>
              </a:spcBef>
            </a:pPr>
            <a:endParaRPr lang="en-US" sz="2200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6777" y="660351"/>
            <a:ext cx="8808868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 smtClean="0"/>
              <a:t>LBNF Activities Recently Completed, Underway and Planned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6026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en-US" sz="1200" smtClean="0"/>
              <a:t>21 June 2016</a:t>
            </a: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z="1200" smtClean="0"/>
              <a:t>C. J. Mossey | LBNF Update to FNAL PAC</a:t>
            </a:r>
            <a:endParaRPr lang="en-US" sz="12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z="1200" smtClean="0"/>
              <a:pPr>
                <a:defRPr/>
              </a:pPr>
              <a:t>39</a:t>
            </a:fld>
            <a:endParaRPr lang="en-US" sz="1200" dirty="0"/>
          </a:p>
        </p:txBody>
      </p:sp>
      <p:pic>
        <p:nvPicPr>
          <p:cNvPr id="8" name="Picture 7" descr="DUNE-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2833"/>
            <a:ext cx="9153042" cy="30388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70277" y="211918"/>
            <a:ext cx="4412488" cy="430887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200" b="1" i="0" baseline="0">
                <a:solidFill>
                  <a:srgbClr val="004C97"/>
                </a:solidFill>
                <a:latin typeface="Helvetica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 algn="ctr"/>
            <a:r>
              <a:rPr lang="en-US" sz="3200" dirty="0"/>
              <a:t>Questions?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4305356"/>
            <a:ext cx="4663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3666A"/>
                </a:solidFill>
              </a:rPr>
              <a:t>Animation Links: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3666A"/>
                </a:solidFill>
                <a:hlinkClick r:id="rId4"/>
              </a:rPr>
              <a:t>LBNF/DUNE animation (YouTube)</a:t>
            </a:r>
            <a:endParaRPr lang="en-US" dirty="0" smtClean="0">
              <a:solidFill>
                <a:srgbClr val="63666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3666A"/>
                </a:solidFill>
                <a:hlinkClick r:id="rId5"/>
              </a:rPr>
              <a:t>Video page (FNAL website)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63731" y="4305356"/>
            <a:ext cx="254140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3666A"/>
                </a:solidFill>
              </a:rPr>
              <a:t>Social Media Links: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3666A"/>
                </a:solidFill>
                <a:hlinkClick r:id="rId6"/>
              </a:rPr>
              <a:t>LBNF Facebook</a:t>
            </a:r>
            <a:endParaRPr lang="en-US" dirty="0" smtClean="0">
              <a:solidFill>
                <a:srgbClr val="63666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3666A"/>
                </a:solidFill>
                <a:hlinkClick r:id="rId7"/>
              </a:rPr>
              <a:t>DUNE Facebook</a:t>
            </a:r>
            <a:endParaRPr lang="en-US" dirty="0" smtClean="0">
              <a:solidFill>
                <a:srgbClr val="63666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3666A"/>
                </a:solidFill>
                <a:hlinkClick r:id="rId8"/>
              </a:rPr>
              <a:t>LBNF Twitter</a:t>
            </a:r>
            <a:endParaRPr lang="en-US" dirty="0" smtClean="0">
              <a:solidFill>
                <a:srgbClr val="63666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3666A"/>
                </a:solidFill>
                <a:hlinkClick r:id="rId9"/>
              </a:rPr>
              <a:t>DUNE Twitter</a:t>
            </a:r>
            <a:endParaRPr lang="en-US" dirty="0">
              <a:solidFill>
                <a:srgbClr val="6366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3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Project Overview: LBNF/</a:t>
            </a:r>
            <a:r>
              <a:rPr lang="en-US" dirty="0" smtClean="0">
                <a:solidFill>
                  <a:srgbClr val="E46C0A"/>
                </a:solidFill>
              </a:rPr>
              <a:t>DUNE</a:t>
            </a:r>
            <a:endParaRPr lang="en-US" dirty="0">
              <a:solidFill>
                <a:srgbClr val="E46C0A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1800" dirty="0"/>
              <a:t>LBNF and DUNE: two </a:t>
            </a:r>
            <a:r>
              <a:rPr lang="en-US" sz="1800" dirty="0" smtClean="0"/>
              <a:t>sub-projects </a:t>
            </a:r>
          </a:p>
          <a:p>
            <a:r>
              <a:rPr lang="en-US" sz="1800" dirty="0" smtClean="0"/>
              <a:t>This facilitates CERN as a facility partner</a:t>
            </a:r>
          </a:p>
          <a:p>
            <a:r>
              <a:rPr lang="en-US" sz="1800" dirty="0" smtClean="0"/>
              <a:t>Share </a:t>
            </a:r>
            <a:r>
              <a:rPr lang="en-US" sz="1800" dirty="0"/>
              <a:t>common project office </a:t>
            </a:r>
            <a:r>
              <a:rPr lang="en-US" sz="1800" dirty="0" smtClean="0"/>
              <a:t>resources</a:t>
            </a:r>
          </a:p>
          <a:p>
            <a:pPr marL="0" lvl="1" indent="0">
              <a:buNone/>
            </a:pPr>
            <a:r>
              <a:rPr lang="en-US" sz="1800" dirty="0" smtClean="0"/>
              <a:t>LBNF: </a:t>
            </a:r>
            <a:r>
              <a:rPr lang="en-US" sz="1800" b="1" dirty="0" smtClean="0"/>
              <a:t>DOE project with support from non-DOE partners</a:t>
            </a:r>
            <a:r>
              <a:rPr lang="en-US" sz="1800" dirty="0" smtClean="0"/>
              <a:t>.  Provides facility infrastructure at two locations to support the experiment:</a:t>
            </a:r>
          </a:p>
          <a:p>
            <a:r>
              <a:rPr lang="en-US" sz="1800" dirty="0" smtClean="0"/>
              <a:t>Near site: Fermilab, Batavia, IL – facilities to create neutrino beam</a:t>
            </a:r>
          </a:p>
          <a:p>
            <a:r>
              <a:rPr lang="en-US" sz="1800" dirty="0" smtClean="0"/>
              <a:t>Far site: Sanford Underground Research Facility, Lead, SD – facilities to support DUNE detectors</a:t>
            </a:r>
          </a:p>
          <a:p>
            <a:pPr marL="0" lvl="1" indent="0">
              <a:buNone/>
            </a:pPr>
            <a:r>
              <a:rPr lang="en-US" sz="1800" dirty="0" smtClean="0">
                <a:solidFill>
                  <a:srgbClr val="E46C0A"/>
                </a:solidFill>
              </a:rPr>
              <a:t>DUNE: Deep Underground Neutrino Experiment </a:t>
            </a:r>
          </a:p>
          <a:p>
            <a:r>
              <a:rPr lang="en-US" sz="1800" dirty="0" smtClean="0">
                <a:solidFill>
                  <a:srgbClr val="E46C0A"/>
                </a:solidFill>
              </a:rPr>
              <a:t>Near and far site detectors: </a:t>
            </a:r>
            <a:r>
              <a:rPr lang="en-US" sz="1800" b="1" dirty="0" smtClean="0">
                <a:solidFill>
                  <a:srgbClr val="E46C0A"/>
                </a:solidFill>
              </a:rPr>
              <a:t>U.S. as partner in international project</a:t>
            </a:r>
          </a:p>
          <a:p>
            <a:endParaRPr lang="en-US" sz="24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366431"/>
            <a:ext cx="5796934" cy="19255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920" y="932155"/>
            <a:ext cx="8750193" cy="201523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0920" y="3536980"/>
            <a:ext cx="8750193" cy="82945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29058" y="1733606"/>
            <a:ext cx="2186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Present focus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156136" y="2223695"/>
            <a:ext cx="532660" cy="630315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0920" y="2947386"/>
            <a:ext cx="8750193" cy="54153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2233402"/>
            <a:ext cx="8293100" cy="3851486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4C97"/>
                </a:solidFill>
              </a:rPr>
              <a:t>Backup Slides</a:t>
            </a:r>
            <a:endParaRPr lang="en-US" sz="2000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176" y="413806"/>
            <a:ext cx="8293100" cy="569268"/>
          </a:xfrm>
        </p:spPr>
        <p:txBody>
          <a:bodyPr/>
          <a:lstStyle/>
          <a:p>
            <a:r>
              <a:rPr lang="en-US" dirty="0" smtClean="0"/>
              <a:t>Why we care about vibration (peak particle velocity)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/>
          <a:lstStyle/>
          <a:p>
            <a:fld id="{609735B5-E0F8-D44A-A3DE-E2CD0DCDE7CF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99" y="1021081"/>
            <a:ext cx="8530601" cy="40233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669" y="1137425"/>
            <a:ext cx="1174594" cy="27432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456878" y="1137425"/>
            <a:ext cx="1063083" cy="27432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547813" y="1784196"/>
            <a:ext cx="1202821" cy="38657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2584" y="5160785"/>
            <a:ext cx="837828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When the “receptor” is close to the blast location, the round length must be shortened to meet the PPV threshold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Shorter rounds equals more drill and blast cycles and increased time and cost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49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International Codes and Standards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199" y="1238249"/>
            <a:ext cx="8410575" cy="534352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As an international project with major in-kind contributions, LBNF/DUNE needs the ability to accept non-U.S. design standards within DOE 10CFR851 construct.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Fermilab has finalized and implemented new FESHM Chapter 2110 – </a:t>
            </a:r>
            <a:r>
              <a:rPr lang="en-US" i="1" dirty="0" smtClean="0"/>
              <a:t>Establishing Code Equivalency with International Codes and Standards.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Working with SBN project team, have developed priority sequence to review non-U.S. mechanical and electrical design standards proposed for equipment coming from CERN.  Task forces being formed to complete focused reviews.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Code equivalency review </a:t>
            </a:r>
            <a:r>
              <a:rPr lang="en-US" dirty="0"/>
              <a:t>s</a:t>
            </a:r>
            <a:r>
              <a:rPr lang="en-US" dirty="0" smtClean="0"/>
              <a:t>tatus:</a:t>
            </a:r>
          </a:p>
          <a:p>
            <a:pPr marL="574675" lvl="1" indent="-169863">
              <a:lnSpc>
                <a:spcPct val="120000"/>
              </a:lnSpc>
            </a:pPr>
            <a:r>
              <a:rPr lang="en-US" sz="2100" dirty="0" smtClean="0"/>
              <a:t>EN 13455 </a:t>
            </a:r>
            <a:r>
              <a:rPr lang="en-US" sz="2100" dirty="0"/>
              <a:t>– Unfired Pressure Vessels – complete</a:t>
            </a:r>
          </a:p>
          <a:p>
            <a:pPr marL="574675" lvl="1" indent="-169863">
              <a:lnSpc>
                <a:spcPct val="120000"/>
              </a:lnSpc>
            </a:pPr>
            <a:r>
              <a:rPr lang="en-US" sz="2100" dirty="0" smtClean="0"/>
              <a:t>EN 13480 </a:t>
            </a:r>
            <a:r>
              <a:rPr lang="en-US" sz="2100" dirty="0"/>
              <a:t>– Metallic Industrial Piping – underway</a:t>
            </a:r>
          </a:p>
          <a:p>
            <a:pPr marL="574675" lvl="1" indent="-169863">
              <a:lnSpc>
                <a:spcPct val="120000"/>
              </a:lnSpc>
            </a:pPr>
            <a:r>
              <a:rPr lang="en-US" sz="2100" dirty="0"/>
              <a:t>EN 12434 Cryogenic Flexible Hoses, EN 13458 Cryogenic Vessels, EN 13648 Cryogenic Vessels-Safety Devices for Overpressure protection, and ISO 4126 Safety Devices for Overpressure protection – planned</a:t>
            </a:r>
          </a:p>
          <a:p>
            <a:pPr marL="574675" lvl="1" indent="-169863">
              <a:lnSpc>
                <a:spcPct val="120000"/>
              </a:lnSpc>
            </a:pPr>
            <a:r>
              <a:rPr lang="en-US" sz="2100" dirty="0"/>
              <a:t>Similar strategy for Electrical device standards in development</a:t>
            </a:r>
          </a:p>
        </p:txBody>
      </p:sp>
    </p:spTree>
    <p:extLst>
      <p:ext uri="{BB962C8B-B14F-4D97-AF65-F5344CB8AC3E}">
        <p14:creationId xmlns:p14="http://schemas.microsoft.com/office/powerpoint/2010/main" val="417682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LBNF/DUNE Risk Status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526868" y="1238250"/>
            <a:ext cx="8293100" cy="4846638"/>
          </a:xfrm>
        </p:spPr>
        <p:txBody>
          <a:bodyPr/>
          <a:lstStyle/>
          <a:p>
            <a:r>
              <a:rPr lang="en-US" dirty="0" smtClean="0"/>
              <a:t>Status as of end of May for on-project risks</a:t>
            </a:r>
          </a:p>
          <a:p>
            <a:pPr lvl="1"/>
            <a:r>
              <a:rPr lang="en-US" dirty="0" smtClean="0"/>
              <a:t>55 high and medium ranked open threats </a:t>
            </a:r>
          </a:p>
          <a:p>
            <a:pPr lvl="1"/>
            <a:r>
              <a:rPr lang="en-US" dirty="0" smtClean="0"/>
              <a:t>Expect to retire some risks during workshop and may change some probabilities &amp; impacts</a:t>
            </a:r>
          </a:p>
          <a:p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58" y="2965609"/>
            <a:ext cx="5014032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Beamline Optimization Status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513018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 coordination with DUNE and at the collaboration’s request, investigating alternate configurations through FY17 to provide better physics. </a:t>
            </a:r>
          </a:p>
          <a:p>
            <a:r>
              <a:rPr lang="en-US" dirty="0" smtClean="0"/>
              <a:t>Recently optimized beamline design requires conceptual engineering and costing analyses on targets, horns (3 vs. 2), and target chase atmosphere (He or N vs. air).</a:t>
            </a:r>
          </a:p>
          <a:p>
            <a:pPr marL="574675" lvl="1" indent="-282575"/>
            <a:r>
              <a:rPr lang="en-US" dirty="0" smtClean="0"/>
              <a:t>Plan is to work at Fermilab and RAL over next 15 months on conceptual engineering and costing before deciding whether these are viable options to existing design. </a:t>
            </a:r>
          </a:p>
          <a:p>
            <a:pPr marL="574675" lvl="1" indent="-282575"/>
            <a:r>
              <a:rPr lang="en-US" dirty="0"/>
              <a:t>In discussion with Fermilab AD regarding engineering resources </a:t>
            </a:r>
          </a:p>
          <a:p>
            <a:r>
              <a:rPr lang="en-US" dirty="0" smtClean="0"/>
              <a:t>Radically different beam idea presented at May DUNE collaboration meeting.  Physics analyses being done first by DUNE to validate consideration of this approach, presently thought to be cost-neutral. </a:t>
            </a:r>
          </a:p>
          <a:p>
            <a:pPr marL="574675" lvl="1" indent="-282575"/>
            <a:r>
              <a:rPr lang="en-US" dirty="0"/>
              <a:t>Collaboration evaluating tune-ability of the idea</a:t>
            </a:r>
          </a:p>
          <a:p>
            <a:pPr marL="574675" lvl="1" indent="-282575"/>
            <a:r>
              <a:rPr lang="en-US" dirty="0"/>
              <a:t>EFIG will hear collaboration evaluation at 13 July meeting</a:t>
            </a:r>
          </a:p>
          <a:p>
            <a:pPr marL="574675" lvl="1" indent="-282575"/>
            <a:r>
              <a:rPr lang="en-US" dirty="0"/>
              <a:t>Then will decide if further development is worthwhile, balancing available resources and cost/benefit/risk</a:t>
            </a:r>
          </a:p>
          <a:p>
            <a:r>
              <a:rPr lang="en-US" dirty="0" smtClean="0"/>
              <a:t>Need beamline preliminary design to start in fall 2017 for 2019 baselining.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69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Risk Management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1133054"/>
            <a:ext cx="8293100" cy="5250180"/>
          </a:xfrm>
        </p:spPr>
        <p:txBody>
          <a:bodyPr/>
          <a:lstStyle/>
          <a:p>
            <a:r>
              <a:rPr lang="en-US" dirty="0" smtClean="0"/>
              <a:t>Update since January: Added 4 new risks related to existing SURF infrastructure needed for LBNF/DUNE:</a:t>
            </a:r>
          </a:p>
          <a:p>
            <a:pPr lvl="2"/>
            <a:r>
              <a:rPr lang="en-US" dirty="0" smtClean="0"/>
              <a:t>PM-150 Ross Hoists break down – multiple components</a:t>
            </a:r>
          </a:p>
          <a:p>
            <a:pPr lvl="2"/>
            <a:r>
              <a:rPr lang="en-US" dirty="0" smtClean="0"/>
              <a:t>PM-151 Ross cage hoist brakes failure</a:t>
            </a:r>
          </a:p>
          <a:p>
            <a:pPr lvl="2"/>
            <a:r>
              <a:rPr lang="en-US" dirty="0" smtClean="0"/>
              <a:t>Ross skip hoist brakes failure</a:t>
            </a:r>
          </a:p>
          <a:p>
            <a:pPr lvl="2"/>
            <a:r>
              <a:rPr lang="en-US" dirty="0" smtClean="0"/>
              <a:t>Ross skip drum cracks require repair</a:t>
            </a:r>
          </a:p>
          <a:p>
            <a:r>
              <a:rPr lang="en-US" dirty="0" smtClean="0"/>
              <a:t>Risk workshop held last week at Fermilab:</a:t>
            </a:r>
          </a:p>
          <a:p>
            <a:pPr marL="574675" lvl="1" indent="-227013"/>
            <a:r>
              <a:rPr lang="en-US" dirty="0"/>
              <a:t>reviewed and updated all current medium and high ranked risks</a:t>
            </a:r>
          </a:p>
          <a:p>
            <a:pPr marL="574675" lvl="1" indent="-227013"/>
            <a:r>
              <a:rPr lang="en-US" dirty="0"/>
              <a:t>added brainstorm &amp; discuss any new or proposed risks</a:t>
            </a:r>
          </a:p>
          <a:p>
            <a:pPr marL="574675" lvl="1" indent="-227013"/>
            <a:r>
              <a:rPr lang="en-US" dirty="0"/>
              <a:t>prepare for updated monte carlo analysis to inform risk cost (for DOE-only) and schedule contingency calculations </a:t>
            </a:r>
          </a:p>
          <a:p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>
            <a:off x="7018020" y="1946813"/>
            <a:ext cx="102870" cy="65151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5181600" y="2813264"/>
            <a:ext cx="102870" cy="65151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95185" y="1673389"/>
            <a:ext cx="1629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Mitigated by including motor repairs &amp; new brakes/clutches in base plan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358765" y="2723520"/>
            <a:ext cx="1955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Retained as risks with low probabilities/impacts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187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Staffing	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5162550"/>
          </a:xfrm>
        </p:spPr>
        <p:txBody>
          <a:bodyPr>
            <a:normAutofit/>
          </a:bodyPr>
          <a:lstStyle/>
          <a:p>
            <a:r>
              <a:rPr lang="en-US" dirty="0" smtClean="0"/>
              <a:t>Project Office hires:</a:t>
            </a:r>
          </a:p>
          <a:p>
            <a:pPr marL="574675" lvl="1" indent="-112713"/>
            <a:r>
              <a:rPr lang="en-US" dirty="0" smtClean="0"/>
              <a:t>LBNF/DUNE QA manager – interviews complete, pursuing one candidate</a:t>
            </a:r>
          </a:p>
          <a:p>
            <a:pPr marL="574675" lvl="1" indent="-112713"/>
            <a:r>
              <a:rPr lang="en-US" dirty="0"/>
              <a:t>LBNF/DUNE Financial Manager – replacement hired, will start August 1st</a:t>
            </a:r>
          </a:p>
          <a:p>
            <a:pPr marL="574675" lvl="1" indent="-112713"/>
            <a:r>
              <a:rPr lang="en-US" dirty="0"/>
              <a:t>Senior Procurement Administrator fully matrixed to LBNF - interviewing</a:t>
            </a:r>
          </a:p>
          <a:p>
            <a:r>
              <a:rPr lang="en-US" dirty="0" smtClean="0"/>
              <a:t>Have developed plan with Directorate approval to ensure sufficient on-site management and oversight for SURF activities</a:t>
            </a:r>
          </a:p>
        </p:txBody>
      </p:sp>
    </p:spTree>
    <p:extLst>
      <p:ext uri="{BB962C8B-B14F-4D97-AF65-F5344CB8AC3E}">
        <p14:creationId xmlns:p14="http://schemas.microsoft.com/office/powerpoint/2010/main" val="97151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Cryogenic Infrastructure Design Status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4025" y="1149350"/>
            <a:ext cx="8293100" cy="525018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Cryostat: No progress since CD3a because focus is on ProtoDUNEs, from which much will be learned. </a:t>
            </a:r>
          </a:p>
          <a:p>
            <a:pPr marL="574675" lvl="1" indent="-169863"/>
            <a:r>
              <a:rPr lang="en-US" dirty="0"/>
              <a:t>Working through question of side penetrations with LBNF Cryogenic Safety Review Panel.</a:t>
            </a:r>
          </a:p>
          <a:p>
            <a:pPr marL="574675" lvl="1" indent="-169863"/>
            <a:r>
              <a:rPr lang="en-US" dirty="0"/>
              <a:t>Expect to restart this design in 2017; working on understanding what inputs are needed to achieve GTT final design and early procurement schedule at CERN</a:t>
            </a:r>
          </a:p>
          <a:p>
            <a:r>
              <a:rPr lang="en-US" dirty="0" smtClean="0"/>
              <a:t>N2 and LAr Systems: </a:t>
            </a:r>
          </a:p>
          <a:p>
            <a:pPr marL="574675" lvl="1" indent="-169863"/>
            <a:r>
              <a:rPr lang="en-US" dirty="0"/>
              <a:t>Recently resources have been working on designing ProtoDUNEs cryogenic systems </a:t>
            </a:r>
          </a:p>
          <a:p>
            <a:pPr marL="574675" lvl="1" indent="-169863"/>
            <a:r>
              <a:rPr lang="en-US" dirty="0"/>
              <a:t>As reported in ProtoDUNE mini-review, cryo systems is out for bid by CERN</a:t>
            </a:r>
          </a:p>
          <a:p>
            <a:pPr marL="574675" lvl="1" indent="-169863"/>
            <a:r>
              <a:rPr lang="en-US" dirty="0"/>
              <a:t>Procurement of the LAr pumps for ProtoDUNEs is underway at Fermilab.</a:t>
            </a:r>
          </a:p>
          <a:p>
            <a:pPr marL="574675" lvl="1" indent="-169863"/>
            <a:r>
              <a:rPr lang="en-US" dirty="0"/>
              <a:t>Working on furthering LAr cryo systems requirements, which will be vetted by DUNE Cryo Task Force</a:t>
            </a:r>
          </a:p>
          <a:p>
            <a:r>
              <a:rPr lang="en-US" dirty="0" smtClean="0"/>
              <a:t>Discussing idea of a design-build-install approach to the LN2 system.</a:t>
            </a:r>
          </a:p>
          <a:p>
            <a:pPr marL="574675" lvl="1" indent="-169863"/>
            <a:r>
              <a:rPr lang="en-US" dirty="0"/>
              <a:t>RFI to industry regarding this vs. separate design, fab, and install contracts is under evaluation</a:t>
            </a:r>
          </a:p>
          <a:p>
            <a:r>
              <a:rPr lang="en-US" dirty="0" smtClean="0"/>
              <a:t>Internal cryogenics and the interface with the detector being discussed with DUNE</a:t>
            </a:r>
          </a:p>
        </p:txBody>
      </p:sp>
    </p:spTree>
    <p:extLst>
      <p:ext uri="{BB962C8B-B14F-4D97-AF65-F5344CB8AC3E}">
        <p14:creationId xmlns:p14="http://schemas.microsoft.com/office/powerpoint/2010/main" val="28844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Recommendations – LBNF and DUNE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75029032"/>
              </p:ext>
            </p:extLst>
          </p:nvPr>
        </p:nvGraphicFramePr>
        <p:xfrm>
          <a:off x="457200" y="1238250"/>
          <a:ext cx="8293098" cy="24942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82183"/>
                <a:gridCol w="1382183"/>
                <a:gridCol w="1172634"/>
                <a:gridCol w="1028700"/>
                <a:gridCol w="1549400"/>
                <a:gridCol w="177799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REVIEW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# REC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</a:t>
                      </a:r>
                      <a:r>
                        <a:rPr lang="en-US" baseline="0" dirty="0" smtClean="0"/>
                        <a:t> CLOSED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 IN-PROGRESS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 TO</a:t>
                      </a:r>
                      <a:r>
                        <a:rPr lang="en-US" baseline="0" dirty="0" smtClean="0"/>
                        <a:t> BE CLOSED 2016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Jun 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Dir CD-1R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Jul 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DOE CD-1R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Sep</a:t>
                      </a:r>
                      <a:r>
                        <a:rPr lang="en-US" baseline="0" dirty="0" smtClean="0"/>
                        <a:t> 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LBNC-LBNF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 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Dir CD-3a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 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DOE</a:t>
                      </a:r>
                      <a:r>
                        <a:rPr lang="en-US" baseline="0" dirty="0" smtClean="0"/>
                        <a:t> CD-3a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21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16" y="303813"/>
            <a:ext cx="8530177" cy="457200"/>
          </a:xfrm>
        </p:spPr>
        <p:txBody>
          <a:bodyPr/>
          <a:lstStyle/>
          <a:p>
            <a:r>
              <a:rPr lang="en-US" sz="2400" dirty="0"/>
              <a:t>LBNF Far Site Conventional Facilities Acquisition Strategy</a:t>
            </a:r>
            <a:br>
              <a:rPr lang="en-US" sz="2400" dirty="0"/>
            </a:br>
            <a:endParaRPr lang="en-US" sz="2400" dirty="0"/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/>
          </p:nvPr>
        </p:nvGraphicFramePr>
        <p:xfrm>
          <a:off x="676525" y="582649"/>
          <a:ext cx="4440195" cy="519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35" name="Group 234"/>
          <p:cNvGrpSpPr/>
          <p:nvPr/>
        </p:nvGrpSpPr>
        <p:grpSpPr>
          <a:xfrm>
            <a:off x="455384" y="912165"/>
            <a:ext cx="8827871" cy="5592779"/>
            <a:chOff x="455384" y="912165"/>
            <a:chExt cx="8827871" cy="5592779"/>
          </a:xfrm>
        </p:grpSpPr>
        <p:sp>
          <p:nvSpPr>
            <p:cNvPr id="88" name="Right Arrow 87"/>
            <p:cNvSpPr/>
            <p:nvPr/>
          </p:nvSpPr>
          <p:spPr>
            <a:xfrm>
              <a:off x="8389578" y="5409597"/>
              <a:ext cx="234462" cy="172096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8384065" y="5136011"/>
              <a:ext cx="234462" cy="172096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6" name="Right Arrow 185"/>
            <p:cNvSpPr/>
            <p:nvPr/>
          </p:nvSpPr>
          <p:spPr>
            <a:xfrm>
              <a:off x="455384" y="5591084"/>
              <a:ext cx="8644233" cy="913860"/>
            </a:xfrm>
            <a:prstGeom prst="rightArrow">
              <a:avLst/>
            </a:prstGeom>
            <a:solidFill>
              <a:srgbClr val="4476B2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7" name="Freeform 186"/>
            <p:cNvSpPr/>
            <p:nvPr/>
          </p:nvSpPr>
          <p:spPr>
            <a:xfrm>
              <a:off x="8180435" y="5877466"/>
              <a:ext cx="469906" cy="567797"/>
            </a:xfrm>
            <a:custGeom>
              <a:avLst/>
              <a:gdLst>
                <a:gd name="connsiteX0" fmla="*/ 0 w 469906"/>
                <a:gd name="connsiteY0" fmla="*/ 0 h 610350"/>
                <a:gd name="connsiteX1" fmla="*/ 469906 w 469906"/>
                <a:gd name="connsiteY1" fmla="*/ 0 h 610350"/>
                <a:gd name="connsiteX2" fmla="*/ 469906 w 469906"/>
                <a:gd name="connsiteY2" fmla="*/ 610350 h 610350"/>
                <a:gd name="connsiteX3" fmla="*/ 0 w 469906"/>
                <a:gd name="connsiteY3" fmla="*/ 610350 h 610350"/>
                <a:gd name="connsiteX4" fmla="*/ 0 w 469906"/>
                <a:gd name="connsiteY4" fmla="*/ 0 h 6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06" h="610350">
                  <a:moveTo>
                    <a:pt x="0" y="0"/>
                  </a:moveTo>
                  <a:lnTo>
                    <a:pt x="469906" y="0"/>
                  </a:lnTo>
                  <a:lnTo>
                    <a:pt x="469906" y="610350"/>
                  </a:lnTo>
                  <a:lnTo>
                    <a:pt x="0" y="6103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760" rIns="0" bIns="11176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7942434" y="5860047"/>
              <a:ext cx="469906" cy="585216"/>
            </a:xfrm>
            <a:custGeom>
              <a:avLst/>
              <a:gdLst>
                <a:gd name="connsiteX0" fmla="*/ 0 w 469906"/>
                <a:gd name="connsiteY0" fmla="*/ 0 h 610350"/>
                <a:gd name="connsiteX1" fmla="*/ 469906 w 469906"/>
                <a:gd name="connsiteY1" fmla="*/ 0 h 610350"/>
                <a:gd name="connsiteX2" fmla="*/ 469906 w 469906"/>
                <a:gd name="connsiteY2" fmla="*/ 610350 h 610350"/>
                <a:gd name="connsiteX3" fmla="*/ 0 w 469906"/>
                <a:gd name="connsiteY3" fmla="*/ 610350 h 610350"/>
                <a:gd name="connsiteX4" fmla="*/ 0 w 469906"/>
                <a:gd name="connsiteY4" fmla="*/ 0 h 6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06" h="610350">
                  <a:moveTo>
                    <a:pt x="0" y="0"/>
                  </a:moveTo>
                  <a:lnTo>
                    <a:pt x="469906" y="0"/>
                  </a:lnTo>
                  <a:lnTo>
                    <a:pt x="469906" y="610350"/>
                  </a:lnTo>
                  <a:lnTo>
                    <a:pt x="0" y="6103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760" rIns="0" bIns="11176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94" name="Freeform 193"/>
            <p:cNvSpPr/>
            <p:nvPr/>
          </p:nvSpPr>
          <p:spPr>
            <a:xfrm>
              <a:off x="7546275" y="5713975"/>
              <a:ext cx="469906" cy="610350"/>
            </a:xfrm>
            <a:custGeom>
              <a:avLst/>
              <a:gdLst>
                <a:gd name="connsiteX0" fmla="*/ 0 w 469906"/>
                <a:gd name="connsiteY0" fmla="*/ 0 h 610350"/>
                <a:gd name="connsiteX1" fmla="*/ 469906 w 469906"/>
                <a:gd name="connsiteY1" fmla="*/ 0 h 610350"/>
                <a:gd name="connsiteX2" fmla="*/ 469906 w 469906"/>
                <a:gd name="connsiteY2" fmla="*/ 610350 h 610350"/>
                <a:gd name="connsiteX3" fmla="*/ 0 w 469906"/>
                <a:gd name="connsiteY3" fmla="*/ 610350 h 610350"/>
                <a:gd name="connsiteX4" fmla="*/ 0 w 469906"/>
                <a:gd name="connsiteY4" fmla="*/ 0 h 6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06" h="610350">
                  <a:moveTo>
                    <a:pt x="0" y="0"/>
                  </a:moveTo>
                  <a:lnTo>
                    <a:pt x="469906" y="0"/>
                  </a:lnTo>
                  <a:lnTo>
                    <a:pt x="469906" y="610350"/>
                  </a:lnTo>
                  <a:lnTo>
                    <a:pt x="0" y="6103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760" rIns="0" bIns="11176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FY22</a:t>
              </a: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6444810" y="5698682"/>
              <a:ext cx="469906" cy="610350"/>
            </a:xfrm>
            <a:custGeom>
              <a:avLst/>
              <a:gdLst>
                <a:gd name="connsiteX0" fmla="*/ 0 w 469906"/>
                <a:gd name="connsiteY0" fmla="*/ 0 h 610350"/>
                <a:gd name="connsiteX1" fmla="*/ 469906 w 469906"/>
                <a:gd name="connsiteY1" fmla="*/ 0 h 610350"/>
                <a:gd name="connsiteX2" fmla="*/ 469906 w 469906"/>
                <a:gd name="connsiteY2" fmla="*/ 610350 h 610350"/>
                <a:gd name="connsiteX3" fmla="*/ 0 w 469906"/>
                <a:gd name="connsiteY3" fmla="*/ 610350 h 610350"/>
                <a:gd name="connsiteX4" fmla="*/ 0 w 469906"/>
                <a:gd name="connsiteY4" fmla="*/ 0 h 6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06" h="610350">
                  <a:moveTo>
                    <a:pt x="0" y="0"/>
                  </a:moveTo>
                  <a:lnTo>
                    <a:pt x="469906" y="0"/>
                  </a:lnTo>
                  <a:lnTo>
                    <a:pt x="469906" y="610350"/>
                  </a:lnTo>
                  <a:lnTo>
                    <a:pt x="0" y="6103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760" rIns="0" bIns="11176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FY21</a:t>
              </a: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5358980" y="5698682"/>
              <a:ext cx="469906" cy="610350"/>
            </a:xfrm>
            <a:custGeom>
              <a:avLst/>
              <a:gdLst>
                <a:gd name="connsiteX0" fmla="*/ 0 w 469906"/>
                <a:gd name="connsiteY0" fmla="*/ 0 h 610350"/>
                <a:gd name="connsiteX1" fmla="*/ 469906 w 469906"/>
                <a:gd name="connsiteY1" fmla="*/ 0 h 610350"/>
                <a:gd name="connsiteX2" fmla="*/ 469906 w 469906"/>
                <a:gd name="connsiteY2" fmla="*/ 610350 h 610350"/>
                <a:gd name="connsiteX3" fmla="*/ 0 w 469906"/>
                <a:gd name="connsiteY3" fmla="*/ 610350 h 610350"/>
                <a:gd name="connsiteX4" fmla="*/ 0 w 469906"/>
                <a:gd name="connsiteY4" fmla="*/ 0 h 6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06" h="610350">
                  <a:moveTo>
                    <a:pt x="0" y="0"/>
                  </a:moveTo>
                  <a:lnTo>
                    <a:pt x="469906" y="0"/>
                  </a:lnTo>
                  <a:lnTo>
                    <a:pt x="469906" y="610350"/>
                  </a:lnTo>
                  <a:lnTo>
                    <a:pt x="0" y="6103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760" rIns="0" bIns="11176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FY20</a:t>
              </a: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4291752" y="5698682"/>
              <a:ext cx="469906" cy="610350"/>
            </a:xfrm>
            <a:custGeom>
              <a:avLst/>
              <a:gdLst>
                <a:gd name="connsiteX0" fmla="*/ 0 w 469906"/>
                <a:gd name="connsiteY0" fmla="*/ 0 h 610350"/>
                <a:gd name="connsiteX1" fmla="*/ 469906 w 469906"/>
                <a:gd name="connsiteY1" fmla="*/ 0 h 610350"/>
                <a:gd name="connsiteX2" fmla="*/ 469906 w 469906"/>
                <a:gd name="connsiteY2" fmla="*/ 610350 h 610350"/>
                <a:gd name="connsiteX3" fmla="*/ 0 w 469906"/>
                <a:gd name="connsiteY3" fmla="*/ 610350 h 610350"/>
                <a:gd name="connsiteX4" fmla="*/ 0 w 469906"/>
                <a:gd name="connsiteY4" fmla="*/ 0 h 6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06" h="610350">
                  <a:moveTo>
                    <a:pt x="0" y="0"/>
                  </a:moveTo>
                  <a:lnTo>
                    <a:pt x="469906" y="0"/>
                  </a:lnTo>
                  <a:lnTo>
                    <a:pt x="469906" y="610350"/>
                  </a:lnTo>
                  <a:lnTo>
                    <a:pt x="0" y="6103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760" rIns="0" bIns="11176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FY19</a:t>
              </a: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3157413" y="5698682"/>
              <a:ext cx="469906" cy="610350"/>
            </a:xfrm>
            <a:custGeom>
              <a:avLst/>
              <a:gdLst>
                <a:gd name="connsiteX0" fmla="*/ 0 w 469906"/>
                <a:gd name="connsiteY0" fmla="*/ 0 h 610350"/>
                <a:gd name="connsiteX1" fmla="*/ 469906 w 469906"/>
                <a:gd name="connsiteY1" fmla="*/ 0 h 610350"/>
                <a:gd name="connsiteX2" fmla="*/ 469906 w 469906"/>
                <a:gd name="connsiteY2" fmla="*/ 610350 h 610350"/>
                <a:gd name="connsiteX3" fmla="*/ 0 w 469906"/>
                <a:gd name="connsiteY3" fmla="*/ 610350 h 610350"/>
                <a:gd name="connsiteX4" fmla="*/ 0 w 469906"/>
                <a:gd name="connsiteY4" fmla="*/ 0 h 6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06" h="610350">
                  <a:moveTo>
                    <a:pt x="0" y="0"/>
                  </a:moveTo>
                  <a:lnTo>
                    <a:pt x="469906" y="0"/>
                  </a:lnTo>
                  <a:lnTo>
                    <a:pt x="469906" y="610350"/>
                  </a:lnTo>
                  <a:lnTo>
                    <a:pt x="0" y="6103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760" rIns="0" bIns="11176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FY18</a:t>
              </a: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2025465" y="5702013"/>
              <a:ext cx="469906" cy="610350"/>
            </a:xfrm>
            <a:custGeom>
              <a:avLst/>
              <a:gdLst>
                <a:gd name="connsiteX0" fmla="*/ 0 w 469906"/>
                <a:gd name="connsiteY0" fmla="*/ 0 h 610350"/>
                <a:gd name="connsiteX1" fmla="*/ 469906 w 469906"/>
                <a:gd name="connsiteY1" fmla="*/ 0 h 610350"/>
                <a:gd name="connsiteX2" fmla="*/ 469906 w 469906"/>
                <a:gd name="connsiteY2" fmla="*/ 610350 h 610350"/>
                <a:gd name="connsiteX3" fmla="*/ 0 w 469906"/>
                <a:gd name="connsiteY3" fmla="*/ 610350 h 610350"/>
                <a:gd name="connsiteX4" fmla="*/ 0 w 469906"/>
                <a:gd name="connsiteY4" fmla="*/ 0 h 6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06" h="610350">
                  <a:moveTo>
                    <a:pt x="0" y="0"/>
                  </a:moveTo>
                  <a:lnTo>
                    <a:pt x="469906" y="0"/>
                  </a:lnTo>
                  <a:lnTo>
                    <a:pt x="469906" y="610350"/>
                  </a:lnTo>
                  <a:lnTo>
                    <a:pt x="0" y="6103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760" rIns="0" bIns="11176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FY17</a:t>
              </a: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cxnSp>
          <p:nvCxnSpPr>
            <p:cNvPr id="203" name="Straight Connector 202"/>
            <p:cNvCxnSpPr/>
            <p:nvPr/>
          </p:nvCxnSpPr>
          <p:spPr>
            <a:xfrm>
              <a:off x="1649816" y="5844571"/>
              <a:ext cx="0" cy="428098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2856806" y="5844573"/>
              <a:ext cx="0" cy="428098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>
              <a:off x="3976364" y="5844573"/>
              <a:ext cx="0" cy="428098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5037199" y="5844573"/>
              <a:ext cx="0" cy="428098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>
              <a:off x="6123201" y="5844573"/>
              <a:ext cx="0" cy="428098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7217592" y="5844573"/>
              <a:ext cx="0" cy="428098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7" name="Freeform 216"/>
            <p:cNvSpPr/>
            <p:nvPr/>
          </p:nvSpPr>
          <p:spPr>
            <a:xfrm>
              <a:off x="813911" y="5701608"/>
              <a:ext cx="469906" cy="610350"/>
            </a:xfrm>
            <a:custGeom>
              <a:avLst/>
              <a:gdLst>
                <a:gd name="connsiteX0" fmla="*/ 0 w 469906"/>
                <a:gd name="connsiteY0" fmla="*/ 0 h 610350"/>
                <a:gd name="connsiteX1" fmla="*/ 469906 w 469906"/>
                <a:gd name="connsiteY1" fmla="*/ 0 h 610350"/>
                <a:gd name="connsiteX2" fmla="*/ 469906 w 469906"/>
                <a:gd name="connsiteY2" fmla="*/ 610350 h 610350"/>
                <a:gd name="connsiteX3" fmla="*/ 0 w 469906"/>
                <a:gd name="connsiteY3" fmla="*/ 610350 h 610350"/>
                <a:gd name="connsiteX4" fmla="*/ 0 w 469906"/>
                <a:gd name="connsiteY4" fmla="*/ 0 h 6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06" h="610350">
                  <a:moveTo>
                    <a:pt x="0" y="0"/>
                  </a:moveTo>
                  <a:lnTo>
                    <a:pt x="469906" y="0"/>
                  </a:lnTo>
                  <a:lnTo>
                    <a:pt x="469906" y="610350"/>
                  </a:lnTo>
                  <a:lnTo>
                    <a:pt x="0" y="6103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760" rIns="0" bIns="11176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FY16</a:t>
              </a: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cxnSp>
          <p:nvCxnSpPr>
            <p:cNvPr id="127" name="Straight Connector 126"/>
            <p:cNvCxnSpPr/>
            <p:nvPr/>
          </p:nvCxnSpPr>
          <p:spPr>
            <a:xfrm>
              <a:off x="8310781" y="5844573"/>
              <a:ext cx="0" cy="428963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1398324" y="912165"/>
              <a:ext cx="1716509" cy="461665"/>
              <a:chOff x="697008" y="810686"/>
              <a:chExt cx="1716509" cy="461665"/>
            </a:xfrm>
          </p:grpSpPr>
          <p:sp>
            <p:nvSpPr>
              <p:cNvPr id="242" name="Rectangle 241"/>
              <p:cNvSpPr/>
              <p:nvPr/>
            </p:nvSpPr>
            <p:spPr>
              <a:xfrm>
                <a:off x="721936" y="863054"/>
                <a:ext cx="1666653" cy="356929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rgbClr val="1A3D68"/>
                  </a:solidFill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697008" y="810686"/>
                <a:ext cx="17165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prstClr val="black"/>
                    </a:solidFill>
                  </a:rPr>
                  <a:t>Conventional Facilities Final Design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5" name="Rectangle 104"/>
            <p:cNvSpPr/>
            <p:nvPr/>
          </p:nvSpPr>
          <p:spPr>
            <a:xfrm>
              <a:off x="1426924" y="1396611"/>
              <a:ext cx="1666653" cy="19202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765315" y="1346081"/>
              <a:ext cx="989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CM Services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2010522" y="2157386"/>
              <a:ext cx="2218739" cy="19333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112598" y="2163347"/>
              <a:ext cx="2011522" cy="181417"/>
            </a:xfrm>
            <a:prstGeom prst="rect">
              <a:avLst/>
            </a:prstGeom>
            <a:noFill/>
          </p:spPr>
          <p:txBody>
            <a:bodyPr wrap="square" tIns="0" bIns="0" rtlCol="0">
              <a:no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Pre-Excavation Construction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2010523" y="2437581"/>
              <a:ext cx="2219048" cy="19089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635060" y="2387051"/>
              <a:ext cx="989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CM Services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010523" y="2695689"/>
              <a:ext cx="2218738" cy="18890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139782" y="2645160"/>
              <a:ext cx="19116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Construction sub-contracts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246039" y="3434653"/>
              <a:ext cx="3704007" cy="19202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246040" y="3716173"/>
              <a:ext cx="2817346" cy="19202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159778" y="3676915"/>
              <a:ext cx="989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CM Services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4245985" y="4186609"/>
              <a:ext cx="2816352" cy="1808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259199" y="4138523"/>
              <a:ext cx="2809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Construction sub-contracts through Ch 2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cxnSp>
          <p:nvCxnSpPr>
            <p:cNvPr id="29" name="Curved Connector 28"/>
            <p:cNvCxnSpPr>
              <a:endCxn id="110" idx="1"/>
            </p:cNvCxnSpPr>
            <p:nvPr/>
          </p:nvCxnSpPr>
          <p:spPr>
            <a:xfrm rot="16200000" flipH="1">
              <a:off x="1464110" y="1707643"/>
              <a:ext cx="662743" cy="430081"/>
            </a:xfrm>
            <a:prstGeom prst="curvedConnector2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ectangle 160"/>
            <p:cNvSpPr/>
            <p:nvPr/>
          </p:nvSpPr>
          <p:spPr>
            <a:xfrm>
              <a:off x="5603379" y="5403138"/>
              <a:ext cx="2859082" cy="19202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6537985" y="5360652"/>
              <a:ext cx="989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CM Services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603379" y="5131241"/>
              <a:ext cx="2859082" cy="19202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6195633" y="5088755"/>
              <a:ext cx="16745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Cryo and DUNE Install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cxnSp>
          <p:nvCxnSpPr>
            <p:cNvPr id="274" name="Curved Connector 273"/>
            <p:cNvCxnSpPr>
              <a:endCxn id="163" idx="1"/>
            </p:cNvCxnSpPr>
            <p:nvPr/>
          </p:nvCxnSpPr>
          <p:spPr>
            <a:xfrm rot="16200000" flipH="1">
              <a:off x="4854172" y="4478046"/>
              <a:ext cx="859232" cy="639181"/>
            </a:xfrm>
            <a:prstGeom prst="curvedConnector2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>
              <a:endCxn id="129" idx="1"/>
            </p:cNvCxnSpPr>
            <p:nvPr/>
          </p:nvCxnSpPr>
          <p:spPr>
            <a:xfrm rot="16200000" flipH="1">
              <a:off x="3695063" y="2979688"/>
              <a:ext cx="647029" cy="454924"/>
            </a:xfrm>
            <a:prstGeom prst="curvedConnector2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646122" y="5106736"/>
              <a:ext cx="637133" cy="5078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900" dirty="0" smtClean="0">
                  <a:solidFill>
                    <a:prstClr val="black"/>
                  </a:solidFill>
                </a:rPr>
                <a:t>Continues through </a:t>
              </a:r>
            </a:p>
            <a:p>
              <a:r>
                <a:rPr lang="en-US" sz="900" dirty="0" smtClean="0">
                  <a:solidFill>
                    <a:prstClr val="black"/>
                  </a:solidFill>
                </a:rPr>
                <a:t>July 2026</a:t>
              </a:r>
              <a:endParaRPr lang="en-US" sz="900" dirty="0">
                <a:solidFill>
                  <a:prstClr val="black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7062844" y="3951674"/>
              <a:ext cx="887202" cy="19202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7063386" y="4414632"/>
              <a:ext cx="887202" cy="19202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4303028" y="3438625"/>
              <a:ext cx="3590029" cy="208895"/>
            </a:xfrm>
            <a:prstGeom prst="rect">
              <a:avLst/>
            </a:prstGeom>
            <a:noFill/>
          </p:spPr>
          <p:txBody>
            <a:bodyPr wrap="square" tIns="0" bIns="0" rtlCol="0">
              <a:noAutofit/>
            </a:bodyPr>
            <a:lstStyle/>
            <a:p>
              <a:pPr algn="ctr"/>
              <a:r>
                <a:rPr lang="en-US" sz="1200" b="1" dirty="0" smtClean="0">
                  <a:solidFill>
                    <a:prstClr val="black"/>
                  </a:solidFill>
                </a:rPr>
                <a:t>Excavation, Surface, and BSI Construction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021238" y="3910955"/>
              <a:ext cx="989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CM Services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026681" y="4373948"/>
              <a:ext cx="989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Thru Ch 3&amp;4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77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20" y="103664"/>
            <a:ext cx="8764480" cy="641739"/>
          </a:xfrm>
        </p:spPr>
        <p:txBody>
          <a:bodyPr>
            <a:noAutofit/>
          </a:bodyPr>
          <a:lstStyle/>
          <a:p>
            <a:r>
              <a:rPr lang="en-US" dirty="0" smtClean="0"/>
              <a:t>Overview - “Near Site” – LBNF/</a:t>
            </a:r>
            <a:r>
              <a:rPr lang="en-US" dirty="0" smtClean="0">
                <a:solidFill>
                  <a:srgbClr val="E46C0A"/>
                </a:solidFill>
              </a:rPr>
              <a:t>DUNE</a:t>
            </a:r>
            <a:r>
              <a:rPr lang="en-US" dirty="0" smtClean="0"/>
              <a:t> at Fermilab, Batavia, IL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3746380"/>
            <a:ext cx="8672513" cy="2559744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1800" dirty="0" smtClean="0"/>
              <a:t>Primary proton beam @ 60-120GeV extracted from Main Injector</a:t>
            </a:r>
          </a:p>
          <a:p>
            <a:pPr>
              <a:spcAft>
                <a:spcPts val="0"/>
              </a:spcAft>
            </a:pPr>
            <a:r>
              <a:rPr lang="en-US" sz="1800" dirty="0" smtClean="0"/>
              <a:t>Initial 1.2 MW beam power, upgradable to 2.4 MW</a:t>
            </a:r>
          </a:p>
          <a:p>
            <a:pPr>
              <a:spcAft>
                <a:spcPts val="0"/>
              </a:spcAft>
            </a:pPr>
            <a:r>
              <a:rPr lang="en-US" sz="1800" dirty="0" smtClean="0"/>
              <a:t>Embankment allows target complex to be at grade and </a:t>
            </a:r>
            <a:br>
              <a:rPr lang="en-US" sz="1800" dirty="0" smtClean="0"/>
            </a:br>
            <a:r>
              <a:rPr lang="en-US" sz="1800" dirty="0" smtClean="0"/>
              <a:t>neutrino beam to be aimed to Lead, SD</a:t>
            </a:r>
          </a:p>
          <a:p>
            <a:pPr>
              <a:spcAft>
                <a:spcPts val="0"/>
              </a:spcAft>
            </a:pPr>
            <a:r>
              <a:rPr lang="en-US" sz="1800" dirty="0" smtClean="0"/>
              <a:t>Decay region followed by absorber</a:t>
            </a:r>
          </a:p>
          <a:p>
            <a:pPr>
              <a:spcAft>
                <a:spcPts val="0"/>
              </a:spcAft>
            </a:pPr>
            <a:r>
              <a:rPr lang="en-US" sz="1800" dirty="0" smtClean="0"/>
              <a:t>Four surface support buildings</a:t>
            </a:r>
          </a:p>
          <a:p>
            <a:pPr>
              <a:spcAft>
                <a:spcPts val="0"/>
              </a:spcAft>
            </a:pPr>
            <a:r>
              <a:rPr lang="en-US" sz="1800" dirty="0" smtClean="0"/>
              <a:t>Near Detector facility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solidFill>
                  <a:srgbClr val="E46C0A"/>
                </a:solidFill>
              </a:rPr>
              <a:t>DUNE Near Detectors (fine grained straw tube with gas targets)</a:t>
            </a:r>
            <a:endParaRPr lang="en-US" sz="1800" dirty="0">
              <a:solidFill>
                <a:srgbClr val="E46C0A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482" y="989289"/>
            <a:ext cx="6795243" cy="2659493"/>
          </a:xfrm>
          <a:prstGeom prst="rect">
            <a:avLst/>
          </a:prstGeom>
        </p:spPr>
      </p:pic>
      <p:sp>
        <p:nvSpPr>
          <p:cNvPr id="10" name="Content Placeholder 7"/>
          <p:cNvSpPr txBox="1">
            <a:spLocks/>
          </p:cNvSpPr>
          <p:nvPr/>
        </p:nvSpPr>
        <p:spPr>
          <a:xfrm>
            <a:off x="5673143" y="3885490"/>
            <a:ext cx="3077157" cy="2411138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/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477000" y="4313872"/>
            <a:ext cx="2060293" cy="1477328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Beamline design based on Fermilab’s NOvA beam, currently the most powerful neutrino beam in the world</a:t>
            </a:r>
            <a:endParaRPr lang="en-US" sz="15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82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16" y="303813"/>
            <a:ext cx="8530177" cy="457200"/>
          </a:xfrm>
        </p:spPr>
        <p:txBody>
          <a:bodyPr/>
          <a:lstStyle/>
          <a:p>
            <a:r>
              <a:rPr lang="en-US" sz="2400" dirty="0"/>
              <a:t>LBNF Far Site Conventional Facilities Acquisition Strategy</a:t>
            </a:r>
            <a:br>
              <a:rPr lang="en-US" sz="2400" dirty="0"/>
            </a:br>
            <a:endParaRPr lang="en-US" sz="2400" dirty="0"/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/>
          </p:nvPr>
        </p:nvGraphicFramePr>
        <p:xfrm>
          <a:off x="676525" y="582649"/>
          <a:ext cx="4440195" cy="519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35" name="Group 234"/>
          <p:cNvGrpSpPr/>
          <p:nvPr/>
        </p:nvGrpSpPr>
        <p:grpSpPr>
          <a:xfrm>
            <a:off x="455384" y="912165"/>
            <a:ext cx="8827871" cy="5592779"/>
            <a:chOff x="455384" y="912165"/>
            <a:chExt cx="8827871" cy="5592779"/>
          </a:xfrm>
        </p:grpSpPr>
        <p:sp>
          <p:nvSpPr>
            <p:cNvPr id="88" name="Right Arrow 87"/>
            <p:cNvSpPr/>
            <p:nvPr/>
          </p:nvSpPr>
          <p:spPr>
            <a:xfrm>
              <a:off x="8389578" y="5409597"/>
              <a:ext cx="234462" cy="172096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8384065" y="5136011"/>
              <a:ext cx="234462" cy="172096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6" name="Right Arrow 185"/>
            <p:cNvSpPr/>
            <p:nvPr/>
          </p:nvSpPr>
          <p:spPr>
            <a:xfrm>
              <a:off x="455384" y="5591084"/>
              <a:ext cx="8644233" cy="913860"/>
            </a:xfrm>
            <a:prstGeom prst="rightArrow">
              <a:avLst/>
            </a:prstGeom>
            <a:solidFill>
              <a:srgbClr val="4476B2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7" name="Freeform 186"/>
            <p:cNvSpPr/>
            <p:nvPr/>
          </p:nvSpPr>
          <p:spPr>
            <a:xfrm>
              <a:off x="8180435" y="5877466"/>
              <a:ext cx="469906" cy="567797"/>
            </a:xfrm>
            <a:custGeom>
              <a:avLst/>
              <a:gdLst>
                <a:gd name="connsiteX0" fmla="*/ 0 w 469906"/>
                <a:gd name="connsiteY0" fmla="*/ 0 h 610350"/>
                <a:gd name="connsiteX1" fmla="*/ 469906 w 469906"/>
                <a:gd name="connsiteY1" fmla="*/ 0 h 610350"/>
                <a:gd name="connsiteX2" fmla="*/ 469906 w 469906"/>
                <a:gd name="connsiteY2" fmla="*/ 610350 h 610350"/>
                <a:gd name="connsiteX3" fmla="*/ 0 w 469906"/>
                <a:gd name="connsiteY3" fmla="*/ 610350 h 610350"/>
                <a:gd name="connsiteX4" fmla="*/ 0 w 469906"/>
                <a:gd name="connsiteY4" fmla="*/ 0 h 6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06" h="610350">
                  <a:moveTo>
                    <a:pt x="0" y="0"/>
                  </a:moveTo>
                  <a:lnTo>
                    <a:pt x="469906" y="0"/>
                  </a:lnTo>
                  <a:lnTo>
                    <a:pt x="469906" y="610350"/>
                  </a:lnTo>
                  <a:lnTo>
                    <a:pt x="0" y="6103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760" rIns="0" bIns="11176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7942434" y="5860047"/>
              <a:ext cx="469906" cy="585216"/>
            </a:xfrm>
            <a:custGeom>
              <a:avLst/>
              <a:gdLst>
                <a:gd name="connsiteX0" fmla="*/ 0 w 469906"/>
                <a:gd name="connsiteY0" fmla="*/ 0 h 610350"/>
                <a:gd name="connsiteX1" fmla="*/ 469906 w 469906"/>
                <a:gd name="connsiteY1" fmla="*/ 0 h 610350"/>
                <a:gd name="connsiteX2" fmla="*/ 469906 w 469906"/>
                <a:gd name="connsiteY2" fmla="*/ 610350 h 610350"/>
                <a:gd name="connsiteX3" fmla="*/ 0 w 469906"/>
                <a:gd name="connsiteY3" fmla="*/ 610350 h 610350"/>
                <a:gd name="connsiteX4" fmla="*/ 0 w 469906"/>
                <a:gd name="connsiteY4" fmla="*/ 0 h 6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06" h="610350">
                  <a:moveTo>
                    <a:pt x="0" y="0"/>
                  </a:moveTo>
                  <a:lnTo>
                    <a:pt x="469906" y="0"/>
                  </a:lnTo>
                  <a:lnTo>
                    <a:pt x="469906" y="610350"/>
                  </a:lnTo>
                  <a:lnTo>
                    <a:pt x="0" y="6103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760" rIns="0" bIns="11176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94" name="Freeform 193"/>
            <p:cNvSpPr/>
            <p:nvPr/>
          </p:nvSpPr>
          <p:spPr>
            <a:xfrm>
              <a:off x="7546275" y="5713975"/>
              <a:ext cx="469906" cy="610350"/>
            </a:xfrm>
            <a:custGeom>
              <a:avLst/>
              <a:gdLst>
                <a:gd name="connsiteX0" fmla="*/ 0 w 469906"/>
                <a:gd name="connsiteY0" fmla="*/ 0 h 610350"/>
                <a:gd name="connsiteX1" fmla="*/ 469906 w 469906"/>
                <a:gd name="connsiteY1" fmla="*/ 0 h 610350"/>
                <a:gd name="connsiteX2" fmla="*/ 469906 w 469906"/>
                <a:gd name="connsiteY2" fmla="*/ 610350 h 610350"/>
                <a:gd name="connsiteX3" fmla="*/ 0 w 469906"/>
                <a:gd name="connsiteY3" fmla="*/ 610350 h 610350"/>
                <a:gd name="connsiteX4" fmla="*/ 0 w 469906"/>
                <a:gd name="connsiteY4" fmla="*/ 0 h 6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06" h="610350">
                  <a:moveTo>
                    <a:pt x="0" y="0"/>
                  </a:moveTo>
                  <a:lnTo>
                    <a:pt x="469906" y="0"/>
                  </a:lnTo>
                  <a:lnTo>
                    <a:pt x="469906" y="610350"/>
                  </a:lnTo>
                  <a:lnTo>
                    <a:pt x="0" y="6103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760" rIns="0" bIns="11176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FY22</a:t>
              </a: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6444810" y="5698682"/>
              <a:ext cx="469906" cy="610350"/>
            </a:xfrm>
            <a:custGeom>
              <a:avLst/>
              <a:gdLst>
                <a:gd name="connsiteX0" fmla="*/ 0 w 469906"/>
                <a:gd name="connsiteY0" fmla="*/ 0 h 610350"/>
                <a:gd name="connsiteX1" fmla="*/ 469906 w 469906"/>
                <a:gd name="connsiteY1" fmla="*/ 0 h 610350"/>
                <a:gd name="connsiteX2" fmla="*/ 469906 w 469906"/>
                <a:gd name="connsiteY2" fmla="*/ 610350 h 610350"/>
                <a:gd name="connsiteX3" fmla="*/ 0 w 469906"/>
                <a:gd name="connsiteY3" fmla="*/ 610350 h 610350"/>
                <a:gd name="connsiteX4" fmla="*/ 0 w 469906"/>
                <a:gd name="connsiteY4" fmla="*/ 0 h 6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06" h="610350">
                  <a:moveTo>
                    <a:pt x="0" y="0"/>
                  </a:moveTo>
                  <a:lnTo>
                    <a:pt x="469906" y="0"/>
                  </a:lnTo>
                  <a:lnTo>
                    <a:pt x="469906" y="610350"/>
                  </a:lnTo>
                  <a:lnTo>
                    <a:pt x="0" y="6103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760" rIns="0" bIns="11176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FY21</a:t>
              </a: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5358980" y="5698682"/>
              <a:ext cx="469906" cy="610350"/>
            </a:xfrm>
            <a:custGeom>
              <a:avLst/>
              <a:gdLst>
                <a:gd name="connsiteX0" fmla="*/ 0 w 469906"/>
                <a:gd name="connsiteY0" fmla="*/ 0 h 610350"/>
                <a:gd name="connsiteX1" fmla="*/ 469906 w 469906"/>
                <a:gd name="connsiteY1" fmla="*/ 0 h 610350"/>
                <a:gd name="connsiteX2" fmla="*/ 469906 w 469906"/>
                <a:gd name="connsiteY2" fmla="*/ 610350 h 610350"/>
                <a:gd name="connsiteX3" fmla="*/ 0 w 469906"/>
                <a:gd name="connsiteY3" fmla="*/ 610350 h 610350"/>
                <a:gd name="connsiteX4" fmla="*/ 0 w 469906"/>
                <a:gd name="connsiteY4" fmla="*/ 0 h 6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06" h="610350">
                  <a:moveTo>
                    <a:pt x="0" y="0"/>
                  </a:moveTo>
                  <a:lnTo>
                    <a:pt x="469906" y="0"/>
                  </a:lnTo>
                  <a:lnTo>
                    <a:pt x="469906" y="610350"/>
                  </a:lnTo>
                  <a:lnTo>
                    <a:pt x="0" y="6103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760" rIns="0" bIns="11176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FY20</a:t>
              </a: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4291752" y="5698682"/>
              <a:ext cx="469906" cy="610350"/>
            </a:xfrm>
            <a:custGeom>
              <a:avLst/>
              <a:gdLst>
                <a:gd name="connsiteX0" fmla="*/ 0 w 469906"/>
                <a:gd name="connsiteY0" fmla="*/ 0 h 610350"/>
                <a:gd name="connsiteX1" fmla="*/ 469906 w 469906"/>
                <a:gd name="connsiteY1" fmla="*/ 0 h 610350"/>
                <a:gd name="connsiteX2" fmla="*/ 469906 w 469906"/>
                <a:gd name="connsiteY2" fmla="*/ 610350 h 610350"/>
                <a:gd name="connsiteX3" fmla="*/ 0 w 469906"/>
                <a:gd name="connsiteY3" fmla="*/ 610350 h 610350"/>
                <a:gd name="connsiteX4" fmla="*/ 0 w 469906"/>
                <a:gd name="connsiteY4" fmla="*/ 0 h 6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06" h="610350">
                  <a:moveTo>
                    <a:pt x="0" y="0"/>
                  </a:moveTo>
                  <a:lnTo>
                    <a:pt x="469906" y="0"/>
                  </a:lnTo>
                  <a:lnTo>
                    <a:pt x="469906" y="610350"/>
                  </a:lnTo>
                  <a:lnTo>
                    <a:pt x="0" y="6103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760" rIns="0" bIns="11176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FY19</a:t>
              </a: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3157413" y="5698682"/>
              <a:ext cx="469906" cy="610350"/>
            </a:xfrm>
            <a:custGeom>
              <a:avLst/>
              <a:gdLst>
                <a:gd name="connsiteX0" fmla="*/ 0 w 469906"/>
                <a:gd name="connsiteY0" fmla="*/ 0 h 610350"/>
                <a:gd name="connsiteX1" fmla="*/ 469906 w 469906"/>
                <a:gd name="connsiteY1" fmla="*/ 0 h 610350"/>
                <a:gd name="connsiteX2" fmla="*/ 469906 w 469906"/>
                <a:gd name="connsiteY2" fmla="*/ 610350 h 610350"/>
                <a:gd name="connsiteX3" fmla="*/ 0 w 469906"/>
                <a:gd name="connsiteY3" fmla="*/ 610350 h 610350"/>
                <a:gd name="connsiteX4" fmla="*/ 0 w 469906"/>
                <a:gd name="connsiteY4" fmla="*/ 0 h 6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06" h="610350">
                  <a:moveTo>
                    <a:pt x="0" y="0"/>
                  </a:moveTo>
                  <a:lnTo>
                    <a:pt x="469906" y="0"/>
                  </a:lnTo>
                  <a:lnTo>
                    <a:pt x="469906" y="610350"/>
                  </a:lnTo>
                  <a:lnTo>
                    <a:pt x="0" y="6103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760" rIns="0" bIns="11176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FY18</a:t>
              </a: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2025465" y="5702013"/>
              <a:ext cx="469906" cy="610350"/>
            </a:xfrm>
            <a:custGeom>
              <a:avLst/>
              <a:gdLst>
                <a:gd name="connsiteX0" fmla="*/ 0 w 469906"/>
                <a:gd name="connsiteY0" fmla="*/ 0 h 610350"/>
                <a:gd name="connsiteX1" fmla="*/ 469906 w 469906"/>
                <a:gd name="connsiteY1" fmla="*/ 0 h 610350"/>
                <a:gd name="connsiteX2" fmla="*/ 469906 w 469906"/>
                <a:gd name="connsiteY2" fmla="*/ 610350 h 610350"/>
                <a:gd name="connsiteX3" fmla="*/ 0 w 469906"/>
                <a:gd name="connsiteY3" fmla="*/ 610350 h 610350"/>
                <a:gd name="connsiteX4" fmla="*/ 0 w 469906"/>
                <a:gd name="connsiteY4" fmla="*/ 0 h 6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06" h="610350">
                  <a:moveTo>
                    <a:pt x="0" y="0"/>
                  </a:moveTo>
                  <a:lnTo>
                    <a:pt x="469906" y="0"/>
                  </a:lnTo>
                  <a:lnTo>
                    <a:pt x="469906" y="610350"/>
                  </a:lnTo>
                  <a:lnTo>
                    <a:pt x="0" y="6103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760" rIns="0" bIns="11176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FY17</a:t>
              </a: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cxnSp>
          <p:nvCxnSpPr>
            <p:cNvPr id="203" name="Straight Connector 202"/>
            <p:cNvCxnSpPr/>
            <p:nvPr/>
          </p:nvCxnSpPr>
          <p:spPr>
            <a:xfrm>
              <a:off x="1649816" y="5844571"/>
              <a:ext cx="0" cy="428098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2856806" y="5844573"/>
              <a:ext cx="0" cy="428098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>
              <a:off x="3976364" y="5844573"/>
              <a:ext cx="0" cy="428098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>
              <a:off x="5037199" y="5844573"/>
              <a:ext cx="0" cy="428098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>
              <a:off x="6123201" y="5844573"/>
              <a:ext cx="0" cy="428098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7217592" y="5844573"/>
              <a:ext cx="0" cy="428098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7" name="Freeform 216"/>
            <p:cNvSpPr/>
            <p:nvPr/>
          </p:nvSpPr>
          <p:spPr>
            <a:xfrm>
              <a:off x="813911" y="5701608"/>
              <a:ext cx="469906" cy="610350"/>
            </a:xfrm>
            <a:custGeom>
              <a:avLst/>
              <a:gdLst>
                <a:gd name="connsiteX0" fmla="*/ 0 w 469906"/>
                <a:gd name="connsiteY0" fmla="*/ 0 h 610350"/>
                <a:gd name="connsiteX1" fmla="*/ 469906 w 469906"/>
                <a:gd name="connsiteY1" fmla="*/ 0 h 610350"/>
                <a:gd name="connsiteX2" fmla="*/ 469906 w 469906"/>
                <a:gd name="connsiteY2" fmla="*/ 610350 h 610350"/>
                <a:gd name="connsiteX3" fmla="*/ 0 w 469906"/>
                <a:gd name="connsiteY3" fmla="*/ 610350 h 610350"/>
                <a:gd name="connsiteX4" fmla="*/ 0 w 469906"/>
                <a:gd name="connsiteY4" fmla="*/ 0 h 61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906" h="610350">
                  <a:moveTo>
                    <a:pt x="0" y="0"/>
                  </a:moveTo>
                  <a:lnTo>
                    <a:pt x="469906" y="0"/>
                  </a:lnTo>
                  <a:lnTo>
                    <a:pt x="469906" y="610350"/>
                  </a:lnTo>
                  <a:lnTo>
                    <a:pt x="0" y="61035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11760" rIns="0" bIns="11176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endParaRPr lang="en-US" sz="11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algn="ctr" defTabSz="4889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FY16</a:t>
              </a: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cxnSp>
          <p:nvCxnSpPr>
            <p:cNvPr id="127" name="Straight Connector 126"/>
            <p:cNvCxnSpPr/>
            <p:nvPr/>
          </p:nvCxnSpPr>
          <p:spPr>
            <a:xfrm>
              <a:off x="8310781" y="5844573"/>
              <a:ext cx="0" cy="428963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1398324" y="912165"/>
              <a:ext cx="1716509" cy="461665"/>
              <a:chOff x="697008" y="810686"/>
              <a:chExt cx="1716509" cy="461665"/>
            </a:xfrm>
          </p:grpSpPr>
          <p:sp>
            <p:nvSpPr>
              <p:cNvPr id="242" name="Rectangle 241"/>
              <p:cNvSpPr/>
              <p:nvPr/>
            </p:nvSpPr>
            <p:spPr>
              <a:xfrm>
                <a:off x="721936" y="863054"/>
                <a:ext cx="1666653" cy="356929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rgbClr val="1A3D68"/>
                  </a:solidFill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697008" y="810686"/>
                <a:ext cx="17165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prstClr val="black"/>
                    </a:solidFill>
                  </a:rPr>
                  <a:t>Conventional Facilities Final Design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5" name="Rectangle 104"/>
            <p:cNvSpPr/>
            <p:nvPr/>
          </p:nvSpPr>
          <p:spPr>
            <a:xfrm>
              <a:off x="1426924" y="1396611"/>
              <a:ext cx="1666653" cy="19202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765315" y="1346081"/>
              <a:ext cx="989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CM Services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2010522" y="2157386"/>
              <a:ext cx="2218739" cy="19333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112598" y="2163347"/>
              <a:ext cx="2011522" cy="181417"/>
            </a:xfrm>
            <a:prstGeom prst="rect">
              <a:avLst/>
            </a:prstGeom>
            <a:noFill/>
          </p:spPr>
          <p:txBody>
            <a:bodyPr wrap="square" tIns="0" bIns="0" rtlCol="0">
              <a:no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Pre-Excavation Construction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2010523" y="2437581"/>
              <a:ext cx="2219048" cy="19089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635060" y="2387051"/>
              <a:ext cx="989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CM Services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010523" y="2695689"/>
              <a:ext cx="2218738" cy="18890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139782" y="2645160"/>
              <a:ext cx="19116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Construction sub-contracts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246039" y="3434653"/>
              <a:ext cx="3704007" cy="19202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246040" y="3716173"/>
              <a:ext cx="2817346" cy="19202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159778" y="3676915"/>
              <a:ext cx="989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CM Services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4245985" y="4186609"/>
              <a:ext cx="2816352" cy="18082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259199" y="4138523"/>
              <a:ext cx="2809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Construction sub-contracts through Ch 2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cxnSp>
          <p:nvCxnSpPr>
            <p:cNvPr id="29" name="Curved Connector 28"/>
            <p:cNvCxnSpPr>
              <a:endCxn id="110" idx="1"/>
            </p:cNvCxnSpPr>
            <p:nvPr/>
          </p:nvCxnSpPr>
          <p:spPr>
            <a:xfrm rot="16200000" flipH="1">
              <a:off x="1464110" y="1707643"/>
              <a:ext cx="662743" cy="430081"/>
            </a:xfrm>
            <a:prstGeom prst="curvedConnector2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Rectangle 160"/>
            <p:cNvSpPr/>
            <p:nvPr/>
          </p:nvSpPr>
          <p:spPr>
            <a:xfrm>
              <a:off x="5603379" y="5403138"/>
              <a:ext cx="2859082" cy="19202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6537985" y="5360652"/>
              <a:ext cx="989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CM Services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603379" y="5131241"/>
              <a:ext cx="2859082" cy="19202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6195633" y="5088755"/>
              <a:ext cx="16745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Cryo and DUNE Install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cxnSp>
          <p:nvCxnSpPr>
            <p:cNvPr id="274" name="Curved Connector 273"/>
            <p:cNvCxnSpPr>
              <a:endCxn id="163" idx="1"/>
            </p:cNvCxnSpPr>
            <p:nvPr/>
          </p:nvCxnSpPr>
          <p:spPr>
            <a:xfrm rot="16200000" flipH="1">
              <a:off x="4854172" y="4478046"/>
              <a:ext cx="859232" cy="639181"/>
            </a:xfrm>
            <a:prstGeom prst="curvedConnector2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>
              <a:endCxn id="129" idx="1"/>
            </p:cNvCxnSpPr>
            <p:nvPr/>
          </p:nvCxnSpPr>
          <p:spPr>
            <a:xfrm rot="16200000" flipH="1">
              <a:off x="3695063" y="2979688"/>
              <a:ext cx="647029" cy="454924"/>
            </a:xfrm>
            <a:prstGeom prst="curvedConnector2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646122" y="5106736"/>
              <a:ext cx="637133" cy="5078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900" dirty="0" smtClean="0">
                  <a:solidFill>
                    <a:prstClr val="black"/>
                  </a:solidFill>
                </a:rPr>
                <a:t>Continues through </a:t>
              </a:r>
            </a:p>
            <a:p>
              <a:r>
                <a:rPr lang="en-US" sz="900" dirty="0" smtClean="0">
                  <a:solidFill>
                    <a:prstClr val="black"/>
                  </a:solidFill>
                </a:rPr>
                <a:t>July 2026</a:t>
              </a:r>
              <a:endParaRPr lang="en-US" sz="900" dirty="0">
                <a:solidFill>
                  <a:prstClr val="black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7062844" y="3951674"/>
              <a:ext cx="887202" cy="19202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7063386" y="4414632"/>
              <a:ext cx="887202" cy="19202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rgbClr val="1A3D68"/>
                </a:solidFill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4303028" y="3438625"/>
              <a:ext cx="3590029" cy="208895"/>
            </a:xfrm>
            <a:prstGeom prst="rect">
              <a:avLst/>
            </a:prstGeom>
            <a:noFill/>
          </p:spPr>
          <p:txBody>
            <a:bodyPr wrap="square" tIns="0" bIns="0" rtlCol="0">
              <a:noAutofit/>
            </a:bodyPr>
            <a:lstStyle/>
            <a:p>
              <a:pPr algn="ctr"/>
              <a:r>
                <a:rPr lang="en-US" sz="1200" b="1" dirty="0" smtClean="0">
                  <a:solidFill>
                    <a:prstClr val="black"/>
                  </a:solidFill>
                </a:rPr>
                <a:t>Excavation, Surface, and BSI Construction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7021238" y="3910955"/>
              <a:ext cx="989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CM Services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026681" y="4373948"/>
              <a:ext cx="989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prstClr val="black"/>
                  </a:solidFill>
                </a:rPr>
                <a:t>Thru Ch 3&amp;4</a:t>
              </a:r>
              <a:endParaRPr lang="en-US" sz="12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95" name="Rectangle 94"/>
          <p:cNvSpPr/>
          <p:nvPr/>
        </p:nvSpPr>
        <p:spPr>
          <a:xfrm>
            <a:off x="1975414" y="2111606"/>
            <a:ext cx="5087429" cy="2495732"/>
          </a:xfrm>
          <a:prstGeom prst="rect">
            <a:avLst/>
          </a:prstGeom>
          <a:noFill/>
          <a:ln w="3492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322134" y="2123714"/>
            <a:ext cx="1398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CD-3A Scope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53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LBNF/DUNE Key Milestones/Target Dates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9555" y="895668"/>
            <a:ext cx="8315845" cy="498792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50290" y="2961073"/>
            <a:ext cx="1277938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346835" y="2902772"/>
            <a:ext cx="0" cy="394447"/>
          </a:xfrm>
          <a:prstGeom prst="line">
            <a:avLst/>
          </a:prstGeom>
          <a:ln w="12700">
            <a:solidFill>
              <a:schemeClr val="bg2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81178" y="2930593"/>
            <a:ext cx="0" cy="272415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693282" y="5883593"/>
            <a:ext cx="422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Schedule based on CD-1R milestone profile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32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Partnership - LBNF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5162550"/>
          </a:xfrm>
        </p:spPr>
        <p:txBody>
          <a:bodyPr>
            <a:normAutofit fontScale="92500" lnSpcReduction="20000"/>
          </a:bodyPr>
          <a:lstStyle/>
          <a:p>
            <a:pPr marL="320040">
              <a:spcBef>
                <a:spcPts val="600"/>
              </a:spcBef>
            </a:pPr>
            <a:r>
              <a:rPr lang="en-US" dirty="0" smtClean="0"/>
              <a:t>CERN is a major partner in facility infrastructure at Sanford Lab and is also key to facilitate European engagement.</a:t>
            </a:r>
          </a:p>
          <a:p>
            <a:pPr marL="631825" lvl="1" indent="-227013">
              <a:spcBef>
                <a:spcPts val="600"/>
              </a:spcBef>
            </a:pPr>
            <a:r>
              <a:rPr lang="en-US" sz="2100" dirty="0"/>
              <a:t>Signed four partnership protocols on 18 Dec 2015 including neutrinos</a:t>
            </a:r>
          </a:p>
          <a:p>
            <a:pPr marL="631825" lvl="1" indent="-227013">
              <a:spcBef>
                <a:spcPts val="600"/>
              </a:spcBef>
            </a:pPr>
            <a:r>
              <a:rPr lang="en-US" sz="2100" dirty="0"/>
              <a:t>Have already committed to provide first cryostat (valued at $90M U.S. TPC)</a:t>
            </a:r>
          </a:p>
          <a:p>
            <a:pPr marL="631825" lvl="1" indent="-227013">
              <a:spcBef>
                <a:spcPts val="600"/>
              </a:spcBef>
            </a:pPr>
            <a:r>
              <a:rPr lang="en-US" sz="2100" dirty="0"/>
              <a:t>Facilitating engagement with member countries and European HEP community – may facilitate other LBNF partners</a:t>
            </a:r>
          </a:p>
          <a:p>
            <a:pPr marL="631825" lvl="1" indent="-227013">
              <a:spcBef>
                <a:spcPts val="600"/>
              </a:spcBef>
            </a:pPr>
            <a:r>
              <a:rPr lang="en-US" sz="2100" dirty="0"/>
              <a:t>Supporting prototyping effort with short baseline and protoDUNEs with CERN “neutrino platform”</a:t>
            </a:r>
          </a:p>
          <a:p>
            <a:pPr marL="320040">
              <a:spcBef>
                <a:spcPts val="600"/>
              </a:spcBef>
            </a:pPr>
            <a:r>
              <a:rPr lang="en-US" dirty="0" smtClean="0"/>
              <a:t>IHEP-China providing prototyping of corrector magnets </a:t>
            </a:r>
          </a:p>
          <a:p>
            <a:pPr marL="320040">
              <a:spcBef>
                <a:spcPts val="600"/>
              </a:spcBef>
            </a:pPr>
            <a:r>
              <a:rPr lang="en-US" dirty="0" smtClean="0"/>
              <a:t>UK proposing to do essential Target R&amp;D</a:t>
            </a:r>
            <a:endParaRPr lang="en-US" dirty="0"/>
          </a:p>
          <a:p>
            <a:pPr marL="320040">
              <a:spcBef>
                <a:spcPts val="600"/>
              </a:spcBef>
            </a:pPr>
            <a:r>
              <a:rPr lang="en-US" dirty="0" smtClean="0"/>
              <a:t>South </a:t>
            </a:r>
            <a:r>
              <a:rPr lang="en-US" dirty="0"/>
              <a:t>Dakota, where more than $146M has been invested in the Sanford Underground Research Laboratory to date</a:t>
            </a:r>
            <a:r>
              <a:rPr lang="en-US" dirty="0" smtClean="0"/>
              <a:t>.</a:t>
            </a:r>
          </a:p>
          <a:p>
            <a:pPr marL="320040">
              <a:spcBef>
                <a:spcPts val="600"/>
              </a:spcBef>
            </a:pPr>
            <a:r>
              <a:rPr lang="en-US" dirty="0" smtClean="0"/>
              <a:t>India providing major contribution to PIP-II which supports LBNF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9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Far Site Construction/Installation Logistics Planning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15" name="Content Placeholder 5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516255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Material movement through facility:</a:t>
            </a:r>
          </a:p>
          <a:p>
            <a:pPr marL="574675" lvl="1" indent="-169863">
              <a:spcBef>
                <a:spcPts val="600"/>
              </a:spcBef>
            </a:pPr>
            <a:r>
              <a:rPr lang="en-US" dirty="0" smtClean="0"/>
              <a:t>Iterating with </a:t>
            </a:r>
            <a:r>
              <a:rPr lang="en-US" dirty="0"/>
              <a:t>Cryo and Detector teams to understand logistical requirements through shaft and drifts</a:t>
            </a:r>
          </a:p>
          <a:p>
            <a:pPr marL="574675" lvl="1" indent="-169863">
              <a:spcBef>
                <a:spcPts val="600"/>
              </a:spcBef>
            </a:pPr>
            <a:r>
              <a:rPr lang="en-US" dirty="0"/>
              <a:t>Modeling to inform headframe and shaft bottom modifications is underway</a:t>
            </a:r>
          </a:p>
          <a:p>
            <a:pPr>
              <a:spcBef>
                <a:spcPts val="600"/>
              </a:spcBef>
            </a:pPr>
            <a:r>
              <a:rPr lang="en-US" dirty="0"/>
              <a:t>Blast Vibration </a:t>
            </a:r>
            <a:r>
              <a:rPr lang="en-US" dirty="0" smtClean="0"/>
              <a:t>Study</a:t>
            </a:r>
          </a:p>
          <a:p>
            <a:pPr marL="574675" lvl="1" indent="-169863">
              <a:spcBef>
                <a:spcPts val="600"/>
              </a:spcBef>
            </a:pPr>
            <a:r>
              <a:rPr lang="en-US" dirty="0"/>
              <a:t>Completed test program in March</a:t>
            </a:r>
          </a:p>
          <a:p>
            <a:pPr marL="574675" lvl="1" indent="-169863">
              <a:spcBef>
                <a:spcPts val="600"/>
              </a:spcBef>
            </a:pPr>
            <a:r>
              <a:rPr lang="en-US" dirty="0"/>
              <a:t>Validating excavation rate assumptions</a:t>
            </a:r>
          </a:p>
          <a:p>
            <a:pPr marL="574675" lvl="1" indent="-169863">
              <a:spcBef>
                <a:spcPts val="600"/>
              </a:spcBef>
            </a:pPr>
            <a:r>
              <a:rPr lang="en-US" dirty="0"/>
              <a:t>Verifying that impacts are minimal or manageable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Studying number of personnel underground</a:t>
            </a:r>
          </a:p>
          <a:p>
            <a:pPr marL="574675" lvl="1" indent="-169863">
              <a:spcBef>
                <a:spcPts val="600"/>
              </a:spcBef>
            </a:pPr>
            <a:r>
              <a:rPr lang="en-US" dirty="0"/>
              <a:t>Have determined that Ross Shaft could support all LBNF/DUNE access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Recent </a:t>
            </a:r>
            <a:r>
              <a:rPr lang="en-US" dirty="0"/>
              <a:t>Request for Information </a:t>
            </a:r>
            <a:r>
              <a:rPr lang="en-US" dirty="0" smtClean="0"/>
              <a:t>to </a:t>
            </a:r>
            <a:r>
              <a:rPr lang="en-US" dirty="0"/>
              <a:t>local South Dakota companies and leaders for available housing, warehousing, and office space </a:t>
            </a:r>
            <a:endParaRPr lang="en-US" dirty="0" smtClean="0"/>
          </a:p>
          <a:p>
            <a:pPr marL="574675" lvl="1" indent="-169863">
              <a:spcBef>
                <a:spcPts val="600"/>
              </a:spcBef>
            </a:pPr>
            <a:r>
              <a:rPr lang="en-US" dirty="0" smtClean="0"/>
              <a:t>Housing </a:t>
            </a:r>
            <a:r>
              <a:rPr lang="en-US" dirty="0"/>
              <a:t>is the biggest challenge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1240" r="16081" b="15973"/>
          <a:stretch/>
        </p:blipFill>
        <p:spPr>
          <a:xfrm>
            <a:off x="6480158" y="2743200"/>
            <a:ext cx="2618977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6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0"/>
            <a:ext cx="9144000" cy="30714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186"/>
            <a:ext cx="9144000" cy="289229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2193"/>
            <a:ext cx="8293100" cy="646957"/>
          </a:xfrm>
        </p:spPr>
        <p:txBody>
          <a:bodyPr/>
          <a:lstStyle/>
          <a:p>
            <a:r>
              <a:rPr lang="en-US" sz="2000" dirty="0" smtClean="0"/>
              <a:t>Planning Outputs: Personnel Underground &amp; Ross Shaft Utilization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 smtClean="0"/>
              <a:t>Key Sanford Lab infrastructure will handle all planned activities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7064594" y="1445806"/>
            <a:ext cx="1848361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12713" indent="-112713">
              <a:buFont typeface="Arial"/>
              <a:buChar char="•"/>
            </a:pPr>
            <a:r>
              <a:rPr lang="en-US" sz="1400" b="1" dirty="0" smtClean="0"/>
              <a:t>At peak, 100 on days</a:t>
            </a:r>
            <a:endParaRPr lang="en-US" sz="1400" b="1" dirty="0"/>
          </a:p>
          <a:p>
            <a:pPr marL="112713" indent="-112713">
              <a:buFont typeface="Arial"/>
              <a:buChar char="•"/>
            </a:pPr>
            <a:r>
              <a:rPr lang="en-US" sz="1400" b="1" dirty="0" smtClean="0"/>
              <a:t>85 on nights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26459" y="4327425"/>
            <a:ext cx="198443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12713" indent="-112713">
              <a:buFont typeface="Arial"/>
              <a:buChar char="•"/>
              <a:defRPr sz="1400" b="1"/>
            </a:lvl1pPr>
          </a:lstStyle>
          <a:p>
            <a:r>
              <a:rPr lang="en-US" dirty="0"/>
              <a:t>76% </a:t>
            </a:r>
            <a:r>
              <a:rPr lang="en-US" dirty="0" smtClean="0"/>
              <a:t>utilization </a:t>
            </a:r>
            <a:r>
              <a:rPr lang="en-US" dirty="0"/>
              <a:t>at </a:t>
            </a:r>
            <a:r>
              <a:rPr lang="en-US" dirty="0" smtClean="0"/>
              <a:t>peak including planned maintenance</a:t>
            </a:r>
          </a:p>
          <a:p>
            <a:r>
              <a:rPr lang="en-US" dirty="0" smtClean="0"/>
              <a:t>Yates provides margin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384048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609735B5-E0F8-D44A-A3DE-E2CD0DCDE7CF}" type="slidenum">
              <a:rPr lang="en-US" sz="1200" b="1">
                <a:solidFill>
                  <a:srgbClr val="004C97"/>
                </a:solidFill>
                <a:latin typeface="Helvetica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54</a:t>
            </a:fld>
            <a:endParaRPr lang="en-US" sz="1200" b="1" dirty="0">
              <a:solidFill>
                <a:srgbClr val="004C97"/>
              </a:solidFill>
              <a:latin typeface="Helvetic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894393" y="1854798"/>
            <a:ext cx="617217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/>
              <a:t>PERSONNEL</a:t>
            </a:r>
            <a:endParaRPr lang="en-US" sz="9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818861" y="5017101"/>
            <a:ext cx="830581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/>
              <a:t>HOURS PER DAY</a:t>
            </a:r>
            <a:endParaRPr lang="en-US" sz="9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4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32609"/>
            <a:ext cx="8382000" cy="548785"/>
          </a:xfr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 sz="2400" dirty="0" smtClean="0"/>
              <a:t>Quick Overview </a:t>
            </a:r>
            <a:r>
              <a:rPr lang="en-US" sz="2400" dirty="0"/>
              <a:t>– “Far Site” – LBNF/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DUNE</a:t>
            </a:r>
            <a:r>
              <a:rPr lang="en-US" sz="2400" dirty="0"/>
              <a:t> at Sanford </a:t>
            </a:r>
            <a:r>
              <a:rPr lang="en-US" sz="2400" dirty="0" smtClean="0"/>
              <a:t>Lab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fld id="{0C39C72E-2A13-EB4D-AD45-6D4E6ACAED8D}" type="slidenum">
              <a:rPr lang="en-US" sz="1200"/>
              <a:pPr/>
              <a:t>6</a:t>
            </a:fld>
            <a:endParaRPr lang="en-US" sz="1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6"/>
          </p:nvPr>
        </p:nvSpPr>
        <p:spPr>
          <a:xfrm>
            <a:off x="457200" y="1031288"/>
            <a:ext cx="3998846" cy="484663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404040"/>
                </a:solidFill>
              </a:rPr>
              <a:t>Conventional Facilities</a:t>
            </a:r>
            <a:r>
              <a:rPr lang="en-US" dirty="0" smtClean="0">
                <a:solidFill>
                  <a:srgbClr val="404040"/>
                </a:solidFill>
              </a:rPr>
              <a:t>:</a:t>
            </a:r>
          </a:p>
          <a:p>
            <a:pPr marL="568325" lvl="1" indent="-222250"/>
            <a:r>
              <a:rPr lang="en-US" dirty="0" smtClean="0">
                <a:solidFill>
                  <a:srgbClr val="404040"/>
                </a:solidFill>
              </a:rPr>
              <a:t>Surface and shaft Infrastructure including utilities</a:t>
            </a:r>
          </a:p>
          <a:p>
            <a:pPr marL="568325" lvl="1" indent="-222250">
              <a:spcBef>
                <a:spcPts val="600"/>
              </a:spcBef>
            </a:pPr>
            <a:r>
              <a:rPr lang="en-US" dirty="0" smtClean="0">
                <a:solidFill>
                  <a:srgbClr val="404040"/>
                </a:solidFill>
              </a:rPr>
              <a:t>Drifts and two caverns for detectors</a:t>
            </a:r>
          </a:p>
          <a:p>
            <a:pPr marL="568325" lvl="1" indent="-222250">
              <a:spcBef>
                <a:spcPts val="600"/>
              </a:spcBef>
            </a:pPr>
            <a:r>
              <a:rPr lang="en-US" dirty="0" smtClean="0">
                <a:solidFill>
                  <a:srgbClr val="404040"/>
                </a:solidFill>
              </a:rPr>
              <a:t>Central utility cavern for conventional and cryogenic equipment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404040"/>
                </a:solidFill>
              </a:rPr>
              <a:t>Cryostats</a:t>
            </a:r>
            <a:r>
              <a:rPr lang="en-US" dirty="0" smtClean="0">
                <a:solidFill>
                  <a:srgbClr val="404040"/>
                </a:solidFill>
              </a:rPr>
              <a:t>:</a:t>
            </a:r>
          </a:p>
          <a:p>
            <a:pPr marL="568325" lvl="1" indent="-222250"/>
            <a:r>
              <a:rPr lang="en-US" sz="2100" dirty="0">
                <a:solidFill>
                  <a:srgbClr val="404040"/>
                </a:solidFill>
              </a:rPr>
              <a:t>Four membrane cryostats supported</a:t>
            </a:r>
            <a:br>
              <a:rPr lang="en-US" sz="2100" dirty="0">
                <a:solidFill>
                  <a:srgbClr val="404040"/>
                </a:solidFill>
              </a:rPr>
            </a:br>
            <a:r>
              <a:rPr lang="en-US" sz="2100" dirty="0">
                <a:solidFill>
                  <a:srgbClr val="404040"/>
                </a:solidFill>
              </a:rPr>
              <a:t>by external </a:t>
            </a:r>
            <a:r>
              <a:rPr lang="en-US" dirty="0" smtClean="0">
                <a:solidFill>
                  <a:srgbClr val="404040"/>
                </a:solidFill>
              </a:rPr>
              <a:t>steel frames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404040"/>
                </a:solidFill>
              </a:rPr>
              <a:t>Cryogenic Systems</a:t>
            </a:r>
            <a:r>
              <a:rPr lang="en-US" dirty="0" smtClean="0">
                <a:solidFill>
                  <a:srgbClr val="404040"/>
                </a:solidFill>
              </a:rPr>
              <a:t>:</a:t>
            </a:r>
          </a:p>
          <a:p>
            <a:pPr marL="568325" lvl="1" indent="-222250"/>
            <a:r>
              <a:rPr lang="en-US" dirty="0" smtClean="0">
                <a:solidFill>
                  <a:srgbClr val="404040"/>
                </a:solidFill>
              </a:rPr>
              <a:t>LN2 refrigeration system for cooling</a:t>
            </a:r>
            <a:br>
              <a:rPr lang="en-US" dirty="0" smtClean="0">
                <a:solidFill>
                  <a:srgbClr val="404040"/>
                </a:solidFill>
              </a:rPr>
            </a:br>
            <a:r>
              <a:rPr lang="en-US" dirty="0" smtClean="0">
                <a:solidFill>
                  <a:srgbClr val="404040"/>
                </a:solidFill>
              </a:rPr>
              <a:t>and re-condensing gaseous Argon</a:t>
            </a:r>
          </a:p>
          <a:p>
            <a:pPr marL="568325" lvl="1" indent="-222250">
              <a:spcBef>
                <a:spcPts val="600"/>
              </a:spcBef>
            </a:pPr>
            <a:r>
              <a:rPr lang="en-US" dirty="0" smtClean="0">
                <a:solidFill>
                  <a:srgbClr val="404040"/>
                </a:solidFill>
              </a:rPr>
              <a:t>Systems for purification and </a:t>
            </a:r>
            <a:br>
              <a:rPr lang="en-US" dirty="0" smtClean="0">
                <a:solidFill>
                  <a:srgbClr val="404040"/>
                </a:solidFill>
              </a:rPr>
            </a:br>
            <a:r>
              <a:rPr lang="en-US" dirty="0" smtClean="0">
                <a:solidFill>
                  <a:srgbClr val="404040"/>
                </a:solidFill>
              </a:rPr>
              <a:t>recirculation of LAr 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404040"/>
                </a:solidFill>
              </a:rPr>
              <a:t>Argon: 70kt LAr (~40kt “fiducial” mass)</a:t>
            </a:r>
          </a:p>
          <a:p>
            <a:pPr>
              <a:spcBef>
                <a:spcPts val="1200"/>
              </a:spcBef>
            </a:pPr>
            <a:r>
              <a:rPr lang="en-US" b="1" dirty="0">
                <a:solidFill>
                  <a:srgbClr val="E46C0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DUNE LAr-TPC Detectors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1689" y="1151535"/>
            <a:ext cx="4125236" cy="2158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3305175"/>
            <a:ext cx="2310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63666A"/>
                </a:solidFill>
                <a:latin typeface="Helvetica"/>
              </a:rPr>
              <a:t>4850L cavern and drift layout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01130" y="5939155"/>
            <a:ext cx="1287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3666A"/>
                </a:solidFill>
                <a:latin typeface="Helvetica"/>
              </a:rPr>
              <a:t>Single cryostat</a:t>
            </a:r>
            <a:endParaRPr lang="en-US" sz="1200" b="1" dirty="0">
              <a:solidFill>
                <a:srgbClr val="63666A"/>
              </a:solidFill>
              <a:latin typeface="Helvetic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48995" r="39957"/>
          <a:stretch/>
        </p:blipFill>
        <p:spPr>
          <a:xfrm>
            <a:off x="4911689" y="3847750"/>
            <a:ext cx="4125274" cy="20450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1196" y="5519504"/>
            <a:ext cx="4046153" cy="78483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5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Extensive prototyping program in progress to scale LAr TPC detector technology to 10kt fiducial volume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en-US" sz="1200" smtClean="0"/>
              <a:t>21 June 2016</a:t>
            </a:r>
            <a:endParaRPr lang="en-US" sz="1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sz="1200" smtClean="0"/>
              <a:t>C. J. Mossey | LBNF Update to FNAL PAC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6292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7162" y="849050"/>
            <a:ext cx="6925598" cy="5409714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b="1" dirty="0"/>
              <a:t>Far Site Scope – Overview of Phases of Work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948690"/>
            <a:ext cx="691228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Sanford Lab Reliability </a:t>
            </a:r>
            <a:br>
              <a:rPr lang="en-US" sz="1800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800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Projects </a:t>
            </a:r>
            <a:br>
              <a:rPr lang="en-US" sz="1800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800" i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FY16 – 18</a:t>
            </a:r>
          </a:p>
          <a:p>
            <a:pPr marL="233363" lvl="1" indent="-1778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Ross shaft rehab</a:t>
            </a:r>
          </a:p>
          <a:p>
            <a:pPr marL="233363" lvl="1" indent="-1778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Hoist motor </a:t>
            </a:r>
            <a:br>
              <a:rPr lang="en-US" sz="1800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800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rebuilds, more…</a:t>
            </a:r>
          </a:p>
          <a:p>
            <a:pPr marL="522288" lvl="1" indent="-342900">
              <a:buFont typeface="+mj-lt"/>
              <a:buAutoNum type="arabicPeriod"/>
            </a:pPr>
            <a:endParaRPr lang="en-US" sz="1200" dirty="0" smtClean="0">
              <a:solidFill>
                <a:srgbClr val="63666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Pre-Excavation</a:t>
            </a:r>
            <a:r>
              <a:rPr lang="en-US" sz="1800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1800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800" i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FY17 - 20</a:t>
            </a:r>
          </a:p>
          <a:p>
            <a:pPr marL="233363" lvl="1" indent="-1778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Rock disposal </a:t>
            </a:r>
            <a:br>
              <a:rPr lang="en-US" sz="1800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800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systems</a:t>
            </a:r>
          </a:p>
          <a:p>
            <a:pPr marL="233363" lvl="1" indent="-1778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Utilities support, </a:t>
            </a:r>
            <a:br>
              <a:rPr lang="en-US" sz="1800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800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more…</a:t>
            </a:r>
            <a:endParaRPr lang="en-US" sz="1800" dirty="0">
              <a:solidFill>
                <a:srgbClr val="63666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200" dirty="0">
              <a:solidFill>
                <a:srgbClr val="63666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Excavation/</a:t>
            </a:r>
            <a:br>
              <a:rPr lang="en-US" sz="1800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800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Construction</a:t>
            </a:r>
            <a:br>
              <a:rPr lang="en-US" sz="1800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800" i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FY18 </a:t>
            </a:r>
            <a:r>
              <a:rPr lang="en-US" sz="18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</a:t>
            </a:r>
            <a:r>
              <a:rPr lang="en-US" sz="1800" i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22</a:t>
            </a:r>
          </a:p>
          <a:p>
            <a:pPr marL="233363" lvl="1" indent="-1778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Caverns/Drifts/Utilities/Surface building</a:t>
            </a:r>
          </a:p>
          <a:p>
            <a:pPr marL="233363" lvl="1" indent="-1778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3666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b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Cryostats/Cryogenic Systems  </a:t>
            </a:r>
            <a:r>
              <a:rPr lang="en-US" sz="1800" i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FY20 </a:t>
            </a:r>
            <a:r>
              <a:rPr lang="en-US" sz="18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</a:t>
            </a:r>
            <a:r>
              <a:rPr lang="en-US" sz="1800" i="1" dirty="0" smtClean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25</a:t>
            </a:r>
            <a:endParaRPr lang="en-US" sz="1800" i="1" dirty="0">
              <a:solidFill>
                <a:srgbClr val="63666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75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J. Mossey | LBNF Update to FNAL PAC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2233402"/>
            <a:ext cx="8293100" cy="3851486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004C97"/>
                </a:solidFill>
              </a:rPr>
              <a:t>Final Design Plan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04C97"/>
                </a:solidFill>
              </a:rPr>
              <a:t>Far Site Conventional Facilities</a:t>
            </a:r>
            <a:endParaRPr lang="en-US" sz="2000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 Site Conventional Facilities Final Design - Plan 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3"/>
          </p:nvPr>
        </p:nvSpPr>
        <p:spPr>
          <a:xfrm>
            <a:off x="457200" y="1070938"/>
            <a:ext cx="8293100" cy="4846638"/>
          </a:xfrm>
        </p:spPr>
        <p:txBody>
          <a:bodyPr/>
          <a:lstStyle/>
          <a:p>
            <a:pPr lvl="0"/>
            <a:r>
              <a:rPr lang="en-US" sz="1800" dirty="0" smtClean="0"/>
              <a:t>Final design includes pre-excavation, excavation, and buildings and site infrastructure scopes</a:t>
            </a:r>
          </a:p>
          <a:p>
            <a:pPr marL="574675" lvl="1" indent="-169863"/>
            <a:r>
              <a:rPr lang="en-US" sz="1600" dirty="0"/>
              <a:t>Deliverables planned at 30%, 60%, 90%, and 100% of final design</a:t>
            </a:r>
          </a:p>
          <a:p>
            <a:pPr marL="574675" lvl="1" indent="-169863"/>
            <a:r>
              <a:rPr lang="en-US" sz="1600" dirty="0"/>
              <a:t>Provides defined points for stakeholder review</a:t>
            </a:r>
          </a:p>
          <a:p>
            <a:pPr marL="574675" lvl="1" indent="-169863"/>
            <a:r>
              <a:rPr lang="en-US" sz="1600" dirty="0"/>
              <a:t>CM/GC involvement through independent cost / schedule estimate generation and estimate reconciliations and constructability reviews</a:t>
            </a:r>
          </a:p>
          <a:p>
            <a:pPr lvl="0"/>
            <a:endParaRPr lang="en-US" sz="1200" dirty="0" smtClean="0"/>
          </a:p>
          <a:p>
            <a:pPr lvl="0"/>
            <a:r>
              <a:rPr lang="en-US" sz="1800" dirty="0" smtClean="0"/>
              <a:t>In addition to construction contract document production (drawings and technical specifications), cost estimates &amp; schedules, calculations, final design scope includes: </a:t>
            </a:r>
          </a:p>
          <a:p>
            <a:pPr lvl="1"/>
            <a:r>
              <a:rPr lang="en-US" sz="1600" dirty="0" smtClean="0"/>
              <a:t>Basis of Design report</a:t>
            </a:r>
          </a:p>
          <a:p>
            <a:pPr lvl="1"/>
            <a:r>
              <a:rPr lang="en-US" sz="1600" dirty="0" smtClean="0"/>
              <a:t>Geotechnical Baseline Report and 3D geotechnical modeling</a:t>
            </a:r>
          </a:p>
          <a:p>
            <a:pPr lvl="1"/>
            <a:r>
              <a:rPr lang="en-US" sz="1600" dirty="0" smtClean="0"/>
              <a:t>An instrumentation and ground monitoring program  </a:t>
            </a:r>
          </a:p>
          <a:p>
            <a:pPr lvl="1"/>
            <a:r>
              <a:rPr lang="en-US" sz="1600" dirty="0" smtClean="0"/>
              <a:t>Concept of Operations report</a:t>
            </a:r>
          </a:p>
          <a:p>
            <a:pPr lvl="1"/>
            <a:r>
              <a:rPr lang="en-US" sz="1600" dirty="0" smtClean="0"/>
              <a:t>Fully integrated 3D Revit model</a:t>
            </a:r>
          </a:p>
          <a:p>
            <a:endParaRPr lang="en-US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mtClean="0">
                <a:solidFill>
                  <a:srgbClr val="004C97"/>
                </a:solidFill>
                <a:latin typeface="Helvetica"/>
                <a:ea typeface="+mn-ea"/>
                <a:cs typeface="+mn-cs"/>
              </a:rPr>
              <a:t>21 June 2016</a:t>
            </a:r>
            <a:endParaRPr lang="en-US" sz="1200" dirty="0">
              <a:solidFill>
                <a:srgbClr val="004C97"/>
              </a:solidFill>
              <a:latin typeface="Helvetic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mtClean="0">
                <a:solidFill>
                  <a:srgbClr val="004C97"/>
                </a:solidFill>
                <a:latin typeface="Helvetica"/>
                <a:ea typeface="+mn-ea"/>
                <a:cs typeface="+mn-cs"/>
              </a:rPr>
              <a:t>C. J. Mossey | LBNF Update to FNAL PAC</a:t>
            </a:r>
            <a:endParaRPr lang="en-US" sz="1200" dirty="0">
              <a:solidFill>
                <a:srgbClr val="004C97"/>
              </a:solidFill>
              <a:latin typeface="Helvetic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409635" y="6461796"/>
            <a:ext cx="525463" cy="1873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9735B5-E0F8-D44A-A3DE-E2CD0DCDE7CF}" type="slidenum">
              <a:rPr lang="en-US" sz="1200" b="1">
                <a:solidFill>
                  <a:srgbClr val="004C97"/>
                </a:solidFill>
                <a:latin typeface="Helvetica"/>
                <a:ea typeface="+mn-ea"/>
                <a:cs typeface="+mn-cs"/>
              </a:rPr>
              <a:pPr>
                <a:defRPr/>
              </a:pPr>
              <a:t>9</a:t>
            </a:fld>
            <a:endParaRPr lang="en-US" sz="1200" b="1" dirty="0">
              <a:solidFill>
                <a:srgbClr val="004C97"/>
              </a:solidFill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56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4165</Words>
  <Application>Microsoft Office PowerPoint</Application>
  <PresentationFormat>On-screen Show (4:3)</PresentationFormat>
  <Paragraphs>823</Paragraphs>
  <Slides>54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54</vt:i4>
      </vt:variant>
    </vt:vector>
  </HeadingPairs>
  <TitlesOfParts>
    <vt:vector size="71" baseType="lpstr">
      <vt:lpstr>ＭＳ Ｐゴシック</vt:lpstr>
      <vt:lpstr>Arial</vt:lpstr>
      <vt:lpstr>Calibri</vt:lpstr>
      <vt:lpstr>Geneva</vt:lpstr>
      <vt:lpstr>Helvetica</vt:lpstr>
      <vt:lpstr>Hoefler Text</vt:lpstr>
      <vt:lpstr>Lucida Grande</vt:lpstr>
      <vt:lpstr>Wingdings</vt:lpstr>
      <vt:lpstr>LBNF Template_051215</vt:lpstr>
      <vt:lpstr>LBNF Content-Footer Theme</vt:lpstr>
      <vt:lpstr>1_LBNF Content-Footer Theme</vt:lpstr>
      <vt:lpstr>2_LBNF Content-Footer Theme</vt:lpstr>
      <vt:lpstr>3_LBNF Content-Footer Theme</vt:lpstr>
      <vt:lpstr>4_LBNF Content-Footer Theme</vt:lpstr>
      <vt:lpstr>5_LBNF Content-Footer Theme</vt:lpstr>
      <vt:lpstr>6_LBNF Content-Footer Theme</vt:lpstr>
      <vt:lpstr>7_LBNF Content-Footer Theme</vt:lpstr>
      <vt:lpstr>LBNF Update to the FNAL Physics Advisory Committee</vt:lpstr>
      <vt:lpstr>Topics in this update</vt:lpstr>
      <vt:lpstr>Quick Project Overview: LBNF/DUNE</vt:lpstr>
      <vt:lpstr>Quick Project Overview: LBNF/DUNE</vt:lpstr>
      <vt:lpstr>Overview - “Near Site” – LBNF/DUNE at Fermilab, Batavia, IL</vt:lpstr>
      <vt:lpstr>Quick Overview – “Far Site” – LBNF/DUNE at Sanford Lab </vt:lpstr>
      <vt:lpstr>Far Site Scope – Overview of Phases of Work</vt:lpstr>
      <vt:lpstr>PowerPoint Presentation</vt:lpstr>
      <vt:lpstr>Far Site Conventional Facilities Final Design - Plan </vt:lpstr>
      <vt:lpstr>Far Site Conventional Facilities Final Design – Current Status</vt:lpstr>
      <vt:lpstr>Far Site Conventional Facilities Final Design - Schedule </vt:lpstr>
      <vt:lpstr>PowerPoint Presentation</vt:lpstr>
      <vt:lpstr>Many Procurements in Support of LBNF – not just CM/GC</vt:lpstr>
      <vt:lpstr>CM/GC Contract Status</vt:lpstr>
      <vt:lpstr>CMGC Procurement Schedule</vt:lpstr>
      <vt:lpstr>PowerPoint Presentation</vt:lpstr>
      <vt:lpstr>Blast Vibration Study – LBNF in context of Underground Laboratory </vt:lpstr>
      <vt:lpstr>Blast Vibration Study - Background</vt:lpstr>
      <vt:lpstr>Blast Vibration Study Location Two “trim” blasts and two “production” blasts executed</vt:lpstr>
      <vt:lpstr>Blast Vibration Study - Conclusions</vt:lpstr>
      <vt:lpstr>PowerPoint Presentation</vt:lpstr>
      <vt:lpstr>Far Site Location – Sanford Lab in Lead, SD</vt:lpstr>
      <vt:lpstr>Conveyor Path from SURF to the Open Cut</vt:lpstr>
      <vt:lpstr>Previous Homestake Surface Conveyor System </vt:lpstr>
      <vt:lpstr>Excavated Rock Handling Update Rock placement location secured. Land easements in place. </vt:lpstr>
      <vt:lpstr>PowerPoint Presentation</vt:lpstr>
      <vt:lpstr>Ross Shaft Refurbishment Update 3,765 feet down from surface (75% completed overall) </vt:lpstr>
      <vt:lpstr>Ross Refurbishment  - Recent New Steel Installation</vt:lpstr>
      <vt:lpstr>PowerPoint Presentation</vt:lpstr>
      <vt:lpstr>Leases and Easements at Sanford Lab</vt:lpstr>
      <vt:lpstr>Leases and Easements at Sanford Lab</vt:lpstr>
      <vt:lpstr>PowerPoint Presentation</vt:lpstr>
      <vt:lpstr>Congressional Appropriations Status</vt:lpstr>
      <vt:lpstr>Continuing Resolution Planning</vt:lpstr>
      <vt:lpstr>PowerPoint Presentation</vt:lpstr>
      <vt:lpstr>Road to CD-3A Milestone: Funding Profile Update</vt:lpstr>
      <vt:lpstr>The Road to CD-3A Milestone - Summary</vt:lpstr>
      <vt:lpstr>Summary</vt:lpstr>
      <vt:lpstr>PowerPoint Presentation</vt:lpstr>
      <vt:lpstr>PowerPoint Presentation</vt:lpstr>
      <vt:lpstr>Why we care about vibration (peak particle velocity)</vt:lpstr>
      <vt:lpstr>International Codes and Standards</vt:lpstr>
      <vt:lpstr>LBNF/DUNE Risk Status</vt:lpstr>
      <vt:lpstr>Beamline Optimization Status</vt:lpstr>
      <vt:lpstr>Project Risk Management</vt:lpstr>
      <vt:lpstr>Project Staffing </vt:lpstr>
      <vt:lpstr>Cryogenic Infrastructure Design Status</vt:lpstr>
      <vt:lpstr>Review Recommendations – LBNF and DUNE</vt:lpstr>
      <vt:lpstr>LBNF Far Site Conventional Facilities Acquisition Strategy </vt:lpstr>
      <vt:lpstr>LBNF Far Site Conventional Facilities Acquisition Strategy </vt:lpstr>
      <vt:lpstr>LBNF/DUNE Key Milestones/Target Dates</vt:lpstr>
      <vt:lpstr>International Partnership - LBNF</vt:lpstr>
      <vt:lpstr>Far Site Construction/Installation Logistics Planning</vt:lpstr>
      <vt:lpstr>Planning Outputs: Personnel Underground &amp; Ross Shaft Utilization Key Sanford Lab infrastructure will handle all planned activities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2016-06-21T05:38:00Z</dcterms:created>
  <dcterms:modified xsi:type="dcterms:W3CDTF">2016-06-21T05:39:02Z</dcterms:modified>
</cp:coreProperties>
</file>