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66" r:id="rId3"/>
  </p:sldMasterIdLst>
  <p:notesMasterIdLst>
    <p:notesMasterId r:id="rId55"/>
  </p:notesMasterIdLst>
  <p:handoutMasterIdLst>
    <p:handoutMasterId r:id="rId56"/>
  </p:handoutMasterIdLst>
  <p:sldIdLst>
    <p:sldId id="358" r:id="rId4"/>
    <p:sldId id="354" r:id="rId5"/>
    <p:sldId id="357" r:id="rId6"/>
    <p:sldId id="421" r:id="rId7"/>
    <p:sldId id="401" r:id="rId8"/>
    <p:sldId id="404" r:id="rId9"/>
    <p:sldId id="405" r:id="rId10"/>
    <p:sldId id="439" r:id="rId11"/>
    <p:sldId id="410" r:id="rId12"/>
    <p:sldId id="414" r:id="rId13"/>
    <p:sldId id="442" r:id="rId14"/>
    <p:sldId id="443" r:id="rId15"/>
    <p:sldId id="444" r:id="rId16"/>
    <p:sldId id="454" r:id="rId17"/>
    <p:sldId id="415" r:id="rId18"/>
    <p:sldId id="453" r:id="rId19"/>
    <p:sldId id="416" r:id="rId20"/>
    <p:sldId id="417" r:id="rId21"/>
    <p:sldId id="452" r:id="rId22"/>
    <p:sldId id="419" r:id="rId23"/>
    <p:sldId id="420" r:id="rId24"/>
    <p:sldId id="422" r:id="rId25"/>
    <p:sldId id="423" r:id="rId26"/>
    <p:sldId id="424" r:id="rId27"/>
    <p:sldId id="456" r:id="rId28"/>
    <p:sldId id="425" r:id="rId29"/>
    <p:sldId id="426" r:id="rId30"/>
    <p:sldId id="446" r:id="rId31"/>
    <p:sldId id="412" r:id="rId32"/>
    <p:sldId id="413" r:id="rId33"/>
    <p:sldId id="440" r:id="rId34"/>
    <p:sldId id="441" r:id="rId35"/>
    <p:sldId id="448" r:id="rId36"/>
    <p:sldId id="455" r:id="rId37"/>
    <p:sldId id="427" r:id="rId38"/>
    <p:sldId id="428" r:id="rId39"/>
    <p:sldId id="429" r:id="rId40"/>
    <p:sldId id="430" r:id="rId41"/>
    <p:sldId id="431" r:id="rId42"/>
    <p:sldId id="432" r:id="rId43"/>
    <p:sldId id="433" r:id="rId44"/>
    <p:sldId id="434" r:id="rId45"/>
    <p:sldId id="435" r:id="rId46"/>
    <p:sldId id="436" r:id="rId47"/>
    <p:sldId id="449" r:id="rId48"/>
    <p:sldId id="437" r:id="rId49"/>
    <p:sldId id="438" r:id="rId50"/>
    <p:sldId id="450" r:id="rId51"/>
    <p:sldId id="451" r:id="rId52"/>
    <p:sldId id="397" r:id="rId53"/>
    <p:sldId id="445" r:id="rId5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edikt Riedel" initials="BR" lastIdx="1" clrIdx="0"/>
  <p:cmAuthor id="1" name="Laura Biven" initials="LJ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52C"/>
    <a:srgbClr val="0F2D62"/>
    <a:srgbClr val="003087"/>
    <a:srgbClr val="BD1F24"/>
    <a:srgbClr val="505050"/>
    <a:srgbClr val="808080"/>
    <a:srgbClr val="DA592A"/>
    <a:srgbClr val="154D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9" autoAdjust="0"/>
    <p:restoredTop sz="95086" autoAdjust="0"/>
  </p:normalViewPr>
  <p:slideViewPr>
    <p:cSldViewPr snapToObjects="1">
      <p:cViewPr>
        <p:scale>
          <a:sx n="110" d="100"/>
          <a:sy n="110" d="100"/>
        </p:scale>
        <p:origin x="-1644" y="-114"/>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13DB8EE-EAD8-054E-895C-3358966F501B}" type="datetimeFigureOut">
              <a:rPr lang="en-US"/>
              <a:pPr>
                <a:defRPr/>
              </a:pPr>
              <a:t>6/21/2016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17F36AF-8F08-B147-BD79-6CCD3347173D}" type="slidenum">
              <a:rPr lang="en-US"/>
              <a:pPr>
                <a:defRPr/>
              </a:pPr>
              <a:t>‹#›</a:t>
            </a:fld>
            <a:endParaRPr lang="en-US" dirty="0"/>
          </a:p>
        </p:txBody>
      </p:sp>
    </p:spTree>
    <p:extLst>
      <p:ext uri="{BB962C8B-B14F-4D97-AF65-F5344CB8AC3E}">
        <p14:creationId xmlns:p14="http://schemas.microsoft.com/office/powerpoint/2010/main" val="2721608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72E4263-6216-5243-9D67-2C68E1457C0F}" type="datetimeFigureOut">
              <a:rPr lang="en-US"/>
              <a:pPr>
                <a:defRPr/>
              </a:pPr>
              <a:t>6/21/2016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7EF925E3-23E3-2446-BDA9-3C5B6BB03D69}" type="slidenum">
              <a:rPr lang="en-US"/>
              <a:pPr>
                <a:defRPr/>
              </a:pPr>
              <a:t>‹#›</a:t>
            </a:fld>
            <a:endParaRPr lang="en-US" dirty="0"/>
          </a:p>
        </p:txBody>
      </p:sp>
    </p:spTree>
    <p:extLst>
      <p:ext uri="{BB962C8B-B14F-4D97-AF65-F5344CB8AC3E}">
        <p14:creationId xmlns:p14="http://schemas.microsoft.com/office/powerpoint/2010/main" val="10622061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TitleSlide_v2_041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itleSlide_v2_0411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308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308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4268632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7833548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3087"/>
                </a:solidFill>
              </a:defRPr>
            </a:lvl1p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lvl1pPr>
              <a:defRPr sz="900" b="0">
                <a:solidFill>
                  <a:srgbClr val="003087"/>
                </a:solidFill>
              </a:defRPr>
            </a:lvl1p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264460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06/21/2016</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b="1" smtClean="0"/>
              <a:t>David MacFarlane | LBNC report on LBNF and DUNE</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27FB4D00-4846-834A-B201-398E01C4393B}" type="slidenum">
              <a:rPr lang="en-US"/>
              <a:pPr>
                <a:defRPr/>
              </a:pPr>
              <a:t>‹#›</a:t>
            </a:fld>
            <a:endParaRPr lang="en-US" dirty="0"/>
          </a:p>
        </p:txBody>
      </p:sp>
    </p:spTree>
    <p:extLst>
      <p:ext uri="{BB962C8B-B14F-4D97-AF65-F5344CB8AC3E}">
        <p14:creationId xmlns:p14="http://schemas.microsoft.com/office/powerpoint/2010/main" val="117731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06/21/2016</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b="1" smtClean="0"/>
              <a:t>David MacFarlane | LBNC report on LBNF and DUNE</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AF0EDA53-C64B-544C-8E70-D55020AEC88C}" type="slidenum">
              <a:rPr lang="en-US"/>
              <a:pPr>
                <a:defRPr/>
              </a:pPr>
              <a:t>‹#›</a:t>
            </a:fld>
            <a:endParaRPr lang="en-US" dirty="0"/>
          </a:p>
        </p:txBody>
      </p:sp>
    </p:spTree>
    <p:extLst>
      <p:ext uri="{BB962C8B-B14F-4D97-AF65-F5344CB8AC3E}">
        <p14:creationId xmlns:p14="http://schemas.microsoft.com/office/powerpoint/2010/main" val="207781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06/21/2016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b="1" smtClean="0"/>
              <a:t>David MacFarlane | LBNC report on LBNF and DUNE</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034C6486-6164-664E-97EC-72B8A5EB0B60}" type="slidenum">
              <a:rPr lang="en-US"/>
              <a:pPr>
                <a:defRPr/>
              </a:pPr>
              <a:t>‹#›</a:t>
            </a:fld>
            <a:endParaRPr lang="en-US" dirty="0"/>
          </a:p>
        </p:txBody>
      </p:sp>
    </p:spTree>
    <p:extLst>
      <p:ext uri="{BB962C8B-B14F-4D97-AF65-F5344CB8AC3E}">
        <p14:creationId xmlns:p14="http://schemas.microsoft.com/office/powerpoint/2010/main" val="256958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smtClean="0"/>
              <a:t>06/21/2016</a:t>
            </a:r>
            <a:endParaRPr lang="en-US" dirty="0"/>
          </a:p>
        </p:txBody>
      </p:sp>
      <p:sp>
        <p:nvSpPr>
          <p:cNvPr id="4" name="Footer Placeholder 4"/>
          <p:cNvSpPr>
            <a:spLocks noGrp="1"/>
          </p:cNvSpPr>
          <p:nvPr>
            <p:ph type="ftr" sz="quarter" idx="15"/>
          </p:nvPr>
        </p:nvSpPr>
        <p:spPr>
          <a:ln/>
        </p:spPr>
        <p:txBody>
          <a:bodyPr/>
          <a:lstStyle>
            <a:lvl1pPr>
              <a:defRPr/>
            </a:lvl1pPr>
          </a:lstStyle>
          <a:p>
            <a:pPr>
              <a:defRPr/>
            </a:pPr>
            <a:r>
              <a:rPr lang="en-US" b="1" smtClean="0"/>
              <a:t>David MacFarlane | LBNC report on LBNF and DUNE</a:t>
            </a:r>
            <a:endParaRPr lang="en-US" b="1" dirty="0"/>
          </a:p>
        </p:txBody>
      </p:sp>
      <p:sp>
        <p:nvSpPr>
          <p:cNvPr id="5" name="Slide Number Placeholder 5"/>
          <p:cNvSpPr>
            <a:spLocks noGrp="1"/>
          </p:cNvSpPr>
          <p:nvPr>
            <p:ph type="sldNum" sz="quarter" idx="16"/>
          </p:nvPr>
        </p:nvSpPr>
        <p:spPr>
          <a:ln/>
        </p:spPr>
        <p:txBody>
          <a:bodyPr/>
          <a:lstStyle>
            <a:lvl1pPr>
              <a:defRPr/>
            </a:lvl1pPr>
          </a:lstStyle>
          <a:p>
            <a:pPr>
              <a:defRPr/>
            </a:pPr>
            <a:fld id="{4307083B-48BB-584A-9E4E-D49295B1CFC6}" type="slidenum">
              <a:rPr lang="en-US"/>
              <a:pPr>
                <a:defRPr/>
              </a:pPr>
              <a:t>‹#›</a:t>
            </a:fld>
            <a:endParaRPr lang="en-US" dirty="0"/>
          </a:p>
        </p:txBody>
      </p:sp>
    </p:spTree>
    <p:extLst>
      <p:ext uri="{BB962C8B-B14F-4D97-AF65-F5344CB8AC3E}">
        <p14:creationId xmlns:p14="http://schemas.microsoft.com/office/powerpoint/2010/main" val="415928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smtClean="0"/>
              <a:t>06/21/2016</a:t>
            </a:r>
            <a:endParaRPr lang="en-US" dirty="0"/>
          </a:p>
        </p:txBody>
      </p:sp>
      <p:sp>
        <p:nvSpPr>
          <p:cNvPr id="5" name="Footer Placeholder 4"/>
          <p:cNvSpPr>
            <a:spLocks noGrp="1"/>
          </p:cNvSpPr>
          <p:nvPr>
            <p:ph type="ftr" sz="quarter" idx="15"/>
          </p:nvPr>
        </p:nvSpPr>
        <p:spPr>
          <a:ln/>
        </p:spPr>
        <p:txBody>
          <a:bodyPr/>
          <a:lstStyle>
            <a:lvl1pPr>
              <a:defRPr/>
            </a:lvl1pPr>
          </a:lstStyle>
          <a:p>
            <a:pPr>
              <a:defRPr/>
            </a:pPr>
            <a:r>
              <a:rPr lang="en-US" b="1" smtClean="0"/>
              <a:t>David MacFarlane | LBNC report on LBNF and DUNE</a:t>
            </a:r>
            <a:endParaRPr lang="en-US" b="1" dirty="0"/>
          </a:p>
        </p:txBody>
      </p:sp>
      <p:sp>
        <p:nvSpPr>
          <p:cNvPr id="6" name="Slide Number Placeholder 5"/>
          <p:cNvSpPr>
            <a:spLocks noGrp="1"/>
          </p:cNvSpPr>
          <p:nvPr>
            <p:ph type="sldNum" sz="quarter" idx="16"/>
          </p:nvPr>
        </p:nvSpPr>
        <p:spPr>
          <a:ln/>
        </p:spPr>
        <p:txBody>
          <a:bodyPr/>
          <a:lstStyle>
            <a:lvl1pPr>
              <a:defRPr/>
            </a:lvl1pPr>
          </a:lstStyle>
          <a:p>
            <a:pPr>
              <a:defRPr/>
            </a:pPr>
            <a:fld id="{B72D33B7-A986-FD47-BE3B-EA4C5A224BF2}" type="slidenum">
              <a:rPr lang="en-US"/>
              <a:pPr>
                <a:defRPr/>
              </a:pPr>
              <a:t>‹#›</a:t>
            </a:fld>
            <a:endParaRPr lang="en-US" dirty="0"/>
          </a:p>
        </p:txBody>
      </p:sp>
    </p:spTree>
    <p:extLst>
      <p:ext uri="{BB962C8B-B14F-4D97-AF65-F5344CB8AC3E}">
        <p14:creationId xmlns:p14="http://schemas.microsoft.com/office/powerpoint/2010/main" val="416140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smtClean="0"/>
              <a:t>06/21/2016</a:t>
            </a:r>
            <a:endParaRPr lang="en-US" dirty="0"/>
          </a:p>
        </p:txBody>
      </p:sp>
      <p:sp>
        <p:nvSpPr>
          <p:cNvPr id="5" name="Footer Placeholder 4"/>
          <p:cNvSpPr>
            <a:spLocks noGrp="1"/>
          </p:cNvSpPr>
          <p:nvPr>
            <p:ph type="ftr" sz="quarter" idx="11"/>
          </p:nvPr>
        </p:nvSpPr>
        <p:spPr>
          <a:ln/>
        </p:spPr>
        <p:txBody>
          <a:bodyPr/>
          <a:lstStyle>
            <a:lvl1pPr>
              <a:defRPr/>
            </a:lvl1pPr>
          </a:lstStyle>
          <a:p>
            <a:pPr>
              <a:defRPr/>
            </a:pPr>
            <a:r>
              <a:rPr lang="en-US" b="1" smtClean="0"/>
              <a:t>David MacFarlane | LBNC report on LBNF and DUNE</a:t>
            </a:r>
            <a:endParaRPr lang="en-US" b="1" dirty="0"/>
          </a:p>
        </p:txBody>
      </p:sp>
      <p:sp>
        <p:nvSpPr>
          <p:cNvPr id="8" name="Slide Number Placeholder 5"/>
          <p:cNvSpPr>
            <a:spLocks noGrp="1"/>
          </p:cNvSpPr>
          <p:nvPr>
            <p:ph type="sldNum" sz="quarter" idx="12"/>
          </p:nvPr>
        </p:nvSpPr>
        <p:spPr>
          <a:ln/>
        </p:spPr>
        <p:txBody>
          <a:bodyPr/>
          <a:lstStyle>
            <a:lvl1pPr>
              <a:defRPr/>
            </a:lvl1pPr>
          </a:lstStyle>
          <a:p>
            <a:pPr>
              <a:defRPr/>
            </a:pPr>
            <a:fld id="{666F6DD0-6B70-D447-A3E8-CD6516C88934}" type="slidenum">
              <a:rPr lang="en-US"/>
              <a:pPr>
                <a:defRPr/>
              </a:pPr>
              <a:t>‹#›</a:t>
            </a:fld>
            <a:endParaRPr lang="en-US" dirty="0"/>
          </a:p>
        </p:txBody>
      </p:sp>
    </p:spTree>
    <p:extLst>
      <p:ext uri="{BB962C8B-B14F-4D97-AF65-F5344CB8AC3E}">
        <p14:creationId xmlns:p14="http://schemas.microsoft.com/office/powerpoint/2010/main" val="72783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smtClean="0"/>
              <a:t>06/21/2016</a:t>
            </a:r>
            <a:endParaRPr lang="en-US" dirty="0"/>
          </a:p>
        </p:txBody>
      </p:sp>
      <p:sp>
        <p:nvSpPr>
          <p:cNvPr id="11" name="Footer Placeholder 4"/>
          <p:cNvSpPr>
            <a:spLocks noGrp="1"/>
          </p:cNvSpPr>
          <p:nvPr>
            <p:ph type="ftr" sz="quarter" idx="21"/>
          </p:nvPr>
        </p:nvSpPr>
        <p:spPr>
          <a:ln/>
        </p:spPr>
        <p:txBody>
          <a:bodyPr/>
          <a:lstStyle>
            <a:lvl1pPr>
              <a:defRPr/>
            </a:lvl1pPr>
          </a:lstStyle>
          <a:p>
            <a:pPr>
              <a:defRPr/>
            </a:pPr>
            <a:r>
              <a:rPr lang="en-US" b="1" smtClean="0"/>
              <a:t>David MacFarlane | LBNC report on LBNF and DUNE</a:t>
            </a:r>
            <a:endParaRPr lang="en-US" b="1" dirty="0"/>
          </a:p>
        </p:txBody>
      </p:sp>
      <p:sp>
        <p:nvSpPr>
          <p:cNvPr id="12" name="Slide Number Placeholder 5"/>
          <p:cNvSpPr>
            <a:spLocks noGrp="1"/>
          </p:cNvSpPr>
          <p:nvPr>
            <p:ph type="sldNum" sz="quarter" idx="22"/>
          </p:nvPr>
        </p:nvSpPr>
        <p:spPr>
          <a:ln/>
        </p:spPr>
        <p:txBody>
          <a:bodyPr/>
          <a:lstStyle>
            <a:lvl1pPr>
              <a:defRPr/>
            </a:lvl1pPr>
          </a:lstStyle>
          <a:p>
            <a:pPr>
              <a:defRPr/>
            </a:pPr>
            <a:fld id="{998902AF-7A47-EA42-98BA-3CCC5586AF47}" type="slidenum">
              <a:rPr lang="en-US"/>
              <a:pPr>
                <a:defRPr/>
              </a:pPr>
              <a:t>‹#›</a:t>
            </a:fld>
            <a:endParaRPr lang="en-US" dirty="0"/>
          </a:p>
        </p:txBody>
      </p:sp>
    </p:spTree>
    <p:extLst>
      <p:ext uri="{BB962C8B-B14F-4D97-AF65-F5344CB8AC3E}">
        <p14:creationId xmlns:p14="http://schemas.microsoft.com/office/powerpoint/2010/main" val="2575002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descr="HeaderFooter_0411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3087"/>
                </a:solidFill>
                <a:latin typeface="Helvetica"/>
              </a:defRPr>
            </a:lvl1pPr>
          </a:lstStyle>
          <a:p>
            <a:pPr>
              <a:defRPr/>
            </a:pPr>
            <a:r>
              <a:rPr lang="en-US" smtClean="0"/>
              <a:t>06/21/2016</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b="0">
                <a:solidFill>
                  <a:srgbClr val="003087"/>
                </a:solidFill>
                <a:latin typeface="Helvetica"/>
              </a:defRPr>
            </a:lvl1pPr>
          </a:lstStyle>
          <a:p>
            <a:pPr>
              <a:defRPr/>
            </a:pPr>
            <a:r>
              <a:rPr lang="en-US" smtClean="0"/>
              <a:t>David MacFarlane | LBNC report on LBNF and DUNE</a:t>
            </a:r>
            <a:endParaRPr lang="en-US"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3087"/>
                </a:solidFill>
                <a:latin typeface="Helvetica"/>
              </a:defRPr>
            </a:lvl1pPr>
          </a:lstStyle>
          <a:p>
            <a:pPr>
              <a:defRPr/>
            </a:pPr>
            <a:fld id="{E74C2F0E-73DD-1B4D-B2FA-F47DF889B9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57" r:id="rId3"/>
    <p:sldLayoutId id="2147484058" r:id="rId4"/>
    <p:sldLayoutId id="2147484059"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170" name="Picture 1" descr="Footer_0411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3087"/>
                </a:solidFill>
                <a:latin typeface="Helvetica" charset="0"/>
                <a:cs typeface="Helvetica" charset="0"/>
              </a:defRPr>
            </a:lvl1pPr>
          </a:lstStyle>
          <a:p>
            <a:pPr>
              <a:defRPr/>
            </a:pPr>
            <a:r>
              <a:rPr lang="en-US" smtClean="0"/>
              <a:t>06/21/2016</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r>
              <a:rPr lang="en-US" b="1" smtClean="0"/>
              <a:t>David MacFarlane | LBNC report on LBNF and DUNE</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fld id="{1D43C5F0-B32F-6748-AD43-433EB61759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6154906"/>
            <a:ext cx="1594477" cy="2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457200" y="5728951"/>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7456" y="6003296"/>
            <a:ext cx="6540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2024" y="5916605"/>
            <a:ext cx="1857669" cy="6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209" y="6083428"/>
            <a:ext cx="2202053" cy="368028"/>
          </a:xfrm>
          <a:prstGeom prst="rect">
            <a:avLst/>
          </a:prstGeom>
        </p:spPr>
      </p:pic>
      <p:cxnSp>
        <p:nvCxnSpPr>
          <p:cNvPr id="7" name="Straight Connector 6"/>
          <p:cNvCxnSpPr/>
          <p:nvPr userDrawn="1"/>
        </p:nvCxnSpPr>
        <p:spPr>
          <a:xfrm>
            <a:off x="457200" y="685800"/>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52824"/>
      </p:ext>
    </p:extLst>
  </p:cSld>
  <p:clrMap bg1="lt1" tx1="dk1" bg2="lt2" tx2="dk2" accent1="accent1" accent2="accent2" accent3="accent3" accent4="accent4" accent5="accent5" accent6="accent6" hlink="hlink" folHlink="folHlink"/>
  <p:sldLayoutIdLst>
    <p:sldLayoutId id="2147484067" r:id="rId1"/>
  </p:sldLayoutIdLst>
  <p:timing>
    <p:tnLst>
      <p:par>
        <p:cTn id="1" dur="indefinite" restart="never" nodeType="tmRoot"/>
      </p:par>
    </p:tnLst>
  </p:timing>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1082678"/>
            <a:ext cx="82184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dirty="0" smtClean="0">
                <a:latin typeface="Helvetica" charset="0"/>
              </a:rPr>
              <a:t>LBNC report on </a:t>
            </a:r>
            <a:r>
              <a:rPr lang="en-US" dirty="0">
                <a:latin typeface="Helvetica" charset="0"/>
              </a:rPr>
              <a:t>LBNF and </a:t>
            </a:r>
            <a:r>
              <a:rPr lang="en-US" dirty="0" smtClean="0">
                <a:latin typeface="Helvetica" charset="0"/>
              </a:rPr>
              <a:t>DUNE</a:t>
            </a:r>
            <a:endParaRPr lang="en-US" sz="2400" b="0" i="1" dirty="0">
              <a:latin typeface="Helvetica" charset="0"/>
            </a:endParaRPr>
          </a:p>
        </p:txBody>
      </p:sp>
      <p:sp>
        <p:nvSpPr>
          <p:cNvPr id="6146" name="Text Placeholder 2"/>
          <p:cNvSpPr>
            <a:spLocks noGrp="1"/>
          </p:cNvSpPr>
          <p:nvPr>
            <p:ph type="body" sz="quarter" idx="10"/>
          </p:nvPr>
        </p:nvSpPr>
        <p:spPr bwMode="auto">
          <a:xfrm>
            <a:off x="381000" y="3624265"/>
            <a:ext cx="2438400" cy="172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000" dirty="0" smtClean="0">
                <a:latin typeface="Helvetica" charset="0"/>
              </a:rPr>
              <a:t>David MacFarlane,</a:t>
            </a:r>
          </a:p>
          <a:p>
            <a:r>
              <a:rPr lang="en-US" sz="2000" dirty="0" smtClean="0">
                <a:latin typeface="Helvetica" charset="0"/>
              </a:rPr>
              <a:t>LBNC Chair</a:t>
            </a:r>
            <a:endParaRPr lang="en-US" sz="2000" dirty="0">
              <a:latin typeface="Helvetica" charset="0"/>
            </a:endParaRPr>
          </a:p>
          <a:p>
            <a:endParaRPr lang="en-US" sz="2000" dirty="0" smtClean="0">
              <a:latin typeface="Helvetica" charset="0"/>
            </a:endParaRPr>
          </a:p>
          <a:p>
            <a:r>
              <a:rPr lang="en-US" sz="2000" dirty="0" smtClean="0">
                <a:latin typeface="Helvetica" charset="0"/>
              </a:rPr>
              <a:t>Report to PAC</a:t>
            </a:r>
            <a:endParaRPr lang="en-US" sz="2000" dirty="0">
              <a:latin typeface="Helvetica" charset="0"/>
            </a:endParaRPr>
          </a:p>
          <a:p>
            <a:r>
              <a:rPr lang="en-US" sz="2000" dirty="0" smtClean="0">
                <a:latin typeface="Helvetica" charset="0"/>
              </a:rPr>
              <a:t>June 21, 2016</a:t>
            </a:r>
            <a:endParaRPr lang="en-US" sz="2000" dirty="0">
              <a:latin typeface="Helvetica" charset="0"/>
            </a:endParaRPr>
          </a:p>
        </p:txBody>
      </p:sp>
      <p:pic>
        <p:nvPicPr>
          <p:cNvPr id="9" name="Picture 8" descr="C:\Users\Strait.JIM-X1\Documents\_Strait\_Temps\ScreenShots\New Picture (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551" y="2286000"/>
            <a:ext cx="6551249" cy="3604106"/>
          </a:xfrm>
          <a:prstGeom prst="rect">
            <a:avLst/>
          </a:prstGeom>
          <a:noFill/>
          <a:ln>
            <a:noFill/>
          </a:ln>
        </p:spPr>
      </p:pic>
    </p:spTree>
    <p:extLst>
      <p:ext uri="{BB962C8B-B14F-4D97-AF65-F5344CB8AC3E}">
        <p14:creationId xmlns:p14="http://schemas.microsoft.com/office/powerpoint/2010/main" val="3287696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LBNC agenda for </a:t>
            </a:r>
            <a:r>
              <a:rPr lang="en-US" dirty="0" smtClean="0"/>
              <a:t>LBNF/DUNE </a:t>
            </a:r>
            <a:r>
              <a:rPr lang="en-US" dirty="0"/>
              <a:t>on </a:t>
            </a:r>
            <a:r>
              <a:rPr lang="en-US" dirty="0" smtClean="0"/>
              <a:t>Jun 13-14</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10</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5" y="847725"/>
            <a:ext cx="6276975"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36434" y="990600"/>
            <a:ext cx="2401991" cy="1200329"/>
          </a:xfrm>
          <a:prstGeom prst="rect">
            <a:avLst/>
          </a:prstGeom>
          <a:noFill/>
        </p:spPr>
        <p:txBody>
          <a:bodyPr wrap="square" rtlCol="0">
            <a:spAutoFit/>
          </a:bodyPr>
          <a:lstStyle/>
          <a:p>
            <a:r>
              <a:rPr lang="en-US" dirty="0" smtClean="0"/>
              <a:t>Standalone LBNC meeting: model for the future</a:t>
            </a:r>
            <a:endParaRPr lang="en-US" dirty="0"/>
          </a:p>
        </p:txBody>
      </p:sp>
    </p:spTree>
    <p:extLst>
      <p:ext uri="{BB962C8B-B14F-4D97-AF65-F5344CB8AC3E}">
        <p14:creationId xmlns:p14="http://schemas.microsoft.com/office/powerpoint/2010/main" val="270928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LBNF: Comments</a:t>
            </a:r>
            <a:endParaRPr lang="en-US" dirty="0"/>
          </a:p>
        </p:txBody>
      </p:sp>
      <p:sp>
        <p:nvSpPr>
          <p:cNvPr id="3" name="Content Placeholder 2"/>
          <p:cNvSpPr>
            <a:spLocks noGrp="1"/>
          </p:cNvSpPr>
          <p:nvPr>
            <p:ph idx="1"/>
          </p:nvPr>
        </p:nvSpPr>
        <p:spPr/>
        <p:txBody>
          <a:bodyPr/>
          <a:lstStyle/>
          <a:p>
            <a:r>
              <a:rPr lang="en-US" smtClean="0"/>
              <a:t>LBNC very pleased to hear positive recommendations from CD-3a review and looks forward to completion of qualifications required prior to ESAAB</a:t>
            </a:r>
          </a:p>
          <a:p>
            <a:r>
              <a:rPr lang="en-US" smtClean="0"/>
              <a:t>Near term tasks for LBNF are appropriately prioritized leading to conclusion of the CD-3a process.</a:t>
            </a:r>
          </a:p>
          <a:p>
            <a:r>
              <a:rPr lang="en-US" smtClean="0"/>
              <a:t>LBNF FSCF has a clear and well documented path forward to final design, including interfaces and a blasting test program.</a:t>
            </a:r>
          </a:p>
          <a:p>
            <a:r>
              <a:rPr lang="en-US" smtClean="0"/>
              <a:t>Previous recommendations from LBNC reviews of LBNF have been mainly closed, or noted as required actions in the future. Two recommendations require comment.</a:t>
            </a:r>
          </a:p>
          <a:p>
            <a:r>
              <a:rPr lang="en-US" smtClean="0"/>
              <a:t>The LBNF Project Team appears to be well prepared for potential re-planning efforts that may follow the Presidential Budget Request in February</a:t>
            </a:r>
            <a:endParaRPr lang="en-US" dirty="0"/>
          </a:p>
        </p:txBody>
      </p:sp>
      <p:sp>
        <p:nvSpPr>
          <p:cNvPr id="6" name="Date Placeholder 5"/>
          <p:cNvSpPr>
            <a:spLocks noGrp="1"/>
          </p:cNvSpPr>
          <p:nvPr>
            <p:ph type="dt" sz="half" idx="10"/>
          </p:nvPr>
        </p:nvSpPr>
        <p:spPr/>
        <p:txBody>
          <a:bodyPr/>
          <a:lstStyle/>
          <a:p>
            <a:r>
              <a:rPr lang="en-US" smtClean="0"/>
              <a:t>06/21/2016</a:t>
            </a:r>
            <a:endParaRPr lang="en-US"/>
          </a:p>
        </p:txBody>
      </p:sp>
      <p:sp>
        <p:nvSpPr>
          <p:cNvPr id="4" name="Footer Placeholder 3"/>
          <p:cNvSpPr>
            <a:spLocks noGrp="1"/>
          </p:cNvSpPr>
          <p:nvPr>
            <p:ph type="ftr" sz="quarter" idx="11"/>
          </p:nvPr>
        </p:nvSpPr>
        <p:spPr/>
        <p:txBody>
          <a:bodyPr/>
          <a:lstStyle/>
          <a:p>
            <a:r>
              <a:rPr lang="en-US" smtClean="0"/>
              <a:t>David MacFarlane | LBNC report on LBNF and DUNE</a:t>
            </a:r>
            <a:endParaRPr lang="en-US" dirty="0"/>
          </a:p>
        </p:txBody>
      </p:sp>
      <p:sp>
        <p:nvSpPr>
          <p:cNvPr id="5" name="Slide Number Placeholder 4"/>
          <p:cNvSpPr>
            <a:spLocks noGrp="1"/>
          </p:cNvSpPr>
          <p:nvPr>
            <p:ph type="sldNum" sz="quarter" idx="12"/>
          </p:nvPr>
        </p:nvSpPr>
        <p:spPr/>
        <p:txBody>
          <a:bodyPr/>
          <a:lstStyle/>
          <a:p>
            <a:fld id="{2252C86A-56CA-C846-AB85-01C4489D8FB7}" type="slidenum">
              <a:rPr lang="en-US" smtClean="0"/>
              <a:pPr/>
              <a:t>11</a:t>
            </a:fld>
            <a:endParaRPr lang="en-US" dirty="0"/>
          </a:p>
        </p:txBody>
      </p:sp>
    </p:spTree>
    <p:extLst>
      <p:ext uri="{BB962C8B-B14F-4D97-AF65-F5344CB8AC3E}">
        <p14:creationId xmlns:p14="http://schemas.microsoft.com/office/powerpoint/2010/main" val="2877977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LBNF: Comments (continued)</a:t>
            </a:r>
            <a:endParaRPr lang="en-US" dirty="0"/>
          </a:p>
        </p:txBody>
      </p:sp>
      <p:sp>
        <p:nvSpPr>
          <p:cNvPr id="3" name="Content Placeholder 2"/>
          <p:cNvSpPr>
            <a:spLocks noGrp="1"/>
          </p:cNvSpPr>
          <p:nvPr>
            <p:ph idx="1"/>
          </p:nvPr>
        </p:nvSpPr>
        <p:spPr/>
        <p:txBody>
          <a:bodyPr/>
          <a:lstStyle/>
          <a:p>
            <a:r>
              <a:rPr lang="en-US" smtClean="0"/>
              <a:t>The process of completing responses to comments on the CMGC RFP is taking somewhat longer than originally planned and the execution schedule for bringing a contractor on board is very tight</a:t>
            </a:r>
            <a:endParaRPr lang="en-US" dirty="0"/>
          </a:p>
        </p:txBody>
      </p:sp>
      <p:sp>
        <p:nvSpPr>
          <p:cNvPr id="4" name="Date Placeholder 3"/>
          <p:cNvSpPr>
            <a:spLocks noGrp="1"/>
          </p:cNvSpPr>
          <p:nvPr>
            <p:ph type="dt" sz="half" idx="10"/>
          </p:nvPr>
        </p:nvSpPr>
        <p:spPr/>
        <p:txBody>
          <a:bodyPr/>
          <a:lstStyle/>
          <a:p>
            <a:r>
              <a:rPr lang="en-US" smtClean="0"/>
              <a:t>06/21/2016</a:t>
            </a:r>
            <a:endParaRPr lang="en-US"/>
          </a:p>
        </p:txBody>
      </p:sp>
      <p:sp>
        <p:nvSpPr>
          <p:cNvPr id="5" name="Footer Placeholder 4"/>
          <p:cNvSpPr>
            <a:spLocks noGrp="1"/>
          </p:cNvSpPr>
          <p:nvPr>
            <p:ph type="ftr" sz="quarter" idx="11"/>
          </p:nvPr>
        </p:nvSpPr>
        <p:spPr/>
        <p:txBody>
          <a:bodyPr/>
          <a:lstStyle/>
          <a:p>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12</a:t>
            </a:fld>
            <a:endParaRPr lang="en-US" dirty="0"/>
          </a:p>
        </p:txBody>
      </p:sp>
    </p:spTree>
    <p:extLst>
      <p:ext uri="{BB962C8B-B14F-4D97-AF65-F5344CB8AC3E}">
        <p14:creationId xmlns:p14="http://schemas.microsoft.com/office/powerpoint/2010/main" val="2698206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LBNF: Recommendations</a:t>
            </a:r>
            <a:endParaRPr lang="en-US" dirty="0"/>
          </a:p>
        </p:txBody>
      </p:sp>
      <p:sp>
        <p:nvSpPr>
          <p:cNvPr id="3" name="Content Placeholder 2"/>
          <p:cNvSpPr>
            <a:spLocks noGrp="1"/>
          </p:cNvSpPr>
          <p:nvPr>
            <p:ph idx="1"/>
          </p:nvPr>
        </p:nvSpPr>
        <p:spPr/>
        <p:txBody>
          <a:bodyPr/>
          <a:lstStyle/>
          <a:p>
            <a:r>
              <a:rPr lang="en-US" smtClean="0"/>
              <a:t>Provide a written commentary to close out all previous LBNC recommendations</a:t>
            </a:r>
          </a:p>
          <a:p>
            <a:r>
              <a:rPr lang="en-US" smtClean="0"/>
              <a:t>Confirm assumptions used for the Ross shaft utilization and optimization (shift schedule, restrictions during blasts)</a:t>
            </a:r>
            <a:endParaRPr lang="en-US" dirty="0"/>
          </a:p>
        </p:txBody>
      </p:sp>
      <p:sp>
        <p:nvSpPr>
          <p:cNvPr id="6" name="Date Placeholder 5"/>
          <p:cNvSpPr>
            <a:spLocks noGrp="1"/>
          </p:cNvSpPr>
          <p:nvPr>
            <p:ph type="dt" sz="half" idx="10"/>
          </p:nvPr>
        </p:nvSpPr>
        <p:spPr/>
        <p:txBody>
          <a:bodyPr/>
          <a:lstStyle/>
          <a:p>
            <a:r>
              <a:rPr lang="en-US" smtClean="0"/>
              <a:t>06/21/2016</a:t>
            </a:r>
            <a:endParaRPr lang="en-US"/>
          </a:p>
        </p:txBody>
      </p:sp>
      <p:sp>
        <p:nvSpPr>
          <p:cNvPr id="4" name="Footer Placeholder 3"/>
          <p:cNvSpPr>
            <a:spLocks noGrp="1"/>
          </p:cNvSpPr>
          <p:nvPr>
            <p:ph type="ftr" sz="quarter" idx="11"/>
          </p:nvPr>
        </p:nvSpPr>
        <p:spPr/>
        <p:txBody>
          <a:bodyPr/>
          <a:lstStyle/>
          <a:p>
            <a:r>
              <a:rPr lang="en-US" smtClean="0"/>
              <a:t>David MacFarlane | LBNC report on LBNF and DUNE</a:t>
            </a:r>
            <a:endParaRPr lang="en-US" dirty="0"/>
          </a:p>
        </p:txBody>
      </p:sp>
      <p:sp>
        <p:nvSpPr>
          <p:cNvPr id="5" name="Slide Number Placeholder 4"/>
          <p:cNvSpPr>
            <a:spLocks noGrp="1"/>
          </p:cNvSpPr>
          <p:nvPr>
            <p:ph type="sldNum" sz="quarter" idx="12"/>
          </p:nvPr>
        </p:nvSpPr>
        <p:spPr/>
        <p:txBody>
          <a:bodyPr/>
          <a:lstStyle/>
          <a:p>
            <a:fld id="{2252C86A-56CA-C846-AB85-01C4489D8FB7}" type="slidenum">
              <a:rPr lang="en-US" smtClean="0"/>
              <a:pPr/>
              <a:t>13</a:t>
            </a:fld>
            <a:endParaRPr lang="en-US" dirty="0"/>
          </a:p>
        </p:txBody>
      </p:sp>
    </p:spTree>
    <p:extLst>
      <p:ext uri="{BB962C8B-B14F-4D97-AF65-F5344CB8AC3E}">
        <p14:creationId xmlns:p14="http://schemas.microsoft.com/office/powerpoint/2010/main" val="18751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DUNE: A lot of progress in 14 months</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14</a:t>
            </a:fld>
            <a:endParaRPr lang="en-US" dirty="0"/>
          </a:p>
        </p:txBody>
      </p:sp>
      <p:sp>
        <p:nvSpPr>
          <p:cNvPr id="106" name="Content Placeholder 2"/>
          <p:cNvSpPr txBox="1">
            <a:spLocks/>
          </p:cNvSpPr>
          <p:nvPr/>
        </p:nvSpPr>
        <p:spPr>
          <a:xfrm>
            <a:off x="922158" y="1013518"/>
            <a:ext cx="7736935" cy="5143924"/>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000" b="1" i="0" u="none" strike="noStrike" kern="1200" cap="none" spc="0" normalizeH="0" baseline="0" noProof="0" dirty="0" smtClean="0">
                <a:ln>
                  <a:noFill/>
                </a:ln>
                <a:solidFill>
                  <a:srgbClr val="2B2AA6"/>
                </a:solidFill>
                <a:effectLst/>
                <a:uLnTx/>
                <a:uFillTx/>
                <a:latin typeface="Arial"/>
              </a:rPr>
              <a:t>Hit many milestones in the last 14 months</a:t>
            </a:r>
            <a:r>
              <a:rPr kumimoji="0" lang="en-US" sz="2000" b="1" i="0" u="none" strike="noStrike" kern="1200" cap="none" spc="0" normalizeH="0" baseline="0" noProof="0" dirty="0" smtClean="0">
                <a:ln>
                  <a:noFill/>
                </a:ln>
                <a:solidFill>
                  <a:prstClr val="black"/>
                </a:solidFill>
                <a:effectLst/>
                <a:uLnTx/>
                <a:uFillTx/>
                <a:latin typeface="Arial"/>
              </a:rPr>
              <a:t> </a:t>
            </a:r>
            <a:endParaRPr kumimoji="0" lang="en-US" sz="2000" b="1" i="0" u="none" strike="noStrike" kern="1200" cap="none" spc="0" normalizeH="0" baseline="0" noProof="0" dirty="0" smtClean="0">
              <a:ln>
                <a:noFill/>
              </a:ln>
              <a:solidFill>
                <a:srgbClr val="2B2AA6"/>
              </a:solidFill>
              <a:effectLst/>
              <a:uLnTx/>
              <a:uFillTx/>
              <a:latin typeface="Arial"/>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April</a:t>
            </a:r>
            <a:r>
              <a:rPr kumimoji="0" lang="en-US" sz="1700" b="1" i="0" u="none" strike="noStrike" kern="1200" cap="none" spc="0" normalizeH="0" baseline="0" noProof="0" dirty="0" smtClean="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00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First </a:t>
            </a:r>
            <a:r>
              <a:rPr kumimoji="0" lang="en-US" sz="1700" b="0" i="0" u="none" strike="noStrike" kern="1200" cap="none" spc="0" normalizeH="0" baseline="0" noProof="0" dirty="0">
                <a:ln>
                  <a:noFill/>
                </a:ln>
                <a:solidFill>
                  <a:srgbClr val="2B2AA6"/>
                </a:solidFill>
                <a:effectLst/>
                <a:uLnTx/>
                <a:uFillTx/>
                <a:latin typeface="Arial"/>
                <a:cs typeface="+mn-cs"/>
              </a:rPr>
              <a:t>DUNE Collaboration Meeting </a:t>
            </a:r>
            <a:r>
              <a:rPr kumimoji="0" lang="en-US" sz="1700" b="0" i="0" u="none" strike="noStrike" kern="1200" cap="none" spc="0" normalizeH="0" baseline="0" noProof="0" dirty="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April </a:t>
            </a:r>
            <a:r>
              <a:rPr kumimoji="0" lang="en-US" sz="1700" b="1" i="0" u="none" strike="noStrike" kern="1200" cap="none" spc="0" normalizeH="0" baseline="0" noProof="0" dirty="0" smtClean="0">
                <a:ln>
                  <a:noFill/>
                </a:ln>
                <a:solidFill>
                  <a:prstClr val="black"/>
                </a:solidFill>
                <a:effectLst/>
                <a:uLnTx/>
                <a:uFillTx/>
                <a:latin typeface="Arial"/>
                <a:cs typeface="+mn-cs"/>
              </a:rPr>
              <a:t>     </a:t>
            </a:r>
            <a:r>
              <a:rPr kumimoji="0" lang="en-US" sz="1700" b="1" i="0" u="none" strike="noStrike" kern="1200" cap="none" spc="0" normalizeH="0" baseline="0" noProof="0" dirty="0" smtClean="0">
                <a:ln>
                  <a:noFill/>
                </a:ln>
                <a:solidFill>
                  <a:srgbClr val="2B2AA6"/>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Institute </a:t>
            </a:r>
            <a:r>
              <a:rPr kumimoji="0" lang="en-US" sz="1700" b="0" i="0" u="none" strike="noStrike" kern="1200" cap="none" spc="0" normalizeH="0" baseline="0" noProof="0" dirty="0">
                <a:ln>
                  <a:noFill/>
                </a:ln>
                <a:solidFill>
                  <a:srgbClr val="2B2AA6"/>
                </a:solidFill>
                <a:effectLst/>
                <a:uLnTx/>
                <a:uFillTx/>
                <a:latin typeface="Arial"/>
                <a:cs typeface="+mn-cs"/>
              </a:rPr>
              <a:t>Board Rules approved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endParaRPr kumimoji="0" lang="en-US" sz="1700" b="0" i="0" u="none" strike="noStrike" kern="1200" cap="none" spc="0" normalizeH="0" baseline="0" noProof="0" dirty="0" smtClean="0">
              <a:ln>
                <a:noFill/>
              </a:ln>
              <a:solidFill>
                <a:srgbClr val="000090"/>
              </a:solidFill>
              <a:effectLst/>
              <a:uLnTx/>
              <a:uFillTx/>
              <a:latin typeface="Arial"/>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May  </a:t>
            </a:r>
            <a:r>
              <a:rPr kumimoji="0" lang="en-US" sz="1700" b="1" i="0" u="none" strike="noStrike" kern="1200" cap="none" spc="0" normalizeH="0" baseline="0" noProof="0" dirty="0" smtClean="0">
                <a:ln>
                  <a:noFill/>
                </a:ln>
                <a:solidFill>
                  <a:srgbClr val="00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First </a:t>
            </a:r>
            <a:r>
              <a:rPr kumimoji="0" lang="en-US" sz="1700" b="0" i="0" u="none" strike="noStrike" kern="1200" cap="none" spc="0" normalizeH="0" baseline="0" noProof="0" dirty="0">
                <a:ln>
                  <a:noFill/>
                </a:ln>
                <a:solidFill>
                  <a:srgbClr val="2B2AA6"/>
                </a:solidFill>
                <a:effectLst/>
                <a:uLnTx/>
                <a:uFillTx/>
                <a:latin typeface="Arial"/>
                <a:cs typeface="+mn-cs"/>
              </a:rPr>
              <a:t>DUNE Executive Committee meeting  </a:t>
            </a:r>
            <a:r>
              <a:rPr kumimoji="0" lang="en-US" sz="1700" b="0" i="0" u="none" strike="noStrike" kern="1200" cap="none" spc="0" normalizeH="0" baseline="0" noProof="0" dirty="0">
                <a:ln>
                  <a:noFill/>
                </a:ln>
                <a:solidFill>
                  <a:srgbClr val="008000"/>
                </a:solidFill>
                <a:effectLst/>
                <a:uLnTx/>
                <a:uFillTx/>
                <a:latin typeface="ZapfDingbatsITC"/>
                <a:cs typeface="+mn-cs"/>
              </a:rPr>
              <a:t>✔</a:t>
            </a:r>
            <a:r>
              <a:rPr kumimoji="0" lang="en-US" sz="1700" b="0" i="0" u="none" strike="noStrike" kern="1200" cap="none" spc="0" normalizeH="0" baseline="0" noProof="0" dirty="0">
                <a:ln>
                  <a:noFill/>
                </a:ln>
                <a:solidFill>
                  <a:srgbClr val="008000"/>
                </a:solidFill>
                <a:effectLst/>
                <a:uLnTx/>
                <a:uFillTx/>
                <a:latin typeface="Arial"/>
                <a:cs typeface="+mn-cs"/>
              </a:rPr>
              <a:t> </a:t>
            </a:r>
            <a:endParaRPr kumimoji="0" lang="en-US" sz="1700" b="0" i="0" u="none" strike="noStrike" kern="1200" cap="none" spc="0" normalizeH="0" baseline="0" noProof="0" dirty="0" smtClean="0">
              <a:ln>
                <a:noFill/>
              </a:ln>
              <a:solidFill>
                <a:srgbClr val="000090"/>
              </a:solidFill>
              <a:effectLst/>
              <a:uLnTx/>
              <a:uFillTx/>
              <a:latin typeface="Arial"/>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July </a:t>
            </a:r>
            <a:r>
              <a:rPr kumimoji="0" lang="en-US" sz="1700" b="1" i="0" u="none" strike="noStrike" kern="1200" cap="none" spc="0" normalizeH="0" baseline="0" noProof="0" dirty="0" smtClean="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000090"/>
                </a:solidFill>
                <a:effectLst/>
                <a:uLnTx/>
                <a:uFillTx/>
                <a:latin typeface="Arial"/>
                <a:cs typeface="+mn-cs"/>
              </a:rPr>
              <a:t>DOE CD-1-R Review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July </a:t>
            </a:r>
            <a:r>
              <a:rPr kumimoji="0" lang="en-US" sz="1700" b="1" i="0" u="none" strike="noStrike" kern="1200" cap="none" spc="0" normalizeH="0" baseline="0" noProof="0" dirty="0" smtClean="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00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Scientific/Detector Coordinators appointed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srgbClr val="000000"/>
                </a:solidFill>
                <a:effectLst/>
                <a:uLnTx/>
                <a:uFillTx/>
                <a:latin typeface="Arial"/>
                <a:cs typeface="+mn-cs"/>
              </a:rPr>
              <a:t>August  	</a:t>
            </a:r>
            <a:r>
              <a:rPr kumimoji="0" lang="en-US" sz="1700" b="0" i="0" u="none" strike="noStrike" kern="1200" cap="none" spc="0" normalizeH="0" baseline="0" noProof="0" dirty="0" smtClean="0">
                <a:ln>
                  <a:noFill/>
                </a:ln>
                <a:solidFill>
                  <a:srgbClr val="2B2AA6"/>
                </a:solidFill>
                <a:effectLst/>
                <a:uLnTx/>
                <a:uFillTx/>
                <a:latin typeface="Arial"/>
                <a:cs typeface="+mn-cs"/>
              </a:rPr>
              <a:t>Technical </a:t>
            </a:r>
            <a:r>
              <a:rPr kumimoji="0" lang="en-US" sz="1700" b="0" i="0" u="none" strike="noStrike" kern="1200" cap="none" spc="0" normalizeH="0" baseline="0" noProof="0" dirty="0">
                <a:ln>
                  <a:noFill/>
                </a:ln>
                <a:solidFill>
                  <a:srgbClr val="2B2AA6"/>
                </a:solidFill>
                <a:effectLst/>
                <a:uLnTx/>
                <a:uFillTx/>
                <a:latin typeface="Arial"/>
                <a:cs typeface="+mn-cs"/>
              </a:rPr>
              <a:t>Board Formed  </a:t>
            </a:r>
            <a:r>
              <a:rPr kumimoji="0" lang="en-US" sz="1700" b="0" i="0" u="none" strike="noStrike" kern="1200" cap="none" spc="0" normalizeH="0" baseline="0" noProof="0" dirty="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srgbClr val="000000"/>
                </a:solidFill>
                <a:effectLst/>
                <a:uLnTx/>
                <a:uFillTx/>
                <a:latin typeface="Arial"/>
                <a:cs typeface="+mn-cs"/>
              </a:rPr>
              <a:t>Sept	      	</a:t>
            </a:r>
            <a:r>
              <a:rPr kumimoji="0" lang="en-US" sz="1700" b="0" i="0" u="none" strike="noStrike" kern="1200" cap="none" spc="0" normalizeH="0" baseline="0" noProof="0" dirty="0" smtClean="0">
                <a:ln>
                  <a:noFill/>
                </a:ln>
                <a:solidFill>
                  <a:srgbClr val="2B2AA6"/>
                </a:solidFill>
                <a:effectLst/>
                <a:uLnTx/>
                <a:uFillTx/>
                <a:latin typeface="Arial"/>
                <a:cs typeface="+mn-cs"/>
              </a:rPr>
              <a:t>2</a:t>
            </a:r>
            <a:r>
              <a:rPr kumimoji="0" lang="en-US" sz="1700" b="0" i="0" u="none" strike="noStrike" kern="1200" cap="none" spc="0" normalizeH="0" baseline="30000" noProof="0" dirty="0" smtClean="0">
                <a:ln>
                  <a:noFill/>
                </a:ln>
                <a:solidFill>
                  <a:srgbClr val="2B2AA6"/>
                </a:solidFill>
                <a:effectLst/>
                <a:uLnTx/>
                <a:uFillTx/>
                <a:latin typeface="Arial"/>
                <a:cs typeface="+mn-cs"/>
              </a:rPr>
              <a:t>nd</a:t>
            </a:r>
            <a:r>
              <a:rPr kumimoji="0" lang="en-US" sz="1700" b="0" i="0" u="none" strike="noStrike" kern="1200" cap="none" spc="0" normalizeH="0" baseline="0" noProof="0" dirty="0" smtClean="0">
                <a:ln>
                  <a:noFill/>
                </a:ln>
                <a:solidFill>
                  <a:srgbClr val="2B2AA6"/>
                </a:solidFill>
                <a:effectLst/>
                <a:uLnTx/>
                <a:uFillTx/>
                <a:latin typeface="Arial"/>
                <a:cs typeface="+mn-cs"/>
              </a:rPr>
              <a:t> Collab. Mtg. and move </a:t>
            </a:r>
            <a:r>
              <a:rPr kumimoji="0" lang="en-US" sz="1700" b="0" i="0" u="none" strike="noStrike" kern="1200" cap="none" spc="0" normalizeH="0" baseline="0" noProof="0" dirty="0">
                <a:ln>
                  <a:noFill/>
                </a:ln>
                <a:solidFill>
                  <a:srgbClr val="2B2AA6"/>
                </a:solidFill>
                <a:effectLst/>
                <a:uLnTx/>
                <a:uFillTx/>
                <a:latin typeface="Arial"/>
                <a:cs typeface="+mn-cs"/>
              </a:rPr>
              <a:t>to regular WG </a:t>
            </a:r>
            <a:r>
              <a:rPr kumimoji="0" lang="en-US" sz="1700" b="0" i="0" u="none" strike="noStrike" kern="1200" cap="none" spc="0" normalizeH="0" baseline="0" noProof="0" dirty="0" smtClean="0">
                <a:ln>
                  <a:noFill/>
                </a:ln>
                <a:solidFill>
                  <a:srgbClr val="2B2AA6"/>
                </a:solidFill>
                <a:effectLst/>
                <a:uLnTx/>
                <a:uFillTx/>
                <a:latin typeface="Arial"/>
                <a:cs typeface="+mn-cs"/>
              </a:rPr>
              <a:t>mtg. </a:t>
            </a:r>
            <a:r>
              <a:rPr kumimoji="0" lang="en-US" sz="1700" b="0" i="0" u="none" strike="noStrike" kern="1200" cap="none" spc="0" normalizeH="0" baseline="0" noProof="0" dirty="0">
                <a:ln>
                  <a:noFill/>
                </a:ln>
                <a:solidFill>
                  <a:srgbClr val="2B2AA6"/>
                </a:solidFill>
                <a:effectLst/>
                <a:uLnTx/>
                <a:uFillTx/>
                <a:latin typeface="Arial"/>
                <a:cs typeface="+mn-cs"/>
              </a:rPr>
              <a:t>schedule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endParaRPr kumimoji="0" lang="en-US" sz="1700" b="0" i="0" u="none" strike="noStrike" kern="1200" cap="none" spc="0" normalizeH="0" baseline="0" noProof="0" dirty="0">
              <a:ln>
                <a:noFill/>
              </a:ln>
              <a:solidFill>
                <a:srgbClr val="008000"/>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Dec </a:t>
            </a:r>
            <a:r>
              <a:rPr kumimoji="0" lang="en-US" sz="1700" b="1" i="0" u="none" strike="noStrike" kern="1200" cap="none" spc="0" normalizeH="0" baseline="0" noProof="0" dirty="0" smtClean="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DOE </a:t>
            </a:r>
            <a:r>
              <a:rPr kumimoji="0" lang="en-US" sz="1700" b="0" i="0" u="none" strike="noStrike" kern="1200" cap="none" spc="0" normalizeH="0" baseline="0" noProof="0" dirty="0">
                <a:ln>
                  <a:noFill/>
                </a:ln>
                <a:solidFill>
                  <a:srgbClr val="2B2AA6"/>
                </a:solidFill>
                <a:effectLst/>
                <a:uLnTx/>
                <a:uFillTx/>
                <a:latin typeface="Arial"/>
                <a:cs typeface="+mn-cs"/>
              </a:rPr>
              <a:t>CD-3a Review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ts val="0"/>
              </a:spcAft>
              <a:buClrTx/>
              <a:buSzTx/>
              <a:buFont typeface="Arial" charset="0"/>
              <a:buChar char="–"/>
              <a:tabLst/>
              <a:defRPr/>
            </a:pPr>
            <a:r>
              <a:rPr kumimoji="0" lang="en-US" sz="1700" b="0" i="0" u="none" strike="noStrike" kern="1200" cap="none" spc="0" normalizeH="0" baseline="0" noProof="0" dirty="0">
                <a:ln>
                  <a:noFill/>
                </a:ln>
                <a:solidFill>
                  <a:prstClr val="black"/>
                </a:solidFill>
                <a:effectLst/>
                <a:uLnTx/>
                <a:uFillTx/>
                <a:latin typeface="Arial"/>
                <a:cs typeface="+mn-cs"/>
              </a:rPr>
              <a:t>Dec</a:t>
            </a:r>
            <a:r>
              <a:rPr kumimoji="0" lang="en-US" sz="1700" b="1" i="0" u="none" strike="noStrike" kern="1200" cap="none" spc="0" normalizeH="0" baseline="0" noProof="0" dirty="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Full integration of dual-phase (WA105) into DUNE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ts val="600"/>
              </a:spcAft>
              <a:buClrTx/>
              <a:buSzTx/>
              <a:buFont typeface="Arial" charset="0"/>
              <a:buChar char="–"/>
              <a:tabLst/>
              <a:defRPr/>
            </a:pPr>
            <a:r>
              <a:rPr kumimoji="0" lang="en-US" sz="1700" b="0" i="0" u="none" strike="noStrike" kern="1200" cap="none" spc="0" normalizeH="0" baseline="0" noProof="0" dirty="0">
                <a:ln>
                  <a:noFill/>
                </a:ln>
                <a:solidFill>
                  <a:prstClr val="black"/>
                </a:solidFill>
                <a:effectLst/>
                <a:uLnTx/>
                <a:uFillTx/>
                <a:latin typeface="Arial"/>
                <a:cs typeface="+mn-cs"/>
              </a:rPr>
              <a:t>Dec</a:t>
            </a:r>
            <a:r>
              <a:rPr kumimoji="0" lang="en-US" sz="1700" b="1" i="0" u="none" strike="noStrike" kern="1200" cap="none" spc="0" normalizeH="0" baseline="0" noProof="0" dirty="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ProtoDUNE-SP approved at CERN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endParaRPr kumimoji="0" lang="en-US" sz="1700" b="0" i="0" u="none" strike="noStrike" kern="1200" cap="none" spc="0" normalizeH="0" baseline="0" noProof="0" dirty="0">
              <a:ln>
                <a:noFill/>
              </a:ln>
              <a:solidFill>
                <a:prstClr val="white">
                  <a:lumMod val="50000"/>
                </a:prstClr>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ts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Jan</a:t>
            </a:r>
            <a:r>
              <a:rPr kumimoji="0" lang="en-US" sz="1700" b="0" i="0" u="none" strike="noStrike" kern="1200" cap="none" spc="0" normalizeH="0" baseline="0" noProof="0" dirty="0" smtClean="0">
                <a:ln>
                  <a:noFill/>
                </a:ln>
                <a:solidFill>
                  <a:srgbClr val="FF0000"/>
                </a:solidFill>
                <a:effectLst/>
                <a:uLnTx/>
                <a:uFillTx/>
                <a:latin typeface="Arial"/>
                <a:cs typeface="+mn-cs"/>
              </a:rPr>
              <a:t>  </a:t>
            </a:r>
            <a:r>
              <a:rPr kumimoji="0" lang="en-US" sz="1700" b="1" i="0" u="none" strike="noStrike" kern="1200" cap="none" spc="0" normalizeH="0" baseline="0" noProof="0" dirty="0" smtClean="0">
                <a:ln>
                  <a:noFill/>
                </a:ln>
                <a:solidFill>
                  <a:srgbClr val="FF0000"/>
                </a:solidFill>
                <a:effectLst/>
                <a:uLnTx/>
                <a:uFillTx/>
                <a:latin typeface="Arial"/>
                <a:cs typeface="+mn-cs"/>
              </a:rPr>
              <a:t>    </a:t>
            </a:r>
            <a:r>
              <a:rPr kumimoji="0" lang="en-US" sz="1700" b="1" i="0" u="none" strike="noStrike" kern="1200" cap="none" spc="0" normalizeH="0" baseline="0" noProof="0" dirty="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ProtoDUNE-SP </a:t>
            </a:r>
            <a:r>
              <a:rPr kumimoji="0" lang="en-US" sz="1700" b="0" i="0" u="none" strike="noStrike" kern="1200" cap="none" spc="0" normalizeH="0" baseline="0" noProof="0" dirty="0">
                <a:ln>
                  <a:noFill/>
                </a:ln>
                <a:solidFill>
                  <a:srgbClr val="2B2AA6"/>
                </a:solidFill>
                <a:effectLst/>
                <a:uLnTx/>
                <a:uFillTx/>
                <a:latin typeface="Arial"/>
                <a:cs typeface="+mn-cs"/>
              </a:rPr>
              <a:t>leadership team in place </a:t>
            </a:r>
            <a:r>
              <a:rPr kumimoji="0" lang="en-US" sz="1700" b="0" i="0" u="none" strike="noStrike" kern="1200" cap="none" spc="0" normalizeH="0" baseline="0" noProof="0" dirty="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Jan</a:t>
            </a:r>
            <a:r>
              <a:rPr kumimoji="0" lang="en-US" sz="1700" b="0" i="0" u="none" strike="noStrike" kern="1200" cap="none" spc="0" normalizeH="0" baseline="0" noProof="0" dirty="0" smtClean="0">
                <a:ln>
                  <a:noFill/>
                </a:ln>
                <a:solidFill>
                  <a:srgbClr val="2B2AA6"/>
                </a:solidFill>
                <a:effectLst/>
                <a:uLnTx/>
                <a:uFillTx/>
                <a:latin typeface="Arial"/>
                <a:cs typeface="+mn-cs"/>
              </a:rPr>
              <a:t>		3</a:t>
            </a:r>
            <a:r>
              <a:rPr kumimoji="0" lang="en-US" sz="1700" b="0" i="0" u="none" strike="noStrike" kern="1200" cap="none" spc="0" normalizeH="0" baseline="30000" noProof="0" dirty="0">
                <a:ln>
                  <a:noFill/>
                </a:ln>
                <a:solidFill>
                  <a:srgbClr val="2B2AA6"/>
                </a:solidFill>
                <a:effectLst/>
                <a:uLnTx/>
                <a:uFillTx/>
                <a:latin typeface="Arial"/>
                <a:cs typeface="+mn-cs"/>
              </a:rPr>
              <a:t>r</a:t>
            </a:r>
            <a:r>
              <a:rPr kumimoji="0" lang="en-US" sz="1700" b="0" i="0" u="none" strike="noStrike" kern="1200" cap="none" spc="0" normalizeH="0" baseline="30000" noProof="0" dirty="0" smtClean="0">
                <a:ln>
                  <a:noFill/>
                </a:ln>
                <a:solidFill>
                  <a:srgbClr val="2B2AA6"/>
                </a:solidFill>
                <a:effectLst/>
                <a:uLnTx/>
                <a:uFillTx/>
                <a:latin typeface="Arial"/>
                <a:cs typeface="+mn-cs"/>
              </a:rPr>
              <a:t>d</a:t>
            </a:r>
            <a:r>
              <a:rPr kumimoji="0" lang="en-US" sz="1700" b="0" i="0" u="none" strike="noStrike" kern="1200" cap="none" spc="0" normalizeH="0" baseline="0" noProof="0" dirty="0" smtClean="0">
                <a:ln>
                  <a:noFill/>
                </a:ln>
                <a:solidFill>
                  <a:srgbClr val="2B2AA6"/>
                </a:solidFill>
                <a:effectLst/>
                <a:uLnTx/>
                <a:uFillTx/>
                <a:latin typeface="Arial"/>
                <a:cs typeface="+mn-cs"/>
              </a:rPr>
              <a:t> Collab. Mtg. &amp; </a:t>
            </a:r>
            <a:r>
              <a:rPr kumimoji="0" lang="en-US" sz="1700" b="0" i="0" u="none" strike="noStrike" kern="1200" cap="none" spc="0" normalizeH="0" baseline="0" noProof="0" dirty="0" smtClean="0">
                <a:ln>
                  <a:noFill/>
                </a:ln>
                <a:solidFill>
                  <a:srgbClr val="FF0000"/>
                </a:solidFill>
                <a:effectLst/>
                <a:uLnTx/>
                <a:uFillTx/>
                <a:latin typeface="Arial"/>
                <a:cs typeface="+mn-cs"/>
              </a:rPr>
              <a:t>ProtoDUNE “Expressions of Interest”</a:t>
            </a:r>
            <a:r>
              <a:rPr kumimoji="0" lang="en-US" sz="1700" b="0" i="0" u="none" strike="noStrike" kern="1200" cap="none" spc="0" normalizeH="0" baseline="0" noProof="0" dirty="0" smtClean="0">
                <a:ln>
                  <a:noFill/>
                </a:ln>
                <a:solidFill>
                  <a:srgbClr val="2B2AA6"/>
                </a:solidFill>
                <a:effectLst/>
                <a:uLnTx/>
                <a:uFillTx/>
                <a:latin typeface="Arial"/>
                <a:cs typeface="+mn-cs"/>
              </a:rPr>
              <a:t>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Feb </a:t>
            </a:r>
            <a:r>
              <a:rPr kumimoji="0" lang="en-US" sz="1700" b="1" i="0" u="none" strike="noStrike" kern="1200" cap="none" spc="0" normalizeH="0" baseline="0" noProof="0" dirty="0" smtClean="0">
                <a:ln>
                  <a:noFill/>
                </a:ln>
                <a:solidFill>
                  <a:prstClr val="black"/>
                </a:solidFill>
                <a:effectLst/>
                <a:uLnTx/>
                <a:uFillTx/>
                <a:latin typeface="Arial"/>
                <a:cs typeface="+mn-cs"/>
              </a:rPr>
              <a:t>    </a:t>
            </a:r>
            <a:r>
              <a:rPr kumimoji="0" lang="en-US" sz="1700" b="1" i="0" u="none" strike="noStrike" kern="1200" cap="none" spc="0" normalizeH="0" baseline="0" noProof="0" dirty="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Draft strategy for 2016-2019 circulated to collaboration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prstClr val="black"/>
                </a:solidFill>
                <a:effectLst/>
                <a:uLnTx/>
                <a:uFillTx/>
                <a:latin typeface="Arial"/>
                <a:cs typeface="+mn-cs"/>
              </a:rPr>
              <a:t>Apr</a:t>
            </a:r>
            <a:r>
              <a:rPr kumimoji="0" lang="en-US" sz="1700" b="1" i="0" u="none" strike="noStrike" kern="1200" cap="none" spc="0" normalizeH="0" baseline="0" noProof="0" dirty="0" smtClean="0">
                <a:ln>
                  <a:noFill/>
                </a:ln>
                <a:solidFill>
                  <a:prstClr val="black"/>
                </a:solidFill>
                <a:effectLst/>
                <a:uLnTx/>
                <a:uFillTx/>
                <a:latin typeface="Arial"/>
                <a:cs typeface="+mn-cs"/>
              </a:rPr>
              <a:t> </a:t>
            </a:r>
            <a:r>
              <a:rPr kumimoji="0" lang="en-US" sz="1700" b="1" i="0" u="none" strike="noStrike" kern="1200" cap="none" spc="0" normalizeH="0" baseline="0" noProof="0" dirty="0" smtClean="0">
                <a:ln>
                  <a:noFill/>
                </a:ln>
                <a:solidFill>
                  <a:srgbClr val="FF0000"/>
                </a:solidFill>
                <a:effectLst/>
                <a:uLnTx/>
                <a:uFillTx/>
                <a:latin typeface="Arial"/>
                <a:cs typeface="+mn-cs"/>
              </a:rPr>
              <a:t>    </a:t>
            </a:r>
            <a:r>
              <a:rPr kumimoji="0" lang="en-US" sz="1700" b="1" i="0" u="none" strike="noStrike" kern="1200" cap="none" spc="0" normalizeH="0" baseline="0" noProof="0" dirty="0">
                <a:ln>
                  <a:noFill/>
                </a:ln>
                <a:solidFill>
                  <a:srgbClr val="FF0000"/>
                </a:solidFill>
                <a:effectLst/>
                <a:uLnTx/>
                <a:uFillTx/>
                <a:latin typeface="Arial"/>
                <a:cs typeface="+mn-cs"/>
              </a:rPr>
              <a:t>	</a:t>
            </a:r>
            <a:r>
              <a:rPr kumimoji="0" lang="en-US" sz="1700" b="0" i="0" u="none" strike="noStrike" kern="1200" cap="none" spc="0" normalizeH="0" baseline="0" noProof="0" dirty="0" smtClean="0">
                <a:ln>
                  <a:noFill/>
                </a:ln>
                <a:solidFill>
                  <a:srgbClr val="2B2AA6"/>
                </a:solidFill>
                <a:effectLst/>
                <a:uLnTx/>
                <a:uFillTx/>
                <a:latin typeface="Arial"/>
                <a:cs typeface="+mn-cs"/>
              </a:rPr>
              <a:t>European and Latin Americas meetings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700" b="0" i="0" u="none" strike="noStrike" kern="1200" cap="none" spc="0" normalizeH="0" baseline="0" noProof="0" dirty="0" smtClean="0">
                <a:ln>
                  <a:noFill/>
                </a:ln>
                <a:solidFill>
                  <a:srgbClr val="000000"/>
                </a:solidFill>
                <a:effectLst/>
                <a:uLnTx/>
                <a:uFillTx/>
                <a:latin typeface="Arial"/>
                <a:cs typeface="+mn-cs"/>
              </a:rPr>
              <a:t>May</a:t>
            </a:r>
            <a:r>
              <a:rPr kumimoji="0" lang="en-US" sz="1700" b="0" i="0" u="none" strike="noStrike" kern="1200" cap="none" spc="0" normalizeH="0" baseline="0" noProof="0" dirty="0">
                <a:ln>
                  <a:noFill/>
                </a:ln>
                <a:solidFill>
                  <a:srgbClr val="000090"/>
                </a:solidFill>
                <a:effectLst/>
                <a:uLnTx/>
                <a:uFillTx/>
                <a:latin typeface="Arial"/>
                <a:cs typeface="+mn-cs"/>
              </a:rPr>
              <a:t>		</a:t>
            </a:r>
            <a:r>
              <a:rPr kumimoji="0" lang="en-US" sz="1700" b="0" i="0" u="none" strike="noStrike" kern="1200" cap="none" spc="0" normalizeH="0" baseline="0" noProof="0" dirty="0" err="1" smtClean="0">
                <a:ln>
                  <a:noFill/>
                </a:ln>
                <a:solidFill>
                  <a:srgbClr val="2B2AA6"/>
                </a:solidFill>
                <a:effectLst/>
                <a:uLnTx/>
                <a:uFillTx/>
                <a:latin typeface="Arial"/>
                <a:cs typeface="+mn-cs"/>
              </a:rPr>
              <a:t>ProtoDUNE</a:t>
            </a:r>
            <a:r>
              <a:rPr kumimoji="0" lang="en-US" sz="1700" b="0" i="0" u="none" strike="noStrike" kern="1200" cap="none" spc="0" normalizeH="0" baseline="0" noProof="0" dirty="0" smtClean="0">
                <a:ln>
                  <a:noFill/>
                </a:ln>
                <a:solidFill>
                  <a:srgbClr val="2B2AA6"/>
                </a:solidFill>
                <a:effectLst/>
                <a:uLnTx/>
                <a:uFillTx/>
                <a:latin typeface="Arial"/>
                <a:cs typeface="+mn-cs"/>
              </a:rPr>
              <a:t> organization defined </a:t>
            </a:r>
            <a:r>
              <a:rPr kumimoji="0" lang="en-US" sz="1700" b="0" i="0" u="none" strike="noStrike" kern="1200" cap="none" spc="0" normalizeH="0" baseline="0" noProof="0" dirty="0" smtClean="0">
                <a:ln>
                  <a:noFill/>
                </a:ln>
                <a:solidFill>
                  <a:srgbClr val="008000"/>
                </a:solidFill>
                <a:effectLst/>
                <a:uLnTx/>
                <a:uFillTx/>
                <a:latin typeface="ZapfDingbatsITC"/>
                <a:cs typeface="+mn-cs"/>
              </a:rPr>
              <a:t>✔</a:t>
            </a:r>
            <a:endParaRPr kumimoji="0" lang="en-US" sz="1700" b="0" i="0" u="none" strike="noStrike" kern="1200" cap="none" spc="0" normalizeH="0" baseline="0" noProof="0" dirty="0">
              <a:ln>
                <a:noFill/>
              </a:ln>
              <a:solidFill>
                <a:srgbClr val="000090"/>
              </a:solidFill>
              <a:effectLst/>
              <a:uLnTx/>
              <a:uFillTx/>
              <a:latin typeface="Arial"/>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700" b="0" i="0" u="none" strike="noStrike" kern="1200" cap="none" spc="0" normalizeH="0" baseline="0" noProof="0" dirty="0">
              <a:ln>
                <a:noFill/>
              </a:ln>
              <a:solidFill>
                <a:srgbClr val="008000"/>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700" b="0" i="0" u="none" strike="noStrike" kern="1200" cap="none" spc="0" normalizeH="0" baseline="0" noProof="0" dirty="0" smtClean="0">
              <a:ln>
                <a:noFill/>
              </a:ln>
              <a:solidFill>
                <a:srgbClr val="008000"/>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700" b="0" i="0" u="none" strike="noStrike" kern="1200" cap="none" spc="0" normalizeH="0" baseline="0" noProof="0" dirty="0">
              <a:ln>
                <a:noFill/>
              </a:ln>
              <a:solidFill>
                <a:srgbClr val="008000"/>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ZapfDingbatsITC"/>
              <a:cs typeface="+mn-cs"/>
            </a:endParaRPr>
          </a:p>
          <a:p>
            <a:pPr marL="742950" marR="0" lvl="1" indent="-285750" algn="l" defTabSz="457200" rtl="0" eaLnBrk="1" fontAlgn="base" latinLnBrk="0" hangingPunct="1">
              <a:lnSpc>
                <a:spcPct val="100000"/>
              </a:lnSpc>
              <a:spcBef>
                <a:spcPct val="20000"/>
              </a:spcBef>
              <a:spcAft>
                <a:spcPct val="0"/>
              </a:spcAft>
              <a:buClr>
                <a:srgbClr val="FF5300"/>
              </a:buClr>
              <a:buSzTx/>
              <a:buFont typeface="Arial" charset="0"/>
              <a:buChar char="–"/>
              <a:tabLst/>
              <a:defRPr/>
            </a:pPr>
            <a:endParaRPr kumimoji="0" lang="en-US" sz="1700" b="0" i="0" u="none" strike="noStrike" kern="1200" cap="none" spc="0" normalizeH="0" baseline="0" noProof="0" dirty="0" smtClean="0">
              <a:ln>
                <a:noFill/>
              </a:ln>
              <a:solidFill>
                <a:srgbClr val="2B2AA6"/>
              </a:solidFill>
              <a:effectLst/>
              <a:uLnTx/>
              <a:uFillTx/>
              <a:latin typeface="Arial"/>
              <a:cs typeface="+mn-cs"/>
            </a:endParaRPr>
          </a:p>
        </p:txBody>
      </p:sp>
      <p:cxnSp>
        <p:nvCxnSpPr>
          <p:cNvPr id="107" name="Straight Connector 106"/>
          <p:cNvCxnSpPr/>
          <p:nvPr/>
        </p:nvCxnSpPr>
        <p:spPr>
          <a:xfrm flipV="1">
            <a:off x="145472" y="4523813"/>
            <a:ext cx="8853055" cy="41564"/>
          </a:xfrm>
          <a:prstGeom prst="line">
            <a:avLst/>
          </a:prstGeom>
          <a:noFill/>
          <a:ln w="19050" cap="flat" cmpd="sng" algn="ctr">
            <a:solidFill>
              <a:srgbClr val="FF5400"/>
            </a:solidFill>
            <a:prstDash val="dash"/>
          </a:ln>
          <a:effectLst>
            <a:outerShdw blurRad="40000" dist="20000" dir="5400000" rotWithShape="0">
              <a:srgbClr val="000000">
                <a:alpha val="38000"/>
              </a:srgbClr>
            </a:outerShdw>
          </a:effectLst>
        </p:spPr>
      </p:cxnSp>
      <p:cxnSp>
        <p:nvCxnSpPr>
          <p:cNvPr id="108" name="Straight Arrow Connector 107"/>
          <p:cNvCxnSpPr/>
          <p:nvPr/>
        </p:nvCxnSpPr>
        <p:spPr>
          <a:xfrm flipV="1">
            <a:off x="329331" y="3663626"/>
            <a:ext cx="0" cy="928255"/>
          </a:xfrm>
          <a:prstGeom prst="straightConnector1">
            <a:avLst/>
          </a:prstGeom>
          <a:noFill/>
          <a:ln w="19050" cap="flat" cmpd="sng" algn="ctr">
            <a:solidFill>
              <a:srgbClr val="FF5400"/>
            </a:solidFill>
            <a:prstDash val="solid"/>
            <a:tailEnd type="triangle"/>
          </a:ln>
          <a:effectLst>
            <a:outerShdw blurRad="40000" dist="20000" dir="5400000" rotWithShape="0">
              <a:srgbClr val="000000">
                <a:alpha val="38000"/>
              </a:srgbClr>
            </a:outerShdw>
          </a:effectLst>
        </p:spPr>
      </p:cxnSp>
      <p:cxnSp>
        <p:nvCxnSpPr>
          <p:cNvPr id="109" name="Straight Arrow Connector 108"/>
          <p:cNvCxnSpPr/>
          <p:nvPr/>
        </p:nvCxnSpPr>
        <p:spPr>
          <a:xfrm>
            <a:off x="329328" y="4578024"/>
            <a:ext cx="3" cy="900548"/>
          </a:xfrm>
          <a:prstGeom prst="straightConnector1">
            <a:avLst/>
          </a:prstGeom>
          <a:noFill/>
          <a:ln w="19050" cap="flat" cmpd="sng" algn="ctr">
            <a:solidFill>
              <a:srgbClr val="FF5400"/>
            </a:solidFill>
            <a:prstDash val="solid"/>
            <a:tailEnd type="triangle"/>
          </a:ln>
          <a:effectLst>
            <a:outerShdw blurRad="40000" dist="20000" dir="5400000" rotWithShape="0">
              <a:srgbClr val="000000">
                <a:alpha val="38000"/>
              </a:srgbClr>
            </a:outerShdw>
          </a:effectLst>
        </p:spPr>
      </p:cxnSp>
      <p:sp>
        <p:nvSpPr>
          <p:cNvPr id="110" name="TextBox 109"/>
          <p:cNvSpPr txBox="1"/>
          <p:nvPr/>
        </p:nvSpPr>
        <p:spPr>
          <a:xfrm>
            <a:off x="450685" y="3982278"/>
            <a:ext cx="6527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5300"/>
                </a:solidFill>
                <a:effectLst/>
                <a:uLnTx/>
                <a:uFillTx/>
              </a:rPr>
              <a:t>2015</a:t>
            </a:r>
          </a:p>
        </p:txBody>
      </p:sp>
      <p:sp>
        <p:nvSpPr>
          <p:cNvPr id="111" name="TextBox 110"/>
          <p:cNvSpPr txBox="1"/>
          <p:nvPr/>
        </p:nvSpPr>
        <p:spPr>
          <a:xfrm>
            <a:off x="450681" y="4771994"/>
            <a:ext cx="6527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5300"/>
                </a:solidFill>
                <a:effectLst/>
                <a:uLnTx/>
                <a:uFillTx/>
              </a:rPr>
              <a:t>2016</a:t>
            </a:r>
          </a:p>
        </p:txBody>
      </p:sp>
      <p:sp>
        <p:nvSpPr>
          <p:cNvPr id="112" name="TextBox 111"/>
          <p:cNvSpPr txBox="1"/>
          <p:nvPr/>
        </p:nvSpPr>
        <p:spPr>
          <a:xfrm>
            <a:off x="7629873" y="1999714"/>
            <a:ext cx="75723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P5 + 1</a:t>
            </a:r>
          </a:p>
        </p:txBody>
      </p:sp>
      <p:sp>
        <p:nvSpPr>
          <p:cNvPr id="113" name="TextBox 112"/>
          <p:cNvSpPr txBox="1"/>
          <p:nvPr/>
        </p:nvSpPr>
        <p:spPr>
          <a:xfrm>
            <a:off x="7630625" y="5800759"/>
            <a:ext cx="75723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P5 </a:t>
            </a:r>
            <a:r>
              <a:rPr kumimoji="0" lang="en-US" sz="1800" b="0" i="0" u="none" strike="noStrike" kern="0" cap="none" spc="0" normalizeH="0" baseline="0" noProof="0" smtClean="0">
                <a:ln>
                  <a:noFill/>
                </a:ln>
                <a:solidFill>
                  <a:prstClr val="black"/>
                </a:solidFill>
                <a:effectLst/>
                <a:uLnTx/>
                <a:uFillTx/>
              </a:rPr>
              <a:t>+ 2</a:t>
            </a:r>
            <a:endParaRPr kumimoji="0" lang="en-US" sz="18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2403420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State of DUNE [Rubbia]</a:t>
            </a:r>
            <a:endParaRPr lang="en-US" dirty="0"/>
          </a:p>
        </p:txBody>
      </p:sp>
      <p:sp>
        <p:nvSpPr>
          <p:cNvPr id="3" name="Content Placeholder 2"/>
          <p:cNvSpPr>
            <a:spLocks noGrp="1"/>
          </p:cNvSpPr>
          <p:nvPr>
            <p:ph idx="1"/>
          </p:nvPr>
        </p:nvSpPr>
        <p:spPr>
          <a:xfrm>
            <a:off x="228600" y="803333"/>
            <a:ext cx="8672513" cy="5521267"/>
          </a:xfrm>
        </p:spPr>
        <p:txBody>
          <a:bodyPr/>
          <a:lstStyle/>
          <a:p>
            <a:r>
              <a:rPr lang="en-US" dirty="0" smtClean="0"/>
              <a:t>Comments</a:t>
            </a:r>
          </a:p>
          <a:p>
            <a:pPr lvl="1"/>
            <a:r>
              <a:rPr lang="en-US" dirty="0" smtClean="0"/>
              <a:t>DUNE management needs to be actively identifying and resolving critical technical and performance issues, </a:t>
            </a:r>
            <a:r>
              <a:rPr lang="en-US" i="1" dirty="0" smtClean="0"/>
              <a:t>e.g., </a:t>
            </a:r>
            <a:r>
              <a:rPr lang="en-US" dirty="0" smtClean="0"/>
              <a:t>with </a:t>
            </a:r>
            <a:r>
              <a:rPr lang="en-US" dirty="0" err="1" smtClean="0"/>
              <a:t>protoDUNE</a:t>
            </a:r>
            <a:r>
              <a:rPr lang="en-US" dirty="0" smtClean="0"/>
              <a:t>-SP cold electronics</a:t>
            </a:r>
          </a:p>
          <a:p>
            <a:pPr lvl="1"/>
            <a:r>
              <a:rPr lang="en-US" dirty="0" smtClean="0"/>
              <a:t>Presentations would be more useful if they include a identification of current problems, risks, and mitigating strategies or actions taken to solve problems, </a:t>
            </a:r>
            <a:r>
              <a:rPr lang="en-US" i="1" dirty="0" smtClean="0"/>
              <a:t>e.g., </a:t>
            </a:r>
            <a:r>
              <a:rPr lang="en-US" dirty="0" smtClean="0"/>
              <a:t>the </a:t>
            </a:r>
            <a:r>
              <a:rPr lang="en-US" dirty="0" err="1" smtClean="0"/>
              <a:t>protoDUNE</a:t>
            </a:r>
            <a:r>
              <a:rPr lang="en-US" dirty="0" smtClean="0"/>
              <a:t>-SP cold electronics</a:t>
            </a:r>
          </a:p>
          <a:p>
            <a:r>
              <a:rPr lang="en-US" dirty="0" smtClean="0"/>
              <a:t>Recommendations:</a:t>
            </a:r>
          </a:p>
          <a:p>
            <a:pPr lvl="1"/>
            <a:r>
              <a:rPr lang="en-US" dirty="0" smtClean="0"/>
              <a:t>Develop a full assessment of risks and corresponding mitigation strategies for </a:t>
            </a:r>
            <a:r>
              <a:rPr lang="en-US" dirty="0" err="1" smtClean="0"/>
              <a:t>protoDUNE</a:t>
            </a:r>
            <a:r>
              <a:rPr lang="en-US" dirty="0" smtClean="0"/>
              <a:t>-SP and -DP</a:t>
            </a:r>
          </a:p>
          <a:p>
            <a:pPr lvl="1"/>
            <a:r>
              <a:rPr lang="en-US" dirty="0" smtClean="0"/>
              <a:t>Keep the LBNC informed of progress in dealing with critical issues</a:t>
            </a:r>
          </a:p>
          <a:p>
            <a:pPr lvl="1"/>
            <a:r>
              <a:rPr lang="en-US" dirty="0" smtClean="0"/>
              <a:t>Use the engagement of the </a:t>
            </a:r>
            <a:r>
              <a:rPr lang="en-US" dirty="0" err="1" smtClean="0"/>
              <a:t>Fermilab</a:t>
            </a:r>
            <a:r>
              <a:rPr lang="en-US" dirty="0" smtClean="0"/>
              <a:t> Director and </a:t>
            </a:r>
            <a:r>
              <a:rPr lang="en-US" dirty="0" err="1" smtClean="0"/>
              <a:t>Fermilab</a:t>
            </a:r>
            <a:r>
              <a:rPr lang="en-US" dirty="0" smtClean="0"/>
              <a:t> as host lab to maximum advantage in resolving critical issues</a:t>
            </a:r>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06/21/2016</a:t>
            </a:r>
            <a:endParaRPr lang="en-US"/>
          </a:p>
        </p:txBody>
      </p:sp>
      <p:sp>
        <p:nvSpPr>
          <p:cNvPr id="5" name="Footer Placeholder 4"/>
          <p:cNvSpPr>
            <a:spLocks noGrp="1"/>
          </p:cNvSpPr>
          <p:nvPr>
            <p:ph type="ftr" sz="quarter" idx="11"/>
          </p:nvPr>
        </p:nvSpPr>
        <p:spPr/>
        <p:txBody>
          <a:bodyPr/>
          <a:lstStyle/>
          <a:p>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15</a:t>
            </a:fld>
            <a:endParaRPr lang="en-US" dirty="0"/>
          </a:p>
        </p:txBody>
      </p:sp>
    </p:spTree>
    <p:extLst>
      <p:ext uri="{BB962C8B-B14F-4D97-AF65-F5344CB8AC3E}">
        <p14:creationId xmlns:p14="http://schemas.microsoft.com/office/powerpoint/2010/main" val="2874544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and major </a:t>
            </a:r>
            <a:r>
              <a:rPr lang="en-US" dirty="0"/>
              <a:t>m</a:t>
            </a:r>
            <a:r>
              <a:rPr lang="en-US" dirty="0" smtClean="0"/>
              <a:t>ilestones to CD-2</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16</a:t>
            </a:fld>
            <a:endParaRPr lang="en-US" dirty="0"/>
          </a:p>
        </p:txBody>
      </p:sp>
      <p:grpSp>
        <p:nvGrpSpPr>
          <p:cNvPr id="98" name="Group 97"/>
          <p:cNvGrpSpPr/>
          <p:nvPr/>
        </p:nvGrpSpPr>
        <p:grpSpPr>
          <a:xfrm>
            <a:off x="4628472" y="1060173"/>
            <a:ext cx="983146" cy="4721339"/>
            <a:chOff x="214589" y="1308402"/>
            <a:chExt cx="983146" cy="4721339"/>
          </a:xfrm>
        </p:grpSpPr>
        <p:grpSp>
          <p:nvGrpSpPr>
            <p:cNvPr id="99" name="Group 98"/>
            <p:cNvGrpSpPr/>
            <p:nvPr/>
          </p:nvGrpSpPr>
          <p:grpSpPr>
            <a:xfrm>
              <a:off x="669238" y="1308402"/>
              <a:ext cx="528497" cy="4721339"/>
              <a:chOff x="960783" y="1308402"/>
              <a:chExt cx="528497" cy="4721339"/>
            </a:xfrm>
          </p:grpSpPr>
          <p:grpSp>
            <p:nvGrpSpPr>
              <p:cNvPr id="104" name="Group 103"/>
              <p:cNvGrpSpPr/>
              <p:nvPr/>
            </p:nvGrpSpPr>
            <p:grpSpPr>
              <a:xfrm>
                <a:off x="960784" y="1308402"/>
                <a:ext cx="528496" cy="1176383"/>
                <a:chOff x="960784" y="1056614"/>
                <a:chExt cx="528496" cy="1176383"/>
              </a:xfrm>
            </p:grpSpPr>
            <p:sp>
              <p:nvSpPr>
                <p:cNvPr id="120" name="Chevron 119"/>
                <p:cNvSpPr/>
                <p:nvPr/>
              </p:nvSpPr>
              <p:spPr>
                <a:xfrm rot="5400000">
                  <a:off x="1047427" y="976594"/>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21" name="Chevron 120"/>
                <p:cNvSpPr/>
                <p:nvPr/>
              </p:nvSpPr>
              <p:spPr>
                <a:xfrm rot="5400000">
                  <a:off x="1044346" y="1244720"/>
                  <a:ext cx="361372" cy="528496"/>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22" name="Chevron 121"/>
                <p:cNvSpPr/>
                <p:nvPr/>
              </p:nvSpPr>
              <p:spPr>
                <a:xfrm rot="5400000">
                  <a:off x="1047431" y="1519931"/>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23" name="Chevron 122"/>
                <p:cNvSpPr/>
                <p:nvPr/>
              </p:nvSpPr>
              <p:spPr>
                <a:xfrm rot="5400000">
                  <a:off x="1044347" y="1788064"/>
                  <a:ext cx="361372" cy="528493"/>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nvGrpSpPr>
              <p:cNvPr id="105" name="Group 104"/>
              <p:cNvGrpSpPr/>
              <p:nvPr/>
            </p:nvGrpSpPr>
            <p:grpSpPr>
              <a:xfrm>
                <a:off x="960783" y="2494471"/>
                <a:ext cx="528496" cy="1176383"/>
                <a:chOff x="967407" y="1056614"/>
                <a:chExt cx="528496" cy="1176383"/>
              </a:xfrm>
            </p:grpSpPr>
            <p:sp>
              <p:nvSpPr>
                <p:cNvPr id="116" name="Chevron 115"/>
                <p:cNvSpPr/>
                <p:nvPr/>
              </p:nvSpPr>
              <p:spPr>
                <a:xfrm rot="5400000">
                  <a:off x="1050969" y="973052"/>
                  <a:ext cx="361372" cy="528496"/>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17" name="Chevron 116"/>
                <p:cNvSpPr/>
                <p:nvPr/>
              </p:nvSpPr>
              <p:spPr>
                <a:xfrm rot="5400000">
                  <a:off x="1054055" y="1248262"/>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18" name="Chevron 117"/>
                <p:cNvSpPr/>
                <p:nvPr/>
              </p:nvSpPr>
              <p:spPr>
                <a:xfrm rot="5400000">
                  <a:off x="1050971" y="1516391"/>
                  <a:ext cx="361372" cy="528492"/>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19" name="Chevron 118"/>
                <p:cNvSpPr/>
                <p:nvPr/>
              </p:nvSpPr>
              <p:spPr>
                <a:xfrm rot="5400000">
                  <a:off x="1054058" y="1791605"/>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nvGrpSpPr>
              <p:cNvPr id="106" name="Group 105"/>
              <p:cNvGrpSpPr/>
              <p:nvPr/>
            </p:nvGrpSpPr>
            <p:grpSpPr>
              <a:xfrm>
                <a:off x="960788" y="3667288"/>
                <a:ext cx="528492" cy="1176383"/>
                <a:chOff x="960784" y="1056614"/>
                <a:chExt cx="528492" cy="1176383"/>
              </a:xfrm>
            </p:grpSpPr>
            <p:sp>
              <p:nvSpPr>
                <p:cNvPr id="112" name="Chevron 111"/>
                <p:cNvSpPr/>
                <p:nvPr/>
              </p:nvSpPr>
              <p:spPr>
                <a:xfrm rot="5400000">
                  <a:off x="1047427" y="976594"/>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13" name="Chevron 112"/>
                <p:cNvSpPr/>
                <p:nvPr/>
              </p:nvSpPr>
              <p:spPr>
                <a:xfrm rot="5400000">
                  <a:off x="1044344" y="1244722"/>
                  <a:ext cx="361372" cy="528492"/>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14" name="Chevron 113"/>
                <p:cNvSpPr/>
                <p:nvPr/>
              </p:nvSpPr>
              <p:spPr>
                <a:xfrm rot="5400000">
                  <a:off x="1047431" y="1519931"/>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15" name="Chevron 114"/>
                <p:cNvSpPr/>
                <p:nvPr/>
              </p:nvSpPr>
              <p:spPr>
                <a:xfrm rot="5400000">
                  <a:off x="1044345" y="1788066"/>
                  <a:ext cx="361372" cy="528489"/>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nvGrpSpPr>
              <p:cNvPr id="107" name="Group 106"/>
              <p:cNvGrpSpPr/>
              <p:nvPr/>
            </p:nvGrpSpPr>
            <p:grpSpPr>
              <a:xfrm>
                <a:off x="960785" y="4853358"/>
                <a:ext cx="528494" cy="1176383"/>
                <a:chOff x="967407" y="1056614"/>
                <a:chExt cx="528494" cy="1176383"/>
              </a:xfrm>
            </p:grpSpPr>
            <p:sp>
              <p:nvSpPr>
                <p:cNvPr id="108" name="Chevron 107"/>
                <p:cNvSpPr/>
                <p:nvPr/>
              </p:nvSpPr>
              <p:spPr>
                <a:xfrm rot="5400000">
                  <a:off x="1050968" y="973053"/>
                  <a:ext cx="361372" cy="528494"/>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09" name="Chevron 108"/>
                <p:cNvSpPr/>
                <p:nvPr/>
              </p:nvSpPr>
              <p:spPr>
                <a:xfrm rot="5400000">
                  <a:off x="1054055" y="1248262"/>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10" name="Chevron 109"/>
                <p:cNvSpPr/>
                <p:nvPr/>
              </p:nvSpPr>
              <p:spPr>
                <a:xfrm rot="5400000">
                  <a:off x="1050970" y="1516392"/>
                  <a:ext cx="361372" cy="528490"/>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11" name="Chevron 110"/>
                <p:cNvSpPr/>
                <p:nvPr/>
              </p:nvSpPr>
              <p:spPr>
                <a:xfrm rot="5400000">
                  <a:off x="1054058" y="1791605"/>
                  <a:ext cx="361372" cy="521411"/>
                </a:xfrm>
                <a:prstGeom prst="chevron">
                  <a:avLst>
                    <a:gd name="adj" fmla="val 2312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sp>
          <p:nvSpPr>
            <p:cNvPr id="100" name="TextBox 99"/>
            <p:cNvSpPr txBox="1"/>
            <p:nvPr/>
          </p:nvSpPr>
          <p:spPr>
            <a:xfrm rot="16200000">
              <a:off x="79507" y="1663149"/>
              <a:ext cx="6527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prstClr val="black"/>
                  </a:solidFill>
                  <a:effectLst/>
                  <a:uLnTx/>
                  <a:uFillTx/>
                </a:rPr>
                <a:t>2016</a:t>
              </a:r>
            </a:p>
          </p:txBody>
        </p:sp>
        <p:sp>
          <p:nvSpPr>
            <p:cNvPr id="101" name="TextBox 100"/>
            <p:cNvSpPr txBox="1"/>
            <p:nvPr/>
          </p:nvSpPr>
          <p:spPr>
            <a:xfrm rot="16200000">
              <a:off x="72883" y="2849220"/>
              <a:ext cx="6527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2017</a:t>
              </a:r>
            </a:p>
          </p:txBody>
        </p:sp>
        <p:sp>
          <p:nvSpPr>
            <p:cNvPr id="102" name="TextBox 101"/>
            <p:cNvSpPr txBox="1"/>
            <p:nvPr/>
          </p:nvSpPr>
          <p:spPr>
            <a:xfrm rot="16200000">
              <a:off x="79511" y="4035288"/>
              <a:ext cx="6527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2018</a:t>
              </a:r>
            </a:p>
          </p:txBody>
        </p:sp>
        <p:sp>
          <p:nvSpPr>
            <p:cNvPr id="103" name="TextBox 102"/>
            <p:cNvSpPr txBox="1"/>
            <p:nvPr/>
          </p:nvSpPr>
          <p:spPr>
            <a:xfrm rot="16200000">
              <a:off x="86139" y="5221358"/>
              <a:ext cx="6527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2019</a:t>
              </a:r>
            </a:p>
          </p:txBody>
        </p:sp>
      </p:grpSp>
      <p:sp>
        <p:nvSpPr>
          <p:cNvPr id="124" name="TextBox 123"/>
          <p:cNvSpPr txBox="1"/>
          <p:nvPr/>
        </p:nvSpPr>
        <p:spPr>
          <a:xfrm>
            <a:off x="1784729" y="914400"/>
            <a:ext cx="1520737"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4F81BD">
                    <a:lumMod val="75000"/>
                  </a:srgbClr>
                </a:solidFill>
                <a:effectLst/>
                <a:uLnTx/>
                <a:uFillTx/>
              </a:rPr>
              <a:t>ProtoDUNE</a:t>
            </a:r>
            <a:r>
              <a:rPr kumimoji="0" lang="en-US" sz="1600" b="0" i="0" u="none" strike="noStrike" kern="0" cap="none" spc="0" normalizeH="0" baseline="0" noProof="0" dirty="0" smtClean="0">
                <a:ln>
                  <a:noFill/>
                </a:ln>
                <a:solidFill>
                  <a:srgbClr val="4F81BD">
                    <a:lumMod val="75000"/>
                  </a:srgbClr>
                </a:solidFill>
                <a:effectLst/>
                <a:uLnTx/>
                <a:uFillTx/>
              </a:rPr>
              <a:t> </a:t>
            </a:r>
            <a:r>
              <a:rPr kumimoji="0" lang="en-US" sz="1600" b="0" i="0" u="none" strike="noStrike" kern="0" cap="none" spc="0" normalizeH="0" baseline="0" noProof="0" dirty="0" err="1" smtClean="0">
                <a:ln>
                  <a:noFill/>
                </a:ln>
                <a:solidFill>
                  <a:srgbClr val="4F81BD">
                    <a:lumMod val="75000"/>
                  </a:srgbClr>
                </a:solidFill>
                <a:effectLst/>
                <a:uLnTx/>
                <a:uFillTx/>
              </a:rPr>
              <a:t>EoIs</a:t>
            </a:r>
            <a:endParaRPr kumimoji="0" lang="en-US" sz="1600" b="0" i="0" u="none" strike="noStrike" kern="0" cap="none" spc="0" normalizeH="0" baseline="0" noProof="0" dirty="0" smtClean="0">
              <a:ln>
                <a:noFill/>
              </a:ln>
              <a:solidFill>
                <a:srgbClr val="4F81BD">
                  <a:lumMod val="75000"/>
                </a:srgbClr>
              </a:solidFill>
              <a:effectLst/>
              <a:uLnTx/>
              <a:uFillTx/>
            </a:endParaRPr>
          </a:p>
        </p:txBody>
      </p:sp>
      <p:sp>
        <p:nvSpPr>
          <p:cNvPr id="125" name="TextBox 124"/>
          <p:cNvSpPr txBox="1"/>
          <p:nvPr/>
        </p:nvSpPr>
        <p:spPr>
          <a:xfrm>
            <a:off x="588118" y="1603512"/>
            <a:ext cx="2726837"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4F81BD">
                    <a:lumMod val="75000"/>
                  </a:srgbClr>
                </a:solidFill>
                <a:effectLst/>
                <a:uLnTx/>
                <a:uFillTx/>
              </a:rPr>
              <a:t>ProtoDUNE</a:t>
            </a:r>
            <a:r>
              <a:rPr kumimoji="0" lang="en-US" sz="1600" b="0" i="0" u="none" strike="noStrike" kern="0" cap="none" spc="0" normalizeH="0" baseline="0" noProof="0" dirty="0" smtClean="0">
                <a:ln>
                  <a:noFill/>
                </a:ln>
                <a:solidFill>
                  <a:srgbClr val="4F81BD">
                    <a:lumMod val="75000"/>
                  </a:srgbClr>
                </a:solidFill>
                <a:effectLst/>
                <a:uLnTx/>
                <a:uFillTx/>
              </a:rPr>
              <a:t>-SP Design Reviews</a:t>
            </a:r>
          </a:p>
        </p:txBody>
      </p:sp>
      <p:grpSp>
        <p:nvGrpSpPr>
          <p:cNvPr id="126" name="Group 125"/>
          <p:cNvGrpSpPr/>
          <p:nvPr/>
        </p:nvGrpSpPr>
        <p:grpSpPr>
          <a:xfrm>
            <a:off x="4036104" y="1053549"/>
            <a:ext cx="532318" cy="4721339"/>
            <a:chOff x="960783" y="1308402"/>
            <a:chExt cx="532318" cy="4721339"/>
          </a:xfrm>
          <a:gradFill>
            <a:gsLst>
              <a:gs pos="0">
                <a:srgbClr val="F79646">
                  <a:lumMod val="40000"/>
                  <a:lumOff val="60000"/>
                </a:srgbClr>
              </a:gs>
              <a:gs pos="100000">
                <a:srgbClr val="F79646">
                  <a:lumMod val="75000"/>
                </a:srgbClr>
              </a:gs>
            </a:gsLst>
            <a:lin ang="16200000" scaled="0"/>
          </a:gradFill>
        </p:grpSpPr>
        <p:grpSp>
          <p:nvGrpSpPr>
            <p:cNvPr id="127" name="Group 126"/>
            <p:cNvGrpSpPr/>
            <p:nvPr/>
          </p:nvGrpSpPr>
          <p:grpSpPr>
            <a:xfrm>
              <a:off x="960783" y="1308402"/>
              <a:ext cx="532318" cy="1176383"/>
              <a:chOff x="960783" y="1056614"/>
              <a:chExt cx="532318" cy="1176383"/>
            </a:xfrm>
            <a:grpFill/>
          </p:grpSpPr>
          <p:sp>
            <p:nvSpPr>
              <p:cNvPr id="143" name="Chevron 142"/>
              <p:cNvSpPr/>
              <p:nvPr/>
            </p:nvSpPr>
            <p:spPr>
              <a:xfrm rot="5400000">
                <a:off x="1047427" y="976594"/>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44" name="Chevron 143"/>
              <p:cNvSpPr/>
              <p:nvPr/>
            </p:nvSpPr>
            <p:spPr>
              <a:xfrm rot="5400000">
                <a:off x="1046256" y="1242809"/>
                <a:ext cx="361372" cy="532317"/>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45" name="Chevron 144"/>
              <p:cNvSpPr/>
              <p:nvPr/>
            </p:nvSpPr>
            <p:spPr>
              <a:xfrm rot="5400000">
                <a:off x="1047431" y="1519931"/>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46" name="Chevron 145"/>
              <p:cNvSpPr/>
              <p:nvPr/>
            </p:nvSpPr>
            <p:spPr>
              <a:xfrm rot="5400000">
                <a:off x="1046258" y="1786154"/>
                <a:ext cx="361372" cy="532314"/>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nvGrpSpPr>
            <p:cNvPr id="128" name="Group 127"/>
            <p:cNvGrpSpPr/>
            <p:nvPr/>
          </p:nvGrpSpPr>
          <p:grpSpPr>
            <a:xfrm>
              <a:off x="960783" y="2494471"/>
              <a:ext cx="532318" cy="1176383"/>
              <a:chOff x="967407" y="1056614"/>
              <a:chExt cx="532318" cy="1176383"/>
            </a:xfrm>
            <a:grpFill/>
          </p:grpSpPr>
          <p:sp>
            <p:nvSpPr>
              <p:cNvPr id="139" name="Chevron 138"/>
              <p:cNvSpPr/>
              <p:nvPr/>
            </p:nvSpPr>
            <p:spPr>
              <a:xfrm rot="5400000">
                <a:off x="1052880" y="971141"/>
                <a:ext cx="361372" cy="532318"/>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40" name="Chevron 139"/>
              <p:cNvSpPr/>
              <p:nvPr/>
            </p:nvSpPr>
            <p:spPr>
              <a:xfrm rot="5400000">
                <a:off x="1054055" y="1248262"/>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41" name="Chevron 140"/>
              <p:cNvSpPr/>
              <p:nvPr/>
            </p:nvSpPr>
            <p:spPr>
              <a:xfrm rot="5400000">
                <a:off x="1052882" y="1514480"/>
                <a:ext cx="361372" cy="532313"/>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42" name="Chevron 141"/>
              <p:cNvSpPr/>
              <p:nvPr/>
            </p:nvSpPr>
            <p:spPr>
              <a:xfrm rot="5400000">
                <a:off x="1054058" y="1791605"/>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nvGrpSpPr>
            <p:cNvPr id="129" name="Group 128"/>
            <p:cNvGrpSpPr/>
            <p:nvPr/>
          </p:nvGrpSpPr>
          <p:grpSpPr>
            <a:xfrm>
              <a:off x="960787" y="3667288"/>
              <a:ext cx="532314" cy="1176383"/>
              <a:chOff x="960783" y="1056614"/>
              <a:chExt cx="532314" cy="1176383"/>
            </a:xfrm>
            <a:grpFill/>
          </p:grpSpPr>
          <p:sp>
            <p:nvSpPr>
              <p:cNvPr id="135" name="Chevron 134"/>
              <p:cNvSpPr/>
              <p:nvPr/>
            </p:nvSpPr>
            <p:spPr>
              <a:xfrm rot="5400000">
                <a:off x="1047427" y="976594"/>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36" name="Chevron 135"/>
              <p:cNvSpPr/>
              <p:nvPr/>
            </p:nvSpPr>
            <p:spPr>
              <a:xfrm rot="5400000">
                <a:off x="1046254" y="1242811"/>
                <a:ext cx="361372" cy="532314"/>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37" name="Chevron 136"/>
              <p:cNvSpPr/>
              <p:nvPr/>
            </p:nvSpPr>
            <p:spPr>
              <a:xfrm rot="5400000">
                <a:off x="1047431" y="1519931"/>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38" name="Chevron 137"/>
              <p:cNvSpPr/>
              <p:nvPr/>
            </p:nvSpPr>
            <p:spPr>
              <a:xfrm rot="5400000">
                <a:off x="1046255" y="1786156"/>
                <a:ext cx="361372" cy="532310"/>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nvGrpSpPr>
            <p:cNvPr id="130" name="Group 129"/>
            <p:cNvGrpSpPr/>
            <p:nvPr/>
          </p:nvGrpSpPr>
          <p:grpSpPr>
            <a:xfrm>
              <a:off x="960785" y="4853358"/>
              <a:ext cx="532316" cy="1176383"/>
              <a:chOff x="967407" y="1056614"/>
              <a:chExt cx="532316" cy="1176383"/>
            </a:xfrm>
            <a:grpFill/>
          </p:grpSpPr>
          <p:sp>
            <p:nvSpPr>
              <p:cNvPr id="131" name="Chevron 130"/>
              <p:cNvSpPr/>
              <p:nvPr/>
            </p:nvSpPr>
            <p:spPr>
              <a:xfrm rot="5400000">
                <a:off x="1052879" y="971142"/>
                <a:ext cx="361372" cy="532316"/>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smtClean="0">
                    <a:ln>
                      <a:noFill/>
                    </a:ln>
                    <a:solidFill>
                      <a:prstClr val="white"/>
                    </a:solidFill>
                    <a:effectLst/>
                    <a:uLnTx/>
                    <a:uFillTx/>
                    <a:latin typeface="Arial"/>
                    <a:ea typeface="+mn-ea"/>
                    <a:cs typeface="+mn-cs"/>
                  </a:rPr>
                  <a:t>Q1</a:t>
                </a:r>
                <a:endParaRPr kumimoji="0" lang="en-US" sz="1100" b="1" i="0" u="none" strike="noStrike" kern="0" cap="none" spc="0" normalizeH="0" baseline="0" noProof="0" dirty="0" smtClean="0">
                  <a:ln>
                    <a:noFill/>
                  </a:ln>
                  <a:solidFill>
                    <a:prstClr val="white"/>
                  </a:solidFill>
                  <a:effectLst/>
                  <a:uLnTx/>
                  <a:uFillTx/>
                  <a:latin typeface="Arial"/>
                  <a:ea typeface="+mn-ea"/>
                  <a:cs typeface="+mn-cs"/>
                </a:endParaRPr>
              </a:p>
            </p:txBody>
          </p:sp>
          <p:sp>
            <p:nvSpPr>
              <p:cNvPr id="132" name="Chevron 131"/>
              <p:cNvSpPr/>
              <p:nvPr/>
            </p:nvSpPr>
            <p:spPr>
              <a:xfrm rot="5400000">
                <a:off x="1054055" y="1248262"/>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Q2</a:t>
                </a:r>
              </a:p>
            </p:txBody>
          </p:sp>
          <p:sp>
            <p:nvSpPr>
              <p:cNvPr id="133" name="Chevron 132"/>
              <p:cNvSpPr/>
              <p:nvPr/>
            </p:nvSpPr>
            <p:spPr>
              <a:xfrm rot="5400000">
                <a:off x="1052881" y="1514481"/>
                <a:ext cx="361372" cy="5323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Q3</a:t>
                </a:r>
              </a:p>
            </p:txBody>
          </p:sp>
          <p:sp>
            <p:nvSpPr>
              <p:cNvPr id="134" name="Chevron 133"/>
              <p:cNvSpPr/>
              <p:nvPr/>
            </p:nvSpPr>
            <p:spPr>
              <a:xfrm rot="5400000">
                <a:off x="1054058" y="1791605"/>
                <a:ext cx="361372" cy="521411"/>
              </a:xfrm>
              <a:prstGeom prst="chevron">
                <a:avLst>
                  <a:gd name="adj" fmla="val 23127"/>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white"/>
                    </a:solidFill>
                    <a:effectLst/>
                    <a:uLnTx/>
                    <a:uFillTx/>
                    <a:latin typeface="Arial"/>
                    <a:ea typeface="+mn-ea"/>
                    <a:cs typeface="+mn-cs"/>
                  </a:rPr>
                  <a:t>Q4</a:t>
                </a:r>
              </a:p>
            </p:txBody>
          </p:sp>
        </p:grpSp>
      </p:grpSp>
      <p:cxnSp>
        <p:nvCxnSpPr>
          <p:cNvPr id="147" name="Straight Arrow Connector 146"/>
          <p:cNvCxnSpPr/>
          <p:nvPr/>
        </p:nvCxnSpPr>
        <p:spPr>
          <a:xfrm flipV="1">
            <a:off x="3357811" y="2389983"/>
            <a:ext cx="599999" cy="1956"/>
          </a:xfrm>
          <a:prstGeom prst="straightConnector1">
            <a:avLst/>
          </a:prstGeom>
          <a:noFill/>
          <a:ln w="25400" cap="flat" cmpd="sng" algn="ctr">
            <a:solidFill>
              <a:srgbClr val="F79646">
                <a:lumMod val="75000"/>
              </a:srgbClr>
            </a:solidFill>
            <a:prstDash val="solid"/>
            <a:tailEnd type="triangle"/>
          </a:ln>
          <a:effectLst>
            <a:outerShdw blurRad="40000" dist="20000" dir="5400000" rotWithShape="0">
              <a:srgbClr val="000000">
                <a:alpha val="38000"/>
              </a:srgbClr>
            </a:outerShdw>
          </a:effectLst>
        </p:spPr>
      </p:cxnSp>
      <p:sp>
        <p:nvSpPr>
          <p:cNvPr id="148" name="TextBox 147"/>
          <p:cNvSpPr txBox="1"/>
          <p:nvPr/>
        </p:nvSpPr>
        <p:spPr>
          <a:xfrm>
            <a:off x="2259107" y="2200142"/>
            <a:ext cx="1060996"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79646">
                    <a:lumMod val="75000"/>
                  </a:srgbClr>
                </a:solidFill>
                <a:effectLst/>
                <a:uLnTx/>
                <a:uFillTx/>
              </a:rPr>
              <a:t>DUNE </a:t>
            </a:r>
            <a:r>
              <a:rPr kumimoji="0" lang="en-US" sz="1600" b="0" i="0" u="none" strike="noStrike" kern="0" cap="none" spc="0" normalizeH="0" baseline="0" noProof="0" dirty="0" err="1" smtClean="0">
                <a:ln>
                  <a:noFill/>
                </a:ln>
                <a:solidFill>
                  <a:srgbClr val="F79646">
                    <a:lumMod val="75000"/>
                  </a:srgbClr>
                </a:solidFill>
                <a:effectLst/>
                <a:uLnTx/>
                <a:uFillTx/>
              </a:rPr>
              <a:t>EoIs</a:t>
            </a:r>
            <a:endParaRPr kumimoji="0" lang="en-US" sz="1600" b="0" i="0" u="none" strike="noStrike" kern="0" cap="none" spc="0" normalizeH="0" baseline="0" noProof="0" dirty="0" smtClean="0">
              <a:ln>
                <a:noFill/>
              </a:ln>
              <a:solidFill>
                <a:srgbClr val="F79646">
                  <a:lumMod val="75000"/>
                </a:srgbClr>
              </a:solidFill>
              <a:effectLst/>
              <a:uLnTx/>
              <a:uFillTx/>
            </a:endParaRPr>
          </a:p>
        </p:txBody>
      </p:sp>
      <p:cxnSp>
        <p:nvCxnSpPr>
          <p:cNvPr id="149" name="Straight Arrow Connector 148"/>
          <p:cNvCxnSpPr/>
          <p:nvPr/>
        </p:nvCxnSpPr>
        <p:spPr>
          <a:xfrm flipV="1">
            <a:off x="3355663" y="2658294"/>
            <a:ext cx="599999" cy="1956"/>
          </a:xfrm>
          <a:prstGeom prst="straightConnector1">
            <a:avLst/>
          </a:prstGeom>
          <a:noFill/>
          <a:ln w="25400" cap="flat" cmpd="sng" algn="ctr">
            <a:solidFill>
              <a:srgbClr val="F79646">
                <a:lumMod val="75000"/>
              </a:srgbClr>
            </a:solidFill>
            <a:prstDash val="solid"/>
            <a:tailEnd type="triangle"/>
          </a:ln>
          <a:effectLst>
            <a:outerShdw blurRad="40000" dist="20000" dir="5400000" rotWithShape="0">
              <a:srgbClr val="000000">
                <a:alpha val="38000"/>
              </a:srgbClr>
            </a:outerShdw>
          </a:effectLst>
        </p:spPr>
      </p:cxnSp>
      <p:sp>
        <p:nvSpPr>
          <p:cNvPr id="150" name="TextBox 149"/>
          <p:cNvSpPr txBox="1"/>
          <p:nvPr/>
        </p:nvSpPr>
        <p:spPr>
          <a:xfrm>
            <a:off x="737249" y="2481332"/>
            <a:ext cx="2645468"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79646">
                    <a:lumMod val="75000"/>
                  </a:srgbClr>
                </a:solidFill>
                <a:effectLst/>
                <a:uLnTx/>
                <a:uFillTx/>
              </a:rPr>
              <a:t>DUNE Far Detector Consortia</a:t>
            </a:r>
          </a:p>
        </p:txBody>
      </p:sp>
      <p:cxnSp>
        <p:nvCxnSpPr>
          <p:cNvPr id="151" name="Straight Arrow Connector 150"/>
          <p:cNvCxnSpPr/>
          <p:nvPr/>
        </p:nvCxnSpPr>
        <p:spPr>
          <a:xfrm flipV="1">
            <a:off x="3327757" y="2900847"/>
            <a:ext cx="599999" cy="1956"/>
          </a:xfrm>
          <a:prstGeom prst="straightConnector1">
            <a:avLst/>
          </a:prstGeom>
          <a:noFill/>
          <a:ln w="25400" cap="flat" cmpd="sng" algn="ctr">
            <a:solidFill>
              <a:srgbClr val="F79646">
                <a:lumMod val="75000"/>
              </a:srgbClr>
            </a:solidFill>
            <a:prstDash val="solid"/>
            <a:tailEnd type="triangle"/>
          </a:ln>
          <a:effectLst>
            <a:outerShdw blurRad="40000" dist="20000" dir="5400000" rotWithShape="0">
              <a:srgbClr val="000000">
                <a:alpha val="38000"/>
              </a:srgbClr>
            </a:outerShdw>
          </a:effectLst>
        </p:spPr>
      </p:cxnSp>
      <p:sp>
        <p:nvSpPr>
          <p:cNvPr id="152" name="TextBox 151"/>
          <p:cNvSpPr txBox="1"/>
          <p:nvPr/>
        </p:nvSpPr>
        <p:spPr>
          <a:xfrm>
            <a:off x="1662380" y="2736764"/>
            <a:ext cx="1673407"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79646">
                    <a:lumMod val="75000"/>
                  </a:srgbClr>
                </a:solidFill>
                <a:effectLst/>
                <a:uLnTx/>
                <a:uFillTx/>
              </a:rPr>
              <a:t>WGs ➝ Consortia</a:t>
            </a:r>
          </a:p>
        </p:txBody>
      </p:sp>
      <p:cxnSp>
        <p:nvCxnSpPr>
          <p:cNvPr id="153" name="Straight Arrow Connector 152"/>
          <p:cNvCxnSpPr/>
          <p:nvPr/>
        </p:nvCxnSpPr>
        <p:spPr>
          <a:xfrm flipV="1">
            <a:off x="3319174" y="5088106"/>
            <a:ext cx="606434" cy="8397"/>
          </a:xfrm>
          <a:prstGeom prst="straightConnector1">
            <a:avLst/>
          </a:prstGeom>
          <a:noFill/>
          <a:ln w="25400" cap="flat" cmpd="sng" algn="ctr">
            <a:solidFill>
              <a:srgbClr val="F79646">
                <a:lumMod val="75000"/>
              </a:srgbClr>
            </a:solidFill>
            <a:prstDash val="solid"/>
            <a:tailEnd type="triangle"/>
          </a:ln>
          <a:effectLst>
            <a:outerShdw blurRad="40000" dist="20000" dir="5400000" rotWithShape="0">
              <a:srgbClr val="000000">
                <a:alpha val="38000"/>
              </a:srgbClr>
            </a:outerShdw>
          </a:effectLst>
        </p:spPr>
      </p:cxnSp>
      <p:sp>
        <p:nvSpPr>
          <p:cNvPr id="154" name="TextBox 153"/>
          <p:cNvSpPr txBox="1"/>
          <p:nvPr/>
        </p:nvSpPr>
        <p:spPr>
          <a:xfrm>
            <a:off x="897946" y="4911144"/>
            <a:ext cx="2462807"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F79646">
                    <a:lumMod val="75000"/>
                  </a:srgbClr>
                </a:solidFill>
                <a:effectLst/>
                <a:uLnTx/>
                <a:uFillTx/>
              </a:rPr>
              <a:t>Internal </a:t>
            </a:r>
            <a:r>
              <a:rPr kumimoji="0" lang="en-US" sz="1600" b="0" i="0" u="none" strike="noStrike" kern="0" cap="none" spc="0" normalizeH="0" baseline="0" noProof="0" dirty="0" smtClean="0">
                <a:ln>
                  <a:noFill/>
                </a:ln>
                <a:solidFill>
                  <a:srgbClr val="F79646">
                    <a:lumMod val="75000"/>
                  </a:srgbClr>
                </a:solidFill>
                <a:effectLst/>
                <a:uLnTx/>
                <a:uFillTx/>
              </a:rPr>
              <a:t>review </a:t>
            </a:r>
            <a:r>
              <a:rPr kumimoji="0" lang="en-US" sz="1600" b="0" i="0" u="none" strike="noStrike" kern="0" cap="none" spc="0" normalizeH="0" baseline="0" noProof="0" smtClean="0">
                <a:ln>
                  <a:noFill/>
                </a:ln>
                <a:solidFill>
                  <a:srgbClr val="F79646">
                    <a:lumMod val="75000"/>
                  </a:srgbClr>
                </a:solidFill>
                <a:effectLst/>
                <a:uLnTx/>
                <a:uFillTx/>
              </a:rPr>
              <a:t>of FD TDRs</a:t>
            </a:r>
            <a:endParaRPr kumimoji="0" lang="en-US" sz="1600" b="0" i="0" u="none" strike="noStrike" kern="0" cap="none" spc="0" normalizeH="0" baseline="0" noProof="0" dirty="0" smtClean="0">
              <a:ln>
                <a:noFill/>
              </a:ln>
              <a:solidFill>
                <a:srgbClr val="F79646">
                  <a:lumMod val="75000"/>
                </a:srgbClr>
              </a:solidFill>
              <a:effectLst/>
              <a:uLnTx/>
              <a:uFillTx/>
            </a:endParaRPr>
          </a:p>
        </p:txBody>
      </p:sp>
      <p:cxnSp>
        <p:nvCxnSpPr>
          <p:cNvPr id="155" name="Straight Arrow Connector 154"/>
          <p:cNvCxnSpPr/>
          <p:nvPr/>
        </p:nvCxnSpPr>
        <p:spPr>
          <a:xfrm flipV="1">
            <a:off x="3317026" y="4712471"/>
            <a:ext cx="606434" cy="8397"/>
          </a:xfrm>
          <a:prstGeom prst="straightConnector1">
            <a:avLst/>
          </a:prstGeom>
          <a:noFill/>
          <a:ln w="25400" cap="flat" cmpd="sng" algn="ctr">
            <a:solidFill>
              <a:srgbClr val="F79646">
                <a:lumMod val="75000"/>
              </a:srgbClr>
            </a:solidFill>
            <a:prstDash val="solid"/>
            <a:tailEnd type="triangle"/>
          </a:ln>
          <a:effectLst>
            <a:outerShdw blurRad="40000" dist="20000" dir="5400000" rotWithShape="0">
              <a:srgbClr val="000000">
                <a:alpha val="38000"/>
              </a:srgbClr>
            </a:outerShdw>
          </a:effectLst>
        </p:spPr>
      </p:cxnSp>
      <p:sp>
        <p:nvSpPr>
          <p:cNvPr id="156" name="TextBox 155"/>
          <p:cNvSpPr txBox="1"/>
          <p:nvPr/>
        </p:nvSpPr>
        <p:spPr>
          <a:xfrm>
            <a:off x="807789" y="4535509"/>
            <a:ext cx="3362184"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rgbClr val="F79646">
                    <a:lumMod val="75000"/>
                  </a:srgbClr>
                </a:solidFill>
                <a:effectLst/>
                <a:uLnTx/>
                <a:uFillTx/>
              </a:rPr>
              <a:t>International commitments</a:t>
            </a:r>
            <a:endParaRPr kumimoji="0" lang="en-US" sz="1600" b="0" i="0" u="none" strike="noStrike" kern="0" cap="none" spc="0" normalizeH="0" baseline="0" noProof="0" dirty="0" smtClean="0">
              <a:ln>
                <a:noFill/>
              </a:ln>
              <a:solidFill>
                <a:srgbClr val="F79646">
                  <a:lumMod val="75000"/>
                </a:srgbClr>
              </a:solidFill>
              <a:effectLst/>
              <a:uLnTx/>
              <a:uFillTx/>
            </a:endParaRPr>
          </a:p>
        </p:txBody>
      </p:sp>
      <p:sp>
        <p:nvSpPr>
          <p:cNvPr id="157" name="TextBox 156"/>
          <p:cNvSpPr txBox="1"/>
          <p:nvPr/>
        </p:nvSpPr>
        <p:spPr>
          <a:xfrm rot="16200000">
            <a:off x="-404969" y="3657598"/>
            <a:ext cx="1496097"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79646">
                    <a:lumMod val="75000"/>
                  </a:srgbClr>
                </a:solidFill>
                <a:effectLst/>
                <a:uLnTx/>
                <a:uFillTx/>
              </a:rPr>
              <a:t>Decision on FD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79646">
                    <a:lumMod val="75000"/>
                  </a:srgbClr>
                </a:solidFill>
                <a:effectLst/>
                <a:uLnTx/>
                <a:uFillTx/>
              </a:rPr>
              <a:t>1 &amp; 2 in 2018</a:t>
            </a:r>
          </a:p>
        </p:txBody>
      </p:sp>
      <p:cxnSp>
        <p:nvCxnSpPr>
          <p:cNvPr id="158" name="Straight Arrow Connector 157"/>
          <p:cNvCxnSpPr/>
          <p:nvPr/>
        </p:nvCxnSpPr>
        <p:spPr>
          <a:xfrm flipV="1">
            <a:off x="3355663" y="1769651"/>
            <a:ext cx="599999" cy="1956"/>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sp>
        <p:nvSpPr>
          <p:cNvPr id="159" name="TextBox 158"/>
          <p:cNvSpPr txBox="1"/>
          <p:nvPr/>
        </p:nvSpPr>
        <p:spPr>
          <a:xfrm>
            <a:off x="849803" y="1859780"/>
            <a:ext cx="2527487"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F81BD">
                    <a:lumMod val="75000"/>
                  </a:srgbClr>
                </a:solidFill>
                <a:effectLst/>
                <a:uLnTx/>
                <a:uFillTx/>
              </a:rPr>
              <a:t>WA105 1x1x3 m</a:t>
            </a:r>
            <a:r>
              <a:rPr kumimoji="0" lang="en-US" sz="1600" b="1" i="0" u="none" strike="noStrike" kern="0" cap="none" spc="0" normalizeH="0" baseline="30000" noProof="0" dirty="0" smtClean="0">
                <a:ln>
                  <a:noFill/>
                </a:ln>
                <a:solidFill>
                  <a:srgbClr val="4F81BD">
                    <a:lumMod val="75000"/>
                  </a:srgbClr>
                </a:solidFill>
                <a:effectLst/>
                <a:uLnTx/>
                <a:uFillTx/>
              </a:rPr>
              <a:t>3</a:t>
            </a:r>
            <a:r>
              <a:rPr kumimoji="0" lang="en-US" sz="1600" b="1" i="0" u="none" strike="noStrike" kern="0" cap="none" spc="0" normalizeH="0" baseline="0" noProof="0" dirty="0" smtClean="0">
                <a:ln>
                  <a:noFill/>
                </a:ln>
                <a:solidFill>
                  <a:srgbClr val="4F81BD">
                    <a:lumMod val="75000"/>
                  </a:srgbClr>
                </a:solidFill>
                <a:effectLst/>
                <a:uLnTx/>
                <a:uFillTx/>
              </a:rPr>
              <a:t> Operation</a:t>
            </a:r>
          </a:p>
        </p:txBody>
      </p:sp>
      <p:cxnSp>
        <p:nvCxnSpPr>
          <p:cNvPr id="160" name="Straight Arrow Connector 159"/>
          <p:cNvCxnSpPr/>
          <p:nvPr/>
        </p:nvCxnSpPr>
        <p:spPr>
          <a:xfrm flipV="1">
            <a:off x="3340637" y="1838149"/>
            <a:ext cx="635359" cy="176011"/>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sp>
        <p:nvSpPr>
          <p:cNvPr id="161" name="TextBox 160"/>
          <p:cNvSpPr txBox="1"/>
          <p:nvPr/>
        </p:nvSpPr>
        <p:spPr>
          <a:xfrm>
            <a:off x="559841" y="3098490"/>
            <a:ext cx="2755819"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4F81BD">
                    <a:lumMod val="75000"/>
                  </a:srgbClr>
                </a:solidFill>
                <a:effectLst/>
                <a:uLnTx/>
                <a:uFillTx/>
              </a:rPr>
              <a:t>ProtoDUNE</a:t>
            </a:r>
            <a:r>
              <a:rPr kumimoji="0" lang="en-US" sz="1600" b="0" i="0" u="none" strike="noStrike" kern="0" cap="none" spc="0" normalizeH="0" baseline="0" noProof="0" dirty="0" smtClean="0">
                <a:ln>
                  <a:noFill/>
                </a:ln>
                <a:solidFill>
                  <a:srgbClr val="4F81BD">
                    <a:lumMod val="75000"/>
                  </a:srgbClr>
                </a:solidFill>
                <a:effectLst/>
                <a:uLnTx/>
                <a:uFillTx/>
              </a:rPr>
              <a:t>-SP “parts” at CERN</a:t>
            </a:r>
          </a:p>
        </p:txBody>
      </p:sp>
      <p:cxnSp>
        <p:nvCxnSpPr>
          <p:cNvPr id="162" name="Straight Arrow Connector 161"/>
          <p:cNvCxnSpPr/>
          <p:nvPr/>
        </p:nvCxnSpPr>
        <p:spPr>
          <a:xfrm flipV="1">
            <a:off x="3314883" y="3274328"/>
            <a:ext cx="599999" cy="1956"/>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sp>
        <p:nvSpPr>
          <p:cNvPr id="163" name="TextBox 162"/>
          <p:cNvSpPr txBox="1"/>
          <p:nvPr/>
        </p:nvSpPr>
        <p:spPr>
          <a:xfrm>
            <a:off x="875564" y="3582566"/>
            <a:ext cx="2423677"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4F81BD">
                    <a:lumMod val="75000"/>
                  </a:srgbClr>
                </a:solidFill>
                <a:effectLst/>
                <a:uLnTx/>
                <a:uFillTx/>
              </a:rPr>
              <a:t>ProtoDUNE</a:t>
            </a:r>
            <a:r>
              <a:rPr kumimoji="0" lang="en-US" sz="1600" b="0" i="0" u="none" strike="noStrike" kern="0" cap="none" spc="0" normalizeH="0" baseline="0" noProof="0" dirty="0" smtClean="0">
                <a:ln>
                  <a:noFill/>
                </a:ln>
                <a:solidFill>
                  <a:srgbClr val="4F81BD">
                    <a:lumMod val="75000"/>
                  </a:srgbClr>
                </a:solidFill>
                <a:effectLst/>
                <a:uLnTx/>
                <a:uFillTx/>
              </a:rPr>
              <a:t> commissioning</a:t>
            </a:r>
          </a:p>
        </p:txBody>
      </p:sp>
      <p:cxnSp>
        <p:nvCxnSpPr>
          <p:cNvPr id="164" name="Straight Arrow Connector 163"/>
          <p:cNvCxnSpPr/>
          <p:nvPr/>
        </p:nvCxnSpPr>
        <p:spPr>
          <a:xfrm flipV="1">
            <a:off x="3299856" y="3774460"/>
            <a:ext cx="599999" cy="1956"/>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sp>
        <p:nvSpPr>
          <p:cNvPr id="165" name="TextBox 164"/>
          <p:cNvSpPr txBox="1"/>
          <p:nvPr/>
        </p:nvSpPr>
        <p:spPr>
          <a:xfrm>
            <a:off x="779532" y="3815970"/>
            <a:ext cx="2561086"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4F81BD">
                    <a:lumMod val="75000"/>
                  </a:srgbClr>
                </a:solidFill>
                <a:effectLst/>
                <a:uLnTx/>
                <a:uFillTx/>
              </a:rPr>
              <a:t>ProtoDUNE</a:t>
            </a:r>
            <a:r>
              <a:rPr kumimoji="0" lang="en-US" sz="1600" b="1" i="0" u="none" strike="noStrike" kern="0" cap="none" spc="0" normalizeH="0" baseline="0" noProof="0" dirty="0" smtClean="0">
                <a:ln>
                  <a:noFill/>
                </a:ln>
                <a:solidFill>
                  <a:srgbClr val="4F81BD">
                    <a:lumMod val="75000"/>
                  </a:srgbClr>
                </a:solidFill>
                <a:effectLst/>
                <a:uLnTx/>
                <a:uFillTx/>
              </a:rPr>
              <a:t> beam operation</a:t>
            </a:r>
          </a:p>
        </p:txBody>
      </p:sp>
      <p:cxnSp>
        <p:nvCxnSpPr>
          <p:cNvPr id="166" name="Straight Arrow Connector 165"/>
          <p:cNvCxnSpPr/>
          <p:nvPr/>
        </p:nvCxnSpPr>
        <p:spPr>
          <a:xfrm flipV="1">
            <a:off x="3297708" y="3991255"/>
            <a:ext cx="599999" cy="1956"/>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sp>
        <p:nvSpPr>
          <p:cNvPr id="167" name="TextBox 166"/>
          <p:cNvSpPr txBox="1"/>
          <p:nvPr/>
        </p:nvSpPr>
        <p:spPr>
          <a:xfrm>
            <a:off x="1082003" y="4258796"/>
            <a:ext cx="2147832"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lumMod val="75000"/>
                  </a:srgbClr>
                </a:solidFill>
                <a:effectLst/>
                <a:uLnTx/>
                <a:uFillTx/>
              </a:rPr>
              <a:t>Initial PD-SP/DP reports</a:t>
            </a:r>
          </a:p>
        </p:txBody>
      </p:sp>
      <p:cxnSp>
        <p:nvCxnSpPr>
          <p:cNvPr id="168" name="Straight Arrow Connector 167"/>
          <p:cNvCxnSpPr/>
          <p:nvPr/>
        </p:nvCxnSpPr>
        <p:spPr>
          <a:xfrm flipV="1">
            <a:off x="3295560" y="4439872"/>
            <a:ext cx="599999" cy="1956"/>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cxnSp>
        <p:nvCxnSpPr>
          <p:cNvPr id="169" name="Straight Arrow Connector 168"/>
          <p:cNvCxnSpPr/>
          <p:nvPr/>
        </p:nvCxnSpPr>
        <p:spPr>
          <a:xfrm flipH="1">
            <a:off x="5732944" y="2533608"/>
            <a:ext cx="625642" cy="8774"/>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70" name="TextBox 169"/>
          <p:cNvSpPr txBox="1"/>
          <p:nvPr/>
        </p:nvSpPr>
        <p:spPr>
          <a:xfrm>
            <a:off x="6300936" y="2352541"/>
            <a:ext cx="1698350"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Task force reports</a:t>
            </a:r>
          </a:p>
        </p:txBody>
      </p:sp>
      <p:cxnSp>
        <p:nvCxnSpPr>
          <p:cNvPr id="171" name="Straight Arrow Connector 170"/>
          <p:cNvCxnSpPr/>
          <p:nvPr/>
        </p:nvCxnSpPr>
        <p:spPr>
          <a:xfrm flipH="1">
            <a:off x="5756554" y="2956467"/>
            <a:ext cx="625642" cy="8774"/>
          </a:xfrm>
          <a:prstGeom prst="straightConnector1">
            <a:avLst/>
          </a:prstGeom>
          <a:noFill/>
          <a:ln w="25400" cap="flat" cmpd="sng" algn="ctr">
            <a:solidFill>
              <a:srgbClr val="E133A9"/>
            </a:solidFill>
            <a:prstDash val="solid"/>
            <a:tailEnd type="triangle"/>
          </a:ln>
          <a:effectLst>
            <a:outerShdw blurRad="40000" dist="20000" dir="5400000" rotWithShape="0">
              <a:srgbClr val="000000">
                <a:alpha val="38000"/>
              </a:srgbClr>
            </a:outerShdw>
          </a:effectLst>
        </p:spPr>
      </p:cxnSp>
      <p:sp>
        <p:nvSpPr>
          <p:cNvPr id="172" name="TextBox 171"/>
          <p:cNvSpPr txBox="1"/>
          <p:nvPr/>
        </p:nvSpPr>
        <p:spPr>
          <a:xfrm>
            <a:off x="6324546" y="2775400"/>
            <a:ext cx="828560"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133A9"/>
                </a:solidFill>
                <a:effectLst/>
                <a:uLnTx/>
                <a:uFillTx/>
              </a:rPr>
              <a:t>ND </a:t>
            </a:r>
            <a:r>
              <a:rPr kumimoji="0" lang="en-US" sz="1600" b="0" i="0" u="none" strike="noStrike" kern="0" cap="none" spc="0" normalizeH="0" baseline="0" noProof="0" dirty="0" err="1" smtClean="0">
                <a:ln>
                  <a:noFill/>
                </a:ln>
                <a:solidFill>
                  <a:srgbClr val="E133A9"/>
                </a:solidFill>
                <a:effectLst/>
                <a:uLnTx/>
                <a:uFillTx/>
              </a:rPr>
              <a:t>EoIs</a:t>
            </a:r>
            <a:endParaRPr kumimoji="0" lang="en-US" sz="1600" b="0" i="0" u="none" strike="noStrike" kern="0" cap="none" spc="0" normalizeH="0" baseline="0" noProof="0" dirty="0" smtClean="0">
              <a:ln>
                <a:noFill/>
              </a:ln>
              <a:solidFill>
                <a:srgbClr val="E133A9"/>
              </a:solidFill>
              <a:effectLst/>
              <a:uLnTx/>
              <a:uFillTx/>
            </a:endParaRPr>
          </a:p>
        </p:txBody>
      </p:sp>
      <p:cxnSp>
        <p:nvCxnSpPr>
          <p:cNvPr id="173" name="Straight Arrow Connector 172"/>
          <p:cNvCxnSpPr/>
          <p:nvPr/>
        </p:nvCxnSpPr>
        <p:spPr>
          <a:xfrm flipH="1">
            <a:off x="5767285" y="3314931"/>
            <a:ext cx="625642" cy="8774"/>
          </a:xfrm>
          <a:prstGeom prst="straightConnector1">
            <a:avLst/>
          </a:prstGeom>
          <a:noFill/>
          <a:ln w="25400" cap="flat" cmpd="sng" algn="ctr">
            <a:solidFill>
              <a:srgbClr val="E133A9"/>
            </a:solidFill>
            <a:prstDash val="solid"/>
            <a:tailEnd type="triangle"/>
          </a:ln>
          <a:effectLst>
            <a:outerShdw blurRad="40000" dist="20000" dir="5400000" rotWithShape="0">
              <a:srgbClr val="000000">
                <a:alpha val="38000"/>
              </a:srgbClr>
            </a:outerShdw>
          </a:effectLst>
        </p:spPr>
      </p:cxnSp>
      <p:sp>
        <p:nvSpPr>
          <p:cNvPr id="174" name="TextBox 173"/>
          <p:cNvSpPr txBox="1"/>
          <p:nvPr/>
        </p:nvSpPr>
        <p:spPr>
          <a:xfrm>
            <a:off x="6348156" y="3133864"/>
            <a:ext cx="1290738"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133A9"/>
                </a:solidFill>
                <a:effectLst/>
                <a:uLnTx/>
                <a:uFillTx/>
              </a:rPr>
              <a:t>ND Consortia</a:t>
            </a:r>
          </a:p>
        </p:txBody>
      </p:sp>
      <p:cxnSp>
        <p:nvCxnSpPr>
          <p:cNvPr id="175" name="Straight Arrow Connector 174"/>
          <p:cNvCxnSpPr/>
          <p:nvPr/>
        </p:nvCxnSpPr>
        <p:spPr>
          <a:xfrm flipH="1">
            <a:off x="5803774" y="4677942"/>
            <a:ext cx="625642" cy="8774"/>
          </a:xfrm>
          <a:prstGeom prst="straightConnector1">
            <a:avLst/>
          </a:prstGeom>
          <a:noFill/>
          <a:ln w="25400" cap="flat" cmpd="sng" algn="ctr">
            <a:solidFill>
              <a:srgbClr val="E133A9"/>
            </a:solidFill>
            <a:prstDash val="solid"/>
            <a:tailEnd type="triangle"/>
          </a:ln>
          <a:effectLst>
            <a:outerShdw blurRad="40000" dist="20000" dir="5400000" rotWithShape="0">
              <a:srgbClr val="000000">
                <a:alpha val="38000"/>
              </a:srgbClr>
            </a:outerShdw>
          </a:effectLst>
        </p:spPr>
      </p:cxnSp>
      <p:sp>
        <p:nvSpPr>
          <p:cNvPr id="176" name="TextBox 175"/>
          <p:cNvSpPr txBox="1"/>
          <p:nvPr/>
        </p:nvSpPr>
        <p:spPr>
          <a:xfrm>
            <a:off x="6371766" y="4496875"/>
            <a:ext cx="2772234"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133A9"/>
                </a:solidFill>
                <a:effectLst/>
                <a:uLnTx/>
                <a:uFillTx/>
              </a:rPr>
              <a:t>ND International commitments</a:t>
            </a:r>
          </a:p>
        </p:txBody>
      </p:sp>
      <p:cxnSp>
        <p:nvCxnSpPr>
          <p:cNvPr id="177" name="Straight Arrow Connector 176"/>
          <p:cNvCxnSpPr/>
          <p:nvPr/>
        </p:nvCxnSpPr>
        <p:spPr>
          <a:xfrm flipH="1">
            <a:off x="5814505" y="5036406"/>
            <a:ext cx="625642" cy="8774"/>
          </a:xfrm>
          <a:prstGeom prst="straightConnector1">
            <a:avLst/>
          </a:prstGeom>
          <a:noFill/>
          <a:ln w="25400" cap="flat" cmpd="sng" algn="ctr">
            <a:solidFill>
              <a:srgbClr val="E133A9"/>
            </a:solidFill>
            <a:prstDash val="solid"/>
            <a:tailEnd type="triangle"/>
          </a:ln>
          <a:effectLst>
            <a:outerShdw blurRad="40000" dist="20000" dir="5400000" rotWithShape="0">
              <a:srgbClr val="000000">
                <a:alpha val="38000"/>
              </a:srgbClr>
            </a:outerShdw>
          </a:effectLst>
        </p:spPr>
      </p:cxnSp>
      <p:sp>
        <p:nvSpPr>
          <p:cNvPr id="178" name="TextBox 177"/>
          <p:cNvSpPr txBox="1"/>
          <p:nvPr/>
        </p:nvSpPr>
        <p:spPr>
          <a:xfrm>
            <a:off x="6382497" y="4855339"/>
            <a:ext cx="2391745"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133A9"/>
                </a:solidFill>
                <a:effectLst/>
                <a:uLnTx/>
                <a:uFillTx/>
              </a:rPr>
              <a:t>Internal review of FD TDR</a:t>
            </a:r>
          </a:p>
        </p:txBody>
      </p:sp>
      <p:cxnSp>
        <p:nvCxnSpPr>
          <p:cNvPr id="179" name="Straight Arrow Connector 178"/>
          <p:cNvCxnSpPr/>
          <p:nvPr/>
        </p:nvCxnSpPr>
        <p:spPr>
          <a:xfrm flipH="1">
            <a:off x="5812357" y="5588053"/>
            <a:ext cx="625642" cy="8774"/>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80" name="TextBox 179"/>
          <p:cNvSpPr txBox="1"/>
          <p:nvPr/>
        </p:nvSpPr>
        <p:spPr>
          <a:xfrm>
            <a:off x="6393228" y="5406986"/>
            <a:ext cx="2386231"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CD-2/3 and LBNC Reviews</a:t>
            </a:r>
          </a:p>
        </p:txBody>
      </p:sp>
      <p:sp>
        <p:nvSpPr>
          <p:cNvPr id="181" name="TextBox 180"/>
          <p:cNvSpPr txBox="1"/>
          <p:nvPr/>
        </p:nvSpPr>
        <p:spPr>
          <a:xfrm rot="5400000">
            <a:off x="7920162" y="2549549"/>
            <a:ext cx="1481067" cy="83099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133A9"/>
                </a:solidFill>
                <a:effectLst/>
                <a:uLnTx/>
                <a:uFillTx/>
              </a:rPr>
              <a:t>Decision 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E133A9"/>
                </a:solidFill>
                <a:effectLst/>
                <a:uLnTx/>
                <a:uFillTx/>
              </a:rPr>
              <a:t>ND Conceptual design</a:t>
            </a:r>
          </a:p>
        </p:txBody>
      </p:sp>
      <p:sp>
        <p:nvSpPr>
          <p:cNvPr id="182" name="TextBox 181"/>
          <p:cNvSpPr txBox="1"/>
          <p:nvPr/>
        </p:nvSpPr>
        <p:spPr>
          <a:xfrm>
            <a:off x="6358887" y="3698391"/>
            <a:ext cx="2541850"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TDR Planning/Writing teams</a:t>
            </a:r>
          </a:p>
        </p:txBody>
      </p:sp>
      <p:cxnSp>
        <p:nvCxnSpPr>
          <p:cNvPr id="183" name="Straight Arrow Connector 182"/>
          <p:cNvCxnSpPr/>
          <p:nvPr/>
        </p:nvCxnSpPr>
        <p:spPr>
          <a:xfrm flipH="1">
            <a:off x="5778016" y="3866579"/>
            <a:ext cx="625642" cy="8774"/>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84" name="TextBox 183"/>
          <p:cNvSpPr txBox="1"/>
          <p:nvPr/>
        </p:nvSpPr>
        <p:spPr>
          <a:xfrm>
            <a:off x="6382497" y="5138680"/>
            <a:ext cx="1295868" cy="33855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TDR Finalized</a:t>
            </a:r>
          </a:p>
        </p:txBody>
      </p:sp>
      <p:cxnSp>
        <p:nvCxnSpPr>
          <p:cNvPr id="185" name="Straight Arrow Connector 184"/>
          <p:cNvCxnSpPr/>
          <p:nvPr/>
        </p:nvCxnSpPr>
        <p:spPr>
          <a:xfrm flipH="1">
            <a:off x="5801626" y="5306868"/>
            <a:ext cx="625642" cy="8774"/>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86" name="Straight Arrow Connector 185"/>
          <p:cNvCxnSpPr/>
          <p:nvPr/>
        </p:nvCxnSpPr>
        <p:spPr>
          <a:xfrm flipV="1">
            <a:off x="3327757" y="1097799"/>
            <a:ext cx="599999" cy="1956"/>
          </a:xfrm>
          <a:prstGeom prst="straightConnector1">
            <a:avLst/>
          </a:prstGeom>
          <a:noFill/>
          <a:ln w="25400" cap="flat" cmpd="sng" algn="ctr">
            <a:solidFill>
              <a:srgbClr val="4F81BD">
                <a:lumMod val="75000"/>
              </a:srgbClr>
            </a:solidFill>
            <a:prstDash val="solid"/>
            <a:tailEnd type="triangle"/>
          </a:ln>
          <a:effectLst>
            <a:outerShdw blurRad="40000" dist="20000" dir="5400000" rotWithShape="0">
              <a:srgbClr val="000000">
                <a:alpha val="38000"/>
              </a:srgbClr>
            </a:outerShdw>
          </a:effectLst>
        </p:spPr>
      </p:cxnSp>
      <p:sp>
        <p:nvSpPr>
          <p:cNvPr id="187" name="TextBox 186"/>
          <p:cNvSpPr txBox="1"/>
          <p:nvPr/>
        </p:nvSpPr>
        <p:spPr>
          <a:xfrm>
            <a:off x="2829774" y="5830600"/>
            <a:ext cx="188384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black"/>
                </a:solidFill>
                <a:effectLst/>
                <a:uLnTx/>
                <a:uFillTx/>
              </a:rPr>
              <a:t>ProtoDUNEs</a:t>
            </a:r>
            <a:r>
              <a:rPr kumimoji="0" lang="en-US" sz="1800" b="1" i="0" u="none" strike="noStrike" kern="0" cap="none" spc="0" normalizeH="0" baseline="0" noProof="0" dirty="0" smtClean="0">
                <a:ln>
                  <a:noFill/>
                </a:ln>
                <a:solidFill>
                  <a:prstClr val="black"/>
                </a:solidFill>
                <a:effectLst/>
                <a:uLnTx/>
                <a:uFillTx/>
              </a:rPr>
              <a:t> &amp; FD</a:t>
            </a:r>
          </a:p>
        </p:txBody>
      </p:sp>
      <p:sp>
        <p:nvSpPr>
          <p:cNvPr id="188" name="TextBox 187"/>
          <p:cNvSpPr txBox="1"/>
          <p:nvPr/>
        </p:nvSpPr>
        <p:spPr>
          <a:xfrm>
            <a:off x="5029924" y="5841331"/>
            <a:ext cx="171867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ND, TF </a:t>
            </a:r>
            <a:r>
              <a:rPr kumimoji="0" lang="en-US" sz="1800" b="1" i="0" u="none" strike="noStrike" kern="0" cap="none" spc="0" normalizeH="0" baseline="0" noProof="0" smtClean="0">
                <a:ln>
                  <a:noFill/>
                </a:ln>
                <a:solidFill>
                  <a:prstClr val="black"/>
                </a:solidFill>
                <a:effectLst/>
                <a:uLnTx/>
                <a:uFillTx/>
              </a:rPr>
              <a:t>and TDR</a:t>
            </a:r>
            <a:endParaRPr kumimoji="0" lang="en-US" sz="1800" b="1"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758262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DUNE Strategy for CD-2 [Thomson]</a:t>
            </a:r>
            <a:endParaRPr lang="en-US" dirty="0"/>
          </a:p>
        </p:txBody>
      </p:sp>
      <p:sp>
        <p:nvSpPr>
          <p:cNvPr id="3" name="Content Placeholder 2"/>
          <p:cNvSpPr>
            <a:spLocks noGrp="1"/>
          </p:cNvSpPr>
          <p:nvPr>
            <p:ph idx="1"/>
          </p:nvPr>
        </p:nvSpPr>
        <p:spPr>
          <a:xfrm>
            <a:off x="228600" y="914400"/>
            <a:ext cx="8672513" cy="5334000"/>
          </a:xfrm>
        </p:spPr>
        <p:txBody>
          <a:bodyPr/>
          <a:lstStyle/>
          <a:p>
            <a:r>
              <a:rPr lang="en-US" dirty="0" smtClean="0"/>
              <a:t>Comments</a:t>
            </a:r>
          </a:p>
          <a:p>
            <a:pPr lvl="1"/>
            <a:r>
              <a:rPr lang="en-US" dirty="0" smtClean="0"/>
              <a:t>The strategy appears to capture the main goals and lays out a plausible pathway to a TDR and IPR in Q4/2019</a:t>
            </a:r>
          </a:p>
          <a:p>
            <a:pPr lvl="1"/>
            <a:r>
              <a:rPr lang="en-US" dirty="0" smtClean="0"/>
              <a:t>The call for DUNE FD construction EOIs in Q2/2017 overlaps the construction of </a:t>
            </a:r>
            <a:r>
              <a:rPr lang="en-US" dirty="0" err="1" smtClean="0"/>
              <a:t>protoDUNE</a:t>
            </a:r>
            <a:r>
              <a:rPr lang="en-US" dirty="0" smtClean="0"/>
              <a:t>-SP and -DP which may be a challenge</a:t>
            </a:r>
          </a:p>
          <a:p>
            <a:pPr lvl="1"/>
            <a:r>
              <a:rPr lang="en-US" dirty="0" smtClean="0"/>
              <a:t>The Collaboration currently sees a variety of factors in the technology choice for the second FD module, and does not want to lay out definitive criteria and a process at this time</a:t>
            </a:r>
          </a:p>
          <a:p>
            <a:pPr lvl="1"/>
            <a:r>
              <a:rPr lang="en-US" dirty="0" smtClean="0"/>
              <a:t>Development of the strategy document is responsive to the LBNC recommendation from Jan 2016 and will serve as an effective communication vehicle for the collaboration as a whole</a:t>
            </a:r>
          </a:p>
          <a:p>
            <a:pPr lvl="1"/>
            <a:r>
              <a:rPr lang="en-US" dirty="0" smtClean="0"/>
              <a:t>One of the more challenging elements of the plan is the development of a full funding matrix on the timescale of the TDR</a:t>
            </a:r>
          </a:p>
          <a:p>
            <a:pPr lvl="1"/>
            <a:endParaRPr lang="en-US" dirty="0"/>
          </a:p>
        </p:txBody>
      </p:sp>
      <p:sp>
        <p:nvSpPr>
          <p:cNvPr id="6" name="Date Placeholder 5"/>
          <p:cNvSpPr>
            <a:spLocks noGrp="1"/>
          </p:cNvSpPr>
          <p:nvPr>
            <p:ph type="dt" sz="half" idx="10"/>
          </p:nvPr>
        </p:nvSpPr>
        <p:spPr/>
        <p:txBody>
          <a:bodyPr/>
          <a:lstStyle/>
          <a:p>
            <a:r>
              <a:rPr lang="en-US" smtClean="0"/>
              <a:t>06/21/2016</a:t>
            </a:r>
            <a:endParaRPr lang="en-US"/>
          </a:p>
        </p:txBody>
      </p:sp>
      <p:sp>
        <p:nvSpPr>
          <p:cNvPr id="4" name="Footer Placeholder 3"/>
          <p:cNvSpPr>
            <a:spLocks noGrp="1"/>
          </p:cNvSpPr>
          <p:nvPr>
            <p:ph type="ftr" sz="quarter" idx="11"/>
          </p:nvPr>
        </p:nvSpPr>
        <p:spPr/>
        <p:txBody>
          <a:bodyPr/>
          <a:lstStyle/>
          <a:p>
            <a:r>
              <a:rPr lang="en-US" smtClean="0"/>
              <a:t>David MacFarlane | LBNC report on LBNF and DUNE</a:t>
            </a:r>
            <a:endParaRPr lang="en-US" dirty="0"/>
          </a:p>
        </p:txBody>
      </p:sp>
      <p:sp>
        <p:nvSpPr>
          <p:cNvPr id="5" name="Slide Number Placeholder 4"/>
          <p:cNvSpPr>
            <a:spLocks noGrp="1"/>
          </p:cNvSpPr>
          <p:nvPr>
            <p:ph type="sldNum" sz="quarter" idx="12"/>
          </p:nvPr>
        </p:nvSpPr>
        <p:spPr/>
        <p:txBody>
          <a:bodyPr/>
          <a:lstStyle/>
          <a:p>
            <a:fld id="{2252C86A-56CA-C846-AB85-01C4489D8FB7}" type="slidenum">
              <a:rPr lang="en-US" smtClean="0"/>
              <a:pPr/>
              <a:t>17</a:t>
            </a:fld>
            <a:endParaRPr lang="en-US" dirty="0"/>
          </a:p>
        </p:txBody>
      </p:sp>
    </p:spTree>
    <p:extLst>
      <p:ext uri="{BB962C8B-B14F-4D97-AF65-F5344CB8AC3E}">
        <p14:creationId xmlns:p14="http://schemas.microsoft.com/office/powerpoint/2010/main" val="3093888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DUNE Strategy for CD-2 [Thomson]</a:t>
            </a:r>
            <a:endParaRPr lang="en-US" dirty="0"/>
          </a:p>
        </p:txBody>
      </p:sp>
      <p:sp>
        <p:nvSpPr>
          <p:cNvPr id="3" name="Content Placeholder 2"/>
          <p:cNvSpPr>
            <a:spLocks noGrp="1"/>
          </p:cNvSpPr>
          <p:nvPr>
            <p:ph idx="1"/>
          </p:nvPr>
        </p:nvSpPr>
        <p:spPr/>
        <p:txBody>
          <a:bodyPr/>
          <a:lstStyle/>
          <a:p>
            <a:r>
              <a:rPr lang="en-US" dirty="0" smtClean="0"/>
              <a:t>Recommendations</a:t>
            </a:r>
          </a:p>
          <a:p>
            <a:pPr lvl="1"/>
            <a:r>
              <a:rPr lang="en-US" dirty="0" smtClean="0"/>
              <a:t>Expand on this excellent start to incorporate alternatives planning, </a:t>
            </a:r>
            <a:r>
              <a:rPr lang="en-US" i="1" dirty="0" smtClean="0"/>
              <a:t>e.g., </a:t>
            </a:r>
            <a:r>
              <a:rPr lang="en-US" dirty="0" smtClean="0"/>
              <a:t>if </a:t>
            </a:r>
            <a:r>
              <a:rPr lang="en-US" dirty="0" err="1" smtClean="0"/>
              <a:t>protoDUNE</a:t>
            </a:r>
            <a:r>
              <a:rPr lang="en-US" dirty="0" smtClean="0"/>
              <a:t>-SP does not demonstrate the required engineering performance</a:t>
            </a:r>
          </a:p>
          <a:p>
            <a:pPr lvl="1"/>
            <a:endParaRPr lang="en-US" dirty="0"/>
          </a:p>
        </p:txBody>
      </p:sp>
      <p:sp>
        <p:nvSpPr>
          <p:cNvPr id="6" name="Date Placeholder 5"/>
          <p:cNvSpPr>
            <a:spLocks noGrp="1"/>
          </p:cNvSpPr>
          <p:nvPr>
            <p:ph type="dt" sz="half" idx="10"/>
          </p:nvPr>
        </p:nvSpPr>
        <p:spPr/>
        <p:txBody>
          <a:bodyPr/>
          <a:lstStyle/>
          <a:p>
            <a:r>
              <a:rPr lang="en-US" smtClean="0"/>
              <a:t>06/21/2016</a:t>
            </a:r>
            <a:endParaRPr lang="en-US"/>
          </a:p>
        </p:txBody>
      </p:sp>
      <p:sp>
        <p:nvSpPr>
          <p:cNvPr id="4" name="Footer Placeholder 3"/>
          <p:cNvSpPr>
            <a:spLocks noGrp="1"/>
          </p:cNvSpPr>
          <p:nvPr>
            <p:ph type="ftr" sz="quarter" idx="11"/>
          </p:nvPr>
        </p:nvSpPr>
        <p:spPr/>
        <p:txBody>
          <a:bodyPr/>
          <a:lstStyle/>
          <a:p>
            <a:r>
              <a:rPr lang="en-US" smtClean="0"/>
              <a:t>David MacFarlane | LBNC report on LBNF and DUNE</a:t>
            </a:r>
            <a:endParaRPr lang="en-US" dirty="0"/>
          </a:p>
        </p:txBody>
      </p:sp>
      <p:sp>
        <p:nvSpPr>
          <p:cNvPr id="5" name="Slide Number Placeholder 4"/>
          <p:cNvSpPr>
            <a:spLocks noGrp="1"/>
          </p:cNvSpPr>
          <p:nvPr>
            <p:ph type="sldNum" sz="quarter" idx="12"/>
          </p:nvPr>
        </p:nvSpPr>
        <p:spPr/>
        <p:txBody>
          <a:bodyPr/>
          <a:lstStyle/>
          <a:p>
            <a:fld id="{2252C86A-56CA-C846-AB85-01C4489D8FB7}" type="slidenum">
              <a:rPr lang="en-US" smtClean="0"/>
              <a:pPr/>
              <a:t>18</a:t>
            </a:fld>
            <a:endParaRPr lang="en-US" dirty="0"/>
          </a:p>
        </p:txBody>
      </p:sp>
    </p:spTree>
    <p:extLst>
      <p:ext uri="{BB962C8B-B14F-4D97-AF65-F5344CB8AC3E}">
        <p14:creationId xmlns:p14="http://schemas.microsoft.com/office/powerpoint/2010/main" val="3122266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with Task Force groups</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19</a:t>
            </a:fld>
            <a:endParaRPr lang="en-US" dirty="0"/>
          </a:p>
        </p:txBody>
      </p:sp>
      <p:pic>
        <p:nvPicPr>
          <p:cNvPr id="85" name="Picture 84"/>
          <p:cNvPicPr>
            <a:picLocks noChangeAspect="1"/>
          </p:cNvPicPr>
          <p:nvPr/>
        </p:nvPicPr>
        <p:blipFill>
          <a:blip r:embed="rId2"/>
          <a:stretch>
            <a:fillRect/>
          </a:stretch>
        </p:blipFill>
        <p:spPr>
          <a:xfrm>
            <a:off x="381000" y="1066800"/>
            <a:ext cx="2587831" cy="988846"/>
          </a:xfrm>
          <a:prstGeom prst="rect">
            <a:avLst/>
          </a:prstGeom>
        </p:spPr>
      </p:pic>
      <p:pic>
        <p:nvPicPr>
          <p:cNvPr id="86" name="Picture 85"/>
          <p:cNvPicPr>
            <a:picLocks noChangeAspect="1"/>
          </p:cNvPicPr>
          <p:nvPr/>
        </p:nvPicPr>
        <p:blipFill>
          <a:blip r:embed="rId3"/>
          <a:stretch>
            <a:fillRect/>
          </a:stretch>
        </p:blipFill>
        <p:spPr>
          <a:xfrm>
            <a:off x="3159328" y="1074236"/>
            <a:ext cx="2568372" cy="981410"/>
          </a:xfrm>
          <a:prstGeom prst="rect">
            <a:avLst/>
          </a:prstGeom>
        </p:spPr>
      </p:pic>
      <p:pic>
        <p:nvPicPr>
          <p:cNvPr id="87" name="Picture 86"/>
          <p:cNvPicPr>
            <a:picLocks noChangeAspect="1"/>
          </p:cNvPicPr>
          <p:nvPr/>
        </p:nvPicPr>
        <p:blipFill>
          <a:blip r:embed="rId4"/>
          <a:stretch>
            <a:fillRect/>
          </a:stretch>
        </p:blipFill>
        <p:spPr>
          <a:xfrm>
            <a:off x="1278790" y="2195346"/>
            <a:ext cx="1130432" cy="1398754"/>
          </a:xfrm>
          <a:prstGeom prst="rect">
            <a:avLst/>
          </a:prstGeom>
        </p:spPr>
      </p:pic>
      <p:pic>
        <p:nvPicPr>
          <p:cNvPr id="88" name="Picture 87"/>
          <p:cNvPicPr>
            <a:picLocks noChangeAspect="1"/>
          </p:cNvPicPr>
          <p:nvPr/>
        </p:nvPicPr>
        <p:blipFill>
          <a:blip r:embed="rId5"/>
          <a:stretch>
            <a:fillRect/>
          </a:stretch>
        </p:blipFill>
        <p:spPr>
          <a:xfrm>
            <a:off x="3962400" y="2209800"/>
            <a:ext cx="1028700" cy="1384300"/>
          </a:xfrm>
          <a:prstGeom prst="rect">
            <a:avLst/>
          </a:prstGeom>
        </p:spPr>
      </p:pic>
      <p:pic>
        <p:nvPicPr>
          <p:cNvPr id="89" name="Picture 88"/>
          <p:cNvPicPr>
            <a:picLocks noChangeAspect="1"/>
          </p:cNvPicPr>
          <p:nvPr/>
        </p:nvPicPr>
        <p:blipFill>
          <a:blip r:embed="rId6"/>
          <a:stretch>
            <a:fillRect/>
          </a:stretch>
        </p:blipFill>
        <p:spPr>
          <a:xfrm>
            <a:off x="6667026" y="2209799"/>
            <a:ext cx="1115104" cy="1350515"/>
          </a:xfrm>
          <a:prstGeom prst="rect">
            <a:avLst/>
          </a:prstGeom>
        </p:spPr>
      </p:pic>
      <p:grpSp>
        <p:nvGrpSpPr>
          <p:cNvPr id="90" name="Group 89"/>
          <p:cNvGrpSpPr/>
          <p:nvPr/>
        </p:nvGrpSpPr>
        <p:grpSpPr>
          <a:xfrm>
            <a:off x="5966029" y="1074236"/>
            <a:ext cx="2568371" cy="981410"/>
            <a:chOff x="5753099" y="3870896"/>
            <a:chExt cx="2568371" cy="981410"/>
          </a:xfrm>
        </p:grpSpPr>
        <p:pic>
          <p:nvPicPr>
            <p:cNvPr id="91" name="Picture 90"/>
            <p:cNvPicPr>
              <a:picLocks noChangeAspect="1"/>
            </p:cNvPicPr>
            <p:nvPr/>
          </p:nvPicPr>
          <p:blipFill>
            <a:blip r:embed="rId7"/>
            <a:stretch>
              <a:fillRect/>
            </a:stretch>
          </p:blipFill>
          <p:spPr>
            <a:xfrm>
              <a:off x="5753099" y="3870896"/>
              <a:ext cx="2568371" cy="981410"/>
            </a:xfrm>
            <a:prstGeom prst="rect">
              <a:avLst/>
            </a:prstGeom>
          </p:spPr>
        </p:pic>
        <p:sp>
          <p:nvSpPr>
            <p:cNvPr id="92" name="Rectangle 91"/>
            <p:cNvSpPr/>
            <p:nvPr/>
          </p:nvSpPr>
          <p:spPr>
            <a:xfrm>
              <a:off x="6735336" y="4541001"/>
              <a:ext cx="546985" cy="218098"/>
            </a:xfrm>
            <a:prstGeom prst="rect">
              <a:avLst/>
            </a:prstGeom>
            <a:solidFill>
              <a:srgbClr val="DAFF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3" name="Picture 92"/>
          <p:cNvPicPr>
            <a:picLocks noChangeAspect="1"/>
          </p:cNvPicPr>
          <p:nvPr/>
        </p:nvPicPr>
        <p:blipFill rotWithShape="1">
          <a:blip r:embed="rId8"/>
          <a:srcRect t="1662" r="2426" b="11405"/>
          <a:stretch/>
        </p:blipFill>
        <p:spPr>
          <a:xfrm>
            <a:off x="224287" y="3981982"/>
            <a:ext cx="2743200" cy="1733018"/>
          </a:xfrm>
          <a:prstGeom prst="rect">
            <a:avLst/>
          </a:prstGeom>
        </p:spPr>
      </p:pic>
      <p:pic>
        <p:nvPicPr>
          <p:cNvPr id="94" name="Picture 93"/>
          <p:cNvPicPr>
            <a:picLocks noChangeAspect="1"/>
          </p:cNvPicPr>
          <p:nvPr/>
        </p:nvPicPr>
        <p:blipFill>
          <a:blip r:embed="rId9"/>
          <a:stretch>
            <a:fillRect/>
          </a:stretch>
        </p:blipFill>
        <p:spPr>
          <a:xfrm>
            <a:off x="3124200" y="3810000"/>
            <a:ext cx="2743200" cy="2058116"/>
          </a:xfrm>
          <a:prstGeom prst="rect">
            <a:avLst/>
          </a:prstGeom>
        </p:spPr>
      </p:pic>
      <p:pic>
        <p:nvPicPr>
          <p:cNvPr id="95" name="BeamOpt_BOTF_numu_flux_neutrino_mode.png"/>
          <p:cNvPicPr>
            <a:picLocks noChangeAspect="1"/>
          </p:cNvPicPr>
          <p:nvPr/>
        </p:nvPicPr>
        <p:blipFill>
          <a:blip r:embed="rId10">
            <a:extLst/>
          </a:blip>
          <a:stretch>
            <a:fillRect/>
          </a:stretch>
        </p:blipFill>
        <p:spPr>
          <a:xfrm>
            <a:off x="5943600" y="4038600"/>
            <a:ext cx="2743200" cy="1605944"/>
          </a:xfrm>
          <a:prstGeom prst="rect">
            <a:avLst/>
          </a:prstGeom>
          <a:ln w="12700">
            <a:miter lim="400000"/>
          </a:ln>
        </p:spPr>
      </p:pic>
    </p:spTree>
    <p:extLst>
      <p:ext uri="{BB962C8B-B14F-4D97-AF65-F5344CB8AC3E}">
        <p14:creationId xmlns:p14="http://schemas.microsoft.com/office/powerpoint/2010/main" val="2350313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scope and membership</a:t>
            </a:r>
            <a:endParaRPr lang="en-US" dirty="0"/>
          </a:p>
        </p:txBody>
      </p:sp>
      <p:sp>
        <p:nvSpPr>
          <p:cNvPr id="3" name="Content Placeholder 2"/>
          <p:cNvSpPr>
            <a:spLocks noGrp="1"/>
          </p:cNvSpPr>
          <p:nvPr>
            <p:ph idx="1"/>
          </p:nvPr>
        </p:nvSpPr>
        <p:spPr>
          <a:xfrm>
            <a:off x="228600" y="1043046"/>
            <a:ext cx="8672513" cy="5205354"/>
          </a:xfrm>
        </p:spPr>
        <p:txBody>
          <a:bodyPr/>
          <a:lstStyle/>
          <a:p>
            <a:r>
              <a:rPr lang="en-US" dirty="0" smtClean="0"/>
              <a:t>Recommended by Fermilab PAC in January, 2015 as a new advisory committee focused specifically on LBNF/DUNE</a:t>
            </a:r>
          </a:p>
          <a:p>
            <a:pPr lvl="1"/>
            <a:r>
              <a:rPr lang="en-US" dirty="0" smtClean="0"/>
              <a:t>Modeled after the successful LHCC at CERN</a:t>
            </a:r>
          </a:p>
          <a:p>
            <a:r>
              <a:rPr lang="en-US" dirty="0" smtClean="0"/>
              <a:t>Scope includes scientific, technical and managerial decisions/preparations of the experiment &amp; facility</a:t>
            </a:r>
          </a:p>
          <a:p>
            <a:r>
              <a:rPr lang="en-US" dirty="0" smtClean="0"/>
              <a:t>Provides continuous oversight, reports to Fermilab Director</a:t>
            </a:r>
          </a:p>
          <a:p>
            <a:r>
              <a:rPr lang="en-US" dirty="0" smtClean="0"/>
              <a:t>Membership:</a:t>
            </a:r>
          </a:p>
          <a:p>
            <a:endParaRPr lang="en-US" dirty="0" smtClean="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a:t>
            </a:fld>
            <a:endParaRPr lang="en-US" dirty="0"/>
          </a:p>
        </p:txBody>
      </p:sp>
      <p:sp>
        <p:nvSpPr>
          <p:cNvPr id="7" name="Content Placeholder 3"/>
          <p:cNvSpPr txBox="1">
            <a:spLocks/>
          </p:cNvSpPr>
          <p:nvPr/>
        </p:nvSpPr>
        <p:spPr>
          <a:xfrm>
            <a:off x="457199" y="3886200"/>
            <a:ext cx="4343399" cy="227919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smtClean="0"/>
              <a:t>Chair, David MacFarlane (SLAC)</a:t>
            </a:r>
          </a:p>
          <a:p>
            <a:pPr>
              <a:buFont typeface="Courier New" panose="02070309020205020404" pitchFamily="49" charset="0"/>
              <a:buChar char="o"/>
            </a:pPr>
            <a:r>
              <a:rPr lang="en-US" sz="1800" dirty="0" smtClean="0"/>
              <a:t>[Ursula Bassler (IN2P3)]</a:t>
            </a:r>
          </a:p>
          <a:p>
            <a:pPr>
              <a:buFont typeface="Courier New" panose="02070309020205020404" pitchFamily="49" charset="0"/>
              <a:buChar char="o"/>
            </a:pPr>
            <a:r>
              <a:rPr lang="en-US" sz="1800" dirty="0" smtClean="0"/>
              <a:t>Sampa Bhadra (York)</a:t>
            </a:r>
          </a:p>
          <a:p>
            <a:pPr>
              <a:buFont typeface="Courier New" panose="02070309020205020404" pitchFamily="49" charset="0"/>
              <a:buChar char="o"/>
            </a:pPr>
            <a:r>
              <a:rPr lang="en-US" sz="1800" dirty="0" smtClean="0"/>
              <a:t>Francesca Di Lodovico (Queen Mary)</a:t>
            </a:r>
          </a:p>
          <a:p>
            <a:pPr>
              <a:buFont typeface="Courier New" panose="02070309020205020404" pitchFamily="49" charset="0"/>
              <a:buChar char="o"/>
            </a:pPr>
            <a:r>
              <a:rPr lang="en-US" sz="1800" dirty="0" smtClean="0"/>
              <a:t>Patrick Huber (Virginia Tech)</a:t>
            </a:r>
          </a:p>
          <a:p>
            <a:pPr>
              <a:buFont typeface="Courier New" panose="02070309020205020404" pitchFamily="49" charset="0"/>
              <a:buChar char="o"/>
            </a:pPr>
            <a:r>
              <a:rPr lang="en-US" sz="1800" dirty="0" smtClean="0"/>
              <a:t>Mike Lindgren (FNAL)</a:t>
            </a:r>
          </a:p>
          <a:p>
            <a:pPr>
              <a:buFont typeface="Courier New" panose="02070309020205020404" pitchFamily="49" charset="0"/>
              <a:buChar char="o"/>
            </a:pPr>
            <a:r>
              <a:rPr lang="en-US" sz="1800" dirty="0" smtClean="0"/>
              <a:t>Naba Mondal (TIFR)</a:t>
            </a:r>
          </a:p>
        </p:txBody>
      </p:sp>
      <p:sp>
        <p:nvSpPr>
          <p:cNvPr id="8" name="Content Placeholder 4"/>
          <p:cNvSpPr txBox="1">
            <a:spLocks/>
          </p:cNvSpPr>
          <p:nvPr/>
        </p:nvSpPr>
        <p:spPr>
          <a:xfrm>
            <a:off x="4883149" y="3886200"/>
            <a:ext cx="4260851" cy="227919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smtClean="0"/>
              <a:t>Tsuyoshi Nakaya (Kyoto)</a:t>
            </a:r>
          </a:p>
          <a:p>
            <a:pPr>
              <a:buFont typeface="Courier New" panose="02070309020205020404" pitchFamily="49" charset="0"/>
              <a:buChar char="o"/>
            </a:pPr>
            <a:r>
              <a:rPr lang="en-US" sz="1800" dirty="0" smtClean="0"/>
              <a:t>David Nygren (UT Arlington)</a:t>
            </a:r>
          </a:p>
          <a:p>
            <a:pPr>
              <a:buFont typeface="Courier New" panose="02070309020205020404" pitchFamily="49" charset="0"/>
              <a:buChar char="o"/>
            </a:pPr>
            <a:r>
              <a:rPr lang="en-US" sz="1800" dirty="0" smtClean="0"/>
              <a:t>Marco </a:t>
            </a:r>
            <a:r>
              <a:rPr lang="en-US" sz="1800" dirty="0" err="1" smtClean="0"/>
              <a:t>Pallavicini</a:t>
            </a:r>
            <a:r>
              <a:rPr lang="en-US" sz="1800" dirty="0" smtClean="0"/>
              <a:t> (Genova)</a:t>
            </a:r>
          </a:p>
          <a:p>
            <a:pPr>
              <a:buFont typeface="Courier New" panose="02070309020205020404" pitchFamily="49" charset="0"/>
              <a:buChar char="o"/>
            </a:pPr>
            <a:r>
              <a:rPr lang="en-US" sz="1800" dirty="0" smtClean="0"/>
              <a:t>Stephen Pordes (FNAL)</a:t>
            </a:r>
          </a:p>
          <a:p>
            <a:pPr>
              <a:buFont typeface="Courier New" panose="02070309020205020404" pitchFamily="49" charset="0"/>
              <a:buChar char="o"/>
            </a:pPr>
            <a:r>
              <a:rPr lang="en-US" sz="1800" dirty="0" smtClean="0"/>
              <a:t>Kem Robinson (LBNL)</a:t>
            </a:r>
          </a:p>
          <a:p>
            <a:pPr>
              <a:buFont typeface="Courier New" panose="02070309020205020404" pitchFamily="49" charset="0"/>
              <a:buChar char="o"/>
            </a:pPr>
            <a:r>
              <a:rPr lang="en-US" sz="1800" dirty="0" smtClean="0"/>
              <a:t>Nigel Smith (SNOLAB)</a:t>
            </a:r>
          </a:p>
          <a:p>
            <a:pPr>
              <a:buFont typeface="Courier New" panose="02070309020205020404" pitchFamily="49" charset="0"/>
              <a:buChar char="o"/>
            </a:pPr>
            <a:r>
              <a:rPr lang="en-US" sz="1800" dirty="0" smtClean="0"/>
              <a:t>David Wark (Oxford)</a:t>
            </a:r>
          </a:p>
          <a:p>
            <a:endParaRPr lang="en-US" sz="1800" dirty="0"/>
          </a:p>
        </p:txBody>
      </p:sp>
      <p:sp>
        <p:nvSpPr>
          <p:cNvPr id="10" name="Footer Placeholder 9"/>
          <p:cNvSpPr>
            <a:spLocks noGrp="1"/>
          </p:cNvSpPr>
          <p:nvPr>
            <p:ph type="ftr" sz="quarter" idx="11"/>
          </p:nvPr>
        </p:nvSpPr>
        <p:spPr/>
        <p:txBody>
          <a:bodyPr/>
          <a:lstStyle/>
          <a:p>
            <a:pPr>
              <a:defRPr/>
            </a:pPr>
            <a:r>
              <a:rPr lang="en-US" smtClean="0"/>
              <a:t>David MacFarlane | LBNC report on LBNF and DUNE</a:t>
            </a:r>
            <a:endParaRPr lang="en-US" dirty="0"/>
          </a:p>
        </p:txBody>
      </p:sp>
    </p:spTree>
    <p:extLst>
      <p:ext uri="{BB962C8B-B14F-4D97-AF65-F5344CB8AC3E}">
        <p14:creationId xmlns:p14="http://schemas.microsoft.com/office/powerpoint/2010/main" val="2153497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Far Detector Task Force Update [Whitehead]</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smtClean="0"/>
              <a:t>While there is good overall progress being made by the TF, many important milestones have shifted from spring to summer</a:t>
            </a:r>
          </a:p>
          <a:p>
            <a:pPr lvl="1"/>
            <a:r>
              <a:rPr lang="en-US" dirty="0" smtClean="0"/>
              <a:t>Implementation of DP simulation and reconstruction is going well but not too surprisingly is delayed until fall</a:t>
            </a:r>
          </a:p>
          <a:p>
            <a:pPr lvl="1"/>
            <a:r>
              <a:rPr lang="en-US" dirty="0" smtClean="0"/>
              <a:t>It is not clear how effective the feedback loop is between reconstruction development and higher-level analysis efforts</a:t>
            </a:r>
          </a:p>
          <a:p>
            <a:pPr lvl="1"/>
            <a:r>
              <a:rPr lang="en-US" dirty="0"/>
              <a:t>Ultimately detector design optimization will also need to weigh factors such as relative cost and technical risk vs TF physics performance results</a:t>
            </a:r>
          </a:p>
          <a:p>
            <a:pPr lvl="1"/>
            <a:endParaRPr lang="en-US" dirty="0" smtClean="0"/>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06/21/2016</a:t>
            </a:r>
            <a:endParaRPr lang="en-US"/>
          </a:p>
        </p:txBody>
      </p:sp>
      <p:sp>
        <p:nvSpPr>
          <p:cNvPr id="5" name="Footer Placeholder 4"/>
          <p:cNvSpPr>
            <a:spLocks noGrp="1"/>
          </p:cNvSpPr>
          <p:nvPr>
            <p:ph type="ftr" sz="quarter" idx="11"/>
          </p:nvPr>
        </p:nvSpPr>
        <p:spPr/>
        <p:txBody>
          <a:bodyPr/>
          <a:lstStyle/>
          <a:p>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20</a:t>
            </a:fld>
            <a:endParaRPr lang="en-US" dirty="0"/>
          </a:p>
        </p:txBody>
      </p:sp>
    </p:spTree>
    <p:extLst>
      <p:ext uri="{BB962C8B-B14F-4D97-AF65-F5344CB8AC3E}">
        <p14:creationId xmlns:p14="http://schemas.microsoft.com/office/powerpoint/2010/main" val="4066234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Far Detector Task Force Update [Whitehead]</a:t>
            </a:r>
            <a:endParaRPr lang="en-US" dirty="0"/>
          </a:p>
        </p:txBody>
      </p:sp>
      <p:sp>
        <p:nvSpPr>
          <p:cNvPr id="3" name="Content Placeholder 2"/>
          <p:cNvSpPr>
            <a:spLocks noGrp="1"/>
          </p:cNvSpPr>
          <p:nvPr>
            <p:ph idx="1"/>
          </p:nvPr>
        </p:nvSpPr>
        <p:spPr/>
        <p:txBody>
          <a:bodyPr/>
          <a:lstStyle/>
          <a:p>
            <a:r>
              <a:rPr lang="en-US" dirty="0" smtClean="0"/>
              <a:t>Recommendations</a:t>
            </a:r>
          </a:p>
          <a:p>
            <a:pPr lvl="1"/>
            <a:r>
              <a:rPr lang="en-US" dirty="0" smtClean="0"/>
              <a:t>Define a plan to address reconstruction below 50 MeV</a:t>
            </a:r>
          </a:p>
          <a:p>
            <a:pPr lvl="1"/>
            <a:r>
              <a:rPr lang="en-US" dirty="0" smtClean="0"/>
              <a:t>Review whether there is sufficient manpower to conduct the full range of physics studies laid out in the TF charge</a:t>
            </a:r>
          </a:p>
          <a:p>
            <a:pPr lvl="1"/>
            <a:r>
              <a:rPr lang="en-US" dirty="0" smtClean="0"/>
              <a:t>Review whether feedback from physics studies to reconstruction algorithm development is working effectively</a:t>
            </a:r>
          </a:p>
          <a:p>
            <a:pPr lvl="1"/>
            <a:r>
              <a:rPr lang="en-US" dirty="0" smtClean="0"/>
              <a:t>Update the LBNC with the status of actual versus planned manpower across the TF at the fall meeting</a:t>
            </a:r>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06/21/2016</a:t>
            </a:r>
            <a:endParaRPr lang="en-US"/>
          </a:p>
        </p:txBody>
      </p:sp>
      <p:sp>
        <p:nvSpPr>
          <p:cNvPr id="5" name="Footer Placeholder 4"/>
          <p:cNvSpPr>
            <a:spLocks noGrp="1"/>
          </p:cNvSpPr>
          <p:nvPr>
            <p:ph type="ftr" sz="quarter" idx="11"/>
          </p:nvPr>
        </p:nvSpPr>
        <p:spPr/>
        <p:txBody>
          <a:bodyPr/>
          <a:lstStyle/>
          <a:p>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21</a:t>
            </a:fld>
            <a:endParaRPr lang="en-US" dirty="0"/>
          </a:p>
        </p:txBody>
      </p:sp>
    </p:spTree>
    <p:extLst>
      <p:ext uri="{BB962C8B-B14F-4D97-AF65-F5344CB8AC3E}">
        <p14:creationId xmlns:p14="http://schemas.microsoft.com/office/powerpoint/2010/main" val="4145489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ND Task Force [Brice]</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smtClean="0"/>
              <a:t>Neutral particles are not accounted for in detail, </a:t>
            </a:r>
            <a:r>
              <a:rPr lang="en-US" i="1" dirty="0" smtClean="0"/>
              <a:t>i.e., </a:t>
            </a:r>
            <a:r>
              <a:rPr lang="en-US" dirty="0" smtClean="0"/>
              <a:t>no specific detector treatment with resulting uncertainties in energy response, is implemented</a:t>
            </a:r>
          </a:p>
          <a:p>
            <a:pPr lvl="2"/>
            <a:r>
              <a:rPr lang="en-US" dirty="0" smtClean="0"/>
              <a:t>Recent literature indicates that this can be a serious problem</a:t>
            </a:r>
          </a:p>
          <a:p>
            <a:pPr lvl="1"/>
            <a:r>
              <a:rPr lang="en-US" dirty="0"/>
              <a:t>I</a:t>
            </a:r>
            <a:r>
              <a:rPr lang="en-US" dirty="0" smtClean="0"/>
              <a:t>nstead of just a comparison of ND technologies, a </a:t>
            </a:r>
            <a:r>
              <a:rPr lang="en-US" dirty="0"/>
              <a:t>valuable outcome from the </a:t>
            </a:r>
            <a:r>
              <a:rPr lang="en-US" dirty="0" smtClean="0"/>
              <a:t>TF would be a set of overall ND requirements independent of technology</a:t>
            </a:r>
          </a:p>
          <a:p>
            <a:pPr lvl="1"/>
            <a:r>
              <a:rPr lang="en-US" dirty="0" smtClean="0"/>
              <a:t>“Cheating” appears to be a response to the lack of manpower to develop suitable event reconstruction and the details of the assumptions made here may have significant impact on the reliability of the final result</a:t>
            </a:r>
          </a:p>
          <a:p>
            <a:endParaRPr lang="en-US" dirty="0"/>
          </a:p>
        </p:txBody>
      </p:sp>
      <p:sp>
        <p:nvSpPr>
          <p:cNvPr id="7" name="Date Placeholder 6"/>
          <p:cNvSpPr>
            <a:spLocks noGrp="1"/>
          </p:cNvSpPr>
          <p:nvPr>
            <p:ph type="dt" sz="half" idx="10"/>
          </p:nvPr>
        </p:nvSpPr>
        <p:spPr/>
        <p:txBody>
          <a:bodyPr/>
          <a:lstStyle/>
          <a:p>
            <a:r>
              <a:rPr lang="en-US" smtClean="0"/>
              <a:t>06/21/2016</a:t>
            </a:r>
            <a:endParaRPr lang="en-US"/>
          </a:p>
        </p:txBody>
      </p:sp>
      <p:sp>
        <p:nvSpPr>
          <p:cNvPr id="8" name="Footer Placeholder 7"/>
          <p:cNvSpPr>
            <a:spLocks noGrp="1"/>
          </p:cNvSpPr>
          <p:nvPr>
            <p:ph type="ftr" sz="quarter" idx="11"/>
          </p:nvPr>
        </p:nvSpPr>
        <p:spPr/>
        <p:txBody>
          <a:bodyPr/>
          <a:lstStyle/>
          <a:p>
            <a:r>
              <a:rPr lang="en-US" smtClean="0"/>
              <a:t>David MacFarlane | LBNC report on LBNF and DUNE</a:t>
            </a:r>
            <a:endParaRPr lang="en-US" dirty="0"/>
          </a:p>
        </p:txBody>
      </p:sp>
      <p:sp>
        <p:nvSpPr>
          <p:cNvPr id="9" name="Slide Number Placeholder 8"/>
          <p:cNvSpPr>
            <a:spLocks noGrp="1"/>
          </p:cNvSpPr>
          <p:nvPr>
            <p:ph type="sldNum" sz="quarter" idx="12"/>
          </p:nvPr>
        </p:nvSpPr>
        <p:spPr/>
        <p:txBody>
          <a:bodyPr/>
          <a:lstStyle/>
          <a:p>
            <a:fld id="{2252C86A-56CA-C846-AB85-01C4489D8FB7}" type="slidenum">
              <a:rPr lang="en-US" smtClean="0"/>
              <a:pPr/>
              <a:t>22</a:t>
            </a:fld>
            <a:endParaRPr lang="en-US" dirty="0"/>
          </a:p>
        </p:txBody>
      </p:sp>
    </p:spTree>
    <p:extLst>
      <p:ext uri="{BB962C8B-B14F-4D97-AF65-F5344CB8AC3E}">
        <p14:creationId xmlns:p14="http://schemas.microsoft.com/office/powerpoint/2010/main" val="27407200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ND Task Force [Brice]</a:t>
            </a:r>
            <a:endParaRPr lang="en-US" dirty="0"/>
          </a:p>
        </p:txBody>
      </p:sp>
      <p:sp>
        <p:nvSpPr>
          <p:cNvPr id="3" name="Content Placeholder 2"/>
          <p:cNvSpPr>
            <a:spLocks noGrp="1"/>
          </p:cNvSpPr>
          <p:nvPr>
            <p:ph idx="1"/>
          </p:nvPr>
        </p:nvSpPr>
        <p:spPr/>
        <p:txBody>
          <a:bodyPr/>
          <a:lstStyle/>
          <a:p>
            <a:r>
              <a:rPr lang="en-US" smtClean="0"/>
              <a:t>Comments (continued)</a:t>
            </a:r>
          </a:p>
          <a:p>
            <a:pPr lvl="1"/>
            <a:r>
              <a:rPr lang="en-US" smtClean="0"/>
              <a:t>The attempt at including model-independent cross section errors is very valuable and can be easily extended to include uncertainties associated with neutral particles (see recent literature)</a:t>
            </a:r>
          </a:p>
          <a:p>
            <a:pPr lvl="1"/>
            <a:r>
              <a:rPr lang="en-US" smtClean="0"/>
              <a:t>Lessons learned from existing software solutions should be used to address current or future related technical problems VALOR may be trying to resolve</a:t>
            </a:r>
          </a:p>
          <a:p>
            <a:endParaRPr lang="en-US" dirty="0"/>
          </a:p>
        </p:txBody>
      </p:sp>
      <p:sp>
        <p:nvSpPr>
          <p:cNvPr id="9" name="Date Placeholder 8"/>
          <p:cNvSpPr>
            <a:spLocks noGrp="1"/>
          </p:cNvSpPr>
          <p:nvPr>
            <p:ph type="dt" sz="half" idx="10"/>
          </p:nvPr>
        </p:nvSpPr>
        <p:spPr/>
        <p:txBody>
          <a:bodyPr/>
          <a:lstStyle/>
          <a:p>
            <a:r>
              <a:rPr lang="en-US" smtClean="0"/>
              <a:t>06/21/2016</a:t>
            </a:r>
            <a:endParaRPr lang="en-US"/>
          </a:p>
        </p:txBody>
      </p:sp>
      <p:sp>
        <p:nvSpPr>
          <p:cNvPr id="10" name="Footer Placeholder 9"/>
          <p:cNvSpPr>
            <a:spLocks noGrp="1"/>
          </p:cNvSpPr>
          <p:nvPr>
            <p:ph type="ftr" sz="quarter" idx="11"/>
          </p:nvPr>
        </p:nvSpPr>
        <p:spPr/>
        <p:txBody>
          <a:bodyPr/>
          <a:lstStyle/>
          <a:p>
            <a:r>
              <a:rPr lang="en-US" smtClean="0"/>
              <a:t>David MacFarlane | LBNC report on LBNF and DUNE</a:t>
            </a:r>
            <a:endParaRPr lang="en-US" dirty="0"/>
          </a:p>
        </p:txBody>
      </p:sp>
      <p:sp>
        <p:nvSpPr>
          <p:cNvPr id="11" name="Slide Number Placeholder 10"/>
          <p:cNvSpPr>
            <a:spLocks noGrp="1"/>
          </p:cNvSpPr>
          <p:nvPr>
            <p:ph type="sldNum" sz="quarter" idx="12"/>
          </p:nvPr>
        </p:nvSpPr>
        <p:spPr/>
        <p:txBody>
          <a:bodyPr/>
          <a:lstStyle/>
          <a:p>
            <a:fld id="{2252C86A-56CA-C846-AB85-01C4489D8FB7}" type="slidenum">
              <a:rPr lang="en-US" smtClean="0"/>
              <a:pPr/>
              <a:t>23</a:t>
            </a:fld>
            <a:endParaRPr lang="en-US" dirty="0"/>
          </a:p>
        </p:txBody>
      </p:sp>
    </p:spTree>
    <p:extLst>
      <p:ext uri="{BB962C8B-B14F-4D97-AF65-F5344CB8AC3E}">
        <p14:creationId xmlns:p14="http://schemas.microsoft.com/office/powerpoint/2010/main" val="18357180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ND Task Force [Brice]</a:t>
            </a:r>
            <a:endParaRPr lang="en-US" dirty="0"/>
          </a:p>
        </p:txBody>
      </p:sp>
      <p:sp>
        <p:nvSpPr>
          <p:cNvPr id="3" name="Content Placeholder 2"/>
          <p:cNvSpPr>
            <a:spLocks noGrp="1"/>
          </p:cNvSpPr>
          <p:nvPr>
            <p:ph idx="1"/>
          </p:nvPr>
        </p:nvSpPr>
        <p:spPr/>
        <p:txBody>
          <a:bodyPr/>
          <a:lstStyle/>
          <a:p>
            <a:r>
              <a:rPr lang="en-US" dirty="0" smtClean="0"/>
              <a:t>Recommendations</a:t>
            </a:r>
          </a:p>
          <a:p>
            <a:pPr lvl="1"/>
            <a:r>
              <a:rPr lang="en-US" dirty="0" smtClean="0"/>
              <a:t>Clearly document “cheating” strategies and investigate sensitivity of results on those assumptions</a:t>
            </a:r>
          </a:p>
          <a:p>
            <a:pPr lvl="1"/>
            <a:r>
              <a:rPr lang="en-US" dirty="0" smtClean="0"/>
              <a:t>Properly include energy response uncertainties from neutral particles (“missing energy”)</a:t>
            </a:r>
          </a:p>
          <a:p>
            <a:pPr lvl="1"/>
            <a:r>
              <a:rPr lang="en-US" dirty="0"/>
              <a:t>Investigate alternatives to the current framework if technical difficulties were to persist</a:t>
            </a:r>
          </a:p>
          <a:p>
            <a:pPr lvl="1"/>
            <a:r>
              <a:rPr lang="en-US" dirty="0" smtClean="0"/>
              <a:t>Consider extending the TF scope to deliver requirements for a near detector independent of any specific design</a:t>
            </a:r>
          </a:p>
          <a:p>
            <a:pPr lvl="1"/>
            <a:r>
              <a:rPr lang="en-US" dirty="0" smtClean="0"/>
              <a:t>Update the LBNC with the status of actual versus planned manpower across the TF at the fall meeting</a:t>
            </a:r>
          </a:p>
          <a:p>
            <a:pPr lvl="1"/>
            <a:endParaRPr lang="en-US" dirty="0" smtClean="0"/>
          </a:p>
          <a:p>
            <a:endParaRPr lang="en-US" dirty="0"/>
          </a:p>
        </p:txBody>
      </p:sp>
      <p:sp>
        <p:nvSpPr>
          <p:cNvPr id="9" name="Date Placeholder 8"/>
          <p:cNvSpPr>
            <a:spLocks noGrp="1"/>
          </p:cNvSpPr>
          <p:nvPr>
            <p:ph type="dt" sz="half" idx="10"/>
          </p:nvPr>
        </p:nvSpPr>
        <p:spPr/>
        <p:txBody>
          <a:bodyPr/>
          <a:lstStyle/>
          <a:p>
            <a:r>
              <a:rPr lang="en-US" smtClean="0"/>
              <a:t>06/21/2016</a:t>
            </a:r>
            <a:endParaRPr lang="en-US"/>
          </a:p>
        </p:txBody>
      </p:sp>
      <p:sp>
        <p:nvSpPr>
          <p:cNvPr id="10" name="Footer Placeholder 9"/>
          <p:cNvSpPr>
            <a:spLocks noGrp="1"/>
          </p:cNvSpPr>
          <p:nvPr>
            <p:ph type="ftr" sz="quarter" idx="11"/>
          </p:nvPr>
        </p:nvSpPr>
        <p:spPr/>
        <p:txBody>
          <a:bodyPr/>
          <a:lstStyle/>
          <a:p>
            <a:r>
              <a:rPr lang="en-US" smtClean="0"/>
              <a:t>David MacFarlane | LBNC report on LBNF and DUNE</a:t>
            </a:r>
            <a:endParaRPr lang="en-US" dirty="0"/>
          </a:p>
        </p:txBody>
      </p:sp>
      <p:sp>
        <p:nvSpPr>
          <p:cNvPr id="11" name="Slide Number Placeholder 10"/>
          <p:cNvSpPr>
            <a:spLocks noGrp="1"/>
          </p:cNvSpPr>
          <p:nvPr>
            <p:ph type="sldNum" sz="quarter" idx="12"/>
          </p:nvPr>
        </p:nvSpPr>
        <p:spPr/>
        <p:txBody>
          <a:bodyPr/>
          <a:lstStyle/>
          <a:p>
            <a:fld id="{2252C86A-56CA-C846-AB85-01C4489D8FB7}" type="slidenum">
              <a:rPr lang="en-US" smtClean="0"/>
              <a:pPr/>
              <a:t>24</a:t>
            </a:fld>
            <a:endParaRPr lang="en-US" dirty="0"/>
          </a:p>
        </p:txBody>
      </p:sp>
    </p:spTree>
    <p:extLst>
      <p:ext uri="{BB962C8B-B14F-4D97-AF65-F5344CB8AC3E}">
        <p14:creationId xmlns:p14="http://schemas.microsoft.com/office/powerpoint/2010/main" val="39641434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and Computing</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25</a:t>
            </a:fld>
            <a:endParaRPr lang="en-US" dirty="0"/>
          </a:p>
        </p:txBody>
      </p:sp>
      <p:pic>
        <p:nvPicPr>
          <p:cNvPr id="7" name="Picture 6"/>
          <p:cNvPicPr>
            <a:picLocks noChangeAspect="1"/>
          </p:cNvPicPr>
          <p:nvPr/>
        </p:nvPicPr>
        <p:blipFill>
          <a:blip r:embed="rId2"/>
          <a:stretch>
            <a:fillRect/>
          </a:stretch>
        </p:blipFill>
        <p:spPr>
          <a:xfrm>
            <a:off x="2196160" y="1143000"/>
            <a:ext cx="4665732" cy="4711927"/>
          </a:xfrm>
          <a:prstGeom prst="rect">
            <a:avLst/>
          </a:prstGeom>
        </p:spPr>
      </p:pic>
    </p:spTree>
    <p:extLst>
      <p:ext uri="{BB962C8B-B14F-4D97-AF65-F5344CB8AC3E}">
        <p14:creationId xmlns:p14="http://schemas.microsoft.com/office/powerpoint/2010/main" val="4185658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Software &amp; Computing Working Group [Junk]</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smtClean="0"/>
              <a:t>MC Challenge 6.0 demonstrated the capability for producing large simulation samples with available resources</a:t>
            </a:r>
          </a:p>
          <a:p>
            <a:pPr lvl="1"/>
            <a:r>
              <a:rPr lang="en-US" dirty="0" smtClean="0"/>
              <a:t>No analysis of whether identified manpower is adequate to address high-priority S&amp;C tasks was presented</a:t>
            </a:r>
          </a:p>
          <a:p>
            <a:pPr lvl="1"/>
            <a:r>
              <a:rPr lang="en-US" dirty="0" smtClean="0"/>
              <a:t>It is unclear how well experience from analysis of MC samples are  fed back to the S&amp;C group</a:t>
            </a:r>
          </a:p>
          <a:p>
            <a:pPr lvl="1"/>
            <a:r>
              <a:rPr lang="en-US" dirty="0" smtClean="0"/>
              <a:t>It is not clear how well </a:t>
            </a:r>
            <a:r>
              <a:rPr lang="en-US" dirty="0" err="1" smtClean="0"/>
              <a:t>ProtoDUNE</a:t>
            </a:r>
            <a:r>
              <a:rPr lang="en-US" dirty="0" smtClean="0"/>
              <a:t>-DP is integrated in the C&amp;S WG</a:t>
            </a:r>
            <a:endParaRPr lang="en-US" dirty="0"/>
          </a:p>
        </p:txBody>
      </p:sp>
      <p:sp>
        <p:nvSpPr>
          <p:cNvPr id="7" name="Date Placeholder 6"/>
          <p:cNvSpPr>
            <a:spLocks noGrp="1"/>
          </p:cNvSpPr>
          <p:nvPr>
            <p:ph type="dt" sz="half" idx="10"/>
          </p:nvPr>
        </p:nvSpPr>
        <p:spPr/>
        <p:txBody>
          <a:bodyPr/>
          <a:lstStyle/>
          <a:p>
            <a:r>
              <a:rPr lang="en-US" smtClean="0"/>
              <a:t>06/21/2016</a:t>
            </a:r>
            <a:endParaRPr lang="en-US"/>
          </a:p>
        </p:txBody>
      </p:sp>
      <p:sp>
        <p:nvSpPr>
          <p:cNvPr id="8" name="Footer Placeholder 7"/>
          <p:cNvSpPr>
            <a:spLocks noGrp="1"/>
          </p:cNvSpPr>
          <p:nvPr>
            <p:ph type="ftr" sz="quarter" idx="11"/>
          </p:nvPr>
        </p:nvSpPr>
        <p:spPr/>
        <p:txBody>
          <a:bodyPr/>
          <a:lstStyle/>
          <a:p>
            <a:r>
              <a:rPr lang="en-US" smtClean="0"/>
              <a:t>David MacFarlane | LBNC report on LBNF and DUNE</a:t>
            </a:r>
            <a:endParaRPr lang="en-US" dirty="0"/>
          </a:p>
        </p:txBody>
      </p:sp>
      <p:sp>
        <p:nvSpPr>
          <p:cNvPr id="9" name="Slide Number Placeholder 8"/>
          <p:cNvSpPr>
            <a:spLocks noGrp="1"/>
          </p:cNvSpPr>
          <p:nvPr>
            <p:ph type="sldNum" sz="quarter" idx="12"/>
          </p:nvPr>
        </p:nvSpPr>
        <p:spPr/>
        <p:txBody>
          <a:bodyPr/>
          <a:lstStyle/>
          <a:p>
            <a:fld id="{2252C86A-56CA-C846-AB85-01C4489D8FB7}" type="slidenum">
              <a:rPr lang="en-US" smtClean="0"/>
              <a:pPr/>
              <a:t>26</a:t>
            </a:fld>
            <a:endParaRPr lang="en-US" dirty="0"/>
          </a:p>
        </p:txBody>
      </p:sp>
    </p:spTree>
    <p:extLst>
      <p:ext uri="{BB962C8B-B14F-4D97-AF65-F5344CB8AC3E}">
        <p14:creationId xmlns:p14="http://schemas.microsoft.com/office/powerpoint/2010/main" val="3661190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Software &amp; Computing Working Group [Junk]</a:t>
            </a:r>
            <a:endParaRPr lang="en-US" dirty="0"/>
          </a:p>
        </p:txBody>
      </p:sp>
      <p:sp>
        <p:nvSpPr>
          <p:cNvPr id="3" name="Content Placeholder 2"/>
          <p:cNvSpPr>
            <a:spLocks noGrp="1"/>
          </p:cNvSpPr>
          <p:nvPr>
            <p:ph idx="1"/>
          </p:nvPr>
        </p:nvSpPr>
        <p:spPr/>
        <p:txBody>
          <a:bodyPr/>
          <a:lstStyle/>
          <a:p>
            <a:r>
              <a:rPr lang="en-US" dirty="0" smtClean="0"/>
              <a:t>Recommendations</a:t>
            </a:r>
          </a:p>
          <a:p>
            <a:pPr lvl="1"/>
            <a:r>
              <a:rPr lang="en-US" dirty="0" smtClean="0"/>
              <a:t>Provide an overview of high level computing infrastructure including how requests are made to the group and how feedback from the working groups is incorporated into software development planning</a:t>
            </a:r>
          </a:p>
          <a:p>
            <a:pPr lvl="1"/>
            <a:r>
              <a:rPr lang="en-US" dirty="0" smtClean="0"/>
              <a:t>Engage physics WGs in analysis of simulation samples and in providing feedback to the S&amp;C WG</a:t>
            </a:r>
          </a:p>
          <a:p>
            <a:pPr lvl="1"/>
            <a:r>
              <a:rPr lang="en-US" dirty="0" smtClean="0"/>
              <a:t>Ensuring adequate support for </a:t>
            </a:r>
            <a:r>
              <a:rPr lang="en-US" dirty="0" err="1" smtClean="0"/>
              <a:t>protoDUNE</a:t>
            </a:r>
            <a:r>
              <a:rPr lang="en-US" dirty="0" smtClean="0"/>
              <a:t>(s) at CERN is high priority, including defining the </a:t>
            </a:r>
            <a:r>
              <a:rPr lang="en-US" dirty="0" err="1" smtClean="0"/>
              <a:t>Fermilab</a:t>
            </a:r>
            <a:r>
              <a:rPr lang="en-US" dirty="0" smtClean="0"/>
              <a:t> role</a:t>
            </a:r>
          </a:p>
          <a:p>
            <a:pPr lvl="1"/>
            <a:r>
              <a:rPr lang="en-US" dirty="0" smtClean="0"/>
              <a:t>Provide an update on </a:t>
            </a:r>
            <a:r>
              <a:rPr lang="en-US" dirty="0" err="1" smtClean="0"/>
              <a:t>ProtoDUNE</a:t>
            </a:r>
            <a:r>
              <a:rPr lang="en-US" dirty="0"/>
              <a:t>-</a:t>
            </a:r>
            <a:r>
              <a:rPr lang="en-US" dirty="0" smtClean="0"/>
              <a:t>DP software integration and MCC production</a:t>
            </a:r>
          </a:p>
          <a:p>
            <a:pPr lvl="1"/>
            <a:r>
              <a:rPr lang="en-US" dirty="0" smtClean="0"/>
              <a:t>Provide an overview of strategy for addressing the different software release timelines and goals (</a:t>
            </a:r>
            <a:r>
              <a:rPr lang="en-US" i="1" dirty="0" smtClean="0"/>
              <a:t>e.g.,</a:t>
            </a:r>
            <a:r>
              <a:rPr lang="en-US" dirty="0" smtClean="0"/>
              <a:t> when the next software release is due and when the next MCC7 is planned)</a:t>
            </a:r>
          </a:p>
          <a:p>
            <a:endParaRPr lang="en-US" dirty="0"/>
          </a:p>
        </p:txBody>
      </p:sp>
      <p:sp>
        <p:nvSpPr>
          <p:cNvPr id="7" name="Date Placeholder 6"/>
          <p:cNvSpPr>
            <a:spLocks noGrp="1"/>
          </p:cNvSpPr>
          <p:nvPr>
            <p:ph type="dt" sz="half" idx="10"/>
          </p:nvPr>
        </p:nvSpPr>
        <p:spPr/>
        <p:txBody>
          <a:bodyPr/>
          <a:lstStyle/>
          <a:p>
            <a:r>
              <a:rPr lang="en-US" smtClean="0"/>
              <a:t>06/21/2016</a:t>
            </a:r>
            <a:endParaRPr lang="en-US"/>
          </a:p>
        </p:txBody>
      </p:sp>
      <p:sp>
        <p:nvSpPr>
          <p:cNvPr id="8" name="Footer Placeholder 7"/>
          <p:cNvSpPr>
            <a:spLocks noGrp="1"/>
          </p:cNvSpPr>
          <p:nvPr>
            <p:ph type="ftr" sz="quarter" idx="11"/>
          </p:nvPr>
        </p:nvSpPr>
        <p:spPr/>
        <p:txBody>
          <a:bodyPr/>
          <a:lstStyle/>
          <a:p>
            <a:r>
              <a:rPr lang="en-US" smtClean="0"/>
              <a:t>David MacFarlane | LBNC report on LBNF and DUNE</a:t>
            </a:r>
            <a:endParaRPr lang="en-US" dirty="0"/>
          </a:p>
        </p:txBody>
      </p:sp>
      <p:sp>
        <p:nvSpPr>
          <p:cNvPr id="9" name="Slide Number Placeholder 8"/>
          <p:cNvSpPr>
            <a:spLocks noGrp="1"/>
          </p:cNvSpPr>
          <p:nvPr>
            <p:ph type="sldNum" sz="quarter" idx="12"/>
          </p:nvPr>
        </p:nvSpPr>
        <p:spPr/>
        <p:txBody>
          <a:bodyPr/>
          <a:lstStyle/>
          <a:p>
            <a:fld id="{2252C86A-56CA-C846-AB85-01C4489D8FB7}" type="slidenum">
              <a:rPr lang="en-US" smtClean="0"/>
              <a:pPr/>
              <a:t>27</a:t>
            </a:fld>
            <a:endParaRPr lang="en-US" dirty="0"/>
          </a:p>
        </p:txBody>
      </p:sp>
    </p:spTree>
    <p:extLst>
      <p:ext uri="{BB962C8B-B14F-4D97-AF65-F5344CB8AC3E}">
        <p14:creationId xmlns:p14="http://schemas.microsoft.com/office/powerpoint/2010/main" val="2603735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Physics Working Group [Urheim]</a:t>
            </a:r>
            <a:endParaRPr lang="en-US" dirty="0"/>
          </a:p>
        </p:txBody>
      </p:sp>
      <p:sp>
        <p:nvSpPr>
          <p:cNvPr id="3" name="Content Placeholder 2"/>
          <p:cNvSpPr>
            <a:spLocks noGrp="1"/>
          </p:cNvSpPr>
          <p:nvPr>
            <p:ph idx="1"/>
          </p:nvPr>
        </p:nvSpPr>
        <p:spPr>
          <a:xfrm>
            <a:off x="228600" y="990600"/>
            <a:ext cx="8672513" cy="5205354"/>
          </a:xfrm>
        </p:spPr>
        <p:txBody>
          <a:bodyPr/>
          <a:lstStyle/>
          <a:p>
            <a:r>
              <a:rPr lang="en-US" dirty="0" smtClean="0"/>
              <a:t>Comments</a:t>
            </a:r>
          </a:p>
          <a:p>
            <a:pPr lvl="1"/>
            <a:r>
              <a:rPr lang="en-US" dirty="0" smtClean="0"/>
              <a:t>The </a:t>
            </a:r>
            <a:r>
              <a:rPr lang="en-US" dirty="0" smtClean="0"/>
              <a:t>BSM working group has gotten off to a very good start and impressive progress is being made</a:t>
            </a:r>
          </a:p>
          <a:p>
            <a:pPr lvl="1"/>
            <a:r>
              <a:rPr lang="en-US" dirty="0"/>
              <a:t>The SN workshops are a model </a:t>
            </a:r>
            <a:r>
              <a:rPr lang="en-US" dirty="0" smtClean="0"/>
              <a:t>for other </a:t>
            </a:r>
            <a:r>
              <a:rPr lang="en-US" dirty="0"/>
              <a:t>areas</a:t>
            </a:r>
          </a:p>
          <a:p>
            <a:pPr lvl="1"/>
            <a:r>
              <a:rPr lang="en-US" dirty="0" smtClean="0"/>
              <a:t>Commendable participation by theorists</a:t>
            </a:r>
            <a:endParaRPr lang="en-US" dirty="0" smtClean="0"/>
          </a:p>
          <a:p>
            <a:pPr lvl="1"/>
            <a:r>
              <a:rPr lang="en-US" dirty="0"/>
              <a:t>Despite good success in attracting more collaborators, manpower remains an issue in several areas and needs continued attention, especially in view of the planned </a:t>
            </a:r>
            <a:r>
              <a:rPr lang="en-US" dirty="0" smtClean="0"/>
              <a:t>TDR</a:t>
            </a:r>
          </a:p>
          <a:p>
            <a:r>
              <a:rPr lang="en-US" dirty="0"/>
              <a:t>Recommendations</a:t>
            </a:r>
          </a:p>
          <a:p>
            <a:pPr lvl="1"/>
            <a:r>
              <a:rPr lang="en-US" dirty="0"/>
              <a:t>Close interaction with reconstruction efforts should continue to be encouraged and maintained</a:t>
            </a:r>
          </a:p>
          <a:p>
            <a:pPr lvl="1"/>
            <a:r>
              <a:rPr lang="en-US" dirty="0"/>
              <a:t>The low-energy reconstruction efforts should continue to be a priority given their importance for informing the detector design</a:t>
            </a:r>
          </a:p>
          <a:p>
            <a:pPr lvl="1"/>
            <a:endParaRPr lang="en-US" dirty="0"/>
          </a:p>
        </p:txBody>
      </p:sp>
      <p:sp>
        <p:nvSpPr>
          <p:cNvPr id="6" name="Date Placeholder 5"/>
          <p:cNvSpPr>
            <a:spLocks noGrp="1"/>
          </p:cNvSpPr>
          <p:nvPr>
            <p:ph type="dt" sz="half" idx="10"/>
          </p:nvPr>
        </p:nvSpPr>
        <p:spPr/>
        <p:txBody>
          <a:bodyPr/>
          <a:lstStyle/>
          <a:p>
            <a:r>
              <a:rPr lang="en-US" smtClean="0"/>
              <a:t>06/21/2016</a:t>
            </a:r>
            <a:endParaRPr lang="en-US"/>
          </a:p>
        </p:txBody>
      </p:sp>
      <p:sp>
        <p:nvSpPr>
          <p:cNvPr id="7" name="Footer Placeholder 6"/>
          <p:cNvSpPr>
            <a:spLocks noGrp="1"/>
          </p:cNvSpPr>
          <p:nvPr>
            <p:ph type="ftr" sz="quarter" idx="11"/>
          </p:nvPr>
        </p:nvSpPr>
        <p:spPr/>
        <p:txBody>
          <a:bodyPr/>
          <a:lstStyle/>
          <a:p>
            <a:r>
              <a:rPr lang="en-US" smtClean="0"/>
              <a:t>David MacFarlane | LBNC report on LBNF and DUNE</a:t>
            </a:r>
            <a:endParaRPr lang="en-US" dirty="0"/>
          </a:p>
        </p:txBody>
      </p:sp>
      <p:sp>
        <p:nvSpPr>
          <p:cNvPr id="8" name="Slide Number Placeholder 7"/>
          <p:cNvSpPr>
            <a:spLocks noGrp="1"/>
          </p:cNvSpPr>
          <p:nvPr>
            <p:ph type="sldNum" sz="quarter" idx="12"/>
          </p:nvPr>
        </p:nvSpPr>
        <p:spPr/>
        <p:txBody>
          <a:bodyPr/>
          <a:lstStyle/>
          <a:p>
            <a:fld id="{2252C86A-56CA-C846-AB85-01C4489D8FB7}" type="slidenum">
              <a:rPr lang="en-US" smtClean="0"/>
              <a:pPr/>
              <a:t>28</a:t>
            </a:fld>
            <a:endParaRPr lang="en-US" dirty="0"/>
          </a:p>
        </p:txBody>
      </p:sp>
    </p:spTree>
    <p:extLst>
      <p:ext uri="{BB962C8B-B14F-4D97-AF65-F5344CB8AC3E}">
        <p14:creationId xmlns:p14="http://schemas.microsoft.com/office/powerpoint/2010/main" val="40785537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LBNC </a:t>
            </a:r>
            <a:r>
              <a:rPr lang="en-US" dirty="0" smtClean="0"/>
              <a:t>mini-review agenda </a:t>
            </a:r>
            <a:r>
              <a:rPr lang="en-US" dirty="0"/>
              <a:t>for </a:t>
            </a:r>
            <a:r>
              <a:rPr lang="en-US" dirty="0" err="1" smtClean="0"/>
              <a:t>protoDUNE</a:t>
            </a:r>
            <a:r>
              <a:rPr lang="en-US" dirty="0" smtClean="0"/>
              <a:t> on Jun 12-13</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29</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1528763"/>
            <a:ext cx="6276975"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775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has the LBNC provided oversight to date?</a:t>
            </a:r>
            <a:endParaRPr lang="en-US" dirty="0"/>
          </a:p>
        </p:txBody>
      </p:sp>
      <p:sp>
        <p:nvSpPr>
          <p:cNvPr id="3" name="Content Placeholder 2"/>
          <p:cNvSpPr>
            <a:spLocks noGrp="1"/>
          </p:cNvSpPr>
          <p:nvPr>
            <p:ph idx="1"/>
          </p:nvPr>
        </p:nvSpPr>
        <p:spPr>
          <a:xfrm>
            <a:off x="228600" y="990600"/>
            <a:ext cx="8672513" cy="5205354"/>
          </a:xfrm>
        </p:spPr>
        <p:txBody>
          <a:bodyPr/>
          <a:lstStyle/>
          <a:p>
            <a:r>
              <a:rPr lang="en-US" dirty="0" smtClean="0"/>
              <a:t>Feb-July 2015:</a:t>
            </a:r>
          </a:p>
          <a:p>
            <a:pPr lvl="1"/>
            <a:r>
              <a:rPr lang="en-US" dirty="0" smtClean="0"/>
              <a:t>LBNF &amp; DUNE: Development &amp; preparation for CD-1R</a:t>
            </a:r>
          </a:p>
          <a:p>
            <a:pPr lvl="1"/>
            <a:r>
              <a:rPr lang="en-US" dirty="0" smtClean="0"/>
              <a:t>Overall strategy for achieving the physics goals laid out by P5 and credibility of projected physics performance</a:t>
            </a:r>
          </a:p>
          <a:p>
            <a:pPr lvl="1"/>
            <a:r>
              <a:rPr lang="en-US" dirty="0" smtClean="0"/>
              <a:t>Realistic implementation plan and timeline for LBNF and DUNE, with international participation from the beginning</a:t>
            </a:r>
          </a:p>
          <a:p>
            <a:r>
              <a:rPr lang="en-US" dirty="0" smtClean="0"/>
              <a:t>July-Dec 2015: </a:t>
            </a:r>
          </a:p>
          <a:p>
            <a:pPr lvl="1"/>
            <a:r>
              <a:rPr lang="en-US" dirty="0" smtClean="0"/>
              <a:t>LBNF: CD-3a review preparation</a:t>
            </a:r>
          </a:p>
          <a:p>
            <a:pPr lvl="1"/>
            <a:r>
              <a:rPr lang="en-US" dirty="0" smtClean="0"/>
              <a:t>DUNE: Initial TF, WG organization</a:t>
            </a:r>
          </a:p>
          <a:p>
            <a:r>
              <a:rPr lang="en-US" dirty="0" smtClean="0"/>
              <a:t>Jan-May 2016:</a:t>
            </a:r>
          </a:p>
          <a:p>
            <a:pPr lvl="1"/>
            <a:r>
              <a:rPr lang="en-US" dirty="0" smtClean="0"/>
              <a:t>LBNF: Pre-excavation </a:t>
            </a:r>
            <a:r>
              <a:rPr lang="en-US" dirty="0"/>
              <a:t>planning, CM/GC &amp; </a:t>
            </a:r>
            <a:r>
              <a:rPr lang="en-US" dirty="0" smtClean="0"/>
              <a:t>CD-3a approvals</a:t>
            </a:r>
            <a:endParaRPr lang="en-US" dirty="0"/>
          </a:p>
          <a:p>
            <a:pPr lvl="1"/>
            <a:r>
              <a:rPr lang="en-US" dirty="0" smtClean="0"/>
              <a:t>DUNE: </a:t>
            </a:r>
            <a:r>
              <a:rPr lang="en-US" dirty="0" err="1" smtClean="0"/>
              <a:t>protoDUNE</a:t>
            </a:r>
            <a:r>
              <a:rPr lang="en-US" dirty="0" smtClean="0"/>
              <a:t> ramp-up, TF studies, CD-2 strategy development</a:t>
            </a:r>
          </a:p>
          <a:p>
            <a:pPr lvl="1"/>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a:t>
            </a:fld>
            <a:endParaRPr lang="en-US" dirty="0"/>
          </a:p>
        </p:txBody>
      </p:sp>
    </p:spTree>
    <p:extLst>
      <p:ext uri="{BB962C8B-B14F-4D97-AF65-F5344CB8AC3E}">
        <p14:creationId xmlns:p14="http://schemas.microsoft.com/office/powerpoint/2010/main" val="3322660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LBNC mini-review of </a:t>
            </a:r>
            <a:r>
              <a:rPr lang="en-US" dirty="0" err="1" smtClean="0"/>
              <a:t>protoDUNE</a:t>
            </a:r>
            <a:r>
              <a:rPr lang="en-US" dirty="0" smtClean="0"/>
              <a:t> on Jun 12-13</a:t>
            </a:r>
            <a:endParaRPr lang="en-US" dirty="0"/>
          </a:p>
        </p:txBody>
      </p:sp>
      <p:sp>
        <p:nvSpPr>
          <p:cNvPr id="3" name="Content Placeholder 2"/>
          <p:cNvSpPr>
            <a:spLocks noGrp="1"/>
          </p:cNvSpPr>
          <p:nvPr>
            <p:ph idx="1"/>
          </p:nvPr>
        </p:nvSpPr>
        <p:spPr/>
        <p:txBody>
          <a:bodyPr/>
          <a:lstStyle/>
          <a:p>
            <a:r>
              <a:rPr lang="en-US" dirty="0" smtClean="0"/>
              <a:t>Experts conducted a one-day assessment of planning, resources, and organization for </a:t>
            </a:r>
            <a:r>
              <a:rPr lang="en-US" dirty="0" err="1" smtClean="0"/>
              <a:t>protoDUNE</a:t>
            </a:r>
            <a:endParaRPr lang="en-US" dirty="0" smtClean="0"/>
          </a:p>
          <a:p>
            <a:pPr lvl="1"/>
            <a:r>
              <a:rPr lang="en-US" i="1" dirty="0" smtClean="0"/>
              <a:t>Goals: Technical risks identified, resource limitations identified, baseline established for schedule monitoring</a:t>
            </a:r>
            <a:endParaRPr lang="en-US" dirty="0" smtClean="0"/>
          </a:p>
          <a:p>
            <a:r>
              <a:rPr lang="en-US" dirty="0" smtClean="0"/>
              <a:t>Mini-review committee</a:t>
            </a:r>
          </a:p>
          <a:p>
            <a:pPr lvl="1"/>
            <a:r>
              <a:rPr lang="en-US" i="1" dirty="0" smtClean="0"/>
              <a:t>Rick van Berg, Penn (Electronics)</a:t>
            </a:r>
            <a:endParaRPr lang="en-US" i="1" dirty="0"/>
          </a:p>
          <a:p>
            <a:pPr lvl="1"/>
            <a:r>
              <a:rPr lang="en-US" i="1" dirty="0" err="1" smtClean="0"/>
              <a:t>Arkadiy</a:t>
            </a:r>
            <a:r>
              <a:rPr lang="en-US" i="1" dirty="0" smtClean="0"/>
              <a:t> </a:t>
            </a:r>
            <a:r>
              <a:rPr lang="en-US" i="1" dirty="0" err="1" smtClean="0"/>
              <a:t>Klebaner</a:t>
            </a:r>
            <a:r>
              <a:rPr lang="en-US" i="1" dirty="0" smtClean="0"/>
              <a:t>, </a:t>
            </a:r>
            <a:r>
              <a:rPr lang="en-US" i="1" dirty="0" err="1" smtClean="0"/>
              <a:t>Fermilab</a:t>
            </a:r>
            <a:r>
              <a:rPr lang="en-US" i="1" dirty="0" smtClean="0"/>
              <a:t> (Cyrogenics)</a:t>
            </a:r>
            <a:endParaRPr lang="en-US" i="1" dirty="0"/>
          </a:p>
          <a:p>
            <a:pPr lvl="1"/>
            <a:r>
              <a:rPr lang="en-US" i="1" dirty="0" err="1"/>
              <a:t>Aseet</a:t>
            </a:r>
            <a:r>
              <a:rPr lang="en-US" i="1" dirty="0"/>
              <a:t> </a:t>
            </a:r>
            <a:r>
              <a:rPr lang="en-US" i="1" dirty="0" smtClean="0"/>
              <a:t>Mukherjee, </a:t>
            </a:r>
            <a:r>
              <a:rPr lang="en-US" i="1" dirty="0" err="1" smtClean="0"/>
              <a:t>Fermilab</a:t>
            </a:r>
            <a:r>
              <a:rPr lang="en-US" i="1" dirty="0" smtClean="0"/>
              <a:t> (TPC)</a:t>
            </a:r>
          </a:p>
          <a:p>
            <a:pPr lvl="1"/>
            <a:r>
              <a:rPr lang="en-US" dirty="0" smtClean="0"/>
              <a:t>Michael </a:t>
            </a:r>
            <a:r>
              <a:rPr lang="en-US" dirty="0"/>
              <a:t>Lindgren, </a:t>
            </a:r>
            <a:r>
              <a:rPr lang="en-US" dirty="0" smtClean="0"/>
              <a:t>LBNC</a:t>
            </a:r>
            <a:endParaRPr lang="en-US" dirty="0"/>
          </a:p>
          <a:p>
            <a:pPr lvl="1"/>
            <a:r>
              <a:rPr lang="en-US" dirty="0" smtClean="0"/>
              <a:t>Stephen Pordes, LBNC</a:t>
            </a:r>
          </a:p>
          <a:p>
            <a:pPr lvl="1"/>
            <a:r>
              <a:rPr lang="en-US" dirty="0" smtClean="0"/>
              <a:t>David MacFarlane, LBNC</a:t>
            </a:r>
          </a:p>
          <a:p>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30</a:t>
            </a:fld>
            <a:endParaRPr lang="en-US" dirty="0"/>
          </a:p>
        </p:txBody>
      </p:sp>
      <p:sp>
        <p:nvSpPr>
          <p:cNvPr id="7" name="Footer Placeholder 6"/>
          <p:cNvSpPr>
            <a:spLocks noGrp="1"/>
          </p:cNvSpPr>
          <p:nvPr>
            <p:ph type="ftr" sz="quarter" idx="11"/>
          </p:nvPr>
        </p:nvSpPr>
        <p:spPr/>
        <p:txBody>
          <a:bodyPr/>
          <a:lstStyle/>
          <a:p>
            <a:pPr>
              <a:defRPr/>
            </a:pPr>
            <a:r>
              <a:rPr lang="en-US" smtClean="0"/>
              <a:t>David MacFarlane | LBNC report on LBNF and DUNE</a:t>
            </a:r>
            <a:endParaRPr lang="en-US" dirty="0"/>
          </a:p>
        </p:txBody>
      </p:sp>
    </p:spTree>
    <p:extLst>
      <p:ext uri="{BB962C8B-B14F-4D97-AF65-F5344CB8AC3E}">
        <p14:creationId xmlns:p14="http://schemas.microsoft.com/office/powerpoint/2010/main" val="1764725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Mini-review charge</a:t>
            </a:r>
            <a:endParaRPr lang="en-US" dirty="0"/>
          </a:p>
        </p:txBody>
      </p:sp>
      <p:sp>
        <p:nvSpPr>
          <p:cNvPr id="3" name="Content Placeholder 2"/>
          <p:cNvSpPr>
            <a:spLocks noGrp="1"/>
          </p:cNvSpPr>
          <p:nvPr>
            <p:ph idx="1"/>
          </p:nvPr>
        </p:nvSpPr>
        <p:spPr/>
        <p:txBody>
          <a:bodyPr/>
          <a:lstStyle/>
          <a:p>
            <a:r>
              <a:rPr lang="en-US" dirty="0"/>
              <a:t>P</a:t>
            </a:r>
            <a:r>
              <a:rPr lang="en-US" dirty="0" smtClean="0"/>
              <a:t>rovide </a:t>
            </a:r>
            <a:r>
              <a:rPr lang="en-US" dirty="0"/>
              <a:t>an in depth review of the following areas of planning for execution of </a:t>
            </a:r>
            <a:r>
              <a:rPr lang="en-US" dirty="0" err="1"/>
              <a:t>protoDUNE</a:t>
            </a:r>
            <a:r>
              <a:rPr lang="en-US" dirty="0"/>
              <a:t>-SP and -DP projects:</a:t>
            </a:r>
          </a:p>
          <a:p>
            <a:pPr lvl="1"/>
            <a:r>
              <a:rPr lang="en-US" dirty="0"/>
              <a:t>Organization, including common areas between the two projects, </a:t>
            </a:r>
            <a:r>
              <a:rPr lang="en-US" dirty="0" smtClean="0"/>
              <a:t>&amp; project </a:t>
            </a:r>
            <a:r>
              <a:rPr lang="en-US" dirty="0"/>
              <a:t>management, including design review planning, QA planning, change control, schedule </a:t>
            </a:r>
            <a:r>
              <a:rPr lang="en-US" dirty="0" smtClean="0"/>
              <a:t>&amp; milestone </a:t>
            </a:r>
            <a:r>
              <a:rPr lang="en-US" dirty="0"/>
              <a:t>planning;</a:t>
            </a:r>
          </a:p>
          <a:p>
            <a:pPr lvl="1"/>
            <a:r>
              <a:rPr lang="en-US" dirty="0"/>
              <a:t>Adequacy of resource planning, status of filling key positions and plans for ramping up presence at CERN;</a:t>
            </a:r>
          </a:p>
          <a:p>
            <a:pPr lvl="1"/>
            <a:r>
              <a:rPr lang="en-US" dirty="0"/>
              <a:t>Identification of major areas of technical risk and assessment of mitigation plans, R&amp;D strategies, as well as the range of potential impacts on schedule or resources; and</a:t>
            </a:r>
          </a:p>
          <a:p>
            <a:pPr lvl="1"/>
            <a:r>
              <a:rPr lang="en-US" dirty="0"/>
              <a:t>State of engineering design development for major systems, including the TPC hardware systems and the electronics system;</a:t>
            </a:r>
          </a:p>
          <a:p>
            <a:pPr lvl="0"/>
            <a:endParaRPr lang="en-US" dirty="0"/>
          </a:p>
        </p:txBody>
      </p:sp>
      <p:sp>
        <p:nvSpPr>
          <p:cNvPr id="7" name="Date Placeholder 6"/>
          <p:cNvSpPr>
            <a:spLocks noGrp="1"/>
          </p:cNvSpPr>
          <p:nvPr>
            <p:ph type="dt" sz="half" idx="10"/>
          </p:nvPr>
        </p:nvSpPr>
        <p:spPr/>
        <p:txBody>
          <a:bodyPr/>
          <a:lstStyle/>
          <a:p>
            <a:pPr>
              <a:defRPr/>
            </a:pPr>
            <a:r>
              <a:rPr lang="en-US" smtClean="0"/>
              <a:t>06/21/2016</a:t>
            </a:r>
            <a:endParaRPr lang="en-US" dirty="0"/>
          </a:p>
        </p:txBody>
      </p:sp>
      <p:sp>
        <p:nvSpPr>
          <p:cNvPr id="8" name="Footer Placeholder 7"/>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9" name="Slide Number Placeholder 8"/>
          <p:cNvSpPr>
            <a:spLocks noGrp="1"/>
          </p:cNvSpPr>
          <p:nvPr>
            <p:ph type="sldNum" sz="quarter" idx="12"/>
          </p:nvPr>
        </p:nvSpPr>
        <p:spPr/>
        <p:txBody>
          <a:bodyPr/>
          <a:lstStyle/>
          <a:p>
            <a:pPr>
              <a:defRPr/>
            </a:pPr>
            <a:fld id="{2252C86A-56CA-C846-AB85-01C4489D8FB7}" type="slidenum">
              <a:rPr lang="en-US" smtClean="0"/>
              <a:pPr>
                <a:defRPr/>
              </a:pPr>
              <a:t>31</a:t>
            </a:fld>
            <a:endParaRPr lang="en-US" dirty="0"/>
          </a:p>
        </p:txBody>
      </p:sp>
    </p:spTree>
    <p:extLst>
      <p:ext uri="{BB962C8B-B14F-4D97-AF65-F5344CB8AC3E}">
        <p14:creationId xmlns:p14="http://schemas.microsoft.com/office/powerpoint/2010/main" val="23988525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Mini-review charge</a:t>
            </a:r>
            <a:endParaRPr lang="en-US" dirty="0"/>
          </a:p>
        </p:txBody>
      </p:sp>
      <p:sp>
        <p:nvSpPr>
          <p:cNvPr id="3" name="Content Placeholder 2"/>
          <p:cNvSpPr>
            <a:spLocks noGrp="1"/>
          </p:cNvSpPr>
          <p:nvPr>
            <p:ph idx="1"/>
          </p:nvPr>
        </p:nvSpPr>
        <p:spPr/>
        <p:txBody>
          <a:bodyPr/>
          <a:lstStyle/>
          <a:p>
            <a:pPr lvl="1"/>
            <a:r>
              <a:rPr lang="en-US" dirty="0" smtClean="0"/>
              <a:t>State </a:t>
            </a:r>
            <a:r>
              <a:rPr lang="en-US" dirty="0"/>
              <a:t>and plans for overall integrated system design and testing</a:t>
            </a:r>
            <a:r>
              <a:rPr lang="en-US" dirty="0" smtClean="0"/>
              <a:t>; and</a:t>
            </a:r>
            <a:endParaRPr lang="en-US" dirty="0"/>
          </a:p>
          <a:p>
            <a:pPr lvl="1"/>
            <a:r>
              <a:rPr lang="en-US" dirty="0"/>
              <a:t>Feasibility of planned schedule and range of uncertainties, including basis of estimate, identification of key milestones, options for schedule improvements through additional resources, options for mitigation based on major risks.</a:t>
            </a:r>
          </a:p>
          <a:p>
            <a:r>
              <a:rPr lang="en-US" dirty="0"/>
              <a:t>The mini-review should be prepared to discuss initial findings, comments, and recommendations with the LBNC on Monday evening, June 13.</a:t>
            </a:r>
          </a:p>
        </p:txBody>
      </p:sp>
      <p:sp>
        <p:nvSpPr>
          <p:cNvPr id="7" name="Date Placeholder 6"/>
          <p:cNvSpPr>
            <a:spLocks noGrp="1"/>
          </p:cNvSpPr>
          <p:nvPr>
            <p:ph type="dt" sz="half" idx="10"/>
          </p:nvPr>
        </p:nvSpPr>
        <p:spPr/>
        <p:txBody>
          <a:bodyPr/>
          <a:lstStyle/>
          <a:p>
            <a:pPr>
              <a:defRPr/>
            </a:pPr>
            <a:r>
              <a:rPr lang="en-US" smtClean="0"/>
              <a:t>06/21/2016</a:t>
            </a:r>
            <a:endParaRPr lang="en-US" dirty="0"/>
          </a:p>
        </p:txBody>
      </p:sp>
      <p:sp>
        <p:nvSpPr>
          <p:cNvPr id="8" name="Footer Placeholder 7"/>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9" name="Slide Number Placeholder 8"/>
          <p:cNvSpPr>
            <a:spLocks noGrp="1"/>
          </p:cNvSpPr>
          <p:nvPr>
            <p:ph type="sldNum" sz="quarter" idx="12"/>
          </p:nvPr>
        </p:nvSpPr>
        <p:spPr/>
        <p:txBody>
          <a:bodyPr/>
          <a:lstStyle/>
          <a:p>
            <a:pPr>
              <a:defRPr/>
            </a:pPr>
            <a:fld id="{2252C86A-56CA-C846-AB85-01C4489D8FB7}" type="slidenum">
              <a:rPr lang="en-US" smtClean="0"/>
              <a:pPr>
                <a:defRPr/>
              </a:pPr>
              <a:t>32</a:t>
            </a:fld>
            <a:endParaRPr lang="en-US" dirty="0"/>
          </a:p>
        </p:txBody>
      </p:sp>
    </p:spTree>
    <p:extLst>
      <p:ext uri="{BB962C8B-B14F-4D97-AF65-F5344CB8AC3E}">
        <p14:creationId xmlns:p14="http://schemas.microsoft.com/office/powerpoint/2010/main" val="2876894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33</a:t>
            </a:fld>
            <a:endParaRPr lang="en-US" dirty="0"/>
          </a:p>
        </p:txBody>
      </p:sp>
      <p:pic>
        <p:nvPicPr>
          <p:cNvPr id="7" name="Picture 6"/>
          <p:cNvPicPr>
            <a:picLocks noChangeAspect="1"/>
          </p:cNvPicPr>
          <p:nvPr/>
        </p:nvPicPr>
        <p:blipFill>
          <a:blip r:embed="rId2"/>
          <a:stretch>
            <a:fillRect/>
          </a:stretch>
        </p:blipFill>
        <p:spPr>
          <a:xfrm>
            <a:off x="442686" y="889314"/>
            <a:ext cx="8258629" cy="5282886"/>
          </a:xfrm>
          <a:prstGeom prst="rect">
            <a:avLst/>
          </a:prstGeom>
        </p:spPr>
      </p:pic>
    </p:spTree>
    <p:extLst>
      <p:ext uri="{BB962C8B-B14F-4D97-AF65-F5344CB8AC3E}">
        <p14:creationId xmlns:p14="http://schemas.microsoft.com/office/powerpoint/2010/main" val="5936301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 organization</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34</a:t>
            </a:fld>
            <a:endParaRPr lang="en-US" dirty="0"/>
          </a:p>
        </p:txBody>
      </p:sp>
      <p:pic>
        <p:nvPicPr>
          <p:cNvPr id="7" name="Picture 6" descr="../../../Library/Containers/com.apple.mail/Data/Library/Mail%20Downloads/A1E67E44-CB3B-431C-B908-6AE1B0B8E966/ProtoDUNESPOrganization_20160429.jpg"/>
          <p:cNvPicPr/>
          <p:nvPr/>
        </p:nvPicPr>
        <p:blipFill>
          <a:blip r:embed="rId2">
            <a:extLst>
              <a:ext uri="{28A0092B-C50C-407E-A947-70E740481C1C}">
                <a14:useLocalDpi xmlns:a14="http://schemas.microsoft.com/office/drawing/2010/main" val="0"/>
              </a:ext>
            </a:extLst>
          </a:blip>
          <a:srcRect/>
          <a:stretch>
            <a:fillRect/>
          </a:stretch>
        </p:blipFill>
        <p:spPr bwMode="auto">
          <a:xfrm>
            <a:off x="2305893" y="1749286"/>
            <a:ext cx="5671916" cy="3870865"/>
          </a:xfrm>
          <a:prstGeom prst="rect">
            <a:avLst/>
          </a:prstGeom>
          <a:noFill/>
          <a:ln>
            <a:noFill/>
          </a:ln>
        </p:spPr>
      </p:pic>
      <p:pic>
        <p:nvPicPr>
          <p:cNvPr id="8" name="Picture 7"/>
          <p:cNvPicPr>
            <a:picLocks noChangeAspect="1"/>
          </p:cNvPicPr>
          <p:nvPr/>
        </p:nvPicPr>
        <p:blipFill>
          <a:blip r:embed="rId3"/>
          <a:stretch>
            <a:fillRect/>
          </a:stretch>
        </p:blipFill>
        <p:spPr>
          <a:xfrm>
            <a:off x="1899750" y="2517913"/>
            <a:ext cx="923197" cy="1016554"/>
          </a:xfrm>
          <a:prstGeom prst="rect">
            <a:avLst/>
          </a:prstGeom>
        </p:spPr>
      </p:pic>
      <p:pic>
        <p:nvPicPr>
          <p:cNvPr id="9" name="Picture 8"/>
          <p:cNvPicPr>
            <a:picLocks noChangeAspect="1"/>
          </p:cNvPicPr>
          <p:nvPr/>
        </p:nvPicPr>
        <p:blipFill>
          <a:blip r:embed="rId4"/>
          <a:stretch>
            <a:fillRect/>
          </a:stretch>
        </p:blipFill>
        <p:spPr>
          <a:xfrm>
            <a:off x="6167505" y="1263945"/>
            <a:ext cx="1028425" cy="1039727"/>
          </a:xfrm>
          <a:prstGeom prst="rect">
            <a:avLst/>
          </a:prstGeom>
        </p:spPr>
      </p:pic>
      <p:pic>
        <p:nvPicPr>
          <p:cNvPr id="10" name="Picture 9"/>
          <p:cNvPicPr>
            <a:picLocks noChangeAspect="1"/>
          </p:cNvPicPr>
          <p:nvPr/>
        </p:nvPicPr>
        <p:blipFill>
          <a:blip r:embed="rId5"/>
          <a:stretch>
            <a:fillRect/>
          </a:stretch>
        </p:blipFill>
        <p:spPr>
          <a:xfrm>
            <a:off x="7195930" y="1263945"/>
            <a:ext cx="967409" cy="1056712"/>
          </a:xfrm>
          <a:prstGeom prst="rect">
            <a:avLst/>
          </a:prstGeom>
        </p:spPr>
      </p:pic>
      <p:pic>
        <p:nvPicPr>
          <p:cNvPr id="11" name="Picture 10"/>
          <p:cNvPicPr>
            <a:picLocks noChangeAspect="1"/>
          </p:cNvPicPr>
          <p:nvPr/>
        </p:nvPicPr>
        <p:blipFill>
          <a:blip r:embed="rId6"/>
          <a:stretch>
            <a:fillRect/>
          </a:stretch>
        </p:blipFill>
        <p:spPr>
          <a:xfrm>
            <a:off x="8102715" y="2438401"/>
            <a:ext cx="873974" cy="1007788"/>
          </a:xfrm>
          <a:prstGeom prst="rect">
            <a:avLst/>
          </a:prstGeom>
        </p:spPr>
      </p:pic>
      <p:sp>
        <p:nvSpPr>
          <p:cNvPr id="12" name="TextBox 11"/>
          <p:cNvSpPr txBox="1"/>
          <p:nvPr/>
        </p:nvSpPr>
        <p:spPr>
          <a:xfrm>
            <a:off x="2094804" y="1848680"/>
            <a:ext cx="1485791" cy="461665"/>
          </a:xfrm>
          <a:prstGeom prst="rect">
            <a:avLst/>
          </a:prstGeom>
          <a:noFill/>
        </p:spPr>
        <p:txBody>
          <a:bodyPr wrap="none" rtlCol="0">
            <a:spAutoFit/>
          </a:bodyPr>
          <a:lstStyle/>
          <a:p>
            <a:r>
              <a:rPr lang="en-US" sz="2400" b="1" dirty="0" smtClean="0">
                <a:solidFill>
                  <a:srgbClr val="FF5300"/>
                </a:solidFill>
              </a:rPr>
              <a:t>PD-SP WG</a:t>
            </a:r>
            <a:endParaRPr lang="en-US" sz="2400" b="1" dirty="0">
              <a:solidFill>
                <a:srgbClr val="FF5300"/>
              </a:solidFill>
            </a:endParaRPr>
          </a:p>
        </p:txBody>
      </p:sp>
      <p:sp>
        <p:nvSpPr>
          <p:cNvPr id="13" name="Left-Right Arrow 12"/>
          <p:cNvSpPr/>
          <p:nvPr/>
        </p:nvSpPr>
        <p:spPr>
          <a:xfrm>
            <a:off x="1537249" y="4330700"/>
            <a:ext cx="609600" cy="203082"/>
          </a:xfrm>
          <a:prstGeom prst="leftRightArrow">
            <a:avLst/>
          </a:prstGeom>
          <a:ln>
            <a:solidFill>
              <a:srgbClr val="FF5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6200" y="3949148"/>
            <a:ext cx="1676399" cy="1200329"/>
          </a:xfrm>
          <a:prstGeom prst="rect">
            <a:avLst/>
          </a:prstGeom>
          <a:noFill/>
          <a:ln>
            <a:solidFill>
              <a:srgbClr val="FF5300"/>
            </a:solidFill>
          </a:ln>
        </p:spPr>
        <p:txBody>
          <a:bodyPr wrap="square" rtlCol="0">
            <a:spAutoFit/>
          </a:bodyPr>
          <a:lstStyle/>
          <a:p>
            <a:r>
              <a:rPr lang="en-US" dirty="0" smtClean="0">
                <a:solidFill>
                  <a:srgbClr val="FF5300"/>
                </a:solidFill>
              </a:rPr>
              <a:t>Detector </a:t>
            </a:r>
          </a:p>
          <a:p>
            <a:r>
              <a:rPr lang="en-US" dirty="0">
                <a:solidFill>
                  <a:srgbClr val="FF5300"/>
                </a:solidFill>
              </a:rPr>
              <a:t>c</a:t>
            </a:r>
            <a:r>
              <a:rPr lang="en-US" dirty="0" smtClean="0">
                <a:solidFill>
                  <a:srgbClr val="FF5300"/>
                </a:solidFill>
              </a:rPr>
              <a:t>omponent </a:t>
            </a:r>
          </a:p>
          <a:p>
            <a:r>
              <a:rPr lang="en-US" dirty="0" smtClean="0">
                <a:solidFill>
                  <a:srgbClr val="FF5300"/>
                </a:solidFill>
              </a:rPr>
              <a:t>fabrication</a:t>
            </a:r>
            <a:endParaRPr lang="en-US" dirty="0">
              <a:solidFill>
                <a:srgbClr val="FF5300"/>
              </a:solidFill>
            </a:endParaRPr>
          </a:p>
        </p:txBody>
      </p:sp>
      <p:cxnSp>
        <p:nvCxnSpPr>
          <p:cNvPr id="15" name="Straight Connector 14"/>
          <p:cNvCxnSpPr/>
          <p:nvPr/>
        </p:nvCxnSpPr>
        <p:spPr>
          <a:xfrm>
            <a:off x="1820865" y="1915701"/>
            <a:ext cx="0" cy="370445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44909" y="1842052"/>
            <a:ext cx="1059393" cy="461665"/>
          </a:xfrm>
          <a:prstGeom prst="rect">
            <a:avLst/>
          </a:prstGeom>
          <a:noFill/>
        </p:spPr>
        <p:txBody>
          <a:bodyPr wrap="none" rtlCol="0">
            <a:spAutoFit/>
          </a:bodyPr>
          <a:lstStyle/>
          <a:p>
            <a:r>
              <a:rPr lang="en-US" sz="2400" b="1" smtClean="0">
                <a:solidFill>
                  <a:srgbClr val="FF5300"/>
                </a:solidFill>
              </a:rPr>
              <a:t>FD WG</a:t>
            </a:r>
            <a:endParaRPr lang="en-US" sz="2400" b="1">
              <a:solidFill>
                <a:srgbClr val="FF5300"/>
              </a:solidFill>
            </a:endParaRPr>
          </a:p>
        </p:txBody>
      </p:sp>
    </p:spTree>
    <p:extLst>
      <p:ext uri="{BB962C8B-B14F-4D97-AF65-F5344CB8AC3E}">
        <p14:creationId xmlns:p14="http://schemas.microsoft.com/office/powerpoint/2010/main" val="3969130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 mini-review: management</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smtClean="0"/>
              <a:t>The management for </a:t>
            </a:r>
            <a:r>
              <a:rPr lang="en-US" dirty="0" err="1" smtClean="0"/>
              <a:t>protoDUNE</a:t>
            </a:r>
            <a:r>
              <a:rPr lang="en-US" dirty="0" smtClean="0"/>
              <a:t>-SP has not responded in a decisive fashion or elevated the response appropriately in the case of serious risks from the cold electronics system</a:t>
            </a:r>
          </a:p>
          <a:p>
            <a:pPr lvl="1"/>
            <a:r>
              <a:rPr lang="en-US" dirty="0" smtClean="0"/>
              <a:t>There does not appear to be a single individual who is responsible for delivery of the cold electronics as a working system</a:t>
            </a:r>
          </a:p>
          <a:p>
            <a:pPr lvl="1"/>
            <a:r>
              <a:rPr lang="en-US" dirty="0"/>
              <a:t>Some basic design decisions are still subject to R&amp;D, such as the field cage </a:t>
            </a:r>
            <a:r>
              <a:rPr lang="en-US" dirty="0" smtClean="0"/>
              <a:t>design</a:t>
            </a:r>
          </a:p>
          <a:p>
            <a:pPr lvl="1"/>
            <a:r>
              <a:rPr lang="en-US" dirty="0"/>
              <a:t>It is important to maintain engineering rigor in the design and production of components as </a:t>
            </a:r>
            <a:r>
              <a:rPr lang="en-US" dirty="0" smtClean="0"/>
              <a:t>planned</a:t>
            </a:r>
            <a:endParaRPr lang="en-US" dirty="0"/>
          </a:p>
          <a:p>
            <a:pPr lvl="1"/>
            <a:r>
              <a:rPr lang="en-US" dirty="0"/>
              <a:t>It does not appear that the process of forming consortia will converge before end of summer, and there will still be funding support questions at that </a:t>
            </a:r>
            <a:r>
              <a:rPr lang="en-US" dirty="0" smtClean="0"/>
              <a:t>point</a:t>
            </a:r>
          </a:p>
          <a:p>
            <a:pPr lvl="2"/>
            <a:endParaRPr lang="en-US" dirty="0" smtClean="0"/>
          </a:p>
          <a:p>
            <a:pPr lvl="2"/>
            <a:endParaRPr lang="en-US" dirty="0" smtClean="0"/>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35</a:t>
            </a:fld>
            <a:endParaRPr lang="en-US" dirty="0"/>
          </a:p>
        </p:txBody>
      </p:sp>
    </p:spTree>
    <p:extLst>
      <p:ext uri="{BB962C8B-B14F-4D97-AF65-F5344CB8AC3E}">
        <p14:creationId xmlns:p14="http://schemas.microsoft.com/office/powerpoint/2010/main" val="31978017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 mini-review: management</a:t>
            </a:r>
            <a:endParaRPr lang="en-US" dirty="0"/>
          </a:p>
        </p:txBody>
      </p:sp>
      <p:sp>
        <p:nvSpPr>
          <p:cNvPr id="3" name="Content Placeholder 2"/>
          <p:cNvSpPr>
            <a:spLocks noGrp="1"/>
          </p:cNvSpPr>
          <p:nvPr>
            <p:ph idx="1"/>
          </p:nvPr>
        </p:nvSpPr>
        <p:spPr/>
        <p:txBody>
          <a:bodyPr/>
          <a:lstStyle/>
          <a:p>
            <a:r>
              <a:rPr lang="en-US" dirty="0" smtClean="0"/>
              <a:t>Comments (continued)</a:t>
            </a:r>
          </a:p>
          <a:p>
            <a:pPr lvl="1"/>
            <a:r>
              <a:rPr lang="en-US" dirty="0" err="1" smtClean="0"/>
              <a:t>protoDUNE</a:t>
            </a:r>
            <a:r>
              <a:rPr lang="en-US" dirty="0" smtClean="0"/>
              <a:t>-SP is a critical part of the CD-2 preparation plan and a very visible first major project undertaken by DUNE</a:t>
            </a:r>
          </a:p>
          <a:p>
            <a:pPr lvl="1"/>
            <a:endParaRPr lang="en-US" dirty="0" smtClean="0"/>
          </a:p>
          <a:p>
            <a:pPr marL="914400" lvl="2" indent="0">
              <a:buNone/>
            </a:pPr>
            <a:endParaRPr lang="en-US" dirty="0" smtClean="0"/>
          </a:p>
          <a:p>
            <a:pPr lvl="2"/>
            <a:endParaRPr lang="en-US" dirty="0" smtClean="0"/>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36</a:t>
            </a:fld>
            <a:endParaRPr lang="en-US" dirty="0"/>
          </a:p>
        </p:txBody>
      </p:sp>
    </p:spTree>
    <p:extLst>
      <p:ext uri="{BB962C8B-B14F-4D97-AF65-F5344CB8AC3E}">
        <p14:creationId xmlns:p14="http://schemas.microsoft.com/office/powerpoint/2010/main" val="36401550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 mini-review: management</a:t>
            </a:r>
            <a:endParaRPr lang="en-US" dirty="0"/>
          </a:p>
        </p:txBody>
      </p:sp>
      <p:sp>
        <p:nvSpPr>
          <p:cNvPr id="3" name="Content Placeholder 2"/>
          <p:cNvSpPr>
            <a:spLocks noGrp="1"/>
          </p:cNvSpPr>
          <p:nvPr>
            <p:ph idx="1"/>
          </p:nvPr>
        </p:nvSpPr>
        <p:spPr/>
        <p:txBody>
          <a:bodyPr/>
          <a:lstStyle/>
          <a:p>
            <a:r>
              <a:rPr lang="en-US" dirty="0"/>
              <a:t>Recommendations</a:t>
            </a:r>
          </a:p>
          <a:p>
            <a:pPr lvl="1"/>
            <a:r>
              <a:rPr lang="en-US" dirty="0"/>
              <a:t>Put in place a single individual with appropriate expertise who is responsible for cold electronics (from wire signal to delivery of digital signals to DAQ) as a working system</a:t>
            </a:r>
          </a:p>
          <a:p>
            <a:pPr lvl="1"/>
            <a:r>
              <a:rPr lang="en-US" dirty="0"/>
              <a:t>Clarify roles and responsibilities of the major participants in the cold electronics system and potentially revisit roles in the </a:t>
            </a:r>
            <a:r>
              <a:rPr lang="en-US" dirty="0" smtClean="0"/>
              <a:t>process</a:t>
            </a:r>
          </a:p>
          <a:p>
            <a:pPr lvl="1"/>
            <a:r>
              <a:rPr lang="en-US" dirty="0" smtClean="0"/>
              <a:t>Form </a:t>
            </a:r>
            <a:r>
              <a:rPr lang="en-US" dirty="0"/>
              <a:t>a task force to devise a robust strategy for delivery of a cold electronics system for </a:t>
            </a:r>
            <a:r>
              <a:rPr lang="en-US" dirty="0" err="1"/>
              <a:t>protoDUNE</a:t>
            </a:r>
            <a:r>
              <a:rPr lang="en-US" dirty="0"/>
              <a:t>-SP </a:t>
            </a:r>
            <a:endParaRPr lang="en-US" dirty="0" smtClean="0"/>
          </a:p>
          <a:p>
            <a:pPr lvl="1"/>
            <a:r>
              <a:rPr lang="en-US" dirty="0" smtClean="0"/>
              <a:t>Complete </a:t>
            </a:r>
            <a:r>
              <a:rPr lang="en-US" dirty="0"/>
              <a:t>the development of a risk matrix and corresponding mitigation strategies, particularly for the cold electronics</a:t>
            </a:r>
          </a:p>
          <a:p>
            <a:pPr lvl="1"/>
            <a:r>
              <a:rPr lang="en-US" dirty="0" smtClean="0"/>
              <a:t>Take design decisions as early as possible, particularly in cases where choices will not impact significantly the overall goals of the </a:t>
            </a:r>
            <a:r>
              <a:rPr lang="en-US" dirty="0" err="1" smtClean="0"/>
              <a:t>protoDUNE</a:t>
            </a:r>
            <a:r>
              <a:rPr lang="en-US" dirty="0" smtClean="0"/>
              <a:t> effort</a:t>
            </a:r>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37</a:t>
            </a:fld>
            <a:endParaRPr lang="en-US" dirty="0"/>
          </a:p>
        </p:txBody>
      </p:sp>
    </p:spTree>
    <p:extLst>
      <p:ext uri="{BB962C8B-B14F-4D97-AF65-F5344CB8AC3E}">
        <p14:creationId xmlns:p14="http://schemas.microsoft.com/office/powerpoint/2010/main" val="17466626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 mini-review: management</a:t>
            </a:r>
            <a:endParaRPr lang="en-US" dirty="0"/>
          </a:p>
        </p:txBody>
      </p:sp>
      <p:sp>
        <p:nvSpPr>
          <p:cNvPr id="3" name="Content Placeholder 2"/>
          <p:cNvSpPr>
            <a:spLocks noGrp="1"/>
          </p:cNvSpPr>
          <p:nvPr>
            <p:ph idx="1"/>
          </p:nvPr>
        </p:nvSpPr>
        <p:spPr/>
        <p:txBody>
          <a:bodyPr/>
          <a:lstStyle/>
          <a:p>
            <a:r>
              <a:rPr lang="en-US" dirty="0" smtClean="0"/>
              <a:t>Recommendations (continued)</a:t>
            </a:r>
            <a:endParaRPr lang="en-US" dirty="0"/>
          </a:p>
          <a:p>
            <a:pPr lvl="1"/>
            <a:r>
              <a:rPr lang="en-US" dirty="0" smtClean="0"/>
              <a:t>Work with the funding agencies, including DOE, to make sure support for operations and the hiring of key personnel is realized in a timely fashion</a:t>
            </a:r>
          </a:p>
          <a:p>
            <a:pPr lvl="1"/>
            <a:r>
              <a:rPr lang="en-GB" dirty="0"/>
              <a:t>Develop and monitor an agreed upon set of key milestones associated with the </a:t>
            </a:r>
            <a:r>
              <a:rPr lang="en-GB" dirty="0" err="1" smtClean="0"/>
              <a:t>protoDUNE</a:t>
            </a:r>
            <a:r>
              <a:rPr lang="en-GB" dirty="0" smtClean="0"/>
              <a:t>-SP </a:t>
            </a:r>
            <a:r>
              <a:rPr lang="en-GB" dirty="0"/>
              <a:t>project by September 1</a:t>
            </a:r>
            <a:endParaRPr lang="en-US" dirty="0"/>
          </a:p>
          <a:p>
            <a:pPr lvl="1"/>
            <a:endParaRPr lang="en-US" dirty="0" smtClean="0"/>
          </a:p>
          <a:p>
            <a:pPr lvl="2"/>
            <a:endParaRPr lang="en-US" dirty="0" smtClean="0"/>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38</a:t>
            </a:fld>
            <a:endParaRPr lang="en-US" dirty="0"/>
          </a:p>
        </p:txBody>
      </p:sp>
    </p:spTree>
    <p:extLst>
      <p:ext uri="{BB962C8B-B14F-4D97-AF65-F5344CB8AC3E}">
        <p14:creationId xmlns:p14="http://schemas.microsoft.com/office/powerpoint/2010/main" val="38858361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a:t>-</a:t>
            </a:r>
            <a:r>
              <a:rPr lang="en-US" dirty="0" smtClean="0"/>
              <a:t>SP mini-review: TPC</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smtClean="0"/>
              <a:t>The TPC team has presented an excellent summary of the construction plans.</a:t>
            </a:r>
          </a:p>
          <a:p>
            <a:pPr lvl="1"/>
            <a:r>
              <a:rPr lang="en-US" dirty="0" smtClean="0"/>
              <a:t>The schedule is very tight, with no hidden contingency.</a:t>
            </a:r>
          </a:p>
          <a:p>
            <a:pPr lvl="1"/>
            <a:r>
              <a:rPr lang="en-US" dirty="0" smtClean="0"/>
              <a:t>Potential human resources required to meet this schedule have in many places been identified, but many are not yet committed.</a:t>
            </a:r>
          </a:p>
          <a:p>
            <a:pPr lvl="1"/>
            <a:r>
              <a:rPr lang="en-US" dirty="0" smtClean="0"/>
              <a:t>Given the tight schedule and personnel constraints, the focus needs to shift from R&amp;D and optimization to production. The team continues to explore manufacturing options on items which, though valuable for DUNE, are not required for </a:t>
            </a:r>
            <a:r>
              <a:rPr lang="en-US" dirty="0" err="1" smtClean="0"/>
              <a:t>protoDune</a:t>
            </a:r>
            <a:r>
              <a:rPr lang="en-US" dirty="0" smtClean="0"/>
              <a:t> success.</a:t>
            </a:r>
          </a:p>
          <a:p>
            <a:pPr lvl="1"/>
            <a:r>
              <a:rPr lang="en-US" dirty="0" smtClean="0"/>
              <a:t>The design of the CPA is relatively mature, and the team should decide on a lamination process soon</a:t>
            </a:r>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39</a:t>
            </a:fld>
            <a:endParaRPr lang="en-US" dirty="0"/>
          </a:p>
        </p:txBody>
      </p:sp>
    </p:spTree>
    <p:extLst>
      <p:ext uri="{BB962C8B-B14F-4D97-AF65-F5344CB8AC3E}">
        <p14:creationId xmlns:p14="http://schemas.microsoft.com/office/powerpoint/2010/main" val="3556354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the CY2015 for LBNF and DUNE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a:t>
            </a:fld>
            <a:endParaRPr lang="en-US" dirty="0"/>
          </a:p>
        </p:txBody>
      </p:sp>
      <p:grpSp>
        <p:nvGrpSpPr>
          <p:cNvPr id="108" name="Group 107"/>
          <p:cNvGrpSpPr/>
          <p:nvPr/>
        </p:nvGrpSpPr>
        <p:grpSpPr>
          <a:xfrm>
            <a:off x="-76200" y="914400"/>
            <a:ext cx="9199226" cy="1604665"/>
            <a:chOff x="-76200" y="914400"/>
            <a:chExt cx="9199226" cy="1604665"/>
          </a:xfrm>
        </p:grpSpPr>
        <p:cxnSp>
          <p:nvCxnSpPr>
            <p:cNvPr id="8" name="Straight Arrow Connector 7"/>
            <p:cNvCxnSpPr/>
            <p:nvPr/>
          </p:nvCxnSpPr>
          <p:spPr>
            <a:xfrm>
              <a:off x="806450" y="1371600"/>
              <a:ext cx="4104843" cy="2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95400" y="914400"/>
              <a:ext cx="2121093"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CD-1R preparation</a:t>
              </a:r>
              <a:endParaRPr lang="en-US" sz="1800" dirty="0">
                <a:solidFill>
                  <a:srgbClr val="FF0000"/>
                </a:solidFill>
                <a:latin typeface="Helvetica" panose="020B0604020202020204" pitchFamily="34" charset="0"/>
                <a:cs typeface="Helvetica" panose="020B0604020202020204" pitchFamily="34" charset="0"/>
              </a:endParaRPr>
            </a:p>
          </p:txBody>
        </p:sp>
        <p:cxnSp>
          <p:nvCxnSpPr>
            <p:cNvPr id="12" name="Straight Arrow Connector 11"/>
            <p:cNvCxnSpPr/>
            <p:nvPr/>
          </p:nvCxnSpPr>
          <p:spPr>
            <a:xfrm>
              <a:off x="3920693"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6200" y="1143000"/>
              <a:ext cx="830677" cy="461665"/>
            </a:xfrm>
            <a:prstGeom prst="rect">
              <a:avLst/>
            </a:prstGeom>
            <a:noFill/>
          </p:spPr>
          <p:txBody>
            <a:bodyPr wrap="none" rtlCol="0">
              <a:spAutoFit/>
            </a:bodyPr>
            <a:lstStyle/>
            <a:p>
              <a:r>
                <a:rPr lang="en-US" b="1" dirty="0" smtClean="0">
                  <a:solidFill>
                    <a:srgbClr val="FF0000"/>
                  </a:solidFill>
                </a:rPr>
                <a:t>LBNF</a:t>
              </a:r>
              <a:endParaRPr lang="en-US" b="1" dirty="0">
                <a:solidFill>
                  <a:srgbClr val="FF0000"/>
                </a:solidFill>
              </a:endParaRPr>
            </a:p>
          </p:txBody>
        </p:sp>
        <p:sp>
          <p:nvSpPr>
            <p:cNvPr id="20" name="TextBox 19"/>
            <p:cNvSpPr txBox="1"/>
            <p:nvPr/>
          </p:nvSpPr>
          <p:spPr>
            <a:xfrm>
              <a:off x="5498907" y="914400"/>
              <a:ext cx="2082621"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CD-3a preparation</a:t>
              </a:r>
              <a:endParaRPr lang="en-US" sz="1800" dirty="0">
                <a:solidFill>
                  <a:srgbClr val="FF0000"/>
                </a:solidFill>
                <a:latin typeface="Helvetica" panose="020B0604020202020204" pitchFamily="34" charset="0"/>
                <a:cs typeface="Helvetica" panose="020B0604020202020204" pitchFamily="34" charset="0"/>
              </a:endParaRPr>
            </a:p>
          </p:txBody>
        </p:sp>
        <p:cxnSp>
          <p:nvCxnSpPr>
            <p:cNvPr id="21" name="Straight Arrow Connector 20"/>
            <p:cNvCxnSpPr/>
            <p:nvPr/>
          </p:nvCxnSpPr>
          <p:spPr>
            <a:xfrm>
              <a:off x="4911293" y="914400"/>
              <a:ext cx="0" cy="1143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375045"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045152" y="2057400"/>
              <a:ext cx="1540657" cy="461665"/>
            </a:xfrm>
            <a:prstGeom prst="rect">
              <a:avLst/>
            </a:prstGeom>
            <a:noFill/>
          </p:spPr>
          <p:txBody>
            <a:bodyPr wrap="square" rtlCol="0">
              <a:spAutoFit/>
            </a:bodyPr>
            <a:lstStyle/>
            <a:p>
              <a:pPr algn="r"/>
              <a:r>
                <a:rPr lang="en-US" sz="1200" dirty="0" smtClean="0"/>
                <a:t>CD-3a Director’s Review Oct 27-29</a:t>
              </a:r>
              <a:endParaRPr lang="en-US" sz="1200" dirty="0"/>
            </a:p>
          </p:txBody>
        </p:sp>
        <p:cxnSp>
          <p:nvCxnSpPr>
            <p:cNvPr id="34" name="Straight Arrow Connector 33"/>
            <p:cNvCxnSpPr/>
            <p:nvPr/>
          </p:nvCxnSpPr>
          <p:spPr>
            <a:xfrm>
              <a:off x="8392487" y="914400"/>
              <a:ext cx="0" cy="1143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772400" y="2057400"/>
              <a:ext cx="1350626" cy="461665"/>
            </a:xfrm>
            <a:prstGeom prst="rect">
              <a:avLst/>
            </a:prstGeom>
            <a:noFill/>
          </p:spPr>
          <p:txBody>
            <a:bodyPr wrap="none" rtlCol="0">
              <a:spAutoFit/>
            </a:bodyPr>
            <a:lstStyle/>
            <a:p>
              <a:r>
                <a:rPr lang="en-US" sz="1200" dirty="0" smtClean="0"/>
                <a:t>CD-3a DOE Review</a:t>
              </a:r>
              <a:br>
                <a:rPr lang="en-US" sz="1200" dirty="0" smtClean="0"/>
              </a:br>
              <a:r>
                <a:rPr lang="en-US" sz="1200" dirty="0" smtClean="0"/>
                <a:t>Dec 2-4</a:t>
              </a:r>
              <a:endParaRPr lang="en-US" sz="1200" dirty="0"/>
            </a:p>
          </p:txBody>
        </p:sp>
        <p:sp>
          <p:nvSpPr>
            <p:cNvPr id="42" name="TextBox 41"/>
            <p:cNvSpPr txBox="1"/>
            <p:nvPr/>
          </p:nvSpPr>
          <p:spPr>
            <a:xfrm>
              <a:off x="2895600" y="2057400"/>
              <a:ext cx="1235857" cy="461665"/>
            </a:xfrm>
            <a:prstGeom prst="rect">
              <a:avLst/>
            </a:prstGeom>
            <a:noFill/>
          </p:spPr>
          <p:txBody>
            <a:bodyPr wrap="square" rtlCol="0">
              <a:spAutoFit/>
            </a:bodyPr>
            <a:lstStyle/>
            <a:p>
              <a:pPr algn="r"/>
              <a:r>
                <a:rPr lang="en-US" sz="1200" dirty="0" smtClean="0"/>
                <a:t>CD-1R Director’s Review June 2-4</a:t>
              </a:r>
              <a:endParaRPr lang="en-US" sz="1200" dirty="0"/>
            </a:p>
          </p:txBody>
        </p:sp>
        <p:sp>
          <p:nvSpPr>
            <p:cNvPr id="43" name="TextBox 42"/>
            <p:cNvSpPr txBox="1"/>
            <p:nvPr/>
          </p:nvSpPr>
          <p:spPr>
            <a:xfrm>
              <a:off x="4495800" y="2057400"/>
              <a:ext cx="1371600" cy="461665"/>
            </a:xfrm>
            <a:prstGeom prst="rect">
              <a:avLst/>
            </a:prstGeom>
            <a:noFill/>
          </p:spPr>
          <p:txBody>
            <a:bodyPr wrap="square" rtlCol="0">
              <a:spAutoFit/>
            </a:bodyPr>
            <a:lstStyle/>
            <a:p>
              <a:r>
                <a:rPr lang="en-US" sz="1200" dirty="0" smtClean="0"/>
                <a:t>CD-1R DOE Review July 14-16</a:t>
              </a:r>
              <a:endParaRPr lang="en-US" sz="1200" dirty="0"/>
            </a:p>
          </p:txBody>
        </p:sp>
        <p:cxnSp>
          <p:nvCxnSpPr>
            <p:cNvPr id="45" name="Straight Arrow Connector 44"/>
            <p:cNvCxnSpPr/>
            <p:nvPr/>
          </p:nvCxnSpPr>
          <p:spPr>
            <a:xfrm>
              <a:off x="4911293" y="1376064"/>
              <a:ext cx="34723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8392487" y="1373832"/>
              <a:ext cx="5991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a:off x="-76200" y="2590800"/>
            <a:ext cx="9067800" cy="1614845"/>
            <a:chOff x="-76200" y="2590800"/>
            <a:chExt cx="9067800" cy="1614845"/>
          </a:xfrm>
        </p:grpSpPr>
        <p:cxnSp>
          <p:nvCxnSpPr>
            <p:cNvPr id="15" name="Straight Arrow Connector 14"/>
            <p:cNvCxnSpPr/>
            <p:nvPr/>
          </p:nvCxnSpPr>
          <p:spPr>
            <a:xfrm>
              <a:off x="806450" y="3054519"/>
              <a:ext cx="4104843"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44183" y="2597319"/>
              <a:ext cx="4108817"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Science strategy &amp; CD-1R preparation</a:t>
              </a:r>
              <a:endParaRPr lang="en-US" sz="1800" dirty="0">
                <a:solidFill>
                  <a:srgbClr val="FF0000"/>
                </a:solidFill>
                <a:latin typeface="Helvetica" panose="020B0604020202020204" pitchFamily="34" charset="0"/>
                <a:cs typeface="Helvetica" panose="020B0604020202020204" pitchFamily="34" charset="0"/>
              </a:endParaRPr>
            </a:p>
          </p:txBody>
        </p:sp>
        <p:sp>
          <p:nvSpPr>
            <p:cNvPr id="19" name="TextBox 18"/>
            <p:cNvSpPr txBox="1"/>
            <p:nvPr/>
          </p:nvSpPr>
          <p:spPr>
            <a:xfrm>
              <a:off x="-76200" y="2825919"/>
              <a:ext cx="931665" cy="461665"/>
            </a:xfrm>
            <a:prstGeom prst="rect">
              <a:avLst/>
            </a:prstGeom>
            <a:noFill/>
          </p:spPr>
          <p:txBody>
            <a:bodyPr wrap="none" rtlCol="0">
              <a:spAutoFit/>
            </a:bodyPr>
            <a:lstStyle/>
            <a:p>
              <a:r>
                <a:rPr lang="en-US" b="1" dirty="0" smtClean="0">
                  <a:solidFill>
                    <a:srgbClr val="FF0000"/>
                  </a:solidFill>
                </a:rPr>
                <a:t>DUNE</a:t>
              </a:r>
              <a:endParaRPr lang="en-US" b="1" dirty="0">
                <a:solidFill>
                  <a:srgbClr val="FF0000"/>
                </a:solidFill>
              </a:endParaRPr>
            </a:p>
          </p:txBody>
        </p:sp>
        <p:cxnSp>
          <p:nvCxnSpPr>
            <p:cNvPr id="28" name="Straight Arrow Connector 27"/>
            <p:cNvCxnSpPr/>
            <p:nvPr/>
          </p:nvCxnSpPr>
          <p:spPr>
            <a:xfrm>
              <a:off x="3920693" y="305818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895600" y="3743980"/>
              <a:ext cx="1235857" cy="461665"/>
            </a:xfrm>
            <a:prstGeom prst="rect">
              <a:avLst/>
            </a:prstGeom>
            <a:noFill/>
          </p:spPr>
          <p:txBody>
            <a:bodyPr wrap="square" rtlCol="0">
              <a:spAutoFit/>
            </a:bodyPr>
            <a:lstStyle/>
            <a:p>
              <a:pPr algn="r"/>
              <a:r>
                <a:rPr lang="en-US" sz="1200" dirty="0" smtClean="0"/>
                <a:t>CD-1R Director’s Review June 2-4</a:t>
              </a:r>
              <a:endParaRPr lang="en-US" sz="1200" dirty="0"/>
            </a:p>
          </p:txBody>
        </p:sp>
        <p:sp>
          <p:nvSpPr>
            <p:cNvPr id="31" name="TextBox 30"/>
            <p:cNvSpPr txBox="1"/>
            <p:nvPr/>
          </p:nvSpPr>
          <p:spPr>
            <a:xfrm>
              <a:off x="4495800" y="3743980"/>
              <a:ext cx="1371600" cy="461665"/>
            </a:xfrm>
            <a:prstGeom prst="rect">
              <a:avLst/>
            </a:prstGeom>
            <a:noFill/>
          </p:spPr>
          <p:txBody>
            <a:bodyPr wrap="square" rtlCol="0">
              <a:spAutoFit/>
            </a:bodyPr>
            <a:lstStyle/>
            <a:p>
              <a:r>
                <a:rPr lang="en-US" sz="1200" dirty="0" smtClean="0"/>
                <a:t>CD-1R DOE Review July 14-16</a:t>
              </a:r>
              <a:endParaRPr lang="en-US" sz="1200" dirty="0"/>
            </a:p>
          </p:txBody>
        </p:sp>
        <p:cxnSp>
          <p:nvCxnSpPr>
            <p:cNvPr id="36" name="Straight Arrow Connector 35"/>
            <p:cNvCxnSpPr/>
            <p:nvPr/>
          </p:nvCxnSpPr>
          <p:spPr>
            <a:xfrm>
              <a:off x="6155845"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019800" y="3733800"/>
              <a:ext cx="1235555" cy="461665"/>
            </a:xfrm>
            <a:prstGeom prst="rect">
              <a:avLst/>
            </a:prstGeom>
            <a:noFill/>
          </p:spPr>
          <p:txBody>
            <a:bodyPr wrap="square" rtlCol="0">
              <a:spAutoFit/>
            </a:bodyPr>
            <a:lstStyle/>
            <a:p>
              <a:r>
                <a:rPr lang="en-US" sz="1200" dirty="0" smtClean="0"/>
                <a:t>DUNE Collab meeting Sep 3-5</a:t>
              </a:r>
              <a:endParaRPr lang="en-US" sz="1200" dirty="0"/>
            </a:p>
          </p:txBody>
        </p:sp>
        <p:cxnSp>
          <p:nvCxnSpPr>
            <p:cNvPr id="38" name="Straight Arrow Connector 37"/>
            <p:cNvCxnSpPr/>
            <p:nvPr/>
          </p:nvCxnSpPr>
          <p:spPr>
            <a:xfrm>
              <a:off x="2819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676400" y="3733800"/>
              <a:ext cx="1371600" cy="461665"/>
            </a:xfrm>
            <a:prstGeom prst="rect">
              <a:avLst/>
            </a:prstGeom>
            <a:noFill/>
          </p:spPr>
          <p:txBody>
            <a:bodyPr wrap="square" rtlCol="0">
              <a:spAutoFit/>
            </a:bodyPr>
            <a:lstStyle/>
            <a:p>
              <a:pPr algn="r"/>
              <a:r>
                <a:rPr lang="en-US" sz="1200" dirty="0" smtClean="0"/>
                <a:t>DUNE Collab meeting Apr 15-18</a:t>
              </a:r>
              <a:endParaRPr lang="en-US" sz="1200" dirty="0"/>
            </a:p>
          </p:txBody>
        </p:sp>
        <p:cxnSp>
          <p:nvCxnSpPr>
            <p:cNvPr id="53" name="Straight Arrow Connector 52"/>
            <p:cNvCxnSpPr/>
            <p:nvPr/>
          </p:nvCxnSpPr>
          <p:spPr>
            <a:xfrm>
              <a:off x="4911293" y="2590800"/>
              <a:ext cx="0" cy="1143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4911293" y="3058180"/>
              <a:ext cx="408030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498907" y="2590800"/>
              <a:ext cx="3301032"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WG, TF, WA105 &amp; </a:t>
              </a:r>
              <a:r>
                <a:rPr lang="en-US" sz="1800" dirty="0" err="1" smtClean="0">
                  <a:solidFill>
                    <a:srgbClr val="FF0000"/>
                  </a:solidFill>
                  <a:latin typeface="Helvetica" panose="020B0604020202020204" pitchFamily="34" charset="0"/>
                  <a:cs typeface="Helvetica" panose="020B0604020202020204" pitchFamily="34" charset="0"/>
                </a:rPr>
                <a:t>protoDUNE</a:t>
              </a:r>
              <a:endParaRPr lang="en-US" sz="1800" dirty="0">
                <a:solidFill>
                  <a:srgbClr val="FF0000"/>
                </a:solidFill>
                <a:latin typeface="Helvetica" panose="020B0604020202020204" pitchFamily="34" charset="0"/>
                <a:cs typeface="Helvetica" panose="020B0604020202020204" pitchFamily="34" charset="0"/>
              </a:endParaRPr>
            </a:p>
          </p:txBody>
        </p:sp>
        <p:cxnSp>
          <p:nvCxnSpPr>
            <p:cNvPr id="91" name="Straight Arrow Connector 90"/>
            <p:cNvCxnSpPr/>
            <p:nvPr/>
          </p:nvCxnSpPr>
          <p:spPr>
            <a:xfrm>
              <a:off x="720629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070245" y="3733800"/>
              <a:ext cx="1235555" cy="461665"/>
            </a:xfrm>
            <a:prstGeom prst="rect">
              <a:avLst/>
            </a:prstGeom>
            <a:noFill/>
          </p:spPr>
          <p:txBody>
            <a:bodyPr wrap="square" rtlCol="0">
              <a:spAutoFit/>
            </a:bodyPr>
            <a:lstStyle/>
            <a:p>
              <a:r>
                <a:rPr lang="en-US" sz="1200" dirty="0" err="1" smtClean="0"/>
                <a:t>LAr</a:t>
              </a:r>
              <a:r>
                <a:rPr lang="en-US" sz="1200" dirty="0" smtClean="0"/>
                <a:t> workshops Oct 19-20</a:t>
              </a:r>
              <a:endParaRPr lang="en-US" sz="1200" dirty="0"/>
            </a:p>
          </p:txBody>
        </p:sp>
        <p:cxnSp>
          <p:nvCxnSpPr>
            <p:cNvPr id="100" name="Straight Arrow Connector 99"/>
            <p:cNvCxnSpPr/>
            <p:nvPr/>
          </p:nvCxnSpPr>
          <p:spPr>
            <a:xfrm>
              <a:off x="17526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228601" y="3733800"/>
              <a:ext cx="1600200" cy="461665"/>
            </a:xfrm>
            <a:prstGeom prst="rect">
              <a:avLst/>
            </a:prstGeom>
            <a:noFill/>
          </p:spPr>
          <p:txBody>
            <a:bodyPr wrap="square" rtlCol="0">
              <a:spAutoFit/>
            </a:bodyPr>
            <a:lstStyle/>
            <a:p>
              <a:pPr algn="r"/>
              <a:r>
                <a:rPr lang="en-US" sz="1200" dirty="0" smtClean="0"/>
                <a:t>Collab Spokespersons elected March </a:t>
              </a:r>
              <a:r>
                <a:rPr lang="en-US" sz="1200" dirty="0"/>
                <a:t>9</a:t>
              </a:r>
            </a:p>
          </p:txBody>
        </p:sp>
      </p:grpSp>
      <p:grpSp>
        <p:nvGrpSpPr>
          <p:cNvPr id="111" name="Group 110"/>
          <p:cNvGrpSpPr/>
          <p:nvPr/>
        </p:nvGrpSpPr>
        <p:grpSpPr>
          <a:xfrm>
            <a:off x="-76200" y="4191000"/>
            <a:ext cx="9067800" cy="2167354"/>
            <a:chOff x="-76200" y="4191000"/>
            <a:chExt cx="9067800" cy="2167354"/>
          </a:xfrm>
        </p:grpSpPr>
        <p:sp>
          <p:nvSpPr>
            <p:cNvPr id="27" name="TextBox 26"/>
            <p:cNvSpPr txBox="1"/>
            <p:nvPr/>
          </p:nvSpPr>
          <p:spPr>
            <a:xfrm>
              <a:off x="-76200" y="4191000"/>
              <a:ext cx="853119" cy="461665"/>
            </a:xfrm>
            <a:prstGeom prst="rect">
              <a:avLst/>
            </a:prstGeom>
            <a:noFill/>
          </p:spPr>
          <p:txBody>
            <a:bodyPr wrap="none" rtlCol="0">
              <a:spAutoFit/>
            </a:bodyPr>
            <a:lstStyle/>
            <a:p>
              <a:r>
                <a:rPr lang="en-US" b="1" dirty="0" smtClean="0">
                  <a:solidFill>
                    <a:srgbClr val="FF0000"/>
                  </a:solidFill>
                </a:rPr>
                <a:t>LBNC</a:t>
              </a:r>
              <a:endParaRPr lang="en-US" b="1" dirty="0">
                <a:solidFill>
                  <a:srgbClr val="FF0000"/>
                </a:solidFill>
              </a:endParaRPr>
            </a:p>
          </p:txBody>
        </p:sp>
        <p:cxnSp>
          <p:nvCxnSpPr>
            <p:cNvPr id="23" name="Straight Arrow Connector 22"/>
            <p:cNvCxnSpPr/>
            <p:nvPr/>
          </p:nvCxnSpPr>
          <p:spPr>
            <a:xfrm>
              <a:off x="806450" y="4426119"/>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83154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400000">
              <a:off x="2327244" y="5422418"/>
              <a:ext cx="1008609" cy="338554"/>
            </a:xfrm>
            <a:prstGeom prst="rect">
              <a:avLst/>
            </a:prstGeom>
            <a:noFill/>
          </p:spPr>
          <p:txBody>
            <a:bodyPr wrap="none" rtlCol="0">
              <a:spAutoFit/>
            </a:bodyPr>
            <a:lstStyle/>
            <a:p>
              <a:r>
                <a:rPr lang="en-US" sz="1600" dirty="0" smtClean="0">
                  <a:solidFill>
                    <a:srgbClr val="FF0000"/>
                  </a:solidFill>
                </a:rPr>
                <a:t>Apr 18-19</a:t>
              </a:r>
              <a:endParaRPr lang="en-US" sz="1600" dirty="0">
                <a:solidFill>
                  <a:srgbClr val="FF0000"/>
                </a:solidFill>
              </a:endParaRPr>
            </a:p>
          </p:txBody>
        </p:sp>
        <p:cxnSp>
          <p:nvCxnSpPr>
            <p:cNvPr id="59" name="Straight Arrow Connector 58"/>
            <p:cNvCxnSpPr/>
            <p:nvPr/>
          </p:nvCxnSpPr>
          <p:spPr>
            <a:xfrm>
              <a:off x="2607676"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rot="5400000">
              <a:off x="2290922" y="5252877"/>
              <a:ext cx="633507" cy="338554"/>
            </a:xfrm>
            <a:prstGeom prst="rect">
              <a:avLst/>
            </a:prstGeom>
            <a:noFill/>
          </p:spPr>
          <p:txBody>
            <a:bodyPr wrap="none" rtlCol="0">
              <a:spAutoFit/>
            </a:bodyPr>
            <a:lstStyle/>
            <a:p>
              <a:r>
                <a:rPr lang="en-US" sz="1600" dirty="0" smtClean="0"/>
                <a:t>Apr 9</a:t>
              </a:r>
              <a:endParaRPr lang="en-US" sz="1600" dirty="0"/>
            </a:p>
          </p:txBody>
        </p:sp>
        <p:cxnSp>
          <p:nvCxnSpPr>
            <p:cNvPr id="61" name="Straight Arrow Connector 60"/>
            <p:cNvCxnSpPr/>
            <p:nvPr/>
          </p:nvCxnSpPr>
          <p:spPr>
            <a:xfrm>
              <a:off x="24552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5400000">
              <a:off x="2138523" y="5252877"/>
              <a:ext cx="633507" cy="338554"/>
            </a:xfrm>
            <a:prstGeom prst="rect">
              <a:avLst/>
            </a:prstGeom>
            <a:noFill/>
          </p:spPr>
          <p:txBody>
            <a:bodyPr wrap="none" rtlCol="0">
              <a:spAutoFit/>
            </a:bodyPr>
            <a:lstStyle/>
            <a:p>
              <a:r>
                <a:rPr lang="en-US" sz="1600" dirty="0" smtClean="0"/>
                <a:t>Apr 2</a:t>
              </a:r>
              <a:endParaRPr lang="en-US" sz="1600" dirty="0"/>
            </a:p>
          </p:txBody>
        </p:sp>
        <p:cxnSp>
          <p:nvCxnSpPr>
            <p:cNvPr id="63" name="Straight Arrow Connector 62"/>
            <p:cNvCxnSpPr/>
            <p:nvPr/>
          </p:nvCxnSpPr>
          <p:spPr>
            <a:xfrm>
              <a:off x="93127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rot="5400000">
              <a:off x="612824" y="5252877"/>
              <a:ext cx="636906" cy="338554"/>
            </a:xfrm>
            <a:prstGeom prst="rect">
              <a:avLst/>
            </a:prstGeom>
            <a:noFill/>
          </p:spPr>
          <p:txBody>
            <a:bodyPr wrap="none" rtlCol="0">
              <a:spAutoFit/>
            </a:bodyPr>
            <a:lstStyle/>
            <a:p>
              <a:r>
                <a:rPr lang="en-US" sz="1600" dirty="0" smtClean="0"/>
                <a:t>Feb </a:t>
              </a:r>
              <a:r>
                <a:rPr lang="en-US" sz="1600" dirty="0"/>
                <a:t>5</a:t>
              </a:r>
            </a:p>
          </p:txBody>
        </p:sp>
        <p:cxnSp>
          <p:nvCxnSpPr>
            <p:cNvPr id="65" name="Straight Arrow Connector 64"/>
            <p:cNvCxnSpPr/>
            <p:nvPr/>
          </p:nvCxnSpPr>
          <p:spPr>
            <a:xfrm>
              <a:off x="3412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5400000">
              <a:off x="3011500" y="5336746"/>
              <a:ext cx="801245" cy="338554"/>
            </a:xfrm>
            <a:prstGeom prst="rect">
              <a:avLst/>
            </a:prstGeom>
            <a:noFill/>
          </p:spPr>
          <p:txBody>
            <a:bodyPr wrap="none" rtlCol="0">
              <a:spAutoFit/>
            </a:bodyPr>
            <a:lstStyle/>
            <a:p>
              <a:r>
                <a:rPr lang="en-US" sz="1600" dirty="0" smtClean="0"/>
                <a:t>May 14</a:t>
              </a:r>
              <a:endParaRPr lang="en-US" sz="1600" dirty="0"/>
            </a:p>
          </p:txBody>
        </p:sp>
        <p:cxnSp>
          <p:nvCxnSpPr>
            <p:cNvPr id="67" name="Straight Arrow Connector 66"/>
            <p:cNvCxnSpPr/>
            <p:nvPr/>
          </p:nvCxnSpPr>
          <p:spPr>
            <a:xfrm>
              <a:off x="35645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rot="5400000">
              <a:off x="3163900" y="5336746"/>
              <a:ext cx="801245" cy="338554"/>
            </a:xfrm>
            <a:prstGeom prst="rect">
              <a:avLst/>
            </a:prstGeom>
            <a:noFill/>
          </p:spPr>
          <p:txBody>
            <a:bodyPr wrap="none" rtlCol="0">
              <a:spAutoFit/>
            </a:bodyPr>
            <a:lstStyle/>
            <a:p>
              <a:r>
                <a:rPr lang="en-US" sz="1600" dirty="0" smtClean="0"/>
                <a:t>May 21</a:t>
              </a:r>
              <a:endParaRPr lang="en-US" sz="1600" dirty="0"/>
            </a:p>
          </p:txBody>
        </p:sp>
        <p:cxnSp>
          <p:nvCxnSpPr>
            <p:cNvPr id="81" name="Straight Arrow Connector 80"/>
            <p:cNvCxnSpPr/>
            <p:nvPr/>
          </p:nvCxnSpPr>
          <p:spPr>
            <a:xfrm>
              <a:off x="40979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rot="5400000">
              <a:off x="3737888" y="5296158"/>
              <a:ext cx="720069" cy="338554"/>
            </a:xfrm>
            <a:prstGeom prst="rect">
              <a:avLst/>
            </a:prstGeom>
            <a:noFill/>
          </p:spPr>
          <p:txBody>
            <a:bodyPr wrap="none" rtlCol="0">
              <a:spAutoFit/>
            </a:bodyPr>
            <a:lstStyle/>
            <a:p>
              <a:r>
                <a:rPr lang="en-US" sz="1600" dirty="0" smtClean="0"/>
                <a:t>Jun </a:t>
              </a:r>
              <a:r>
                <a:rPr lang="en-US" sz="1600" dirty="0"/>
                <a:t>1</a:t>
              </a:r>
              <a:r>
                <a:rPr lang="en-US" sz="1600" dirty="0" smtClean="0"/>
                <a:t>1</a:t>
              </a:r>
              <a:endParaRPr lang="en-US" sz="1600" dirty="0"/>
            </a:p>
          </p:txBody>
        </p:sp>
        <p:cxnSp>
          <p:nvCxnSpPr>
            <p:cNvPr id="83" name="Straight Arrow Connector 82"/>
            <p:cNvCxnSpPr/>
            <p:nvPr/>
          </p:nvCxnSpPr>
          <p:spPr>
            <a:xfrm>
              <a:off x="5317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rot="5400000">
              <a:off x="4987545" y="5265701"/>
              <a:ext cx="659155" cy="338554"/>
            </a:xfrm>
            <a:prstGeom prst="rect">
              <a:avLst/>
            </a:prstGeom>
            <a:noFill/>
          </p:spPr>
          <p:txBody>
            <a:bodyPr wrap="none" rtlCol="0">
              <a:spAutoFit/>
            </a:bodyPr>
            <a:lstStyle/>
            <a:p>
              <a:r>
                <a:rPr lang="en-US" sz="1600" dirty="0" smtClean="0"/>
                <a:t>Jul 30</a:t>
              </a:r>
              <a:endParaRPr lang="en-US" sz="1600" dirty="0"/>
            </a:p>
          </p:txBody>
        </p:sp>
        <p:cxnSp>
          <p:nvCxnSpPr>
            <p:cNvPr id="85" name="Straight Arrow Connector 84"/>
            <p:cNvCxnSpPr/>
            <p:nvPr/>
          </p:nvCxnSpPr>
          <p:spPr>
            <a:xfrm>
              <a:off x="54695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rot="5400000">
              <a:off x="5140747" y="5265701"/>
              <a:ext cx="657552" cy="338554"/>
            </a:xfrm>
            <a:prstGeom prst="rect">
              <a:avLst/>
            </a:prstGeom>
            <a:noFill/>
          </p:spPr>
          <p:txBody>
            <a:bodyPr wrap="none" rtlCol="0">
              <a:spAutoFit/>
            </a:bodyPr>
            <a:lstStyle/>
            <a:p>
              <a:r>
                <a:rPr lang="en-US" sz="1600" dirty="0" smtClean="0"/>
                <a:t>Aug 6</a:t>
              </a:r>
              <a:endParaRPr lang="en-US" sz="1600" dirty="0"/>
            </a:p>
          </p:txBody>
        </p:sp>
        <p:cxnSp>
          <p:nvCxnSpPr>
            <p:cNvPr id="89" name="Straight Arrow Connector 88"/>
            <p:cNvCxnSpPr/>
            <p:nvPr/>
          </p:nvCxnSpPr>
          <p:spPr>
            <a:xfrm>
              <a:off x="6189076"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rot="5400000">
              <a:off x="5828207" y="5339439"/>
              <a:ext cx="806631" cy="338554"/>
            </a:xfrm>
            <a:prstGeom prst="rect">
              <a:avLst/>
            </a:prstGeom>
            <a:noFill/>
          </p:spPr>
          <p:txBody>
            <a:bodyPr wrap="none" rtlCol="0">
              <a:spAutoFit/>
            </a:bodyPr>
            <a:lstStyle/>
            <a:p>
              <a:r>
                <a:rPr lang="en-US" sz="1600" dirty="0" smtClean="0">
                  <a:solidFill>
                    <a:srgbClr val="FF0000"/>
                  </a:solidFill>
                </a:rPr>
                <a:t>Sep 5-6</a:t>
              </a:r>
              <a:endParaRPr lang="en-US" sz="1600" dirty="0">
                <a:solidFill>
                  <a:srgbClr val="FF0000"/>
                </a:solidFill>
              </a:endParaRPr>
            </a:p>
          </p:txBody>
        </p:sp>
        <p:cxnSp>
          <p:nvCxnSpPr>
            <p:cNvPr id="93" name="Straight Arrow Connector 92"/>
            <p:cNvCxnSpPr/>
            <p:nvPr/>
          </p:nvCxnSpPr>
          <p:spPr>
            <a:xfrm>
              <a:off x="729832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rot="5400000">
              <a:off x="6932677" y="5301768"/>
              <a:ext cx="731290" cy="338554"/>
            </a:xfrm>
            <a:prstGeom prst="rect">
              <a:avLst/>
            </a:prstGeom>
            <a:noFill/>
          </p:spPr>
          <p:txBody>
            <a:bodyPr wrap="none" rtlCol="0">
              <a:spAutoFit/>
            </a:bodyPr>
            <a:lstStyle/>
            <a:p>
              <a:r>
                <a:rPr lang="en-US" sz="1600" dirty="0" smtClean="0"/>
                <a:t>Oct 23</a:t>
              </a:r>
              <a:endParaRPr lang="en-US" sz="1600" dirty="0"/>
            </a:p>
          </p:txBody>
        </p:sp>
        <p:cxnSp>
          <p:nvCxnSpPr>
            <p:cNvPr id="95" name="Straight Arrow Connector 94"/>
            <p:cNvCxnSpPr/>
            <p:nvPr/>
          </p:nvCxnSpPr>
          <p:spPr>
            <a:xfrm>
              <a:off x="813652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7749685" y="5301768"/>
              <a:ext cx="773673" cy="338554"/>
            </a:xfrm>
            <a:prstGeom prst="rect">
              <a:avLst/>
            </a:prstGeom>
            <a:noFill/>
          </p:spPr>
          <p:txBody>
            <a:bodyPr wrap="none" rtlCol="0">
              <a:spAutoFit/>
            </a:bodyPr>
            <a:lstStyle/>
            <a:p>
              <a:r>
                <a:rPr lang="en-US" sz="1600" dirty="0" smtClean="0"/>
                <a:t>Nov 24</a:t>
              </a:r>
              <a:endParaRPr lang="en-US" sz="1600" dirty="0"/>
            </a:p>
          </p:txBody>
        </p:sp>
        <p:cxnSp>
          <p:nvCxnSpPr>
            <p:cNvPr id="97" name="Straight Arrow Connector 96"/>
            <p:cNvCxnSpPr/>
            <p:nvPr/>
          </p:nvCxnSpPr>
          <p:spPr>
            <a:xfrm>
              <a:off x="44027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5400000">
              <a:off x="3940989" y="5431234"/>
              <a:ext cx="990977" cy="338554"/>
            </a:xfrm>
            <a:prstGeom prst="rect">
              <a:avLst/>
            </a:prstGeom>
            <a:noFill/>
          </p:spPr>
          <p:txBody>
            <a:bodyPr wrap="none" rtlCol="0">
              <a:spAutoFit/>
            </a:bodyPr>
            <a:lstStyle/>
            <a:p>
              <a:r>
                <a:rPr lang="en-US" sz="1600" dirty="0" smtClean="0">
                  <a:solidFill>
                    <a:srgbClr val="7030A0"/>
                  </a:solidFill>
                </a:rPr>
                <a:t>Jun 22-25</a:t>
              </a:r>
              <a:endParaRPr lang="en-US" sz="1600" dirty="0">
                <a:solidFill>
                  <a:srgbClr val="7030A0"/>
                </a:solidFill>
              </a:endParaRPr>
            </a:p>
          </p:txBody>
        </p:sp>
        <p:sp>
          <p:nvSpPr>
            <p:cNvPr id="99" name="TextBox 98"/>
            <p:cNvSpPr txBox="1"/>
            <p:nvPr/>
          </p:nvSpPr>
          <p:spPr>
            <a:xfrm rot="5400000">
              <a:off x="43043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sp>
          <p:nvSpPr>
            <p:cNvPr id="102" name="TextBox 101"/>
            <p:cNvSpPr txBox="1"/>
            <p:nvPr/>
          </p:nvSpPr>
          <p:spPr>
            <a:xfrm>
              <a:off x="152400" y="5764556"/>
              <a:ext cx="1207062" cy="338554"/>
            </a:xfrm>
            <a:prstGeom prst="rect">
              <a:avLst/>
            </a:prstGeom>
            <a:noFill/>
          </p:spPr>
          <p:txBody>
            <a:bodyPr wrap="none" rtlCol="0">
              <a:spAutoFit/>
            </a:bodyPr>
            <a:lstStyle/>
            <a:p>
              <a:r>
                <a:rPr lang="en-US" sz="1600" dirty="0" smtClean="0">
                  <a:solidFill>
                    <a:srgbClr val="FF0000"/>
                  </a:solidFill>
                </a:rPr>
                <a:t>Face-to-face</a:t>
              </a:r>
              <a:endParaRPr lang="en-US" dirty="0">
                <a:solidFill>
                  <a:srgbClr val="FF0000"/>
                </a:solidFill>
              </a:endParaRPr>
            </a:p>
          </p:txBody>
        </p:sp>
        <p:cxnSp>
          <p:nvCxnSpPr>
            <p:cNvPr id="103" name="Straight Arrow Connector 102"/>
            <p:cNvCxnSpPr/>
            <p:nvPr/>
          </p:nvCxnSpPr>
          <p:spPr>
            <a:xfrm>
              <a:off x="6112875"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rot="5400000">
              <a:off x="5716717" y="5256083"/>
              <a:ext cx="639919" cy="338554"/>
            </a:xfrm>
            <a:prstGeom prst="rect">
              <a:avLst/>
            </a:prstGeom>
            <a:noFill/>
          </p:spPr>
          <p:txBody>
            <a:bodyPr wrap="none" rtlCol="0">
              <a:spAutoFit/>
            </a:bodyPr>
            <a:lstStyle/>
            <a:p>
              <a:r>
                <a:rPr lang="en-US" sz="1600" dirty="0" smtClean="0">
                  <a:solidFill>
                    <a:srgbClr val="FF0000"/>
                  </a:solidFill>
                </a:rPr>
                <a:t>Sep 3</a:t>
              </a:r>
              <a:endParaRPr lang="en-US" sz="1600" dirty="0">
                <a:solidFill>
                  <a:srgbClr val="FF0000"/>
                </a:solidFill>
              </a:endParaRPr>
            </a:p>
          </p:txBody>
        </p:sp>
        <p:sp>
          <p:nvSpPr>
            <p:cNvPr id="105" name="TextBox 104"/>
            <p:cNvSpPr txBox="1"/>
            <p:nvPr/>
          </p:nvSpPr>
          <p:spPr>
            <a:xfrm>
              <a:off x="152400" y="6019800"/>
              <a:ext cx="8278677" cy="338554"/>
            </a:xfrm>
            <a:prstGeom prst="rect">
              <a:avLst/>
            </a:prstGeom>
            <a:noFill/>
          </p:spPr>
          <p:txBody>
            <a:bodyPr wrap="none" rtlCol="0">
              <a:spAutoFit/>
            </a:bodyPr>
            <a:lstStyle/>
            <a:p>
              <a:r>
                <a:rPr lang="en-US" sz="1600" dirty="0" smtClean="0">
                  <a:solidFill>
                    <a:srgbClr val="0F2D62"/>
                  </a:solidFill>
                </a:rPr>
                <a:t>Not shown: weekly Saturday morning calls with LBNC Chair, </a:t>
              </a:r>
              <a:r>
                <a:rPr lang="en-US" sz="1600" dirty="0" err="1" smtClean="0">
                  <a:solidFill>
                    <a:srgbClr val="0F2D62"/>
                  </a:solidFill>
                </a:rPr>
                <a:t>Fermilab</a:t>
              </a:r>
              <a:r>
                <a:rPr lang="en-US" sz="1600" dirty="0" smtClean="0">
                  <a:solidFill>
                    <a:srgbClr val="0F2D62"/>
                  </a:solidFill>
                </a:rPr>
                <a:t>, LBNF, &amp; DUNE management</a:t>
              </a:r>
              <a:endParaRPr lang="en-US" dirty="0">
                <a:solidFill>
                  <a:srgbClr val="0F2D62"/>
                </a:solidFill>
              </a:endParaRPr>
            </a:p>
          </p:txBody>
        </p:sp>
        <p:cxnSp>
          <p:nvCxnSpPr>
            <p:cNvPr id="106" name="Straight Arrow Connector 105"/>
            <p:cNvCxnSpPr/>
            <p:nvPr/>
          </p:nvCxnSpPr>
          <p:spPr>
            <a:xfrm>
              <a:off x="8822321"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rot="5400000">
              <a:off x="8444655" y="5301768"/>
              <a:ext cx="755335" cy="338554"/>
            </a:xfrm>
            <a:prstGeom prst="rect">
              <a:avLst/>
            </a:prstGeom>
            <a:noFill/>
          </p:spPr>
          <p:txBody>
            <a:bodyPr wrap="none" rtlCol="0">
              <a:spAutoFit/>
            </a:bodyPr>
            <a:lstStyle/>
            <a:p>
              <a:r>
                <a:rPr lang="en-US" sz="1600" dirty="0" smtClean="0"/>
                <a:t>Dec 14</a:t>
              </a:r>
              <a:endParaRPr lang="en-US" sz="1600" dirty="0"/>
            </a:p>
          </p:txBody>
        </p:sp>
      </p:grpSp>
    </p:spTree>
    <p:extLst>
      <p:ext uri="{BB962C8B-B14F-4D97-AF65-F5344CB8AC3E}">
        <p14:creationId xmlns:p14="http://schemas.microsoft.com/office/powerpoint/2010/main" val="3256843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t>
            </a:r>
            <a:r>
              <a:rPr lang="en-US" dirty="0" err="1" smtClean="0"/>
              <a:t>rotoDUNE</a:t>
            </a:r>
            <a:r>
              <a:rPr lang="en-US" dirty="0" smtClean="0"/>
              <a:t>-SP mini-review: TPC</a:t>
            </a:r>
            <a:endParaRPr lang="en-US" dirty="0"/>
          </a:p>
        </p:txBody>
      </p:sp>
      <p:sp>
        <p:nvSpPr>
          <p:cNvPr id="3" name="Content Placeholder 2"/>
          <p:cNvSpPr>
            <a:spLocks noGrp="1"/>
          </p:cNvSpPr>
          <p:nvPr>
            <p:ph idx="1"/>
          </p:nvPr>
        </p:nvSpPr>
        <p:spPr/>
        <p:txBody>
          <a:bodyPr/>
          <a:lstStyle/>
          <a:p>
            <a:r>
              <a:rPr lang="en-US" dirty="0" smtClean="0"/>
              <a:t>Comments (continued)</a:t>
            </a:r>
          </a:p>
          <a:p>
            <a:pPr lvl="1"/>
            <a:r>
              <a:rPr lang="en-US" dirty="0" smtClean="0"/>
              <a:t>The team should develop a quantified failure mode analysis, including probability and impact of a broken wire in an APA.</a:t>
            </a:r>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40</a:t>
            </a:fld>
            <a:endParaRPr lang="en-US" dirty="0"/>
          </a:p>
        </p:txBody>
      </p:sp>
    </p:spTree>
    <p:extLst>
      <p:ext uri="{BB962C8B-B14F-4D97-AF65-F5344CB8AC3E}">
        <p14:creationId xmlns:p14="http://schemas.microsoft.com/office/powerpoint/2010/main" val="2479917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t>
            </a:r>
            <a:r>
              <a:rPr lang="en-US" dirty="0" err="1" smtClean="0"/>
              <a:t>rotoDUNE</a:t>
            </a:r>
            <a:r>
              <a:rPr lang="en-US" dirty="0" smtClean="0"/>
              <a:t>-SP mini-review: TPC</a:t>
            </a:r>
            <a:endParaRPr lang="en-US" dirty="0"/>
          </a:p>
        </p:txBody>
      </p:sp>
      <p:sp>
        <p:nvSpPr>
          <p:cNvPr id="3" name="Content Placeholder 2"/>
          <p:cNvSpPr>
            <a:spLocks noGrp="1"/>
          </p:cNvSpPr>
          <p:nvPr>
            <p:ph idx="1"/>
          </p:nvPr>
        </p:nvSpPr>
        <p:spPr>
          <a:xfrm>
            <a:off x="228600" y="966846"/>
            <a:ext cx="8672513" cy="5205354"/>
          </a:xfrm>
        </p:spPr>
        <p:txBody>
          <a:bodyPr/>
          <a:lstStyle/>
          <a:p>
            <a:r>
              <a:rPr lang="en-US" dirty="0" smtClean="0"/>
              <a:t>Recommendations</a:t>
            </a:r>
          </a:p>
          <a:p>
            <a:pPr lvl="1"/>
            <a:r>
              <a:rPr lang="en-US" dirty="0" smtClean="0"/>
              <a:t>Clearly identify the goals for the </a:t>
            </a:r>
            <a:r>
              <a:rPr lang="en-US" dirty="0" err="1" smtClean="0"/>
              <a:t>protoDune</a:t>
            </a:r>
            <a:r>
              <a:rPr lang="en-US" dirty="0" smtClean="0"/>
              <a:t> SP TPC and focus resources where needed to achieve them</a:t>
            </a:r>
          </a:p>
          <a:p>
            <a:pPr lvl="2"/>
            <a:r>
              <a:rPr lang="en-US" dirty="0" smtClean="0"/>
              <a:t>Understand and communicate the relative priorities of manufacturing process development, preproduction engineering for Dune, and construction, installation, and commissioning of a TPC in time to validate operation and test calibration before the CERN long shutdown.</a:t>
            </a:r>
          </a:p>
          <a:p>
            <a:pPr lvl="2"/>
            <a:r>
              <a:rPr lang="en-US" dirty="0" smtClean="0"/>
              <a:t>If the principle goal is for </a:t>
            </a:r>
            <a:r>
              <a:rPr lang="en-US" dirty="0" err="1" smtClean="0"/>
              <a:t>protoDUNE</a:t>
            </a:r>
            <a:r>
              <a:rPr lang="en-US" dirty="0" smtClean="0"/>
              <a:t> to be ready for beam in mid‑2018</a:t>
            </a:r>
          </a:p>
          <a:p>
            <a:pPr lvl="3"/>
            <a:r>
              <a:rPr lang="en-US" dirty="0" smtClean="0"/>
              <a:t>Refocus resources on R&amp;D of direct relevance to </a:t>
            </a:r>
            <a:r>
              <a:rPr lang="en-US" dirty="0" err="1" smtClean="0"/>
              <a:t>protoDUNE</a:t>
            </a:r>
            <a:r>
              <a:rPr lang="en-US" dirty="0" smtClean="0"/>
              <a:t>.</a:t>
            </a:r>
          </a:p>
          <a:p>
            <a:pPr lvl="3"/>
            <a:r>
              <a:rPr lang="en-US" dirty="0" smtClean="0"/>
              <a:t>Have a clear de-scoping plan</a:t>
            </a:r>
          </a:p>
          <a:p>
            <a:pPr lvl="1"/>
            <a:r>
              <a:rPr lang="en-US" dirty="0" smtClean="0"/>
              <a:t>Develop a more quantitative failure mode analysis</a:t>
            </a:r>
          </a:p>
          <a:p>
            <a:pPr lvl="1"/>
            <a:r>
              <a:rPr lang="en-GB" dirty="0"/>
              <a:t>Develop and monitor an agreed upon set of key milestones associated with the </a:t>
            </a:r>
            <a:r>
              <a:rPr lang="en-GB" dirty="0" smtClean="0"/>
              <a:t>TPC system </a:t>
            </a:r>
            <a:r>
              <a:rPr lang="en-GB" dirty="0"/>
              <a:t>by September </a:t>
            </a:r>
            <a:r>
              <a:rPr lang="en-GB" dirty="0" smtClean="0"/>
              <a:t>1</a:t>
            </a:r>
            <a:endParaRPr lang="en-US" dirty="0"/>
          </a:p>
          <a:p>
            <a:pPr lvl="1"/>
            <a:endParaRPr lang="en-US" dirty="0" smtClean="0"/>
          </a:p>
          <a:p>
            <a:pPr lvl="1"/>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41</a:t>
            </a:fld>
            <a:endParaRPr lang="en-US" dirty="0"/>
          </a:p>
        </p:txBody>
      </p:sp>
    </p:spTree>
    <p:extLst>
      <p:ext uri="{BB962C8B-B14F-4D97-AF65-F5344CB8AC3E}">
        <p14:creationId xmlns:p14="http://schemas.microsoft.com/office/powerpoint/2010/main" val="4288578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protoDUNE mini-review: electronics</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a:t>Communication between the CE designers and the rest of the DUNE collaboration </a:t>
            </a:r>
            <a:r>
              <a:rPr lang="en-US" dirty="0" smtClean="0"/>
              <a:t>needs improvement</a:t>
            </a:r>
          </a:p>
          <a:p>
            <a:pPr lvl="1"/>
            <a:r>
              <a:rPr lang="en-US" dirty="0" smtClean="0"/>
              <a:t>The recent involvement of MSU and Boston University is evidence of a new openness in collaboration</a:t>
            </a:r>
            <a:endParaRPr lang="en-US" dirty="0"/>
          </a:p>
          <a:p>
            <a:pPr lvl="1"/>
            <a:r>
              <a:rPr lang="en-US" dirty="0" smtClean="0"/>
              <a:t>It </a:t>
            </a:r>
            <a:r>
              <a:rPr lang="en-US" dirty="0"/>
              <a:t>is not clear that all of the interactions / connections between the APA structure and the CE system are well defined or well </a:t>
            </a:r>
            <a:r>
              <a:rPr lang="en-US" dirty="0" smtClean="0"/>
              <a:t>understood</a:t>
            </a:r>
            <a:endParaRPr lang="en-US" dirty="0"/>
          </a:p>
          <a:p>
            <a:pPr lvl="1"/>
            <a:r>
              <a:rPr lang="en-US" dirty="0"/>
              <a:t>Understanding of the “noise” problems observed in the 35Ton detector is only beginning and may never fully converge on the technical changes necessary to achieve acceptable performance in </a:t>
            </a:r>
            <a:r>
              <a:rPr lang="en-US" dirty="0" err="1" smtClean="0"/>
              <a:t>protoDUNE</a:t>
            </a:r>
            <a:endParaRPr lang="en-US" dirty="0"/>
          </a:p>
          <a:p>
            <a:pPr lvl="2"/>
            <a:endParaRPr lang="en-US" dirty="0" smtClean="0"/>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42</a:t>
            </a:fld>
            <a:endParaRPr lang="en-US" dirty="0"/>
          </a:p>
        </p:txBody>
      </p:sp>
    </p:spTree>
    <p:extLst>
      <p:ext uri="{BB962C8B-B14F-4D97-AF65-F5344CB8AC3E}">
        <p14:creationId xmlns:p14="http://schemas.microsoft.com/office/powerpoint/2010/main" val="34026088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protoDUNE mini-review: electronics</a:t>
            </a:r>
            <a:endParaRPr lang="en-US" dirty="0"/>
          </a:p>
        </p:txBody>
      </p:sp>
      <p:sp>
        <p:nvSpPr>
          <p:cNvPr id="3" name="Content Placeholder 2"/>
          <p:cNvSpPr>
            <a:spLocks noGrp="1"/>
          </p:cNvSpPr>
          <p:nvPr>
            <p:ph idx="1"/>
          </p:nvPr>
        </p:nvSpPr>
        <p:spPr/>
        <p:txBody>
          <a:bodyPr/>
          <a:lstStyle/>
          <a:p>
            <a:r>
              <a:rPr lang="en-US" dirty="0" smtClean="0"/>
              <a:t>Recommendations</a:t>
            </a:r>
          </a:p>
          <a:p>
            <a:pPr lvl="1"/>
            <a:r>
              <a:rPr lang="en-US" dirty="0"/>
              <a:t>Develop a method to improve the communications between the CE team and the rest of the </a:t>
            </a:r>
            <a:r>
              <a:rPr lang="en-US" dirty="0" smtClean="0"/>
              <a:t>collaboration</a:t>
            </a:r>
          </a:p>
          <a:p>
            <a:pPr lvl="1"/>
            <a:r>
              <a:rPr lang="en-US" dirty="0" smtClean="0"/>
              <a:t>Consider developing multiple mitigating strategies to ensure a working </a:t>
            </a:r>
            <a:r>
              <a:rPr lang="en-US" dirty="0" err="1" smtClean="0"/>
              <a:t>protoDUNE</a:t>
            </a:r>
            <a:r>
              <a:rPr lang="en-US" dirty="0" smtClean="0"/>
              <a:t>-SP electronics system:</a:t>
            </a:r>
            <a:endParaRPr lang="en-US" dirty="0"/>
          </a:p>
          <a:p>
            <a:pPr lvl="2"/>
            <a:r>
              <a:rPr lang="en-US" dirty="0"/>
              <a:t>Investigate the options (including the identification of possible design teams) for implementing the design of a cryogenic capable true 12 bit ADC using the same interface as the present CE ADC but based on a more traditional and </a:t>
            </a:r>
            <a:r>
              <a:rPr lang="en-US" dirty="0" smtClean="0"/>
              <a:t>well-understood </a:t>
            </a:r>
            <a:r>
              <a:rPr lang="en-US" dirty="0"/>
              <a:t>ADC </a:t>
            </a:r>
            <a:r>
              <a:rPr lang="en-US" dirty="0" smtClean="0"/>
              <a:t>architecture</a:t>
            </a:r>
            <a:endParaRPr lang="en-US" dirty="0"/>
          </a:p>
          <a:p>
            <a:pPr lvl="2"/>
            <a:r>
              <a:rPr lang="en-US" dirty="0"/>
              <a:t>Investigate the options (including the identification of possible design teams) for implementing a cryogenic </a:t>
            </a:r>
            <a:r>
              <a:rPr lang="en-US" dirty="0" smtClean="0"/>
              <a:t>front-end </a:t>
            </a:r>
            <a:r>
              <a:rPr lang="en-US" dirty="0"/>
              <a:t>design as a fully differential device (to improve the power supply rejection ratio) using the same interface as the present CE </a:t>
            </a:r>
            <a:r>
              <a:rPr lang="en-US" dirty="0" smtClean="0"/>
              <a:t>front-end chip</a:t>
            </a:r>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43</a:t>
            </a:fld>
            <a:endParaRPr lang="en-US" dirty="0"/>
          </a:p>
        </p:txBody>
      </p:sp>
    </p:spTree>
    <p:extLst>
      <p:ext uri="{BB962C8B-B14F-4D97-AF65-F5344CB8AC3E}">
        <p14:creationId xmlns:p14="http://schemas.microsoft.com/office/powerpoint/2010/main" val="1384931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protoDUNE mini-review: electronics</a:t>
            </a:r>
            <a:endParaRPr lang="en-US" dirty="0"/>
          </a:p>
        </p:txBody>
      </p:sp>
      <p:sp>
        <p:nvSpPr>
          <p:cNvPr id="3" name="Content Placeholder 2"/>
          <p:cNvSpPr>
            <a:spLocks noGrp="1"/>
          </p:cNvSpPr>
          <p:nvPr>
            <p:ph idx="1"/>
          </p:nvPr>
        </p:nvSpPr>
        <p:spPr/>
        <p:txBody>
          <a:bodyPr/>
          <a:lstStyle/>
          <a:p>
            <a:r>
              <a:rPr lang="en-US" dirty="0" smtClean="0"/>
              <a:t>Recommendations (continued)</a:t>
            </a:r>
          </a:p>
          <a:p>
            <a:pPr lvl="2"/>
            <a:r>
              <a:rPr lang="en-US" dirty="0" smtClean="0"/>
              <a:t>Investigate </a:t>
            </a:r>
            <a:r>
              <a:rPr lang="en-US" dirty="0"/>
              <a:t>the options (including the identification of possible design teams) for implementing a variant of the FEMB design </a:t>
            </a:r>
            <a:endParaRPr lang="en-US" dirty="0" smtClean="0"/>
          </a:p>
          <a:p>
            <a:pPr lvl="1"/>
            <a:r>
              <a:rPr lang="en-US" dirty="0" smtClean="0"/>
              <a:t>Fully </a:t>
            </a:r>
            <a:r>
              <a:rPr lang="en-US" dirty="0"/>
              <a:t>document and understand the planned electrical connections (DC and AC) between the detecting elements and the CE system and the cryostat shell and verify that the design is as robust as </a:t>
            </a:r>
            <a:r>
              <a:rPr lang="en-US" dirty="0" smtClean="0"/>
              <a:t>possible</a:t>
            </a:r>
          </a:p>
          <a:p>
            <a:pPr lvl="1"/>
            <a:r>
              <a:rPr lang="en-GB" dirty="0"/>
              <a:t>Develop and monitor an agreed upon set of key milestones associated with the </a:t>
            </a:r>
            <a:r>
              <a:rPr lang="en-GB" dirty="0" smtClean="0"/>
              <a:t>CE and DAQ systems by September 1 </a:t>
            </a:r>
            <a:r>
              <a:rPr lang="en-GB" dirty="0"/>
              <a:t>and update if necessary</a:t>
            </a:r>
            <a:endParaRPr lang="en-US" dirty="0"/>
          </a:p>
          <a:p>
            <a:pPr lvl="1"/>
            <a:endParaRPr lang="en-US" dirty="0"/>
          </a:p>
          <a:p>
            <a:pPr lvl="2"/>
            <a:endParaRPr lang="en-US" dirty="0" smtClean="0"/>
          </a:p>
          <a:p>
            <a:pPr lvl="2"/>
            <a:endParaRPr lang="en-US" dirty="0"/>
          </a:p>
        </p:txBody>
      </p:sp>
      <p:sp>
        <p:nvSpPr>
          <p:cNvPr id="12" name="Date Placeholder 11"/>
          <p:cNvSpPr>
            <a:spLocks noGrp="1"/>
          </p:cNvSpPr>
          <p:nvPr>
            <p:ph type="dt" sz="half" idx="10"/>
          </p:nvPr>
        </p:nvSpPr>
        <p:spPr/>
        <p:txBody>
          <a:bodyPr/>
          <a:lstStyle/>
          <a:p>
            <a:r>
              <a:rPr lang="en-US" smtClean="0"/>
              <a:t>06/21/2016</a:t>
            </a:r>
            <a:endParaRPr lang="en-US"/>
          </a:p>
        </p:txBody>
      </p:sp>
      <p:sp>
        <p:nvSpPr>
          <p:cNvPr id="13" name="Footer Placeholder 12"/>
          <p:cNvSpPr>
            <a:spLocks noGrp="1"/>
          </p:cNvSpPr>
          <p:nvPr>
            <p:ph type="ftr" sz="quarter" idx="11"/>
          </p:nvPr>
        </p:nvSpPr>
        <p:spPr/>
        <p:txBody>
          <a:bodyPr/>
          <a:lstStyle/>
          <a:p>
            <a:r>
              <a:rPr lang="en-US" smtClean="0"/>
              <a:t>David MacFarlane | LBNC report on LBNF and DUNE</a:t>
            </a:r>
            <a:endParaRPr lang="en-US" dirty="0"/>
          </a:p>
        </p:txBody>
      </p:sp>
      <p:sp>
        <p:nvSpPr>
          <p:cNvPr id="14" name="Slide Number Placeholder 13"/>
          <p:cNvSpPr>
            <a:spLocks noGrp="1"/>
          </p:cNvSpPr>
          <p:nvPr>
            <p:ph type="sldNum" sz="quarter" idx="12"/>
          </p:nvPr>
        </p:nvSpPr>
        <p:spPr/>
        <p:txBody>
          <a:bodyPr/>
          <a:lstStyle/>
          <a:p>
            <a:fld id="{2252C86A-56CA-C846-AB85-01C4489D8FB7}" type="slidenum">
              <a:rPr lang="en-US" smtClean="0"/>
              <a:pPr/>
              <a:t>44</a:t>
            </a:fld>
            <a:endParaRPr lang="en-US" dirty="0"/>
          </a:p>
        </p:txBody>
      </p:sp>
    </p:spTree>
    <p:extLst>
      <p:ext uri="{BB962C8B-B14F-4D97-AF65-F5344CB8AC3E}">
        <p14:creationId xmlns:p14="http://schemas.microsoft.com/office/powerpoint/2010/main" val="42236243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-DP</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45</a:t>
            </a:fld>
            <a:endParaRPr lang="en-US" dirty="0"/>
          </a:p>
        </p:txBody>
      </p:sp>
      <p:pic>
        <p:nvPicPr>
          <p:cNvPr id="7" name="Picture 6"/>
          <p:cNvPicPr>
            <a:picLocks noChangeAspect="1"/>
          </p:cNvPicPr>
          <p:nvPr/>
        </p:nvPicPr>
        <p:blipFill>
          <a:blip r:embed="rId2"/>
          <a:stretch>
            <a:fillRect/>
          </a:stretch>
        </p:blipFill>
        <p:spPr>
          <a:xfrm>
            <a:off x="464457" y="888406"/>
            <a:ext cx="8215086" cy="5283794"/>
          </a:xfrm>
          <a:prstGeom prst="rect">
            <a:avLst/>
          </a:prstGeom>
        </p:spPr>
      </p:pic>
    </p:spTree>
    <p:extLst>
      <p:ext uri="{BB962C8B-B14F-4D97-AF65-F5344CB8AC3E}">
        <p14:creationId xmlns:p14="http://schemas.microsoft.com/office/powerpoint/2010/main" val="42149613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protoDUNE-DP</a:t>
            </a:r>
            <a:endParaRPr lang="en-US" dirty="0"/>
          </a:p>
        </p:txBody>
      </p:sp>
      <p:sp>
        <p:nvSpPr>
          <p:cNvPr id="3" name="Content Placeholder 2"/>
          <p:cNvSpPr>
            <a:spLocks noGrp="1"/>
          </p:cNvSpPr>
          <p:nvPr>
            <p:ph idx="1"/>
          </p:nvPr>
        </p:nvSpPr>
        <p:spPr/>
        <p:txBody>
          <a:bodyPr/>
          <a:lstStyle/>
          <a:p>
            <a:r>
              <a:rPr lang="en-US" dirty="0" smtClean="0"/>
              <a:t>Comments</a:t>
            </a:r>
          </a:p>
          <a:p>
            <a:pPr lvl="1"/>
            <a:r>
              <a:rPr lang="en-US" dirty="0" err="1" smtClean="0"/>
              <a:t>protoDUNE</a:t>
            </a:r>
            <a:r>
              <a:rPr lang="en-US" dirty="0" smtClean="0"/>
              <a:t>-DP has been developing an engineering design, with corresponding R&amp;D, for many years and as a result the design is relatively mature</a:t>
            </a:r>
          </a:p>
          <a:p>
            <a:pPr lvl="1"/>
            <a:r>
              <a:rPr lang="en-US" dirty="0"/>
              <a:t>All aspects of the design appear to be well thought through, including details such as internal sensors</a:t>
            </a:r>
          </a:p>
          <a:p>
            <a:pPr lvl="1"/>
            <a:r>
              <a:rPr lang="en-US" dirty="0"/>
              <a:t>There are still aspects of the design in R&amp;D: </a:t>
            </a:r>
            <a:r>
              <a:rPr lang="en-US" i="1" dirty="0"/>
              <a:t>e.g., </a:t>
            </a:r>
            <a:r>
              <a:rPr lang="en-US" dirty="0"/>
              <a:t>cathode plates and field cage (in common with </a:t>
            </a:r>
            <a:r>
              <a:rPr lang="en-US" dirty="0" err="1"/>
              <a:t>protoDUNE</a:t>
            </a:r>
            <a:r>
              <a:rPr lang="en-US" dirty="0"/>
              <a:t>-SP)</a:t>
            </a:r>
          </a:p>
          <a:p>
            <a:pPr lvl="1"/>
            <a:r>
              <a:rPr lang="en-US" dirty="0" smtClean="0"/>
              <a:t>The successful operation of the 3x1x1m prototype, as a large-scale demonstration of the dual phase technology, is crucial</a:t>
            </a:r>
          </a:p>
          <a:p>
            <a:pPr lvl="1"/>
            <a:r>
              <a:rPr lang="en-US" dirty="0" smtClean="0"/>
              <a:t>There may not be enough schedule time for commissioning and  initial operation of the 3x1x1m prototype before the start of procurements for the 6x6x6m TPC components</a:t>
            </a:r>
          </a:p>
          <a:p>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06/21/2016</a:t>
            </a:r>
            <a:endParaRPr lang="en-US"/>
          </a:p>
        </p:txBody>
      </p:sp>
      <p:sp>
        <p:nvSpPr>
          <p:cNvPr id="5" name="Footer Placeholder 4"/>
          <p:cNvSpPr>
            <a:spLocks noGrp="1"/>
          </p:cNvSpPr>
          <p:nvPr>
            <p:ph type="ftr" sz="quarter" idx="11"/>
          </p:nvPr>
        </p:nvSpPr>
        <p:spPr/>
        <p:txBody>
          <a:bodyPr/>
          <a:lstStyle/>
          <a:p>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46</a:t>
            </a:fld>
            <a:endParaRPr lang="en-US" dirty="0"/>
          </a:p>
        </p:txBody>
      </p:sp>
    </p:spTree>
    <p:extLst>
      <p:ext uri="{BB962C8B-B14F-4D97-AF65-F5344CB8AC3E}">
        <p14:creationId xmlns:p14="http://schemas.microsoft.com/office/powerpoint/2010/main" val="37182517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protoDUNE-DP</a:t>
            </a:r>
            <a:endParaRPr lang="en-US" dirty="0"/>
          </a:p>
        </p:txBody>
      </p:sp>
      <p:sp>
        <p:nvSpPr>
          <p:cNvPr id="3" name="Content Placeholder 2"/>
          <p:cNvSpPr>
            <a:spLocks noGrp="1"/>
          </p:cNvSpPr>
          <p:nvPr>
            <p:ph idx="1"/>
          </p:nvPr>
        </p:nvSpPr>
        <p:spPr>
          <a:xfrm>
            <a:off x="228600" y="838200"/>
            <a:ext cx="8672513" cy="5486400"/>
          </a:xfrm>
        </p:spPr>
        <p:txBody>
          <a:bodyPr/>
          <a:lstStyle/>
          <a:p>
            <a:r>
              <a:rPr lang="en-US" dirty="0" smtClean="0"/>
              <a:t>Comments (continued)</a:t>
            </a:r>
          </a:p>
          <a:p>
            <a:pPr lvl="1"/>
            <a:r>
              <a:rPr lang="en-US" dirty="0"/>
              <a:t>The assembly schedule appears plausible, based on previous experience with commercial vendors and assembly of the 3x1x1m prototype</a:t>
            </a:r>
          </a:p>
          <a:p>
            <a:pPr lvl="1"/>
            <a:r>
              <a:rPr lang="en-US" dirty="0" smtClean="0"/>
              <a:t>There are critical dependences on NP construction activities, starting with the availability of the Building 185 clean room in January 2017</a:t>
            </a:r>
            <a:endParaRPr lang="en-US" dirty="0"/>
          </a:p>
          <a:p>
            <a:r>
              <a:rPr lang="en-US" dirty="0" smtClean="0"/>
              <a:t>Recommendations</a:t>
            </a:r>
          </a:p>
          <a:p>
            <a:pPr lvl="1"/>
            <a:r>
              <a:rPr lang="en-US" dirty="0"/>
              <a:t>Complete the development of a risk matrix and corresponding mitigation </a:t>
            </a:r>
            <a:r>
              <a:rPr lang="en-US" dirty="0" smtClean="0"/>
              <a:t>strategies</a:t>
            </a:r>
            <a:endParaRPr lang="en-US" dirty="0"/>
          </a:p>
          <a:p>
            <a:pPr lvl="1"/>
            <a:r>
              <a:rPr lang="en-US" dirty="0" smtClean="0"/>
              <a:t>Take design decisions as early as possible, particularly in cases where choices will not impact significantly the overall goals of the </a:t>
            </a:r>
            <a:r>
              <a:rPr lang="en-US" dirty="0" err="1" smtClean="0"/>
              <a:t>protoDUNE</a:t>
            </a:r>
            <a:r>
              <a:rPr lang="en-US" dirty="0" smtClean="0"/>
              <a:t>-DP effort</a:t>
            </a:r>
          </a:p>
          <a:p>
            <a:pPr lvl="1"/>
            <a:r>
              <a:rPr lang="en-GB" dirty="0"/>
              <a:t>Develop and monitor an agreed upon set of key milestones associated with </a:t>
            </a:r>
            <a:r>
              <a:rPr lang="en-GB" dirty="0" smtClean="0"/>
              <a:t>the </a:t>
            </a:r>
            <a:r>
              <a:rPr lang="en-GB" dirty="0" err="1" smtClean="0"/>
              <a:t>protoDUNE</a:t>
            </a:r>
            <a:r>
              <a:rPr lang="en-GB" dirty="0" smtClean="0"/>
              <a:t>-DP project by </a:t>
            </a:r>
            <a:r>
              <a:rPr lang="en-GB" dirty="0"/>
              <a:t>September 1</a:t>
            </a:r>
            <a:endParaRPr lang="en-US" dirty="0"/>
          </a:p>
          <a:p>
            <a:pPr lvl="1"/>
            <a:endParaRPr lang="en-US" dirty="0" smtClean="0"/>
          </a:p>
          <a:p>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06/21/2016</a:t>
            </a:r>
            <a:endParaRPr lang="en-US"/>
          </a:p>
        </p:txBody>
      </p:sp>
      <p:sp>
        <p:nvSpPr>
          <p:cNvPr id="5" name="Footer Placeholder 4"/>
          <p:cNvSpPr>
            <a:spLocks noGrp="1"/>
          </p:cNvSpPr>
          <p:nvPr>
            <p:ph type="ftr" sz="quarter" idx="11"/>
          </p:nvPr>
        </p:nvSpPr>
        <p:spPr/>
        <p:txBody>
          <a:bodyPr/>
          <a:lstStyle/>
          <a:p>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47</a:t>
            </a:fld>
            <a:endParaRPr lang="en-US" dirty="0"/>
          </a:p>
        </p:txBody>
      </p:sp>
    </p:spTree>
    <p:extLst>
      <p:ext uri="{BB962C8B-B14F-4D97-AF65-F5344CB8AC3E}">
        <p14:creationId xmlns:p14="http://schemas.microsoft.com/office/powerpoint/2010/main" val="2489579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Platform: very impressive effort at CERN</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48</a:t>
            </a:fld>
            <a:endParaRPr lang="en-US" dirty="0"/>
          </a:p>
        </p:txBody>
      </p:sp>
      <p:pic>
        <p:nvPicPr>
          <p:cNvPr id="7" name="Picture 6"/>
          <p:cNvPicPr>
            <a:picLocks noChangeAspect="1"/>
          </p:cNvPicPr>
          <p:nvPr/>
        </p:nvPicPr>
        <p:blipFill>
          <a:blip r:embed="rId2"/>
          <a:stretch>
            <a:fillRect/>
          </a:stretch>
        </p:blipFill>
        <p:spPr>
          <a:xfrm>
            <a:off x="390939" y="1081237"/>
            <a:ext cx="8362122" cy="4695527"/>
          </a:xfrm>
          <a:prstGeom prst="rect">
            <a:avLst/>
          </a:prstGeom>
        </p:spPr>
      </p:pic>
      <p:grpSp>
        <p:nvGrpSpPr>
          <p:cNvPr id="8" name="Groupe 1"/>
          <p:cNvGrpSpPr/>
          <p:nvPr/>
        </p:nvGrpSpPr>
        <p:grpSpPr>
          <a:xfrm>
            <a:off x="4490293" y="3276600"/>
            <a:ext cx="4425107" cy="2880320"/>
            <a:chOff x="15505" y="3933057"/>
            <a:chExt cx="4425107" cy="2880320"/>
          </a:xfrm>
        </p:grpSpPr>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5" y="3933057"/>
              <a:ext cx="442510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3994125"/>
              <a:ext cx="2453990" cy="1379091"/>
            </a:xfrm>
            <a:prstGeom prst="rect">
              <a:avLst/>
            </a:prstGeom>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1" y="5355613"/>
              <a:ext cx="2580923" cy="144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1590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Tight schedule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49</a:t>
            </a:fld>
            <a:endParaRPr lang="en-US" dirty="0"/>
          </a:p>
        </p:txBody>
      </p:sp>
      <p:grpSp>
        <p:nvGrpSpPr>
          <p:cNvPr id="41" name="Groupe 2"/>
          <p:cNvGrpSpPr/>
          <p:nvPr/>
        </p:nvGrpSpPr>
        <p:grpSpPr>
          <a:xfrm>
            <a:off x="41656" y="1268566"/>
            <a:ext cx="9138856" cy="4869254"/>
            <a:chOff x="41656" y="731540"/>
            <a:chExt cx="9138856" cy="4869254"/>
          </a:xfrm>
        </p:grpSpPr>
        <p:sp>
          <p:nvSpPr>
            <p:cNvPr id="42" name="ZoneTexte 11"/>
            <p:cNvSpPr txBox="1"/>
            <p:nvPr/>
          </p:nvSpPr>
          <p:spPr>
            <a:xfrm>
              <a:off x="3980397" y="744775"/>
              <a:ext cx="2163125" cy="646331"/>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Cryostat ready for detector installation</a:t>
              </a:r>
            </a:p>
          </p:txBody>
        </p:sp>
        <p:sp>
          <p:nvSpPr>
            <p:cNvPr id="43" name="Rectangle à coins arrondis 20"/>
            <p:cNvSpPr/>
            <p:nvPr/>
          </p:nvSpPr>
          <p:spPr>
            <a:xfrm>
              <a:off x="41656" y="2220745"/>
              <a:ext cx="9091055" cy="457927"/>
            </a:xfrm>
            <a:prstGeom prst="roundRect">
              <a:avLst>
                <a:gd name="adj" fmla="val 50000"/>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endParaRPr>
            </a:p>
          </p:txBody>
        </p:sp>
        <p:grpSp>
          <p:nvGrpSpPr>
            <p:cNvPr id="44" name="Groupe 71"/>
            <p:cNvGrpSpPr/>
            <p:nvPr/>
          </p:nvGrpSpPr>
          <p:grpSpPr>
            <a:xfrm>
              <a:off x="77252" y="2234664"/>
              <a:ext cx="555269" cy="457927"/>
              <a:chOff x="810491" y="4315427"/>
              <a:chExt cx="509154" cy="346100"/>
            </a:xfrm>
          </p:grpSpPr>
          <p:sp>
            <p:nvSpPr>
              <p:cNvPr id="117" name="Rectangle 116"/>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Jul 2016</a:t>
                </a:r>
              </a:p>
            </p:txBody>
          </p:sp>
          <p:cxnSp>
            <p:nvCxnSpPr>
              <p:cNvPr id="118" name="Connecteur droit 73"/>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45" name="Groupe 89"/>
            <p:cNvGrpSpPr/>
            <p:nvPr/>
          </p:nvGrpSpPr>
          <p:grpSpPr>
            <a:xfrm>
              <a:off x="800652" y="2225053"/>
              <a:ext cx="559810" cy="457927"/>
              <a:chOff x="810491" y="4315427"/>
              <a:chExt cx="509154" cy="346100"/>
            </a:xfrm>
          </p:grpSpPr>
          <p:sp>
            <p:nvSpPr>
              <p:cNvPr id="115" name="Rectangle 114"/>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Sep 2016</a:t>
                </a:r>
              </a:p>
            </p:txBody>
          </p:sp>
          <p:cxnSp>
            <p:nvCxnSpPr>
              <p:cNvPr id="116" name="Connecteur droit 91"/>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46" name="Groupe 95"/>
            <p:cNvGrpSpPr/>
            <p:nvPr/>
          </p:nvGrpSpPr>
          <p:grpSpPr>
            <a:xfrm>
              <a:off x="2359858" y="2236213"/>
              <a:ext cx="617610" cy="457927"/>
              <a:chOff x="810491" y="4315427"/>
              <a:chExt cx="509154" cy="346100"/>
            </a:xfrm>
          </p:grpSpPr>
          <p:sp>
            <p:nvSpPr>
              <p:cNvPr id="113" name="Rectangle 112"/>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Mar 2017</a:t>
                </a:r>
              </a:p>
            </p:txBody>
          </p:sp>
          <p:cxnSp>
            <p:nvCxnSpPr>
              <p:cNvPr id="114" name="Connecteur droit 97"/>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47" name="Groupe 98"/>
            <p:cNvGrpSpPr/>
            <p:nvPr/>
          </p:nvGrpSpPr>
          <p:grpSpPr>
            <a:xfrm>
              <a:off x="2869959" y="2220740"/>
              <a:ext cx="617610" cy="457927"/>
              <a:chOff x="810491" y="4315427"/>
              <a:chExt cx="509154" cy="346100"/>
            </a:xfrm>
          </p:grpSpPr>
          <p:sp>
            <p:nvSpPr>
              <p:cNvPr id="111" name="Rectangle 110"/>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Apr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2017</a:t>
                </a:r>
              </a:p>
            </p:txBody>
          </p:sp>
          <p:cxnSp>
            <p:nvCxnSpPr>
              <p:cNvPr id="112" name="Connecteur droit 100"/>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48" name="Groupe 101"/>
            <p:cNvGrpSpPr/>
            <p:nvPr/>
          </p:nvGrpSpPr>
          <p:grpSpPr>
            <a:xfrm>
              <a:off x="3432279" y="2227398"/>
              <a:ext cx="330605" cy="457927"/>
              <a:chOff x="810489" y="4315427"/>
              <a:chExt cx="545098" cy="346100"/>
            </a:xfrm>
          </p:grpSpPr>
          <p:sp>
            <p:nvSpPr>
              <p:cNvPr id="109" name="Rectangle 108"/>
              <p:cNvSpPr/>
              <p:nvPr/>
            </p:nvSpPr>
            <p:spPr>
              <a:xfrm>
                <a:off x="810489" y="4315427"/>
                <a:ext cx="545098"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a:t>
                </a:r>
              </a:p>
            </p:txBody>
          </p:sp>
          <p:cxnSp>
            <p:nvCxnSpPr>
              <p:cNvPr id="110" name="Connecteur droit 103"/>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cxnSp>
          <p:nvCxnSpPr>
            <p:cNvPr id="49" name="Connecteur en angle 112"/>
            <p:cNvCxnSpPr/>
            <p:nvPr/>
          </p:nvCxnSpPr>
          <p:spPr>
            <a:xfrm rot="16200000" flipH="1">
              <a:off x="598444" y="1742940"/>
              <a:ext cx="847182" cy="117043"/>
            </a:xfrm>
            <a:prstGeom prst="bentConnector3">
              <a:avLst>
                <a:gd name="adj1" fmla="val 50000"/>
              </a:avLst>
            </a:prstGeom>
            <a:noFill/>
            <a:ln w="38100" cap="flat" cmpd="sng" algn="ctr">
              <a:solidFill>
                <a:srgbClr val="FFC000"/>
              </a:solidFill>
              <a:prstDash val="solid"/>
              <a:miter lim="800000"/>
              <a:tailEnd type="triangle"/>
            </a:ln>
            <a:effectLst/>
          </p:spPr>
        </p:cxnSp>
        <p:sp>
          <p:nvSpPr>
            <p:cNvPr id="50" name="ZoneTexte 113"/>
            <p:cNvSpPr txBox="1"/>
            <p:nvPr/>
          </p:nvSpPr>
          <p:spPr>
            <a:xfrm>
              <a:off x="105248" y="731540"/>
              <a:ext cx="1716532" cy="646331"/>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Start of cryostat construction</a:t>
              </a:r>
            </a:p>
          </p:txBody>
        </p:sp>
        <p:cxnSp>
          <p:nvCxnSpPr>
            <p:cNvPr id="51" name="Connecteur en angle 115"/>
            <p:cNvCxnSpPr/>
            <p:nvPr/>
          </p:nvCxnSpPr>
          <p:spPr>
            <a:xfrm rot="5400000">
              <a:off x="5524024" y="1723358"/>
              <a:ext cx="396655" cy="617334"/>
            </a:xfrm>
            <a:prstGeom prst="bentConnector3">
              <a:avLst>
                <a:gd name="adj1" fmla="val 50000"/>
              </a:avLst>
            </a:prstGeom>
            <a:noFill/>
            <a:ln w="38100" cap="flat" cmpd="sng" algn="ctr">
              <a:solidFill>
                <a:srgbClr val="FFC000"/>
              </a:solidFill>
              <a:prstDash val="solid"/>
              <a:miter lim="800000"/>
              <a:tailEnd type="triangle"/>
            </a:ln>
            <a:effectLst/>
          </p:spPr>
        </p:cxnSp>
        <p:sp>
          <p:nvSpPr>
            <p:cNvPr id="52" name="ZoneTexte 116"/>
            <p:cNvSpPr txBox="1"/>
            <p:nvPr/>
          </p:nvSpPr>
          <p:spPr>
            <a:xfrm>
              <a:off x="5142209" y="1464366"/>
              <a:ext cx="1777617" cy="369332"/>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Cryogenics ready</a:t>
              </a:r>
            </a:p>
          </p:txBody>
        </p:sp>
        <p:cxnSp>
          <p:nvCxnSpPr>
            <p:cNvPr id="53" name="Connecteur en angle 118"/>
            <p:cNvCxnSpPr/>
            <p:nvPr/>
          </p:nvCxnSpPr>
          <p:spPr>
            <a:xfrm rot="10800000">
              <a:off x="447272" y="2645817"/>
              <a:ext cx="225006" cy="2631812"/>
            </a:xfrm>
            <a:prstGeom prst="bentConnector2">
              <a:avLst/>
            </a:prstGeom>
            <a:noFill/>
            <a:ln w="38100" cap="flat" cmpd="sng" algn="ctr">
              <a:solidFill>
                <a:srgbClr val="70AD47"/>
              </a:solidFill>
              <a:prstDash val="solid"/>
              <a:miter lim="800000"/>
              <a:tailEnd type="triangle"/>
            </a:ln>
            <a:effectLst/>
          </p:spPr>
        </p:cxnSp>
        <p:sp>
          <p:nvSpPr>
            <p:cNvPr id="54" name="ZoneTexte 119"/>
            <p:cNvSpPr txBox="1"/>
            <p:nvPr/>
          </p:nvSpPr>
          <p:spPr>
            <a:xfrm>
              <a:off x="672278" y="4954463"/>
              <a:ext cx="1919713" cy="64633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Final design of detector elements </a:t>
              </a:r>
            </a:p>
          </p:txBody>
        </p:sp>
        <p:cxnSp>
          <p:nvCxnSpPr>
            <p:cNvPr id="55" name="Connecteur en angle 123"/>
            <p:cNvCxnSpPr/>
            <p:nvPr/>
          </p:nvCxnSpPr>
          <p:spPr>
            <a:xfrm rot="5400000" flipH="1" flipV="1">
              <a:off x="1727431" y="2422163"/>
              <a:ext cx="937705" cy="1420522"/>
            </a:xfrm>
            <a:prstGeom prst="bentConnector3">
              <a:avLst>
                <a:gd name="adj1" fmla="val 16291"/>
              </a:avLst>
            </a:prstGeom>
            <a:noFill/>
            <a:ln w="38100" cap="flat" cmpd="sng" algn="ctr">
              <a:solidFill>
                <a:srgbClr val="70AD47"/>
              </a:solidFill>
              <a:prstDash val="solid"/>
              <a:miter lim="800000"/>
              <a:tailEnd type="triangle"/>
            </a:ln>
            <a:effectLst/>
          </p:spPr>
        </p:cxnSp>
        <p:sp>
          <p:nvSpPr>
            <p:cNvPr id="56" name="ZoneTexte 124"/>
            <p:cNvSpPr txBox="1"/>
            <p:nvPr/>
          </p:nvSpPr>
          <p:spPr>
            <a:xfrm>
              <a:off x="833255" y="3601276"/>
              <a:ext cx="1305533" cy="1200329"/>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All CRPs assembled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Ready for installation</a:t>
              </a:r>
            </a:p>
          </p:txBody>
        </p:sp>
        <p:cxnSp>
          <p:nvCxnSpPr>
            <p:cNvPr id="57" name="Connecteur en angle 126"/>
            <p:cNvCxnSpPr/>
            <p:nvPr/>
          </p:nvCxnSpPr>
          <p:spPr>
            <a:xfrm rot="5400000" flipH="1" flipV="1">
              <a:off x="2917949" y="2789558"/>
              <a:ext cx="1168027" cy="967139"/>
            </a:xfrm>
            <a:prstGeom prst="bentConnector3">
              <a:avLst>
                <a:gd name="adj1" fmla="val 37436"/>
              </a:avLst>
            </a:prstGeom>
            <a:noFill/>
            <a:ln w="38100" cap="flat" cmpd="sng" algn="ctr">
              <a:solidFill>
                <a:srgbClr val="70AD47"/>
              </a:solidFill>
              <a:prstDash val="solid"/>
              <a:miter lim="800000"/>
              <a:tailEnd type="triangle"/>
            </a:ln>
            <a:effectLst/>
          </p:spPr>
        </p:cxnSp>
        <p:sp>
          <p:nvSpPr>
            <p:cNvPr id="58" name="ZoneTexte 127"/>
            <p:cNvSpPr txBox="1"/>
            <p:nvPr/>
          </p:nvSpPr>
          <p:spPr>
            <a:xfrm>
              <a:off x="2275717" y="3857140"/>
              <a:ext cx="1485352" cy="64633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CRPs installed &amp; cabled</a:t>
              </a:r>
            </a:p>
          </p:txBody>
        </p:sp>
        <p:cxnSp>
          <p:nvCxnSpPr>
            <p:cNvPr id="59" name="Connecteur en angle 129"/>
            <p:cNvCxnSpPr/>
            <p:nvPr/>
          </p:nvCxnSpPr>
          <p:spPr>
            <a:xfrm rot="5400000" flipH="1" flipV="1">
              <a:off x="3224775" y="3346888"/>
              <a:ext cx="2270921" cy="943107"/>
            </a:xfrm>
            <a:prstGeom prst="bentConnector3">
              <a:avLst>
                <a:gd name="adj1" fmla="val 61931"/>
              </a:avLst>
            </a:prstGeom>
            <a:noFill/>
            <a:ln w="38100" cap="flat" cmpd="sng" algn="ctr">
              <a:solidFill>
                <a:srgbClr val="70AD47"/>
              </a:solidFill>
              <a:prstDash val="solid"/>
              <a:miter lim="800000"/>
              <a:tailEnd type="triangle"/>
            </a:ln>
            <a:effectLst/>
          </p:spPr>
        </p:cxnSp>
        <p:sp>
          <p:nvSpPr>
            <p:cNvPr id="60" name="ZoneTexte 130"/>
            <p:cNvSpPr txBox="1"/>
            <p:nvPr/>
          </p:nvSpPr>
          <p:spPr>
            <a:xfrm>
              <a:off x="2783639" y="4953901"/>
              <a:ext cx="2210086" cy="64633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Detector fully installed and cabled</a:t>
              </a:r>
            </a:p>
          </p:txBody>
        </p:sp>
        <p:grpSp>
          <p:nvGrpSpPr>
            <p:cNvPr id="61" name="Groupe 158"/>
            <p:cNvGrpSpPr/>
            <p:nvPr/>
          </p:nvGrpSpPr>
          <p:grpSpPr>
            <a:xfrm>
              <a:off x="3676727" y="2231186"/>
              <a:ext cx="617610" cy="457927"/>
              <a:chOff x="810491" y="4315427"/>
              <a:chExt cx="509154" cy="346100"/>
            </a:xfrm>
          </p:grpSpPr>
          <p:sp>
            <p:nvSpPr>
              <p:cNvPr id="107" name="Rectangle 106"/>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Aug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2017</a:t>
                </a:r>
              </a:p>
            </p:txBody>
          </p:sp>
          <p:cxnSp>
            <p:nvCxnSpPr>
              <p:cNvPr id="108" name="Connecteur droit 160"/>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62" name="Groupe 161"/>
            <p:cNvGrpSpPr/>
            <p:nvPr/>
          </p:nvGrpSpPr>
          <p:grpSpPr>
            <a:xfrm>
              <a:off x="4522984" y="2225053"/>
              <a:ext cx="617610" cy="457927"/>
              <a:chOff x="810491" y="4315427"/>
              <a:chExt cx="509154" cy="346100"/>
            </a:xfrm>
          </p:grpSpPr>
          <p:sp>
            <p:nvSpPr>
              <p:cNvPr id="105" name="Rectangle 104"/>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Dec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2017</a:t>
                </a:r>
              </a:p>
            </p:txBody>
          </p:sp>
          <p:cxnSp>
            <p:nvCxnSpPr>
              <p:cNvPr id="106" name="Connecteur droit 163"/>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63" name="Groupe 164"/>
            <p:cNvGrpSpPr/>
            <p:nvPr/>
          </p:nvGrpSpPr>
          <p:grpSpPr>
            <a:xfrm>
              <a:off x="4237083" y="2231448"/>
              <a:ext cx="308805" cy="457927"/>
              <a:chOff x="810491" y="4315427"/>
              <a:chExt cx="509154" cy="346100"/>
            </a:xfrm>
          </p:grpSpPr>
          <p:sp>
            <p:nvSpPr>
              <p:cNvPr id="103" name="Rectangle 102"/>
              <p:cNvSpPr/>
              <p:nvPr/>
            </p:nvSpPr>
            <p:spPr>
              <a:xfrm>
                <a:off x="810491" y="4315427"/>
                <a:ext cx="480153"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a:t>
                </a:r>
              </a:p>
            </p:txBody>
          </p:sp>
          <p:cxnSp>
            <p:nvCxnSpPr>
              <p:cNvPr id="104" name="Connecteur droit 166"/>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64" name="Groupe 178"/>
            <p:cNvGrpSpPr/>
            <p:nvPr/>
          </p:nvGrpSpPr>
          <p:grpSpPr>
            <a:xfrm>
              <a:off x="5104879" y="2230353"/>
              <a:ext cx="617610" cy="457927"/>
              <a:chOff x="810491" y="4315427"/>
              <a:chExt cx="509154" cy="346100"/>
            </a:xfrm>
          </p:grpSpPr>
          <p:sp>
            <p:nvSpPr>
              <p:cNvPr id="101" name="Rectangle 100"/>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Jan 2018</a:t>
                </a:r>
              </a:p>
            </p:txBody>
          </p:sp>
          <p:cxnSp>
            <p:nvCxnSpPr>
              <p:cNvPr id="102" name="Connecteur droit 180"/>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65" name="Groupe 185"/>
            <p:cNvGrpSpPr/>
            <p:nvPr/>
          </p:nvGrpSpPr>
          <p:grpSpPr>
            <a:xfrm>
              <a:off x="5668726" y="2225847"/>
              <a:ext cx="617610" cy="457927"/>
              <a:chOff x="810491" y="4315427"/>
              <a:chExt cx="509154" cy="346100"/>
            </a:xfrm>
          </p:grpSpPr>
          <p:sp>
            <p:nvSpPr>
              <p:cNvPr id="99" name="Rectangle 98"/>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Feb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 2018</a:t>
                </a:r>
              </a:p>
            </p:txBody>
          </p:sp>
          <p:cxnSp>
            <p:nvCxnSpPr>
              <p:cNvPr id="100" name="Connecteur droit 187"/>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66" name="Groupe 188"/>
            <p:cNvGrpSpPr/>
            <p:nvPr/>
          </p:nvGrpSpPr>
          <p:grpSpPr>
            <a:xfrm>
              <a:off x="6253066" y="2227398"/>
              <a:ext cx="617610" cy="457927"/>
              <a:chOff x="810491" y="4315427"/>
              <a:chExt cx="509154" cy="346100"/>
            </a:xfrm>
          </p:grpSpPr>
          <p:sp>
            <p:nvSpPr>
              <p:cNvPr id="97" name="Rectangle 96"/>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Mar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 2018</a:t>
                </a:r>
              </a:p>
            </p:txBody>
          </p:sp>
          <p:cxnSp>
            <p:nvCxnSpPr>
              <p:cNvPr id="98" name="Connecteur droit 190"/>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67" name="Groupe 191"/>
            <p:cNvGrpSpPr/>
            <p:nvPr/>
          </p:nvGrpSpPr>
          <p:grpSpPr>
            <a:xfrm>
              <a:off x="6868538" y="2231185"/>
              <a:ext cx="617610" cy="457927"/>
              <a:chOff x="810491" y="4315427"/>
              <a:chExt cx="509154" cy="346100"/>
            </a:xfrm>
          </p:grpSpPr>
          <p:sp>
            <p:nvSpPr>
              <p:cNvPr id="95" name="Rectangle 94"/>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Apr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 2018</a:t>
                </a:r>
              </a:p>
            </p:txBody>
          </p:sp>
          <p:cxnSp>
            <p:nvCxnSpPr>
              <p:cNvPr id="96" name="Connecteur droit 193"/>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sp>
          <p:nvSpPr>
            <p:cNvPr id="68" name="ZoneTexte 195"/>
            <p:cNvSpPr txBox="1"/>
            <p:nvPr/>
          </p:nvSpPr>
          <p:spPr>
            <a:xfrm>
              <a:off x="4090326" y="4177785"/>
              <a:ext cx="1585975" cy="64633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TCO &amp; cryostat sealed</a:t>
              </a:r>
            </a:p>
          </p:txBody>
        </p:sp>
        <p:cxnSp>
          <p:nvCxnSpPr>
            <p:cNvPr id="69" name="Connecteur en angle 196"/>
            <p:cNvCxnSpPr/>
            <p:nvPr/>
          </p:nvCxnSpPr>
          <p:spPr>
            <a:xfrm rot="16200000" flipV="1">
              <a:off x="4142214" y="3436685"/>
              <a:ext cx="1481717" cy="484"/>
            </a:xfrm>
            <a:prstGeom prst="bentConnector3">
              <a:avLst>
                <a:gd name="adj1" fmla="val 50000"/>
              </a:avLst>
            </a:prstGeom>
            <a:noFill/>
            <a:ln w="38100" cap="flat" cmpd="sng" algn="ctr">
              <a:solidFill>
                <a:srgbClr val="70AD47"/>
              </a:solidFill>
              <a:prstDash val="solid"/>
              <a:miter lim="800000"/>
              <a:tailEnd type="triangle"/>
            </a:ln>
            <a:effectLst/>
          </p:spPr>
        </p:cxnSp>
        <p:cxnSp>
          <p:nvCxnSpPr>
            <p:cNvPr id="70" name="Connecteur en angle 212"/>
            <p:cNvCxnSpPr/>
            <p:nvPr/>
          </p:nvCxnSpPr>
          <p:spPr>
            <a:xfrm rot="16200000" flipV="1">
              <a:off x="5253411" y="2848553"/>
              <a:ext cx="1503764" cy="1183218"/>
            </a:xfrm>
            <a:prstGeom prst="bentConnector3">
              <a:avLst>
                <a:gd name="adj1" fmla="val 41742"/>
              </a:avLst>
            </a:prstGeom>
            <a:noFill/>
            <a:ln w="38100" cap="flat" cmpd="sng" algn="ctr">
              <a:solidFill>
                <a:srgbClr val="70AD47"/>
              </a:solidFill>
              <a:prstDash val="solid"/>
              <a:miter lim="800000"/>
              <a:tailEnd type="triangle"/>
            </a:ln>
            <a:effectLst/>
          </p:spPr>
        </p:cxnSp>
        <p:sp>
          <p:nvSpPr>
            <p:cNvPr id="71" name="ZoneTexte 247"/>
            <p:cNvSpPr txBox="1"/>
            <p:nvPr/>
          </p:nvSpPr>
          <p:spPr>
            <a:xfrm>
              <a:off x="7526451" y="2259242"/>
              <a:ext cx="15558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panose="020F0502020204030204"/>
                  <a:ea typeface=""/>
                  <a:cs typeface=""/>
                  <a:sym typeface="Wingdings" panose="05000000000000000000" pitchFamily="2" charset="2"/>
                </a:rPr>
                <a:t> </a:t>
              </a:r>
              <a:r>
                <a:rPr kumimoji="0" lang="en-US" sz="1800" b="1" i="0" u="none" strike="noStrike" kern="0" cap="none" spc="0" normalizeH="0" baseline="0" noProof="0" dirty="0" smtClean="0">
                  <a:ln>
                    <a:noFill/>
                  </a:ln>
                  <a:solidFill>
                    <a:prstClr val="white"/>
                  </a:solidFill>
                  <a:effectLst/>
                  <a:uLnTx/>
                  <a:uFillTx/>
                  <a:latin typeface="Calibri" panose="020F0502020204030204"/>
                  <a:ea typeface=""/>
                  <a:cs typeface=""/>
                </a:rPr>
                <a:t>Beam data</a:t>
              </a:r>
            </a:p>
          </p:txBody>
        </p:sp>
        <p:sp>
          <p:nvSpPr>
            <p:cNvPr id="72" name="ZoneTexte 248"/>
            <p:cNvSpPr txBox="1"/>
            <p:nvPr/>
          </p:nvSpPr>
          <p:spPr>
            <a:xfrm>
              <a:off x="5803914" y="4192044"/>
              <a:ext cx="1585975" cy="1200329"/>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Start cryogenic operation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&amp; detector commissioning</a:t>
              </a:r>
            </a:p>
          </p:txBody>
        </p:sp>
        <p:sp>
          <p:nvSpPr>
            <p:cNvPr id="73" name="ZoneTexte 249"/>
            <p:cNvSpPr txBox="1"/>
            <p:nvPr/>
          </p:nvSpPr>
          <p:spPr>
            <a:xfrm>
              <a:off x="7499491" y="4177785"/>
              <a:ext cx="1585975" cy="92333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Ready to start beam data taking </a:t>
              </a:r>
            </a:p>
          </p:txBody>
        </p:sp>
        <p:cxnSp>
          <p:nvCxnSpPr>
            <p:cNvPr id="74" name="Connecteur en angle 254"/>
            <p:cNvCxnSpPr/>
            <p:nvPr/>
          </p:nvCxnSpPr>
          <p:spPr>
            <a:xfrm rot="16200000" flipV="1">
              <a:off x="6990575" y="2875881"/>
              <a:ext cx="1488673" cy="1115136"/>
            </a:xfrm>
            <a:prstGeom prst="bentConnector3">
              <a:avLst>
                <a:gd name="adj1" fmla="val 40900"/>
              </a:avLst>
            </a:prstGeom>
            <a:noFill/>
            <a:ln w="38100" cap="flat" cmpd="sng" algn="ctr">
              <a:solidFill>
                <a:srgbClr val="70AD47"/>
              </a:solidFill>
              <a:prstDash val="solid"/>
              <a:miter lim="800000"/>
              <a:tailEnd type="triangle"/>
            </a:ln>
            <a:effectLst/>
          </p:spPr>
        </p:cxnSp>
        <p:sp>
          <p:nvSpPr>
            <p:cNvPr id="75" name="ZoneTexte 274"/>
            <p:cNvSpPr txBox="1"/>
            <p:nvPr/>
          </p:nvSpPr>
          <p:spPr>
            <a:xfrm>
              <a:off x="7074359" y="962833"/>
              <a:ext cx="210615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Calibri" panose="020F0502020204030204"/>
                  <a:ea typeface=""/>
                  <a:cs typeface=""/>
                </a:rPr>
                <a:t>EHN1 infrastructure milestones</a:t>
              </a:r>
            </a:p>
          </p:txBody>
        </p:sp>
        <p:sp>
          <p:nvSpPr>
            <p:cNvPr id="76" name="ZoneTexte 281"/>
            <p:cNvSpPr txBox="1"/>
            <p:nvPr/>
          </p:nvSpPr>
          <p:spPr>
            <a:xfrm>
              <a:off x="5676301" y="2971085"/>
              <a:ext cx="1386002" cy="369332"/>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First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
                  <a:cs typeface=""/>
                </a:rPr>
                <a:t>cosmics</a:t>
              </a:r>
              <a:endPar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endParaRPr>
            </a:p>
          </p:txBody>
        </p:sp>
        <p:cxnSp>
          <p:nvCxnSpPr>
            <p:cNvPr id="77" name="Connecteur en angle 282"/>
            <p:cNvCxnSpPr/>
            <p:nvPr/>
          </p:nvCxnSpPr>
          <p:spPr>
            <a:xfrm rot="5400000" flipH="1" flipV="1">
              <a:off x="6322706" y="2731921"/>
              <a:ext cx="285760" cy="192569"/>
            </a:xfrm>
            <a:prstGeom prst="bentConnector3">
              <a:avLst>
                <a:gd name="adj1" fmla="val 50000"/>
              </a:avLst>
            </a:prstGeom>
            <a:noFill/>
            <a:ln w="38100" cap="flat" cmpd="sng" algn="ctr">
              <a:solidFill>
                <a:srgbClr val="70AD47"/>
              </a:solidFill>
              <a:prstDash val="solid"/>
              <a:miter lim="800000"/>
              <a:tailEnd type="triangle"/>
            </a:ln>
            <a:effectLst/>
          </p:spPr>
        </p:cxnSp>
        <p:grpSp>
          <p:nvGrpSpPr>
            <p:cNvPr id="78" name="Groupe 75"/>
            <p:cNvGrpSpPr/>
            <p:nvPr/>
          </p:nvGrpSpPr>
          <p:grpSpPr>
            <a:xfrm>
              <a:off x="1583469" y="2232785"/>
              <a:ext cx="617610" cy="457927"/>
              <a:chOff x="810491" y="4315427"/>
              <a:chExt cx="509154" cy="346100"/>
            </a:xfrm>
          </p:grpSpPr>
          <p:sp>
            <p:nvSpPr>
              <p:cNvPr id="93" name="Rectangle 92"/>
              <p:cNvSpPr/>
              <p:nvPr/>
            </p:nvSpPr>
            <p:spPr>
              <a:xfrm>
                <a:off x="810491" y="4315427"/>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Jan 2017</a:t>
                </a:r>
              </a:p>
            </p:txBody>
          </p:sp>
          <p:cxnSp>
            <p:nvCxnSpPr>
              <p:cNvPr id="94" name="Connecteur droit 77"/>
              <p:cNvCxnSpPr/>
              <p:nvPr/>
            </p:nvCxnSpPr>
            <p:spPr>
              <a:xfrm>
                <a:off x="1319645" y="4315427"/>
                <a:ext cx="0" cy="346100"/>
              </a:xfrm>
              <a:prstGeom prst="line">
                <a:avLst/>
              </a:prstGeom>
              <a:noFill/>
              <a:ln w="19050" cap="flat" cmpd="sng" algn="ctr">
                <a:solidFill>
                  <a:srgbClr val="4472C4">
                    <a:lumMod val="60000"/>
                    <a:lumOff val="40000"/>
                  </a:srgbClr>
                </a:solidFill>
                <a:prstDash val="solid"/>
                <a:miter lim="800000"/>
              </a:ln>
              <a:effectLst/>
            </p:spPr>
          </p:cxnSp>
        </p:grpSp>
        <p:sp>
          <p:nvSpPr>
            <p:cNvPr id="79" name="ZoneTexte 78"/>
            <p:cNvSpPr txBox="1"/>
            <p:nvPr/>
          </p:nvSpPr>
          <p:spPr>
            <a:xfrm>
              <a:off x="1886055" y="731540"/>
              <a:ext cx="2002626" cy="646331"/>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Clean room for CRP assembly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
                  <a:cs typeface=""/>
                </a:rPr>
                <a:t>Bld</a:t>
              </a: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 185</a:t>
              </a:r>
            </a:p>
          </p:txBody>
        </p:sp>
        <p:cxnSp>
          <p:nvCxnSpPr>
            <p:cNvPr id="80" name="Connecteur en angle 104"/>
            <p:cNvCxnSpPr>
              <a:stCxn id="116" idx="2"/>
              <a:endCxn id="114" idx="0"/>
            </p:cNvCxnSpPr>
            <p:nvPr/>
          </p:nvCxnSpPr>
          <p:spPr>
            <a:xfrm rot="5400000">
              <a:off x="1962364" y="1307781"/>
              <a:ext cx="854914" cy="995094"/>
            </a:xfrm>
            <a:prstGeom prst="bentConnector3">
              <a:avLst>
                <a:gd name="adj1" fmla="val 22270"/>
              </a:avLst>
            </a:prstGeom>
            <a:noFill/>
            <a:ln w="38100" cap="flat" cmpd="sng" algn="ctr">
              <a:solidFill>
                <a:srgbClr val="FFC000"/>
              </a:solidFill>
              <a:prstDash val="solid"/>
              <a:miter lim="800000"/>
              <a:tailEnd type="triangle"/>
            </a:ln>
            <a:effectLst/>
          </p:spPr>
        </p:cxnSp>
        <p:grpSp>
          <p:nvGrpSpPr>
            <p:cNvPr id="81" name="Groupe 105"/>
            <p:cNvGrpSpPr/>
            <p:nvPr/>
          </p:nvGrpSpPr>
          <p:grpSpPr>
            <a:xfrm>
              <a:off x="1211080" y="2197799"/>
              <a:ext cx="479282" cy="498269"/>
              <a:chOff x="810491" y="4315425"/>
              <a:chExt cx="509154" cy="376590"/>
            </a:xfrm>
          </p:grpSpPr>
          <p:sp>
            <p:nvSpPr>
              <p:cNvPr id="91" name="Rectangle 90"/>
              <p:cNvSpPr/>
              <p:nvPr/>
            </p:nvSpPr>
            <p:spPr>
              <a:xfrm>
                <a:off x="810491" y="4315425"/>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  …</a:t>
                </a:r>
              </a:p>
            </p:txBody>
          </p:sp>
          <p:cxnSp>
            <p:nvCxnSpPr>
              <p:cNvPr id="92" name="Connecteur droit 107"/>
              <p:cNvCxnSpPr/>
              <p:nvPr/>
            </p:nvCxnSpPr>
            <p:spPr>
              <a:xfrm>
                <a:off x="1231337" y="4345915"/>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82" name="Groupe 108"/>
            <p:cNvGrpSpPr/>
            <p:nvPr/>
          </p:nvGrpSpPr>
          <p:grpSpPr>
            <a:xfrm>
              <a:off x="2018929" y="2190843"/>
              <a:ext cx="479282" cy="498269"/>
              <a:chOff x="810491" y="4315425"/>
              <a:chExt cx="509154" cy="376590"/>
            </a:xfrm>
          </p:grpSpPr>
          <p:sp>
            <p:nvSpPr>
              <p:cNvPr id="89" name="Rectangle 88"/>
              <p:cNvSpPr/>
              <p:nvPr/>
            </p:nvSpPr>
            <p:spPr>
              <a:xfrm>
                <a:off x="810491" y="4315425"/>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  …</a:t>
                </a:r>
              </a:p>
            </p:txBody>
          </p:sp>
          <p:cxnSp>
            <p:nvCxnSpPr>
              <p:cNvPr id="90" name="Connecteur droit 110"/>
              <p:cNvCxnSpPr/>
              <p:nvPr/>
            </p:nvCxnSpPr>
            <p:spPr>
              <a:xfrm>
                <a:off x="1231337" y="4345915"/>
                <a:ext cx="0" cy="346100"/>
              </a:xfrm>
              <a:prstGeom prst="line">
                <a:avLst/>
              </a:prstGeom>
              <a:noFill/>
              <a:ln w="19050" cap="flat" cmpd="sng" algn="ctr">
                <a:solidFill>
                  <a:srgbClr val="4472C4">
                    <a:lumMod val="60000"/>
                    <a:lumOff val="40000"/>
                  </a:srgbClr>
                </a:solidFill>
                <a:prstDash val="solid"/>
                <a:miter lim="800000"/>
              </a:ln>
              <a:effectLst/>
            </p:spPr>
          </p:cxnSp>
        </p:grpSp>
        <p:grpSp>
          <p:nvGrpSpPr>
            <p:cNvPr id="83" name="Groupe 111"/>
            <p:cNvGrpSpPr/>
            <p:nvPr/>
          </p:nvGrpSpPr>
          <p:grpSpPr>
            <a:xfrm>
              <a:off x="459371" y="2192443"/>
              <a:ext cx="479282" cy="498269"/>
              <a:chOff x="810491" y="4315425"/>
              <a:chExt cx="509154" cy="376590"/>
            </a:xfrm>
          </p:grpSpPr>
          <p:sp>
            <p:nvSpPr>
              <p:cNvPr id="87" name="Rectangle 86"/>
              <p:cNvSpPr/>
              <p:nvPr/>
            </p:nvSpPr>
            <p:spPr>
              <a:xfrm>
                <a:off x="810491" y="4315425"/>
                <a:ext cx="509154" cy="3461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anose="020F0502020204030204"/>
                    <a:ea typeface=""/>
                    <a:cs typeface=""/>
                  </a:rPr>
                  <a:t>  …</a:t>
                </a:r>
              </a:p>
            </p:txBody>
          </p:sp>
          <p:cxnSp>
            <p:nvCxnSpPr>
              <p:cNvPr id="88" name="Connecteur droit 117"/>
              <p:cNvCxnSpPr/>
              <p:nvPr/>
            </p:nvCxnSpPr>
            <p:spPr>
              <a:xfrm>
                <a:off x="1231337" y="4345915"/>
                <a:ext cx="0" cy="346100"/>
              </a:xfrm>
              <a:prstGeom prst="line">
                <a:avLst/>
              </a:prstGeom>
              <a:noFill/>
              <a:ln w="19050" cap="flat" cmpd="sng" algn="ctr">
                <a:solidFill>
                  <a:srgbClr val="4472C4">
                    <a:lumMod val="60000"/>
                    <a:lumOff val="40000"/>
                  </a:srgbClr>
                </a:solidFill>
                <a:prstDash val="solid"/>
                <a:miter lim="800000"/>
              </a:ln>
              <a:effectLst/>
            </p:spPr>
          </p:cxnSp>
        </p:grpSp>
        <p:cxnSp>
          <p:nvCxnSpPr>
            <p:cNvPr id="84" name="Connecteur en angle 8"/>
            <p:cNvCxnSpPr>
              <a:stCxn id="51" idx="2"/>
            </p:cNvCxnSpPr>
            <p:nvPr/>
          </p:nvCxnSpPr>
          <p:spPr>
            <a:xfrm rot="5400000">
              <a:off x="3572042" y="735316"/>
              <a:ext cx="834129" cy="2145709"/>
            </a:xfrm>
            <a:prstGeom prst="bentConnector3">
              <a:avLst>
                <a:gd name="adj1" fmla="val 50000"/>
              </a:avLst>
            </a:prstGeom>
            <a:noFill/>
            <a:ln w="38100" cap="flat" cmpd="sng" algn="ctr">
              <a:solidFill>
                <a:srgbClr val="FFC000"/>
              </a:solidFill>
              <a:prstDash val="solid"/>
              <a:miter lim="800000"/>
              <a:tailEnd type="triangle"/>
            </a:ln>
            <a:effectLst/>
          </p:spPr>
        </p:cxnSp>
        <p:sp>
          <p:nvSpPr>
            <p:cNvPr id="85" name="ZoneTexte 167"/>
            <p:cNvSpPr txBox="1"/>
            <p:nvPr/>
          </p:nvSpPr>
          <p:spPr>
            <a:xfrm>
              <a:off x="577309" y="2970723"/>
              <a:ext cx="2020125" cy="369332"/>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rPr>
                <a:t>Start CRP assembly </a:t>
              </a:r>
            </a:p>
          </p:txBody>
        </p:sp>
        <p:cxnSp>
          <p:nvCxnSpPr>
            <p:cNvPr id="86" name="Connecteur en angle 168"/>
            <p:cNvCxnSpPr>
              <a:endCxn id="114" idx="2"/>
            </p:cNvCxnSpPr>
            <p:nvPr/>
          </p:nvCxnSpPr>
          <p:spPr>
            <a:xfrm rot="5400000" flipH="1" flipV="1">
              <a:off x="1599818" y="2678267"/>
              <a:ext cx="280011" cy="304902"/>
            </a:xfrm>
            <a:prstGeom prst="bentConnector3">
              <a:avLst>
                <a:gd name="adj1" fmla="val 50000"/>
              </a:avLst>
            </a:prstGeom>
            <a:noFill/>
            <a:ln w="38100" cap="flat" cmpd="sng" algn="ctr">
              <a:solidFill>
                <a:srgbClr val="70AD47"/>
              </a:solidFill>
              <a:prstDash val="solid"/>
              <a:miter lim="800000"/>
              <a:tailEnd type="triangle"/>
            </a:ln>
            <a:effectLst/>
          </p:spPr>
        </p:cxnSp>
      </p:grpSp>
    </p:spTree>
    <p:extLst>
      <p:ext uri="{BB962C8B-B14F-4D97-AF65-F5344CB8AC3E}">
        <p14:creationId xmlns:p14="http://schemas.microsoft.com/office/powerpoint/2010/main" val="3365336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CY2016 for LBNF and DUNE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5</a:t>
            </a:fld>
            <a:endParaRPr lang="en-US" dirty="0"/>
          </a:p>
        </p:txBody>
      </p:sp>
      <p:cxnSp>
        <p:nvCxnSpPr>
          <p:cNvPr id="8" name="Straight Arrow Connector 7"/>
          <p:cNvCxnSpPr/>
          <p:nvPr/>
        </p:nvCxnSpPr>
        <p:spPr>
          <a:xfrm>
            <a:off x="806450" y="1371600"/>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38200" y="914400"/>
            <a:ext cx="6301790"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Pre-excavation planning, CM/GC &amp; CD-3a approval support</a:t>
            </a:r>
            <a:endParaRPr lang="en-US" sz="1800" dirty="0">
              <a:solidFill>
                <a:srgbClr val="FF0000"/>
              </a:solidFill>
              <a:latin typeface="Helvetica" panose="020B0604020202020204" pitchFamily="34" charset="0"/>
              <a:cs typeface="Helvetica" panose="020B0604020202020204" pitchFamily="34" charset="0"/>
            </a:endParaRPr>
          </a:p>
        </p:txBody>
      </p:sp>
      <p:cxnSp>
        <p:nvCxnSpPr>
          <p:cNvPr id="12" name="Straight Arrow Connector 11"/>
          <p:cNvCxnSpPr/>
          <p:nvPr/>
        </p:nvCxnSpPr>
        <p:spPr>
          <a:xfrm>
            <a:off x="5656636"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6200" y="1143000"/>
            <a:ext cx="830677" cy="461665"/>
          </a:xfrm>
          <a:prstGeom prst="rect">
            <a:avLst/>
          </a:prstGeom>
          <a:noFill/>
        </p:spPr>
        <p:txBody>
          <a:bodyPr wrap="none" rtlCol="0">
            <a:spAutoFit/>
          </a:bodyPr>
          <a:lstStyle/>
          <a:p>
            <a:r>
              <a:rPr lang="en-US" b="1" dirty="0" smtClean="0">
                <a:solidFill>
                  <a:srgbClr val="FF0000"/>
                </a:solidFill>
              </a:rPr>
              <a:t>LBNF</a:t>
            </a:r>
            <a:endParaRPr lang="en-US" b="1" dirty="0">
              <a:solidFill>
                <a:srgbClr val="FF0000"/>
              </a:solidFill>
            </a:endParaRPr>
          </a:p>
        </p:txBody>
      </p:sp>
      <p:cxnSp>
        <p:nvCxnSpPr>
          <p:cNvPr id="15" name="Straight Arrow Connector 14"/>
          <p:cNvCxnSpPr/>
          <p:nvPr/>
        </p:nvCxnSpPr>
        <p:spPr>
          <a:xfrm>
            <a:off x="806450" y="3054519"/>
            <a:ext cx="8185150"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 y="2825919"/>
            <a:ext cx="931665" cy="461665"/>
          </a:xfrm>
          <a:prstGeom prst="rect">
            <a:avLst/>
          </a:prstGeom>
          <a:noFill/>
        </p:spPr>
        <p:txBody>
          <a:bodyPr wrap="none" rtlCol="0">
            <a:spAutoFit/>
          </a:bodyPr>
          <a:lstStyle/>
          <a:p>
            <a:r>
              <a:rPr lang="en-US" b="1" dirty="0" smtClean="0">
                <a:solidFill>
                  <a:srgbClr val="FF0000"/>
                </a:solidFill>
              </a:rPr>
              <a:t>DUNE</a:t>
            </a:r>
            <a:endParaRPr lang="en-US" b="1" dirty="0">
              <a:solidFill>
                <a:srgbClr val="FF0000"/>
              </a:solidFill>
            </a:endParaRPr>
          </a:p>
        </p:txBody>
      </p:sp>
      <p:cxnSp>
        <p:nvCxnSpPr>
          <p:cNvPr id="23" name="Straight Arrow Connector 22"/>
          <p:cNvCxnSpPr/>
          <p:nvPr/>
        </p:nvCxnSpPr>
        <p:spPr>
          <a:xfrm>
            <a:off x="806450" y="4426119"/>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09390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400000">
            <a:off x="440598" y="5422418"/>
            <a:ext cx="981359" cy="338554"/>
          </a:xfrm>
          <a:prstGeom prst="rect">
            <a:avLst/>
          </a:prstGeom>
          <a:noFill/>
        </p:spPr>
        <p:txBody>
          <a:bodyPr wrap="none" rtlCol="0">
            <a:spAutoFit/>
          </a:bodyPr>
          <a:lstStyle/>
          <a:p>
            <a:r>
              <a:rPr lang="en-US" sz="1600" dirty="0" smtClean="0">
                <a:solidFill>
                  <a:srgbClr val="FF0000"/>
                </a:solidFill>
              </a:rPr>
              <a:t>Jan 11-12</a:t>
            </a:r>
            <a:endParaRPr lang="en-US" sz="1600" dirty="0">
              <a:solidFill>
                <a:srgbClr val="FF0000"/>
              </a:solidFill>
            </a:endParaRPr>
          </a:p>
        </p:txBody>
      </p:sp>
      <p:sp>
        <p:nvSpPr>
          <p:cNvPr id="27" name="TextBox 26"/>
          <p:cNvSpPr txBox="1"/>
          <p:nvPr/>
        </p:nvSpPr>
        <p:spPr>
          <a:xfrm>
            <a:off x="-76200" y="4191000"/>
            <a:ext cx="853119" cy="461665"/>
          </a:xfrm>
          <a:prstGeom prst="rect">
            <a:avLst/>
          </a:prstGeom>
          <a:noFill/>
        </p:spPr>
        <p:txBody>
          <a:bodyPr wrap="none" rtlCol="0">
            <a:spAutoFit/>
          </a:bodyPr>
          <a:lstStyle/>
          <a:p>
            <a:r>
              <a:rPr lang="en-US" b="1" dirty="0" smtClean="0">
                <a:solidFill>
                  <a:srgbClr val="FF0000"/>
                </a:solidFill>
              </a:rPr>
              <a:t>LBNC</a:t>
            </a:r>
            <a:endParaRPr lang="en-US" b="1" dirty="0">
              <a:solidFill>
                <a:srgbClr val="FF0000"/>
              </a:solidFill>
            </a:endParaRPr>
          </a:p>
        </p:txBody>
      </p:sp>
      <p:cxnSp>
        <p:nvCxnSpPr>
          <p:cNvPr id="38" name="Straight Arrow Connector 37"/>
          <p:cNvCxnSpPr/>
          <p:nvPr/>
        </p:nvCxnSpPr>
        <p:spPr>
          <a:xfrm>
            <a:off x="3581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819400" y="3733800"/>
            <a:ext cx="1447800" cy="461665"/>
          </a:xfrm>
          <a:prstGeom prst="rect">
            <a:avLst/>
          </a:prstGeom>
          <a:noFill/>
        </p:spPr>
        <p:txBody>
          <a:bodyPr wrap="square" rtlCol="0">
            <a:spAutoFit/>
          </a:bodyPr>
          <a:lstStyle/>
          <a:p>
            <a:pPr algn="r"/>
            <a:r>
              <a:rPr lang="en-US" sz="1200" dirty="0" smtClean="0"/>
              <a:t>DUNE Collab meeting May 19-22</a:t>
            </a:r>
            <a:endParaRPr lang="en-US" sz="1200" dirty="0"/>
          </a:p>
        </p:txBody>
      </p:sp>
      <p:sp>
        <p:nvSpPr>
          <p:cNvPr id="42" name="TextBox 41"/>
          <p:cNvSpPr txBox="1"/>
          <p:nvPr/>
        </p:nvSpPr>
        <p:spPr>
          <a:xfrm>
            <a:off x="4572001" y="2057400"/>
            <a:ext cx="1295400" cy="461665"/>
          </a:xfrm>
          <a:prstGeom prst="rect">
            <a:avLst/>
          </a:prstGeom>
          <a:noFill/>
        </p:spPr>
        <p:txBody>
          <a:bodyPr wrap="square" rtlCol="0">
            <a:spAutoFit/>
          </a:bodyPr>
          <a:lstStyle/>
          <a:p>
            <a:pPr algn="r"/>
            <a:r>
              <a:rPr lang="en-US" sz="1200" dirty="0" smtClean="0"/>
              <a:t>DOE Status Review Aug 11-12</a:t>
            </a:r>
            <a:endParaRPr lang="en-US" sz="1200" dirty="0"/>
          </a:p>
        </p:txBody>
      </p:sp>
      <p:sp>
        <p:nvSpPr>
          <p:cNvPr id="60" name="TextBox 59"/>
          <p:cNvSpPr txBox="1"/>
          <p:nvPr/>
        </p:nvSpPr>
        <p:spPr>
          <a:xfrm rot="5400000">
            <a:off x="2772226" y="5304974"/>
            <a:ext cx="737702" cy="338554"/>
          </a:xfrm>
          <a:prstGeom prst="rect">
            <a:avLst/>
          </a:prstGeom>
          <a:noFill/>
        </p:spPr>
        <p:txBody>
          <a:bodyPr wrap="none" rtlCol="0">
            <a:spAutoFit/>
          </a:bodyPr>
          <a:lstStyle/>
          <a:p>
            <a:r>
              <a:rPr lang="en-US" sz="1600" dirty="0" smtClean="0"/>
              <a:t>Apr 29</a:t>
            </a:r>
            <a:endParaRPr lang="en-US" sz="1600" dirty="0"/>
          </a:p>
        </p:txBody>
      </p:sp>
      <p:cxnSp>
        <p:nvCxnSpPr>
          <p:cNvPr id="61" name="Straight Arrow Connector 60"/>
          <p:cNvCxnSpPr/>
          <p:nvPr/>
        </p:nvCxnSpPr>
        <p:spPr>
          <a:xfrm>
            <a:off x="24552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5400000">
            <a:off x="2138523" y="5252877"/>
            <a:ext cx="633507" cy="338554"/>
          </a:xfrm>
          <a:prstGeom prst="rect">
            <a:avLst/>
          </a:prstGeom>
          <a:noFill/>
        </p:spPr>
        <p:txBody>
          <a:bodyPr wrap="none" rtlCol="0">
            <a:spAutoFit/>
          </a:bodyPr>
          <a:lstStyle/>
          <a:p>
            <a:r>
              <a:rPr lang="en-US" sz="1600" dirty="0" smtClean="0"/>
              <a:t>Apr 4</a:t>
            </a:r>
            <a:endParaRPr lang="en-US" sz="1600" dirty="0"/>
          </a:p>
        </p:txBody>
      </p:sp>
      <p:cxnSp>
        <p:nvCxnSpPr>
          <p:cNvPr id="63" name="Straight Arrow Connector 62"/>
          <p:cNvCxnSpPr/>
          <p:nvPr/>
        </p:nvCxnSpPr>
        <p:spPr>
          <a:xfrm>
            <a:off x="93127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2934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5400000">
            <a:off x="2944952" y="5284648"/>
            <a:ext cx="697050" cy="338554"/>
          </a:xfrm>
          <a:prstGeom prst="rect">
            <a:avLst/>
          </a:prstGeom>
          <a:noFill/>
        </p:spPr>
        <p:txBody>
          <a:bodyPr wrap="none" rtlCol="0">
            <a:spAutoFit/>
          </a:bodyPr>
          <a:lstStyle/>
          <a:p>
            <a:r>
              <a:rPr lang="en-US" sz="1600" dirty="0" smtClean="0"/>
              <a:t>May </a:t>
            </a:r>
            <a:r>
              <a:rPr lang="en-US" sz="1600" dirty="0"/>
              <a:t>6</a:t>
            </a:r>
          </a:p>
        </p:txBody>
      </p:sp>
      <p:cxnSp>
        <p:nvCxnSpPr>
          <p:cNvPr id="81" name="Straight Arrow Connector 80"/>
          <p:cNvCxnSpPr/>
          <p:nvPr/>
        </p:nvCxnSpPr>
        <p:spPr>
          <a:xfrm>
            <a:off x="40979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rot="5400000">
            <a:off x="3678634" y="5431234"/>
            <a:ext cx="990977" cy="338554"/>
          </a:xfrm>
          <a:prstGeom prst="rect">
            <a:avLst/>
          </a:prstGeom>
          <a:noFill/>
        </p:spPr>
        <p:txBody>
          <a:bodyPr wrap="none" rtlCol="0">
            <a:spAutoFit/>
          </a:bodyPr>
          <a:lstStyle/>
          <a:p>
            <a:r>
              <a:rPr lang="en-US" sz="1600" dirty="0" smtClean="0">
                <a:solidFill>
                  <a:srgbClr val="FF0000"/>
                </a:solidFill>
              </a:rPr>
              <a:t>Jun 13-14</a:t>
            </a:r>
            <a:endParaRPr lang="en-US" sz="1600" dirty="0">
              <a:solidFill>
                <a:srgbClr val="FF0000"/>
              </a:solidFill>
            </a:endParaRPr>
          </a:p>
        </p:txBody>
      </p:sp>
      <p:cxnSp>
        <p:nvCxnSpPr>
          <p:cNvPr id="97" name="Straight Arrow Connector 96"/>
          <p:cNvCxnSpPr/>
          <p:nvPr/>
        </p:nvCxnSpPr>
        <p:spPr>
          <a:xfrm>
            <a:off x="1126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5400000">
            <a:off x="669198" y="5431234"/>
            <a:ext cx="981359" cy="338554"/>
          </a:xfrm>
          <a:prstGeom prst="rect">
            <a:avLst/>
          </a:prstGeom>
          <a:noFill/>
        </p:spPr>
        <p:txBody>
          <a:bodyPr wrap="none" rtlCol="0">
            <a:spAutoFit/>
          </a:bodyPr>
          <a:lstStyle/>
          <a:p>
            <a:r>
              <a:rPr lang="en-US" sz="1600" dirty="0" smtClean="0">
                <a:solidFill>
                  <a:srgbClr val="7030A0"/>
                </a:solidFill>
              </a:rPr>
              <a:t>Jan 19-21</a:t>
            </a:r>
            <a:endParaRPr lang="en-US" sz="1600" dirty="0">
              <a:solidFill>
                <a:srgbClr val="7030A0"/>
              </a:solidFill>
            </a:endParaRPr>
          </a:p>
        </p:txBody>
      </p:sp>
      <p:sp>
        <p:nvSpPr>
          <p:cNvPr id="99" name="TextBox 98"/>
          <p:cNvSpPr txBox="1"/>
          <p:nvPr/>
        </p:nvSpPr>
        <p:spPr>
          <a:xfrm rot="5400000">
            <a:off x="10277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100" name="Straight Arrow Connector 99"/>
          <p:cNvCxnSpPr/>
          <p:nvPr/>
        </p:nvCxnSpPr>
        <p:spPr>
          <a:xfrm>
            <a:off x="9906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457200" y="3733800"/>
            <a:ext cx="1371600" cy="461665"/>
          </a:xfrm>
          <a:prstGeom prst="rect">
            <a:avLst/>
          </a:prstGeom>
          <a:noFill/>
        </p:spPr>
        <p:txBody>
          <a:bodyPr wrap="square" rtlCol="0">
            <a:spAutoFit/>
          </a:bodyPr>
          <a:lstStyle/>
          <a:p>
            <a:pPr algn="r"/>
            <a:r>
              <a:rPr lang="en-US" sz="1200" dirty="0" smtClean="0"/>
              <a:t>DUNE Collab meeting Jan 12-15</a:t>
            </a:r>
            <a:endParaRPr lang="en-US" sz="1200" dirty="0"/>
          </a:p>
        </p:txBody>
      </p:sp>
      <p:sp>
        <p:nvSpPr>
          <p:cNvPr id="102" name="TextBox 101"/>
          <p:cNvSpPr txBox="1"/>
          <p:nvPr/>
        </p:nvSpPr>
        <p:spPr>
          <a:xfrm>
            <a:off x="7860738" y="5764556"/>
            <a:ext cx="1207062" cy="338554"/>
          </a:xfrm>
          <a:prstGeom prst="rect">
            <a:avLst/>
          </a:prstGeom>
          <a:noFill/>
        </p:spPr>
        <p:txBody>
          <a:bodyPr wrap="none" rtlCol="0">
            <a:spAutoFit/>
          </a:bodyPr>
          <a:lstStyle/>
          <a:p>
            <a:r>
              <a:rPr lang="en-US" sz="1600" dirty="0" smtClean="0">
                <a:solidFill>
                  <a:srgbClr val="FF0000"/>
                </a:solidFill>
              </a:rPr>
              <a:t>Face-to-face</a:t>
            </a:r>
            <a:endParaRPr lang="en-US" dirty="0">
              <a:solidFill>
                <a:srgbClr val="FF0000"/>
              </a:solidFill>
            </a:endParaRPr>
          </a:p>
        </p:txBody>
      </p:sp>
      <p:sp>
        <p:nvSpPr>
          <p:cNvPr id="72" name="TextBox 71"/>
          <p:cNvSpPr txBox="1"/>
          <p:nvPr/>
        </p:nvSpPr>
        <p:spPr>
          <a:xfrm>
            <a:off x="844183" y="2597319"/>
            <a:ext cx="6489918" cy="369332"/>
          </a:xfrm>
          <a:prstGeom prst="rect">
            <a:avLst/>
          </a:prstGeom>
          <a:noFill/>
        </p:spPr>
        <p:txBody>
          <a:bodyPr wrap="none" rtlCol="0">
            <a:spAutoFit/>
          </a:bodyPr>
          <a:lstStyle/>
          <a:p>
            <a:r>
              <a:rPr lang="en-US" sz="1800" dirty="0" err="1" smtClean="0">
                <a:solidFill>
                  <a:srgbClr val="FF0000"/>
                </a:solidFill>
                <a:latin typeface="Helvetica" panose="020B0604020202020204" pitchFamily="34" charset="0"/>
                <a:cs typeface="Helvetica" panose="020B0604020202020204" pitchFamily="34" charset="0"/>
              </a:rPr>
              <a:t>protoDUNE</a:t>
            </a:r>
            <a:r>
              <a:rPr lang="en-US" sz="1800" dirty="0" smtClean="0">
                <a:solidFill>
                  <a:srgbClr val="FF0000"/>
                </a:solidFill>
                <a:latin typeface="Helvetica" panose="020B0604020202020204" pitchFamily="34" charset="0"/>
                <a:cs typeface="Helvetica" panose="020B0604020202020204" pitchFamily="34" charset="0"/>
              </a:rPr>
              <a:t> ramp-up, TF studies, CD-2 strategy development </a:t>
            </a:r>
            <a:endParaRPr lang="en-US" sz="1800" dirty="0">
              <a:solidFill>
                <a:srgbClr val="FF0000"/>
              </a:solidFill>
              <a:latin typeface="Helvetica" panose="020B0604020202020204" pitchFamily="34" charset="0"/>
              <a:cs typeface="Helvetica" panose="020B0604020202020204" pitchFamily="34" charset="0"/>
            </a:endParaRPr>
          </a:p>
        </p:txBody>
      </p:sp>
      <p:sp>
        <p:nvSpPr>
          <p:cNvPr id="75" name="TextBox 74"/>
          <p:cNvSpPr txBox="1"/>
          <p:nvPr/>
        </p:nvSpPr>
        <p:spPr>
          <a:xfrm>
            <a:off x="152400" y="6019800"/>
            <a:ext cx="8278677" cy="338554"/>
          </a:xfrm>
          <a:prstGeom prst="rect">
            <a:avLst/>
          </a:prstGeom>
          <a:noFill/>
        </p:spPr>
        <p:txBody>
          <a:bodyPr wrap="none" rtlCol="0">
            <a:spAutoFit/>
          </a:bodyPr>
          <a:lstStyle/>
          <a:p>
            <a:r>
              <a:rPr lang="en-US" sz="1600" dirty="0" smtClean="0">
                <a:solidFill>
                  <a:srgbClr val="0F2D62"/>
                </a:solidFill>
              </a:rPr>
              <a:t>Not shown: weekly Saturday morning calls with LBNC Chair, </a:t>
            </a:r>
            <a:r>
              <a:rPr lang="en-US" sz="1600" dirty="0" err="1" smtClean="0">
                <a:solidFill>
                  <a:srgbClr val="0F2D62"/>
                </a:solidFill>
              </a:rPr>
              <a:t>Fermilab</a:t>
            </a:r>
            <a:r>
              <a:rPr lang="en-US" sz="1600" dirty="0" smtClean="0">
                <a:solidFill>
                  <a:srgbClr val="0F2D62"/>
                </a:solidFill>
              </a:rPr>
              <a:t>, LBNF, &amp; DUNE management</a:t>
            </a:r>
            <a:endParaRPr lang="en-US" dirty="0">
              <a:solidFill>
                <a:srgbClr val="0F2D62"/>
              </a:solidFill>
            </a:endParaRPr>
          </a:p>
        </p:txBody>
      </p:sp>
      <p:cxnSp>
        <p:nvCxnSpPr>
          <p:cNvPr id="73" name="Straight Arrow Connector 72"/>
          <p:cNvCxnSpPr/>
          <p:nvPr/>
        </p:nvCxnSpPr>
        <p:spPr>
          <a:xfrm>
            <a:off x="403860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5400000">
            <a:off x="3661688" y="5296158"/>
            <a:ext cx="720069" cy="338554"/>
          </a:xfrm>
          <a:prstGeom prst="rect">
            <a:avLst/>
          </a:prstGeom>
          <a:noFill/>
        </p:spPr>
        <p:txBody>
          <a:bodyPr wrap="none" rtlCol="0">
            <a:spAutoFit/>
          </a:bodyPr>
          <a:lstStyle/>
          <a:p>
            <a:r>
              <a:rPr lang="en-US" sz="1600" dirty="0" smtClean="0">
                <a:solidFill>
                  <a:srgbClr val="FF0000"/>
                </a:solidFill>
              </a:rPr>
              <a:t>Jun 12</a:t>
            </a:r>
            <a:endParaRPr lang="en-US" sz="1600" dirty="0">
              <a:solidFill>
                <a:srgbClr val="FF0000"/>
              </a:solidFill>
            </a:endParaRPr>
          </a:p>
        </p:txBody>
      </p:sp>
      <p:cxnSp>
        <p:nvCxnSpPr>
          <p:cNvPr id="77" name="Straight Arrow Connector 76"/>
          <p:cNvCxnSpPr/>
          <p:nvPr/>
        </p:nvCxnSpPr>
        <p:spPr>
          <a:xfrm>
            <a:off x="42503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5400000">
            <a:off x="3788589" y="5431234"/>
            <a:ext cx="990977" cy="338554"/>
          </a:xfrm>
          <a:prstGeom prst="rect">
            <a:avLst/>
          </a:prstGeom>
          <a:noFill/>
        </p:spPr>
        <p:txBody>
          <a:bodyPr wrap="none" rtlCol="0">
            <a:spAutoFit/>
          </a:bodyPr>
          <a:lstStyle/>
          <a:p>
            <a:r>
              <a:rPr lang="en-US" sz="1600" dirty="0" smtClean="0">
                <a:solidFill>
                  <a:srgbClr val="7030A0"/>
                </a:solidFill>
              </a:rPr>
              <a:t>Jun 19-21</a:t>
            </a:r>
            <a:endParaRPr lang="en-US" sz="1600" dirty="0">
              <a:solidFill>
                <a:srgbClr val="7030A0"/>
              </a:solidFill>
            </a:endParaRPr>
          </a:p>
        </p:txBody>
      </p:sp>
      <p:sp>
        <p:nvSpPr>
          <p:cNvPr id="79" name="TextBox 78"/>
          <p:cNvSpPr txBox="1"/>
          <p:nvPr/>
        </p:nvSpPr>
        <p:spPr>
          <a:xfrm rot="5400000">
            <a:off x="41519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80" name="Straight Arrow Connector 79"/>
          <p:cNvCxnSpPr/>
          <p:nvPr/>
        </p:nvCxnSpPr>
        <p:spPr>
          <a:xfrm>
            <a:off x="2819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524000" y="3733800"/>
            <a:ext cx="1447800" cy="461665"/>
          </a:xfrm>
          <a:prstGeom prst="rect">
            <a:avLst/>
          </a:prstGeom>
          <a:noFill/>
        </p:spPr>
        <p:txBody>
          <a:bodyPr wrap="square" rtlCol="0">
            <a:spAutoFit/>
          </a:bodyPr>
          <a:lstStyle/>
          <a:p>
            <a:pPr algn="r"/>
            <a:r>
              <a:rPr lang="en-US" sz="1200" dirty="0" smtClean="0"/>
              <a:t>SPSC</a:t>
            </a:r>
            <a:br>
              <a:rPr lang="en-US" sz="1200" dirty="0" smtClean="0"/>
            </a:br>
            <a:r>
              <a:rPr lang="en-US" sz="1200" dirty="0" smtClean="0"/>
              <a:t>Apr 19-20</a:t>
            </a:r>
            <a:endParaRPr lang="en-US" sz="1200" dirty="0"/>
          </a:p>
        </p:txBody>
      </p:sp>
      <p:cxnSp>
        <p:nvCxnSpPr>
          <p:cNvPr id="43" name="Straight Arrow Connector 42"/>
          <p:cNvCxnSpPr/>
          <p:nvPr/>
        </p:nvCxnSpPr>
        <p:spPr>
          <a:xfrm>
            <a:off x="5673293" y="3043535"/>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2" y="3729335"/>
            <a:ext cx="1312056" cy="461665"/>
          </a:xfrm>
          <a:prstGeom prst="rect">
            <a:avLst/>
          </a:prstGeom>
          <a:noFill/>
        </p:spPr>
        <p:txBody>
          <a:bodyPr wrap="square" rtlCol="0">
            <a:spAutoFit/>
          </a:bodyPr>
          <a:lstStyle/>
          <a:p>
            <a:pPr algn="r"/>
            <a:r>
              <a:rPr lang="en-US" sz="1200" dirty="0" smtClean="0"/>
              <a:t>DOE Status Review Aug 11-12</a:t>
            </a:r>
            <a:endParaRPr lang="en-US" sz="1200" dirty="0"/>
          </a:p>
        </p:txBody>
      </p:sp>
    </p:spTree>
    <p:extLst>
      <p:ext uri="{BB962C8B-B14F-4D97-AF65-F5344CB8AC3E}">
        <p14:creationId xmlns:p14="http://schemas.microsoft.com/office/powerpoint/2010/main" val="2805206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28600" y="914400"/>
            <a:ext cx="8672513" cy="5257800"/>
          </a:xfrm>
        </p:spPr>
        <p:txBody>
          <a:bodyPr/>
          <a:lstStyle/>
          <a:p>
            <a:r>
              <a:rPr lang="en-US" dirty="0" smtClean="0"/>
              <a:t>Initial focus was CD-1R, then CD-3a for LBNF and now TF, </a:t>
            </a:r>
            <a:r>
              <a:rPr lang="en-US" dirty="0" err="1" smtClean="0"/>
              <a:t>protoDUNE</a:t>
            </a:r>
            <a:r>
              <a:rPr lang="en-US" dirty="0" smtClean="0"/>
              <a:t>, &amp; developing international partners for DUNE</a:t>
            </a:r>
          </a:p>
          <a:p>
            <a:pPr lvl="1"/>
            <a:r>
              <a:rPr lang="en-US" dirty="0"/>
              <a:t>Enormous progress </a:t>
            </a:r>
            <a:r>
              <a:rPr lang="en-US" dirty="0" smtClean="0"/>
              <a:t>(Snowmass, P5, LBNF/DUNE) in </a:t>
            </a:r>
            <a:r>
              <a:rPr lang="en-US" dirty="0"/>
              <a:t>setting the stage with DOE </a:t>
            </a:r>
            <a:r>
              <a:rPr lang="en-US" dirty="0" smtClean="0"/>
              <a:t>&amp; the international community for </a:t>
            </a:r>
            <a:r>
              <a:rPr lang="en-US" dirty="0"/>
              <a:t>a US hosted </a:t>
            </a:r>
            <a:r>
              <a:rPr lang="en-US" dirty="0" smtClean="0"/>
              <a:t>global neutrino </a:t>
            </a:r>
            <a:r>
              <a:rPr lang="en-US" dirty="0"/>
              <a:t>facility</a:t>
            </a:r>
          </a:p>
          <a:p>
            <a:pPr lvl="1"/>
            <a:r>
              <a:rPr lang="en-US" dirty="0" smtClean="0"/>
              <a:t>Outstanding </a:t>
            </a:r>
            <a:r>
              <a:rPr lang="en-US" dirty="0"/>
              <a:t>performance at CD-1R </a:t>
            </a:r>
            <a:r>
              <a:rPr lang="en-US" dirty="0" smtClean="0"/>
              <a:t>was a </a:t>
            </a:r>
            <a:r>
              <a:rPr lang="en-US" dirty="0"/>
              <a:t>first big test for </a:t>
            </a:r>
            <a:r>
              <a:rPr lang="en-US" dirty="0" smtClean="0"/>
              <a:t>the new paradigm followed quickly by crucial CD-3a in December</a:t>
            </a:r>
          </a:p>
          <a:p>
            <a:r>
              <a:rPr lang="en-US" dirty="0" smtClean="0"/>
              <a:t>Longer-term evolution to more in-depth review and advice on physics, technical, project execution &amp; management</a:t>
            </a:r>
          </a:p>
          <a:p>
            <a:pPr lvl="1"/>
            <a:r>
              <a:rPr lang="en-US" dirty="0" smtClean="0"/>
              <a:t>Focusing on </a:t>
            </a:r>
            <a:r>
              <a:rPr lang="en-US" dirty="0" err="1" smtClean="0"/>
              <a:t>protoDUNE</a:t>
            </a:r>
            <a:r>
              <a:rPr lang="en-US" dirty="0" smtClean="0"/>
              <a:t> resources, risks, planning, schedule and, manpower; &amp; overall DUNE strategy for CD-2 by Q4/2019</a:t>
            </a:r>
          </a:p>
          <a:p>
            <a:pPr lvl="1"/>
            <a:r>
              <a:rPr lang="en-US" dirty="0" smtClean="0"/>
              <a:t>LBNF pre-excavation design, CMGC contracting, final design for excavation phase, and overall project planning</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50</a:t>
            </a:fld>
            <a:endParaRPr lang="en-US" dirty="0"/>
          </a:p>
        </p:txBody>
      </p:sp>
      <p:sp>
        <p:nvSpPr>
          <p:cNvPr id="7" name="Footer Placeholder 6"/>
          <p:cNvSpPr>
            <a:spLocks noGrp="1"/>
          </p:cNvSpPr>
          <p:nvPr>
            <p:ph type="ftr" sz="quarter" idx="11"/>
          </p:nvPr>
        </p:nvSpPr>
        <p:spPr/>
        <p:txBody>
          <a:bodyPr/>
          <a:lstStyle/>
          <a:p>
            <a:pPr>
              <a:defRPr/>
            </a:pPr>
            <a:r>
              <a:rPr lang="en-US" smtClean="0"/>
              <a:t>David MacFarlane | LBNC report on LBNF and DUNE</a:t>
            </a:r>
            <a:endParaRPr lang="en-US" dirty="0"/>
          </a:p>
        </p:txBody>
      </p:sp>
    </p:spTree>
    <p:extLst>
      <p:ext uri="{BB962C8B-B14F-4D97-AF65-F5344CB8AC3E}">
        <p14:creationId xmlns:p14="http://schemas.microsoft.com/office/powerpoint/2010/main" val="41480148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LBNC membership</a:t>
            </a:r>
            <a:endParaRPr lang="en-US" dirty="0"/>
          </a:p>
        </p:txBody>
      </p:sp>
      <p:sp>
        <p:nvSpPr>
          <p:cNvPr id="3" name="Content Placeholder 2"/>
          <p:cNvSpPr>
            <a:spLocks noGrp="1"/>
          </p:cNvSpPr>
          <p:nvPr>
            <p:ph idx="1"/>
          </p:nvPr>
        </p:nvSpPr>
        <p:spPr/>
        <p:txBody>
          <a:bodyPr/>
          <a:lstStyle/>
          <a:p>
            <a:r>
              <a:rPr lang="en-US" dirty="0" smtClean="0"/>
              <a:t>Intend to rotate a fraction of initial LBNC members at the end of 2016</a:t>
            </a:r>
          </a:p>
          <a:p>
            <a:pPr lvl="1"/>
            <a:r>
              <a:rPr lang="en-US" dirty="0" smtClean="0"/>
              <a:t>Opportunity as well to strengthen expertise as committee transitions to focus more on implementation and monitoring of design &amp; construction of </a:t>
            </a:r>
            <a:r>
              <a:rPr lang="en-US" dirty="0" err="1" smtClean="0"/>
              <a:t>protoDUNE</a:t>
            </a:r>
            <a:r>
              <a:rPr lang="en-US" dirty="0" smtClean="0"/>
              <a:t>, preparation of TDR</a:t>
            </a:r>
          </a:p>
          <a:p>
            <a:pPr lvl="1"/>
            <a:r>
              <a:rPr lang="en-US" dirty="0" smtClean="0"/>
              <a:t>Will overlap new members at fall face-to-face meeting</a:t>
            </a:r>
          </a:p>
          <a:p>
            <a:pPr lvl="1"/>
            <a:r>
              <a:rPr lang="en-US" dirty="0" smtClean="0"/>
              <a:t>Intend to continue with 3 face-to-face meetings per year, along with intermediate phone calls as follow-up to key aspects of the projects</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51</a:t>
            </a:fld>
            <a:endParaRPr lang="en-US" dirty="0"/>
          </a:p>
        </p:txBody>
      </p:sp>
    </p:spTree>
    <p:extLst>
      <p:ext uri="{BB962C8B-B14F-4D97-AF65-F5344CB8AC3E}">
        <p14:creationId xmlns:p14="http://schemas.microsoft.com/office/powerpoint/2010/main" val="157998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CY2016 for LBNF and DUNE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a:t>
            </a:fld>
            <a:endParaRPr lang="en-US" dirty="0"/>
          </a:p>
        </p:txBody>
      </p:sp>
      <p:cxnSp>
        <p:nvCxnSpPr>
          <p:cNvPr id="8" name="Straight Arrow Connector 7"/>
          <p:cNvCxnSpPr/>
          <p:nvPr/>
        </p:nvCxnSpPr>
        <p:spPr>
          <a:xfrm>
            <a:off x="806450" y="1371600"/>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38200" y="914400"/>
            <a:ext cx="6301790"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Pre-excavation planning, CM/GC &amp; CD-3a approval support</a:t>
            </a:r>
            <a:endParaRPr lang="en-US" sz="1800" dirty="0">
              <a:solidFill>
                <a:srgbClr val="FF0000"/>
              </a:solidFill>
              <a:latin typeface="Helvetica" panose="020B0604020202020204" pitchFamily="34" charset="0"/>
              <a:cs typeface="Helvetica" panose="020B0604020202020204" pitchFamily="34" charset="0"/>
            </a:endParaRPr>
          </a:p>
        </p:txBody>
      </p:sp>
      <p:sp>
        <p:nvSpPr>
          <p:cNvPr id="14" name="TextBox 13"/>
          <p:cNvSpPr txBox="1"/>
          <p:nvPr/>
        </p:nvSpPr>
        <p:spPr>
          <a:xfrm>
            <a:off x="-76200" y="1143000"/>
            <a:ext cx="830677" cy="461665"/>
          </a:xfrm>
          <a:prstGeom prst="rect">
            <a:avLst/>
          </a:prstGeom>
          <a:noFill/>
        </p:spPr>
        <p:txBody>
          <a:bodyPr wrap="none" rtlCol="0">
            <a:spAutoFit/>
          </a:bodyPr>
          <a:lstStyle/>
          <a:p>
            <a:r>
              <a:rPr lang="en-US" b="1" dirty="0" smtClean="0">
                <a:solidFill>
                  <a:srgbClr val="FF0000"/>
                </a:solidFill>
              </a:rPr>
              <a:t>LBNF</a:t>
            </a:r>
            <a:endParaRPr lang="en-US" b="1" dirty="0">
              <a:solidFill>
                <a:srgbClr val="FF0000"/>
              </a:solidFill>
            </a:endParaRPr>
          </a:p>
        </p:txBody>
      </p:sp>
      <p:cxnSp>
        <p:nvCxnSpPr>
          <p:cNvPr id="15" name="Straight Arrow Connector 14"/>
          <p:cNvCxnSpPr/>
          <p:nvPr/>
        </p:nvCxnSpPr>
        <p:spPr>
          <a:xfrm>
            <a:off x="806450" y="3054519"/>
            <a:ext cx="8185150"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 y="2825919"/>
            <a:ext cx="931665" cy="461665"/>
          </a:xfrm>
          <a:prstGeom prst="rect">
            <a:avLst/>
          </a:prstGeom>
          <a:noFill/>
        </p:spPr>
        <p:txBody>
          <a:bodyPr wrap="none" rtlCol="0">
            <a:spAutoFit/>
          </a:bodyPr>
          <a:lstStyle/>
          <a:p>
            <a:r>
              <a:rPr lang="en-US" b="1" dirty="0" smtClean="0">
                <a:solidFill>
                  <a:srgbClr val="FF0000"/>
                </a:solidFill>
              </a:rPr>
              <a:t>DUNE</a:t>
            </a:r>
            <a:endParaRPr lang="en-US" b="1" dirty="0">
              <a:solidFill>
                <a:srgbClr val="FF0000"/>
              </a:solidFill>
            </a:endParaRPr>
          </a:p>
        </p:txBody>
      </p:sp>
      <p:cxnSp>
        <p:nvCxnSpPr>
          <p:cNvPr id="23" name="Straight Arrow Connector 22"/>
          <p:cNvCxnSpPr/>
          <p:nvPr/>
        </p:nvCxnSpPr>
        <p:spPr>
          <a:xfrm>
            <a:off x="806450" y="4426119"/>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09390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400000">
            <a:off x="440598" y="5422418"/>
            <a:ext cx="981359" cy="338554"/>
          </a:xfrm>
          <a:prstGeom prst="rect">
            <a:avLst/>
          </a:prstGeom>
          <a:noFill/>
        </p:spPr>
        <p:txBody>
          <a:bodyPr wrap="none" rtlCol="0">
            <a:spAutoFit/>
          </a:bodyPr>
          <a:lstStyle/>
          <a:p>
            <a:r>
              <a:rPr lang="en-US" sz="1600" dirty="0" smtClean="0">
                <a:solidFill>
                  <a:srgbClr val="FF0000"/>
                </a:solidFill>
              </a:rPr>
              <a:t>Jan 11-12</a:t>
            </a:r>
            <a:endParaRPr lang="en-US" sz="1600" dirty="0">
              <a:solidFill>
                <a:srgbClr val="FF0000"/>
              </a:solidFill>
            </a:endParaRPr>
          </a:p>
        </p:txBody>
      </p:sp>
      <p:sp>
        <p:nvSpPr>
          <p:cNvPr id="27" name="TextBox 26"/>
          <p:cNvSpPr txBox="1"/>
          <p:nvPr/>
        </p:nvSpPr>
        <p:spPr>
          <a:xfrm>
            <a:off x="-76200" y="4191000"/>
            <a:ext cx="853119" cy="461665"/>
          </a:xfrm>
          <a:prstGeom prst="rect">
            <a:avLst/>
          </a:prstGeom>
          <a:noFill/>
        </p:spPr>
        <p:txBody>
          <a:bodyPr wrap="none" rtlCol="0">
            <a:spAutoFit/>
          </a:bodyPr>
          <a:lstStyle/>
          <a:p>
            <a:r>
              <a:rPr lang="en-US" b="1" dirty="0" smtClean="0">
                <a:solidFill>
                  <a:srgbClr val="FF0000"/>
                </a:solidFill>
              </a:rPr>
              <a:t>LBNC</a:t>
            </a:r>
            <a:endParaRPr lang="en-US" b="1" dirty="0">
              <a:solidFill>
                <a:srgbClr val="FF0000"/>
              </a:solidFill>
            </a:endParaRPr>
          </a:p>
        </p:txBody>
      </p:sp>
      <p:cxnSp>
        <p:nvCxnSpPr>
          <p:cNvPr id="38" name="Straight Arrow Connector 37"/>
          <p:cNvCxnSpPr/>
          <p:nvPr/>
        </p:nvCxnSpPr>
        <p:spPr>
          <a:xfrm>
            <a:off x="3581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819400" y="3733800"/>
            <a:ext cx="1447800" cy="461665"/>
          </a:xfrm>
          <a:prstGeom prst="rect">
            <a:avLst/>
          </a:prstGeom>
          <a:noFill/>
        </p:spPr>
        <p:txBody>
          <a:bodyPr wrap="square" rtlCol="0">
            <a:spAutoFit/>
          </a:bodyPr>
          <a:lstStyle/>
          <a:p>
            <a:pPr algn="r"/>
            <a:r>
              <a:rPr lang="en-US" sz="1200" dirty="0" smtClean="0"/>
              <a:t>DUNE Collab meeting May 19-22</a:t>
            </a:r>
            <a:endParaRPr lang="en-US" sz="1200" dirty="0"/>
          </a:p>
        </p:txBody>
      </p:sp>
      <p:sp>
        <p:nvSpPr>
          <p:cNvPr id="60" name="TextBox 59"/>
          <p:cNvSpPr txBox="1"/>
          <p:nvPr/>
        </p:nvSpPr>
        <p:spPr>
          <a:xfrm rot="5400000">
            <a:off x="2772226" y="5304974"/>
            <a:ext cx="737702" cy="338554"/>
          </a:xfrm>
          <a:prstGeom prst="rect">
            <a:avLst/>
          </a:prstGeom>
          <a:noFill/>
        </p:spPr>
        <p:txBody>
          <a:bodyPr wrap="none" rtlCol="0">
            <a:spAutoFit/>
          </a:bodyPr>
          <a:lstStyle/>
          <a:p>
            <a:r>
              <a:rPr lang="en-US" sz="1600" dirty="0" smtClean="0"/>
              <a:t>Apr 29</a:t>
            </a:r>
            <a:endParaRPr lang="en-US" sz="1600" dirty="0"/>
          </a:p>
        </p:txBody>
      </p:sp>
      <p:cxnSp>
        <p:nvCxnSpPr>
          <p:cNvPr id="61" name="Straight Arrow Connector 60"/>
          <p:cNvCxnSpPr/>
          <p:nvPr/>
        </p:nvCxnSpPr>
        <p:spPr>
          <a:xfrm>
            <a:off x="24552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5400000">
            <a:off x="2138523" y="5252877"/>
            <a:ext cx="633507" cy="338554"/>
          </a:xfrm>
          <a:prstGeom prst="rect">
            <a:avLst/>
          </a:prstGeom>
          <a:solidFill>
            <a:schemeClr val="accent2">
              <a:lumMod val="60000"/>
              <a:lumOff val="40000"/>
            </a:schemeClr>
          </a:solidFill>
        </p:spPr>
        <p:txBody>
          <a:bodyPr wrap="none" rtlCol="0">
            <a:spAutoFit/>
          </a:bodyPr>
          <a:lstStyle/>
          <a:p>
            <a:r>
              <a:rPr lang="en-US" sz="1600" dirty="0" smtClean="0"/>
              <a:t>Apr 4</a:t>
            </a:r>
            <a:endParaRPr lang="en-US" sz="1600" dirty="0"/>
          </a:p>
        </p:txBody>
      </p:sp>
      <p:cxnSp>
        <p:nvCxnSpPr>
          <p:cNvPr id="63" name="Straight Arrow Connector 62"/>
          <p:cNvCxnSpPr/>
          <p:nvPr/>
        </p:nvCxnSpPr>
        <p:spPr>
          <a:xfrm>
            <a:off x="93127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2934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5400000">
            <a:off x="2944952" y="5284648"/>
            <a:ext cx="697050" cy="338554"/>
          </a:xfrm>
          <a:prstGeom prst="rect">
            <a:avLst/>
          </a:prstGeom>
          <a:noFill/>
        </p:spPr>
        <p:txBody>
          <a:bodyPr wrap="none" rtlCol="0">
            <a:spAutoFit/>
          </a:bodyPr>
          <a:lstStyle/>
          <a:p>
            <a:r>
              <a:rPr lang="en-US" sz="1600" dirty="0" smtClean="0"/>
              <a:t>May </a:t>
            </a:r>
            <a:r>
              <a:rPr lang="en-US" sz="1600" dirty="0"/>
              <a:t>6</a:t>
            </a:r>
          </a:p>
        </p:txBody>
      </p:sp>
      <p:cxnSp>
        <p:nvCxnSpPr>
          <p:cNvPr id="81" name="Straight Arrow Connector 80"/>
          <p:cNvCxnSpPr/>
          <p:nvPr/>
        </p:nvCxnSpPr>
        <p:spPr>
          <a:xfrm>
            <a:off x="40979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rot="5400000">
            <a:off x="3678634" y="5431234"/>
            <a:ext cx="990977" cy="338554"/>
          </a:xfrm>
          <a:prstGeom prst="rect">
            <a:avLst/>
          </a:prstGeom>
          <a:noFill/>
        </p:spPr>
        <p:txBody>
          <a:bodyPr wrap="none" rtlCol="0">
            <a:spAutoFit/>
          </a:bodyPr>
          <a:lstStyle/>
          <a:p>
            <a:r>
              <a:rPr lang="en-US" sz="1600" dirty="0" smtClean="0">
                <a:solidFill>
                  <a:srgbClr val="FF0000"/>
                </a:solidFill>
              </a:rPr>
              <a:t>Jun 13-14</a:t>
            </a:r>
            <a:endParaRPr lang="en-US" sz="1600" dirty="0">
              <a:solidFill>
                <a:srgbClr val="FF0000"/>
              </a:solidFill>
            </a:endParaRPr>
          </a:p>
        </p:txBody>
      </p:sp>
      <p:cxnSp>
        <p:nvCxnSpPr>
          <p:cNvPr id="97" name="Straight Arrow Connector 96"/>
          <p:cNvCxnSpPr/>
          <p:nvPr/>
        </p:nvCxnSpPr>
        <p:spPr>
          <a:xfrm>
            <a:off x="1126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5400000">
            <a:off x="669198" y="5431234"/>
            <a:ext cx="981359" cy="338554"/>
          </a:xfrm>
          <a:prstGeom prst="rect">
            <a:avLst/>
          </a:prstGeom>
          <a:noFill/>
        </p:spPr>
        <p:txBody>
          <a:bodyPr wrap="none" rtlCol="0">
            <a:spAutoFit/>
          </a:bodyPr>
          <a:lstStyle/>
          <a:p>
            <a:r>
              <a:rPr lang="en-US" sz="1600" dirty="0" smtClean="0">
                <a:solidFill>
                  <a:srgbClr val="7030A0"/>
                </a:solidFill>
              </a:rPr>
              <a:t>Jan 19-21</a:t>
            </a:r>
            <a:endParaRPr lang="en-US" sz="1600" dirty="0">
              <a:solidFill>
                <a:srgbClr val="7030A0"/>
              </a:solidFill>
            </a:endParaRPr>
          </a:p>
        </p:txBody>
      </p:sp>
      <p:sp>
        <p:nvSpPr>
          <p:cNvPr id="99" name="TextBox 98"/>
          <p:cNvSpPr txBox="1"/>
          <p:nvPr/>
        </p:nvSpPr>
        <p:spPr>
          <a:xfrm rot="5400000">
            <a:off x="10277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100" name="Straight Arrow Connector 99"/>
          <p:cNvCxnSpPr/>
          <p:nvPr/>
        </p:nvCxnSpPr>
        <p:spPr>
          <a:xfrm>
            <a:off x="9906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457200" y="3733800"/>
            <a:ext cx="1371600" cy="461665"/>
          </a:xfrm>
          <a:prstGeom prst="rect">
            <a:avLst/>
          </a:prstGeom>
          <a:noFill/>
        </p:spPr>
        <p:txBody>
          <a:bodyPr wrap="square" rtlCol="0">
            <a:spAutoFit/>
          </a:bodyPr>
          <a:lstStyle/>
          <a:p>
            <a:pPr algn="r"/>
            <a:r>
              <a:rPr lang="en-US" sz="1200" dirty="0" smtClean="0"/>
              <a:t>DUNE Collab meeting Jan 12-15</a:t>
            </a:r>
            <a:endParaRPr lang="en-US" sz="1200" dirty="0"/>
          </a:p>
        </p:txBody>
      </p:sp>
      <p:sp>
        <p:nvSpPr>
          <p:cNvPr id="102" name="TextBox 101"/>
          <p:cNvSpPr txBox="1"/>
          <p:nvPr/>
        </p:nvSpPr>
        <p:spPr>
          <a:xfrm>
            <a:off x="7860738" y="5764556"/>
            <a:ext cx="1207062" cy="338554"/>
          </a:xfrm>
          <a:prstGeom prst="rect">
            <a:avLst/>
          </a:prstGeom>
          <a:noFill/>
        </p:spPr>
        <p:txBody>
          <a:bodyPr wrap="none" rtlCol="0">
            <a:spAutoFit/>
          </a:bodyPr>
          <a:lstStyle/>
          <a:p>
            <a:r>
              <a:rPr lang="en-US" sz="1600" dirty="0" smtClean="0">
                <a:solidFill>
                  <a:srgbClr val="FF0000"/>
                </a:solidFill>
              </a:rPr>
              <a:t>Face-to-face</a:t>
            </a:r>
            <a:endParaRPr lang="en-US" dirty="0">
              <a:solidFill>
                <a:srgbClr val="FF0000"/>
              </a:solidFill>
            </a:endParaRPr>
          </a:p>
        </p:txBody>
      </p:sp>
      <p:sp>
        <p:nvSpPr>
          <p:cNvPr id="72" name="TextBox 71"/>
          <p:cNvSpPr txBox="1"/>
          <p:nvPr/>
        </p:nvSpPr>
        <p:spPr>
          <a:xfrm>
            <a:off x="844183" y="2597319"/>
            <a:ext cx="6489918" cy="369332"/>
          </a:xfrm>
          <a:prstGeom prst="rect">
            <a:avLst/>
          </a:prstGeom>
          <a:noFill/>
        </p:spPr>
        <p:txBody>
          <a:bodyPr wrap="none" rtlCol="0">
            <a:spAutoFit/>
          </a:bodyPr>
          <a:lstStyle/>
          <a:p>
            <a:r>
              <a:rPr lang="en-US" sz="1800" dirty="0" err="1" smtClean="0">
                <a:solidFill>
                  <a:srgbClr val="FF0000"/>
                </a:solidFill>
                <a:latin typeface="Helvetica" panose="020B0604020202020204" pitchFamily="34" charset="0"/>
                <a:cs typeface="Helvetica" panose="020B0604020202020204" pitchFamily="34" charset="0"/>
              </a:rPr>
              <a:t>protoDUNE</a:t>
            </a:r>
            <a:r>
              <a:rPr lang="en-US" sz="1800" dirty="0" smtClean="0">
                <a:solidFill>
                  <a:srgbClr val="FF0000"/>
                </a:solidFill>
                <a:latin typeface="Helvetica" panose="020B0604020202020204" pitchFamily="34" charset="0"/>
                <a:cs typeface="Helvetica" panose="020B0604020202020204" pitchFamily="34" charset="0"/>
              </a:rPr>
              <a:t> ramp-up, TF studies, CD-2 strategy development </a:t>
            </a:r>
            <a:endParaRPr lang="en-US" sz="1800" dirty="0">
              <a:solidFill>
                <a:srgbClr val="FF0000"/>
              </a:solidFill>
              <a:latin typeface="Helvetica" panose="020B0604020202020204" pitchFamily="34" charset="0"/>
              <a:cs typeface="Helvetica" panose="020B0604020202020204" pitchFamily="34" charset="0"/>
            </a:endParaRPr>
          </a:p>
        </p:txBody>
      </p:sp>
      <p:sp>
        <p:nvSpPr>
          <p:cNvPr id="75" name="TextBox 74"/>
          <p:cNvSpPr txBox="1"/>
          <p:nvPr/>
        </p:nvSpPr>
        <p:spPr>
          <a:xfrm>
            <a:off x="152400" y="6019800"/>
            <a:ext cx="8278677" cy="338554"/>
          </a:xfrm>
          <a:prstGeom prst="rect">
            <a:avLst/>
          </a:prstGeom>
          <a:noFill/>
        </p:spPr>
        <p:txBody>
          <a:bodyPr wrap="none" rtlCol="0">
            <a:spAutoFit/>
          </a:bodyPr>
          <a:lstStyle/>
          <a:p>
            <a:r>
              <a:rPr lang="en-US" sz="1600" dirty="0" smtClean="0">
                <a:solidFill>
                  <a:srgbClr val="0F2D62"/>
                </a:solidFill>
              </a:rPr>
              <a:t>Not shown: weekly Saturday morning calls with LBNC Chair, </a:t>
            </a:r>
            <a:r>
              <a:rPr lang="en-US" sz="1600" dirty="0" err="1" smtClean="0">
                <a:solidFill>
                  <a:srgbClr val="0F2D62"/>
                </a:solidFill>
              </a:rPr>
              <a:t>Fermilab</a:t>
            </a:r>
            <a:r>
              <a:rPr lang="en-US" sz="1600" dirty="0" smtClean="0">
                <a:solidFill>
                  <a:srgbClr val="0F2D62"/>
                </a:solidFill>
              </a:rPr>
              <a:t>, LBNF, &amp; DUNE management</a:t>
            </a:r>
            <a:endParaRPr lang="en-US" dirty="0">
              <a:solidFill>
                <a:srgbClr val="0F2D62"/>
              </a:solidFill>
            </a:endParaRPr>
          </a:p>
        </p:txBody>
      </p:sp>
      <p:cxnSp>
        <p:nvCxnSpPr>
          <p:cNvPr id="73" name="Straight Arrow Connector 72"/>
          <p:cNvCxnSpPr/>
          <p:nvPr/>
        </p:nvCxnSpPr>
        <p:spPr>
          <a:xfrm>
            <a:off x="403860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5400000">
            <a:off x="3661688" y="5296158"/>
            <a:ext cx="720069" cy="338554"/>
          </a:xfrm>
          <a:prstGeom prst="rect">
            <a:avLst/>
          </a:prstGeom>
          <a:noFill/>
        </p:spPr>
        <p:txBody>
          <a:bodyPr wrap="none" rtlCol="0">
            <a:spAutoFit/>
          </a:bodyPr>
          <a:lstStyle/>
          <a:p>
            <a:r>
              <a:rPr lang="en-US" sz="1600" dirty="0" smtClean="0">
                <a:solidFill>
                  <a:srgbClr val="FF0000"/>
                </a:solidFill>
              </a:rPr>
              <a:t>Jun 12</a:t>
            </a:r>
            <a:endParaRPr lang="en-US" sz="1600" dirty="0">
              <a:solidFill>
                <a:srgbClr val="FF0000"/>
              </a:solidFill>
            </a:endParaRPr>
          </a:p>
        </p:txBody>
      </p:sp>
      <p:cxnSp>
        <p:nvCxnSpPr>
          <p:cNvPr id="77" name="Straight Arrow Connector 76"/>
          <p:cNvCxnSpPr/>
          <p:nvPr/>
        </p:nvCxnSpPr>
        <p:spPr>
          <a:xfrm>
            <a:off x="42503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5400000">
            <a:off x="3788589" y="5431234"/>
            <a:ext cx="990977" cy="338554"/>
          </a:xfrm>
          <a:prstGeom prst="rect">
            <a:avLst/>
          </a:prstGeom>
          <a:noFill/>
        </p:spPr>
        <p:txBody>
          <a:bodyPr wrap="none" rtlCol="0">
            <a:spAutoFit/>
          </a:bodyPr>
          <a:lstStyle/>
          <a:p>
            <a:r>
              <a:rPr lang="en-US" sz="1600" dirty="0" smtClean="0">
                <a:solidFill>
                  <a:srgbClr val="7030A0"/>
                </a:solidFill>
              </a:rPr>
              <a:t>Jun 19-21</a:t>
            </a:r>
            <a:endParaRPr lang="en-US" sz="1600" dirty="0">
              <a:solidFill>
                <a:srgbClr val="7030A0"/>
              </a:solidFill>
            </a:endParaRPr>
          </a:p>
        </p:txBody>
      </p:sp>
      <p:sp>
        <p:nvSpPr>
          <p:cNvPr id="79" name="TextBox 78"/>
          <p:cNvSpPr txBox="1"/>
          <p:nvPr/>
        </p:nvSpPr>
        <p:spPr>
          <a:xfrm rot="5400000">
            <a:off x="41519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80" name="Straight Arrow Connector 79"/>
          <p:cNvCxnSpPr/>
          <p:nvPr/>
        </p:nvCxnSpPr>
        <p:spPr>
          <a:xfrm>
            <a:off x="2819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524000" y="3733800"/>
            <a:ext cx="1447800" cy="461665"/>
          </a:xfrm>
          <a:prstGeom prst="rect">
            <a:avLst/>
          </a:prstGeom>
          <a:noFill/>
        </p:spPr>
        <p:txBody>
          <a:bodyPr wrap="square" rtlCol="0">
            <a:spAutoFit/>
          </a:bodyPr>
          <a:lstStyle/>
          <a:p>
            <a:pPr algn="r"/>
            <a:r>
              <a:rPr lang="en-US" sz="1200" dirty="0" smtClean="0"/>
              <a:t>SPSC</a:t>
            </a:r>
            <a:br>
              <a:rPr lang="en-US" sz="1200" dirty="0" smtClean="0"/>
            </a:br>
            <a:r>
              <a:rPr lang="en-US" sz="1200" dirty="0" smtClean="0"/>
              <a:t>Apr 19-20</a:t>
            </a:r>
            <a:endParaRPr lang="en-US" sz="1200" dirty="0"/>
          </a:p>
        </p:txBody>
      </p:sp>
      <p:cxnSp>
        <p:nvCxnSpPr>
          <p:cNvPr id="48" name="Straight Arrow Connector 47"/>
          <p:cNvCxnSpPr/>
          <p:nvPr/>
        </p:nvCxnSpPr>
        <p:spPr>
          <a:xfrm>
            <a:off x="5656636"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1" y="2057400"/>
            <a:ext cx="1295400" cy="461665"/>
          </a:xfrm>
          <a:prstGeom prst="rect">
            <a:avLst/>
          </a:prstGeom>
          <a:noFill/>
        </p:spPr>
        <p:txBody>
          <a:bodyPr wrap="square" rtlCol="0">
            <a:spAutoFit/>
          </a:bodyPr>
          <a:lstStyle/>
          <a:p>
            <a:pPr algn="r"/>
            <a:r>
              <a:rPr lang="en-US" sz="1200" dirty="0" smtClean="0"/>
              <a:t>DOE Status Review Aug 11-12</a:t>
            </a:r>
            <a:endParaRPr lang="en-US" sz="1200" dirty="0"/>
          </a:p>
        </p:txBody>
      </p:sp>
      <p:cxnSp>
        <p:nvCxnSpPr>
          <p:cNvPr id="50" name="Straight Arrow Connector 49"/>
          <p:cNvCxnSpPr/>
          <p:nvPr/>
        </p:nvCxnSpPr>
        <p:spPr>
          <a:xfrm>
            <a:off x="5673293" y="3043535"/>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572002" y="3729335"/>
            <a:ext cx="1312056" cy="461665"/>
          </a:xfrm>
          <a:prstGeom prst="rect">
            <a:avLst/>
          </a:prstGeom>
          <a:noFill/>
        </p:spPr>
        <p:txBody>
          <a:bodyPr wrap="square" rtlCol="0">
            <a:spAutoFit/>
          </a:bodyPr>
          <a:lstStyle/>
          <a:p>
            <a:pPr algn="r"/>
            <a:r>
              <a:rPr lang="en-US" sz="1200" dirty="0" smtClean="0"/>
              <a:t>DOE Status Review Aug 11-12</a:t>
            </a:r>
            <a:endParaRPr lang="en-US" sz="1200" dirty="0"/>
          </a:p>
        </p:txBody>
      </p:sp>
      <p:sp>
        <p:nvSpPr>
          <p:cNvPr id="44" name="TextBox 43"/>
          <p:cNvSpPr txBox="1"/>
          <p:nvPr/>
        </p:nvSpPr>
        <p:spPr>
          <a:xfrm>
            <a:off x="364126" y="2819400"/>
            <a:ext cx="6085888" cy="1938992"/>
          </a:xfrm>
          <a:prstGeom prst="rect">
            <a:avLst/>
          </a:prstGeom>
          <a:solidFill>
            <a:schemeClr val="accent2">
              <a:lumMod val="60000"/>
              <a:lumOff val="40000"/>
            </a:schemeClr>
          </a:solidFill>
        </p:spPr>
        <p:txBody>
          <a:bodyPr wrap="square" rtlCol="0">
            <a:spAutoFit/>
          </a:bodyPr>
          <a:lstStyle/>
          <a:p>
            <a:r>
              <a:rPr lang="en-US" dirty="0" smtClean="0"/>
              <a:t>Two-hour agenda</a:t>
            </a:r>
          </a:p>
          <a:p>
            <a:pPr marL="530352" indent="-342900">
              <a:buFont typeface="Arial" panose="020B0604020202020204" pitchFamily="34" charset="0"/>
              <a:buChar char="•"/>
            </a:pPr>
            <a:r>
              <a:rPr lang="en-US" dirty="0" smtClean="0"/>
              <a:t>Update on Roadmap to CD-2</a:t>
            </a:r>
          </a:p>
          <a:p>
            <a:pPr marL="530352" indent="-342900">
              <a:buFont typeface="Arial" panose="020B0604020202020204" pitchFamily="34" charset="0"/>
              <a:buChar char="•"/>
            </a:pPr>
            <a:r>
              <a:rPr lang="en-US" dirty="0" err="1" smtClean="0"/>
              <a:t>protoDUNE</a:t>
            </a:r>
            <a:r>
              <a:rPr lang="en-US" dirty="0" smtClean="0"/>
              <a:t> organization, schedule and TDR development</a:t>
            </a:r>
          </a:p>
          <a:p>
            <a:pPr marL="530352" indent="-342900">
              <a:buFont typeface="Arial" panose="020B0604020202020204" pitchFamily="34" charset="0"/>
              <a:buChar char="•"/>
            </a:pPr>
            <a:r>
              <a:rPr lang="en-US" dirty="0" smtClean="0"/>
              <a:t>35 T update and lessons learned</a:t>
            </a:r>
          </a:p>
        </p:txBody>
      </p:sp>
    </p:spTree>
    <p:extLst>
      <p:ext uri="{BB962C8B-B14F-4D97-AF65-F5344CB8AC3E}">
        <p14:creationId xmlns:p14="http://schemas.microsoft.com/office/powerpoint/2010/main" val="1606668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CY2016 for LBNF and DUNE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7</a:t>
            </a:fld>
            <a:endParaRPr lang="en-US" dirty="0"/>
          </a:p>
        </p:txBody>
      </p:sp>
      <p:cxnSp>
        <p:nvCxnSpPr>
          <p:cNvPr id="8" name="Straight Arrow Connector 7"/>
          <p:cNvCxnSpPr/>
          <p:nvPr/>
        </p:nvCxnSpPr>
        <p:spPr>
          <a:xfrm>
            <a:off x="806450" y="1371600"/>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38200" y="914400"/>
            <a:ext cx="6301790"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Pre-excavation planning, CM/GC &amp; CD-3a approval support</a:t>
            </a:r>
            <a:endParaRPr lang="en-US" sz="1800" dirty="0">
              <a:solidFill>
                <a:srgbClr val="FF0000"/>
              </a:solidFill>
              <a:latin typeface="Helvetica" panose="020B0604020202020204" pitchFamily="34" charset="0"/>
              <a:cs typeface="Helvetica" panose="020B0604020202020204" pitchFamily="34" charset="0"/>
            </a:endParaRPr>
          </a:p>
        </p:txBody>
      </p:sp>
      <p:sp>
        <p:nvSpPr>
          <p:cNvPr id="14" name="TextBox 13"/>
          <p:cNvSpPr txBox="1"/>
          <p:nvPr/>
        </p:nvSpPr>
        <p:spPr>
          <a:xfrm>
            <a:off x="-76200" y="1143000"/>
            <a:ext cx="830677" cy="461665"/>
          </a:xfrm>
          <a:prstGeom prst="rect">
            <a:avLst/>
          </a:prstGeom>
          <a:noFill/>
        </p:spPr>
        <p:txBody>
          <a:bodyPr wrap="none" rtlCol="0">
            <a:spAutoFit/>
          </a:bodyPr>
          <a:lstStyle/>
          <a:p>
            <a:r>
              <a:rPr lang="en-US" b="1" dirty="0" smtClean="0">
                <a:solidFill>
                  <a:srgbClr val="FF0000"/>
                </a:solidFill>
              </a:rPr>
              <a:t>LBNF</a:t>
            </a:r>
            <a:endParaRPr lang="en-US" b="1" dirty="0">
              <a:solidFill>
                <a:srgbClr val="FF0000"/>
              </a:solidFill>
            </a:endParaRPr>
          </a:p>
        </p:txBody>
      </p:sp>
      <p:cxnSp>
        <p:nvCxnSpPr>
          <p:cNvPr id="15" name="Straight Arrow Connector 14"/>
          <p:cNvCxnSpPr/>
          <p:nvPr/>
        </p:nvCxnSpPr>
        <p:spPr>
          <a:xfrm>
            <a:off x="806450" y="3054519"/>
            <a:ext cx="8185150"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 y="2825919"/>
            <a:ext cx="931665" cy="461665"/>
          </a:xfrm>
          <a:prstGeom prst="rect">
            <a:avLst/>
          </a:prstGeom>
          <a:noFill/>
        </p:spPr>
        <p:txBody>
          <a:bodyPr wrap="none" rtlCol="0">
            <a:spAutoFit/>
          </a:bodyPr>
          <a:lstStyle/>
          <a:p>
            <a:r>
              <a:rPr lang="en-US" b="1" dirty="0" smtClean="0">
                <a:solidFill>
                  <a:srgbClr val="FF0000"/>
                </a:solidFill>
              </a:rPr>
              <a:t>DUNE</a:t>
            </a:r>
            <a:endParaRPr lang="en-US" b="1" dirty="0">
              <a:solidFill>
                <a:srgbClr val="FF0000"/>
              </a:solidFill>
            </a:endParaRPr>
          </a:p>
        </p:txBody>
      </p:sp>
      <p:cxnSp>
        <p:nvCxnSpPr>
          <p:cNvPr id="23" name="Straight Arrow Connector 22"/>
          <p:cNvCxnSpPr/>
          <p:nvPr/>
        </p:nvCxnSpPr>
        <p:spPr>
          <a:xfrm>
            <a:off x="806450" y="4426119"/>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09390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400000">
            <a:off x="440598" y="5422418"/>
            <a:ext cx="981359" cy="338554"/>
          </a:xfrm>
          <a:prstGeom prst="rect">
            <a:avLst/>
          </a:prstGeom>
          <a:noFill/>
        </p:spPr>
        <p:txBody>
          <a:bodyPr wrap="none" rtlCol="0">
            <a:spAutoFit/>
          </a:bodyPr>
          <a:lstStyle/>
          <a:p>
            <a:r>
              <a:rPr lang="en-US" sz="1600" dirty="0" smtClean="0">
                <a:solidFill>
                  <a:srgbClr val="FF0000"/>
                </a:solidFill>
              </a:rPr>
              <a:t>Jan 11-12</a:t>
            </a:r>
            <a:endParaRPr lang="en-US" sz="1600" dirty="0">
              <a:solidFill>
                <a:srgbClr val="FF0000"/>
              </a:solidFill>
            </a:endParaRPr>
          </a:p>
        </p:txBody>
      </p:sp>
      <p:sp>
        <p:nvSpPr>
          <p:cNvPr id="27" name="TextBox 26"/>
          <p:cNvSpPr txBox="1"/>
          <p:nvPr/>
        </p:nvSpPr>
        <p:spPr>
          <a:xfrm>
            <a:off x="-76200" y="4191000"/>
            <a:ext cx="853119" cy="461665"/>
          </a:xfrm>
          <a:prstGeom prst="rect">
            <a:avLst/>
          </a:prstGeom>
          <a:noFill/>
        </p:spPr>
        <p:txBody>
          <a:bodyPr wrap="none" rtlCol="0">
            <a:spAutoFit/>
          </a:bodyPr>
          <a:lstStyle/>
          <a:p>
            <a:r>
              <a:rPr lang="en-US" b="1" dirty="0" smtClean="0">
                <a:solidFill>
                  <a:srgbClr val="FF0000"/>
                </a:solidFill>
              </a:rPr>
              <a:t>LBNC</a:t>
            </a:r>
            <a:endParaRPr lang="en-US" b="1" dirty="0">
              <a:solidFill>
                <a:srgbClr val="FF0000"/>
              </a:solidFill>
            </a:endParaRPr>
          </a:p>
        </p:txBody>
      </p:sp>
      <p:cxnSp>
        <p:nvCxnSpPr>
          <p:cNvPr id="38" name="Straight Arrow Connector 37"/>
          <p:cNvCxnSpPr/>
          <p:nvPr/>
        </p:nvCxnSpPr>
        <p:spPr>
          <a:xfrm>
            <a:off x="3581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819400" y="3733800"/>
            <a:ext cx="1447800" cy="461665"/>
          </a:xfrm>
          <a:prstGeom prst="rect">
            <a:avLst/>
          </a:prstGeom>
          <a:noFill/>
        </p:spPr>
        <p:txBody>
          <a:bodyPr wrap="square" rtlCol="0">
            <a:spAutoFit/>
          </a:bodyPr>
          <a:lstStyle/>
          <a:p>
            <a:pPr algn="r"/>
            <a:r>
              <a:rPr lang="en-US" sz="1200" dirty="0" smtClean="0"/>
              <a:t>DUNE Collab meeting May 19-22</a:t>
            </a:r>
            <a:endParaRPr lang="en-US" sz="1200" dirty="0"/>
          </a:p>
        </p:txBody>
      </p:sp>
      <p:cxnSp>
        <p:nvCxnSpPr>
          <p:cNvPr id="61" name="Straight Arrow Connector 60"/>
          <p:cNvCxnSpPr/>
          <p:nvPr/>
        </p:nvCxnSpPr>
        <p:spPr>
          <a:xfrm>
            <a:off x="24552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5400000">
            <a:off x="2138523" y="5252877"/>
            <a:ext cx="633507" cy="338554"/>
          </a:xfrm>
          <a:prstGeom prst="rect">
            <a:avLst/>
          </a:prstGeom>
          <a:noFill/>
        </p:spPr>
        <p:txBody>
          <a:bodyPr wrap="none" rtlCol="0">
            <a:spAutoFit/>
          </a:bodyPr>
          <a:lstStyle/>
          <a:p>
            <a:r>
              <a:rPr lang="en-US" sz="1600" dirty="0" smtClean="0"/>
              <a:t>Apr 4</a:t>
            </a:r>
            <a:endParaRPr lang="en-US" sz="1600" dirty="0"/>
          </a:p>
        </p:txBody>
      </p:sp>
      <p:cxnSp>
        <p:nvCxnSpPr>
          <p:cNvPr id="63" name="Straight Arrow Connector 62"/>
          <p:cNvCxnSpPr/>
          <p:nvPr/>
        </p:nvCxnSpPr>
        <p:spPr>
          <a:xfrm>
            <a:off x="93127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2934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5400000">
            <a:off x="2944952" y="5284648"/>
            <a:ext cx="697050" cy="338554"/>
          </a:xfrm>
          <a:prstGeom prst="rect">
            <a:avLst/>
          </a:prstGeom>
          <a:noFill/>
        </p:spPr>
        <p:txBody>
          <a:bodyPr wrap="none" rtlCol="0">
            <a:spAutoFit/>
          </a:bodyPr>
          <a:lstStyle/>
          <a:p>
            <a:r>
              <a:rPr lang="en-US" sz="1600" dirty="0" smtClean="0"/>
              <a:t>May </a:t>
            </a:r>
            <a:r>
              <a:rPr lang="en-US" sz="1600" dirty="0"/>
              <a:t>6</a:t>
            </a:r>
          </a:p>
        </p:txBody>
      </p:sp>
      <p:cxnSp>
        <p:nvCxnSpPr>
          <p:cNvPr id="81" name="Straight Arrow Connector 80"/>
          <p:cNvCxnSpPr/>
          <p:nvPr/>
        </p:nvCxnSpPr>
        <p:spPr>
          <a:xfrm>
            <a:off x="40979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rot="5400000">
            <a:off x="3678634" y="5431234"/>
            <a:ext cx="990977" cy="338554"/>
          </a:xfrm>
          <a:prstGeom prst="rect">
            <a:avLst/>
          </a:prstGeom>
          <a:noFill/>
        </p:spPr>
        <p:txBody>
          <a:bodyPr wrap="none" rtlCol="0">
            <a:spAutoFit/>
          </a:bodyPr>
          <a:lstStyle/>
          <a:p>
            <a:r>
              <a:rPr lang="en-US" sz="1600" dirty="0" smtClean="0">
                <a:solidFill>
                  <a:srgbClr val="FF0000"/>
                </a:solidFill>
              </a:rPr>
              <a:t>Jun 13-14</a:t>
            </a:r>
            <a:endParaRPr lang="en-US" sz="1600" dirty="0">
              <a:solidFill>
                <a:srgbClr val="FF0000"/>
              </a:solidFill>
            </a:endParaRPr>
          </a:p>
        </p:txBody>
      </p:sp>
      <p:cxnSp>
        <p:nvCxnSpPr>
          <p:cNvPr id="97" name="Straight Arrow Connector 96"/>
          <p:cNvCxnSpPr/>
          <p:nvPr/>
        </p:nvCxnSpPr>
        <p:spPr>
          <a:xfrm>
            <a:off x="1126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5400000">
            <a:off x="669198" y="5431234"/>
            <a:ext cx="981359" cy="338554"/>
          </a:xfrm>
          <a:prstGeom prst="rect">
            <a:avLst/>
          </a:prstGeom>
          <a:noFill/>
        </p:spPr>
        <p:txBody>
          <a:bodyPr wrap="none" rtlCol="0">
            <a:spAutoFit/>
          </a:bodyPr>
          <a:lstStyle/>
          <a:p>
            <a:r>
              <a:rPr lang="en-US" sz="1600" dirty="0" smtClean="0">
                <a:solidFill>
                  <a:srgbClr val="7030A0"/>
                </a:solidFill>
              </a:rPr>
              <a:t>Jan 19-21</a:t>
            </a:r>
            <a:endParaRPr lang="en-US" sz="1600" dirty="0">
              <a:solidFill>
                <a:srgbClr val="7030A0"/>
              </a:solidFill>
            </a:endParaRPr>
          </a:p>
        </p:txBody>
      </p:sp>
      <p:sp>
        <p:nvSpPr>
          <p:cNvPr id="99" name="TextBox 98"/>
          <p:cNvSpPr txBox="1"/>
          <p:nvPr/>
        </p:nvSpPr>
        <p:spPr>
          <a:xfrm rot="5400000">
            <a:off x="10277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100" name="Straight Arrow Connector 99"/>
          <p:cNvCxnSpPr/>
          <p:nvPr/>
        </p:nvCxnSpPr>
        <p:spPr>
          <a:xfrm>
            <a:off x="9906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457200" y="3733800"/>
            <a:ext cx="1371600" cy="461665"/>
          </a:xfrm>
          <a:prstGeom prst="rect">
            <a:avLst/>
          </a:prstGeom>
          <a:noFill/>
        </p:spPr>
        <p:txBody>
          <a:bodyPr wrap="square" rtlCol="0">
            <a:spAutoFit/>
          </a:bodyPr>
          <a:lstStyle/>
          <a:p>
            <a:pPr algn="r"/>
            <a:r>
              <a:rPr lang="en-US" sz="1200" dirty="0" smtClean="0"/>
              <a:t>DUNE Collab meeting Jan 12-15</a:t>
            </a:r>
            <a:endParaRPr lang="en-US" sz="1200" dirty="0"/>
          </a:p>
        </p:txBody>
      </p:sp>
      <p:sp>
        <p:nvSpPr>
          <p:cNvPr id="102" name="TextBox 101"/>
          <p:cNvSpPr txBox="1"/>
          <p:nvPr/>
        </p:nvSpPr>
        <p:spPr>
          <a:xfrm>
            <a:off x="7860738" y="5764556"/>
            <a:ext cx="1207062" cy="338554"/>
          </a:xfrm>
          <a:prstGeom prst="rect">
            <a:avLst/>
          </a:prstGeom>
          <a:noFill/>
        </p:spPr>
        <p:txBody>
          <a:bodyPr wrap="none" rtlCol="0">
            <a:spAutoFit/>
          </a:bodyPr>
          <a:lstStyle/>
          <a:p>
            <a:r>
              <a:rPr lang="en-US" sz="1600" dirty="0" smtClean="0">
                <a:solidFill>
                  <a:srgbClr val="FF0000"/>
                </a:solidFill>
              </a:rPr>
              <a:t>Face-to-face</a:t>
            </a:r>
            <a:endParaRPr lang="en-US" dirty="0">
              <a:solidFill>
                <a:srgbClr val="FF0000"/>
              </a:solidFill>
            </a:endParaRPr>
          </a:p>
        </p:txBody>
      </p:sp>
      <p:sp>
        <p:nvSpPr>
          <p:cNvPr id="72" name="TextBox 71"/>
          <p:cNvSpPr txBox="1"/>
          <p:nvPr/>
        </p:nvSpPr>
        <p:spPr>
          <a:xfrm>
            <a:off x="844183" y="2597319"/>
            <a:ext cx="6489918" cy="369332"/>
          </a:xfrm>
          <a:prstGeom prst="rect">
            <a:avLst/>
          </a:prstGeom>
          <a:noFill/>
        </p:spPr>
        <p:txBody>
          <a:bodyPr wrap="none" rtlCol="0">
            <a:spAutoFit/>
          </a:bodyPr>
          <a:lstStyle/>
          <a:p>
            <a:r>
              <a:rPr lang="en-US" sz="1800" dirty="0" err="1" smtClean="0">
                <a:solidFill>
                  <a:srgbClr val="FF0000"/>
                </a:solidFill>
                <a:latin typeface="Helvetica" panose="020B0604020202020204" pitchFamily="34" charset="0"/>
                <a:cs typeface="Helvetica" panose="020B0604020202020204" pitchFamily="34" charset="0"/>
              </a:rPr>
              <a:t>protoDUNE</a:t>
            </a:r>
            <a:r>
              <a:rPr lang="en-US" sz="1800" dirty="0" smtClean="0">
                <a:solidFill>
                  <a:srgbClr val="FF0000"/>
                </a:solidFill>
                <a:latin typeface="Helvetica" panose="020B0604020202020204" pitchFamily="34" charset="0"/>
                <a:cs typeface="Helvetica" panose="020B0604020202020204" pitchFamily="34" charset="0"/>
              </a:rPr>
              <a:t> ramp-up, TF studies, CD-2 strategy development </a:t>
            </a:r>
            <a:endParaRPr lang="en-US" sz="1800" dirty="0">
              <a:solidFill>
                <a:srgbClr val="FF0000"/>
              </a:solidFill>
              <a:latin typeface="Helvetica" panose="020B0604020202020204" pitchFamily="34" charset="0"/>
              <a:cs typeface="Helvetica" panose="020B0604020202020204" pitchFamily="34" charset="0"/>
            </a:endParaRPr>
          </a:p>
        </p:txBody>
      </p:sp>
      <p:sp>
        <p:nvSpPr>
          <p:cNvPr id="75" name="TextBox 74"/>
          <p:cNvSpPr txBox="1"/>
          <p:nvPr/>
        </p:nvSpPr>
        <p:spPr>
          <a:xfrm>
            <a:off x="152400" y="6019800"/>
            <a:ext cx="8278677" cy="338554"/>
          </a:xfrm>
          <a:prstGeom prst="rect">
            <a:avLst/>
          </a:prstGeom>
          <a:noFill/>
        </p:spPr>
        <p:txBody>
          <a:bodyPr wrap="none" rtlCol="0">
            <a:spAutoFit/>
          </a:bodyPr>
          <a:lstStyle/>
          <a:p>
            <a:r>
              <a:rPr lang="en-US" sz="1600" dirty="0" smtClean="0">
                <a:solidFill>
                  <a:srgbClr val="0F2D62"/>
                </a:solidFill>
              </a:rPr>
              <a:t>Not shown: weekly Saturday morning calls with LBNC Chair, </a:t>
            </a:r>
            <a:r>
              <a:rPr lang="en-US" sz="1600" dirty="0" err="1" smtClean="0">
                <a:solidFill>
                  <a:srgbClr val="0F2D62"/>
                </a:solidFill>
              </a:rPr>
              <a:t>Fermilab</a:t>
            </a:r>
            <a:r>
              <a:rPr lang="en-US" sz="1600" dirty="0" smtClean="0">
                <a:solidFill>
                  <a:srgbClr val="0F2D62"/>
                </a:solidFill>
              </a:rPr>
              <a:t>, LBNF, &amp; DUNE management</a:t>
            </a:r>
            <a:endParaRPr lang="en-US" dirty="0">
              <a:solidFill>
                <a:srgbClr val="0F2D62"/>
              </a:solidFill>
            </a:endParaRPr>
          </a:p>
        </p:txBody>
      </p:sp>
      <p:cxnSp>
        <p:nvCxnSpPr>
          <p:cNvPr id="73" name="Straight Arrow Connector 72"/>
          <p:cNvCxnSpPr/>
          <p:nvPr/>
        </p:nvCxnSpPr>
        <p:spPr>
          <a:xfrm>
            <a:off x="403860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5400000">
            <a:off x="3661688" y="5296158"/>
            <a:ext cx="720069" cy="338554"/>
          </a:xfrm>
          <a:prstGeom prst="rect">
            <a:avLst/>
          </a:prstGeom>
          <a:noFill/>
        </p:spPr>
        <p:txBody>
          <a:bodyPr wrap="none" rtlCol="0">
            <a:spAutoFit/>
          </a:bodyPr>
          <a:lstStyle/>
          <a:p>
            <a:r>
              <a:rPr lang="en-US" sz="1600" dirty="0" smtClean="0">
                <a:solidFill>
                  <a:srgbClr val="FF0000"/>
                </a:solidFill>
              </a:rPr>
              <a:t>Jun 12</a:t>
            </a:r>
            <a:endParaRPr lang="en-US" sz="1600" dirty="0">
              <a:solidFill>
                <a:srgbClr val="FF0000"/>
              </a:solidFill>
            </a:endParaRPr>
          </a:p>
        </p:txBody>
      </p:sp>
      <p:cxnSp>
        <p:nvCxnSpPr>
          <p:cNvPr id="77" name="Straight Arrow Connector 76"/>
          <p:cNvCxnSpPr/>
          <p:nvPr/>
        </p:nvCxnSpPr>
        <p:spPr>
          <a:xfrm>
            <a:off x="42503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5400000">
            <a:off x="3788589" y="5431234"/>
            <a:ext cx="990977" cy="338554"/>
          </a:xfrm>
          <a:prstGeom prst="rect">
            <a:avLst/>
          </a:prstGeom>
          <a:noFill/>
        </p:spPr>
        <p:txBody>
          <a:bodyPr wrap="none" rtlCol="0">
            <a:spAutoFit/>
          </a:bodyPr>
          <a:lstStyle/>
          <a:p>
            <a:r>
              <a:rPr lang="en-US" sz="1600" dirty="0" smtClean="0">
                <a:solidFill>
                  <a:srgbClr val="7030A0"/>
                </a:solidFill>
              </a:rPr>
              <a:t>Jun 19-21</a:t>
            </a:r>
            <a:endParaRPr lang="en-US" sz="1600" dirty="0">
              <a:solidFill>
                <a:srgbClr val="7030A0"/>
              </a:solidFill>
            </a:endParaRPr>
          </a:p>
        </p:txBody>
      </p:sp>
      <p:sp>
        <p:nvSpPr>
          <p:cNvPr id="79" name="TextBox 78"/>
          <p:cNvSpPr txBox="1"/>
          <p:nvPr/>
        </p:nvSpPr>
        <p:spPr>
          <a:xfrm rot="5400000">
            <a:off x="41519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80" name="Straight Arrow Connector 79"/>
          <p:cNvCxnSpPr/>
          <p:nvPr/>
        </p:nvCxnSpPr>
        <p:spPr>
          <a:xfrm>
            <a:off x="2819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524000" y="3733800"/>
            <a:ext cx="1447800" cy="461665"/>
          </a:xfrm>
          <a:prstGeom prst="rect">
            <a:avLst/>
          </a:prstGeom>
          <a:noFill/>
        </p:spPr>
        <p:txBody>
          <a:bodyPr wrap="square" rtlCol="0">
            <a:spAutoFit/>
          </a:bodyPr>
          <a:lstStyle/>
          <a:p>
            <a:pPr algn="r"/>
            <a:r>
              <a:rPr lang="en-US" sz="1200" dirty="0" smtClean="0"/>
              <a:t>SPSC</a:t>
            </a:r>
            <a:br>
              <a:rPr lang="en-US" sz="1200" dirty="0" smtClean="0"/>
            </a:br>
            <a:r>
              <a:rPr lang="en-US" sz="1200" dirty="0" smtClean="0"/>
              <a:t>Apr 19-20</a:t>
            </a:r>
            <a:endParaRPr lang="en-US" sz="1200" dirty="0"/>
          </a:p>
        </p:txBody>
      </p:sp>
      <p:sp>
        <p:nvSpPr>
          <p:cNvPr id="60" name="TextBox 59"/>
          <p:cNvSpPr txBox="1"/>
          <p:nvPr/>
        </p:nvSpPr>
        <p:spPr>
          <a:xfrm rot="5400000">
            <a:off x="2772226" y="5304974"/>
            <a:ext cx="737702" cy="338554"/>
          </a:xfrm>
          <a:prstGeom prst="rect">
            <a:avLst/>
          </a:prstGeom>
          <a:solidFill>
            <a:schemeClr val="accent2">
              <a:lumMod val="60000"/>
              <a:lumOff val="40000"/>
            </a:schemeClr>
          </a:solidFill>
        </p:spPr>
        <p:txBody>
          <a:bodyPr wrap="none" rtlCol="0">
            <a:spAutoFit/>
          </a:bodyPr>
          <a:lstStyle/>
          <a:p>
            <a:r>
              <a:rPr lang="en-US" sz="1600" dirty="0" smtClean="0"/>
              <a:t>Apr 29</a:t>
            </a:r>
            <a:endParaRPr lang="en-US" sz="1600" dirty="0"/>
          </a:p>
        </p:txBody>
      </p:sp>
      <p:cxnSp>
        <p:nvCxnSpPr>
          <p:cNvPr id="48" name="Straight Arrow Connector 47"/>
          <p:cNvCxnSpPr/>
          <p:nvPr/>
        </p:nvCxnSpPr>
        <p:spPr>
          <a:xfrm>
            <a:off x="5656636"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1" y="2057400"/>
            <a:ext cx="1295400" cy="461665"/>
          </a:xfrm>
          <a:prstGeom prst="rect">
            <a:avLst/>
          </a:prstGeom>
          <a:noFill/>
        </p:spPr>
        <p:txBody>
          <a:bodyPr wrap="square" rtlCol="0">
            <a:spAutoFit/>
          </a:bodyPr>
          <a:lstStyle/>
          <a:p>
            <a:pPr algn="r"/>
            <a:r>
              <a:rPr lang="en-US" sz="1200" dirty="0" smtClean="0"/>
              <a:t>DOE Status Review Aug 11-12</a:t>
            </a:r>
            <a:endParaRPr lang="en-US" sz="1200" dirty="0"/>
          </a:p>
        </p:txBody>
      </p:sp>
      <p:cxnSp>
        <p:nvCxnSpPr>
          <p:cNvPr id="50" name="Straight Arrow Connector 49"/>
          <p:cNvCxnSpPr/>
          <p:nvPr/>
        </p:nvCxnSpPr>
        <p:spPr>
          <a:xfrm>
            <a:off x="5673293" y="3043535"/>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572002" y="3729335"/>
            <a:ext cx="1312056" cy="461665"/>
          </a:xfrm>
          <a:prstGeom prst="rect">
            <a:avLst/>
          </a:prstGeom>
          <a:noFill/>
        </p:spPr>
        <p:txBody>
          <a:bodyPr wrap="square" rtlCol="0">
            <a:spAutoFit/>
          </a:bodyPr>
          <a:lstStyle/>
          <a:p>
            <a:pPr algn="r"/>
            <a:r>
              <a:rPr lang="en-US" sz="1200" dirty="0" smtClean="0"/>
              <a:t>DOE Status Review Aug 11-12</a:t>
            </a:r>
            <a:endParaRPr lang="en-US" sz="1200" dirty="0"/>
          </a:p>
        </p:txBody>
      </p:sp>
      <p:sp>
        <p:nvSpPr>
          <p:cNvPr id="45" name="TextBox 44"/>
          <p:cNvSpPr txBox="1"/>
          <p:nvPr/>
        </p:nvSpPr>
        <p:spPr>
          <a:xfrm>
            <a:off x="364126" y="2819400"/>
            <a:ext cx="4817474" cy="1569660"/>
          </a:xfrm>
          <a:prstGeom prst="rect">
            <a:avLst/>
          </a:prstGeom>
          <a:solidFill>
            <a:schemeClr val="accent2">
              <a:lumMod val="60000"/>
              <a:lumOff val="40000"/>
            </a:schemeClr>
          </a:solidFill>
        </p:spPr>
        <p:txBody>
          <a:bodyPr wrap="square" rtlCol="0">
            <a:spAutoFit/>
          </a:bodyPr>
          <a:lstStyle/>
          <a:p>
            <a:r>
              <a:rPr lang="en-US" dirty="0" smtClean="0"/>
              <a:t>Two-hour agenda</a:t>
            </a:r>
          </a:p>
          <a:p>
            <a:pPr marL="530352" indent="-342900">
              <a:buFont typeface="Arial" panose="020B0604020202020204" pitchFamily="34" charset="0"/>
              <a:buChar char="•"/>
            </a:pPr>
            <a:r>
              <a:rPr lang="en-US" dirty="0" smtClean="0"/>
              <a:t>Update on LBNF</a:t>
            </a:r>
          </a:p>
          <a:p>
            <a:pPr marL="530352" indent="-342900">
              <a:buFont typeface="Arial" panose="020B0604020202020204" pitchFamily="34" charset="0"/>
              <a:buChar char="•"/>
            </a:pPr>
            <a:r>
              <a:rPr lang="en-US" dirty="0" err="1" smtClean="0"/>
              <a:t>protoDUNE</a:t>
            </a:r>
            <a:r>
              <a:rPr lang="en-US" dirty="0" smtClean="0"/>
              <a:t>-SP planning at CERN</a:t>
            </a:r>
          </a:p>
          <a:p>
            <a:pPr marL="530352" indent="-342900">
              <a:buFont typeface="Arial" panose="020B0604020202020204" pitchFamily="34" charset="0"/>
              <a:buChar char="•"/>
            </a:pPr>
            <a:r>
              <a:rPr lang="en-US" dirty="0" err="1" smtClean="0"/>
              <a:t>protoDUNE</a:t>
            </a:r>
            <a:r>
              <a:rPr lang="en-US" dirty="0" smtClean="0"/>
              <a:t>-DP planning at CERN</a:t>
            </a:r>
          </a:p>
        </p:txBody>
      </p:sp>
    </p:spTree>
    <p:extLst>
      <p:ext uri="{BB962C8B-B14F-4D97-AF65-F5344CB8AC3E}">
        <p14:creationId xmlns:p14="http://schemas.microsoft.com/office/powerpoint/2010/main" val="245067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CY2016 for LBNF and DUNE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8</a:t>
            </a:fld>
            <a:endParaRPr lang="en-US" dirty="0"/>
          </a:p>
        </p:txBody>
      </p:sp>
      <p:cxnSp>
        <p:nvCxnSpPr>
          <p:cNvPr id="8" name="Straight Arrow Connector 7"/>
          <p:cNvCxnSpPr/>
          <p:nvPr/>
        </p:nvCxnSpPr>
        <p:spPr>
          <a:xfrm>
            <a:off x="806450" y="1371600"/>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38200" y="914400"/>
            <a:ext cx="6301790"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Pre-excavation planning, CM/GC &amp; CD-3a approval support</a:t>
            </a:r>
            <a:endParaRPr lang="en-US" sz="1800" dirty="0">
              <a:solidFill>
                <a:srgbClr val="FF0000"/>
              </a:solidFill>
              <a:latin typeface="Helvetica" panose="020B0604020202020204" pitchFamily="34" charset="0"/>
              <a:cs typeface="Helvetica" panose="020B0604020202020204" pitchFamily="34" charset="0"/>
            </a:endParaRPr>
          </a:p>
        </p:txBody>
      </p:sp>
      <p:sp>
        <p:nvSpPr>
          <p:cNvPr id="14" name="TextBox 13"/>
          <p:cNvSpPr txBox="1"/>
          <p:nvPr/>
        </p:nvSpPr>
        <p:spPr>
          <a:xfrm>
            <a:off x="-76200" y="1143000"/>
            <a:ext cx="830677" cy="461665"/>
          </a:xfrm>
          <a:prstGeom prst="rect">
            <a:avLst/>
          </a:prstGeom>
          <a:noFill/>
        </p:spPr>
        <p:txBody>
          <a:bodyPr wrap="none" rtlCol="0">
            <a:spAutoFit/>
          </a:bodyPr>
          <a:lstStyle/>
          <a:p>
            <a:r>
              <a:rPr lang="en-US" b="1" dirty="0" smtClean="0">
                <a:solidFill>
                  <a:srgbClr val="FF0000"/>
                </a:solidFill>
              </a:rPr>
              <a:t>LBNF</a:t>
            </a:r>
            <a:endParaRPr lang="en-US" b="1" dirty="0">
              <a:solidFill>
                <a:srgbClr val="FF0000"/>
              </a:solidFill>
            </a:endParaRPr>
          </a:p>
        </p:txBody>
      </p:sp>
      <p:cxnSp>
        <p:nvCxnSpPr>
          <p:cNvPr id="15" name="Straight Arrow Connector 14"/>
          <p:cNvCxnSpPr/>
          <p:nvPr/>
        </p:nvCxnSpPr>
        <p:spPr>
          <a:xfrm>
            <a:off x="806450" y="3054519"/>
            <a:ext cx="8185150"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 y="2825919"/>
            <a:ext cx="931665" cy="461665"/>
          </a:xfrm>
          <a:prstGeom prst="rect">
            <a:avLst/>
          </a:prstGeom>
          <a:noFill/>
        </p:spPr>
        <p:txBody>
          <a:bodyPr wrap="none" rtlCol="0">
            <a:spAutoFit/>
          </a:bodyPr>
          <a:lstStyle/>
          <a:p>
            <a:r>
              <a:rPr lang="en-US" b="1" dirty="0" smtClean="0">
                <a:solidFill>
                  <a:srgbClr val="FF0000"/>
                </a:solidFill>
              </a:rPr>
              <a:t>DUNE</a:t>
            </a:r>
            <a:endParaRPr lang="en-US" b="1" dirty="0">
              <a:solidFill>
                <a:srgbClr val="FF0000"/>
              </a:solidFill>
            </a:endParaRPr>
          </a:p>
        </p:txBody>
      </p:sp>
      <p:cxnSp>
        <p:nvCxnSpPr>
          <p:cNvPr id="23" name="Straight Arrow Connector 22"/>
          <p:cNvCxnSpPr/>
          <p:nvPr/>
        </p:nvCxnSpPr>
        <p:spPr>
          <a:xfrm>
            <a:off x="806450" y="4426119"/>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09390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400000">
            <a:off x="440598" y="5422418"/>
            <a:ext cx="981359" cy="338554"/>
          </a:xfrm>
          <a:prstGeom prst="rect">
            <a:avLst/>
          </a:prstGeom>
          <a:noFill/>
        </p:spPr>
        <p:txBody>
          <a:bodyPr wrap="none" rtlCol="0">
            <a:spAutoFit/>
          </a:bodyPr>
          <a:lstStyle/>
          <a:p>
            <a:r>
              <a:rPr lang="en-US" sz="1600" dirty="0" smtClean="0">
                <a:solidFill>
                  <a:srgbClr val="FF0000"/>
                </a:solidFill>
              </a:rPr>
              <a:t>Jan 11-12</a:t>
            </a:r>
            <a:endParaRPr lang="en-US" sz="1600" dirty="0">
              <a:solidFill>
                <a:srgbClr val="FF0000"/>
              </a:solidFill>
            </a:endParaRPr>
          </a:p>
        </p:txBody>
      </p:sp>
      <p:sp>
        <p:nvSpPr>
          <p:cNvPr id="27" name="TextBox 26"/>
          <p:cNvSpPr txBox="1"/>
          <p:nvPr/>
        </p:nvSpPr>
        <p:spPr>
          <a:xfrm>
            <a:off x="-76200" y="4191000"/>
            <a:ext cx="853119" cy="461665"/>
          </a:xfrm>
          <a:prstGeom prst="rect">
            <a:avLst/>
          </a:prstGeom>
          <a:noFill/>
        </p:spPr>
        <p:txBody>
          <a:bodyPr wrap="none" rtlCol="0">
            <a:spAutoFit/>
          </a:bodyPr>
          <a:lstStyle/>
          <a:p>
            <a:r>
              <a:rPr lang="en-US" b="1" dirty="0" smtClean="0">
                <a:solidFill>
                  <a:srgbClr val="FF0000"/>
                </a:solidFill>
              </a:rPr>
              <a:t>LBNC</a:t>
            </a:r>
            <a:endParaRPr lang="en-US" b="1" dirty="0">
              <a:solidFill>
                <a:srgbClr val="FF0000"/>
              </a:solidFill>
            </a:endParaRPr>
          </a:p>
        </p:txBody>
      </p:sp>
      <p:cxnSp>
        <p:nvCxnSpPr>
          <p:cNvPr id="38" name="Straight Arrow Connector 37"/>
          <p:cNvCxnSpPr/>
          <p:nvPr/>
        </p:nvCxnSpPr>
        <p:spPr>
          <a:xfrm>
            <a:off x="3581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819400" y="3733800"/>
            <a:ext cx="1447800" cy="461665"/>
          </a:xfrm>
          <a:prstGeom prst="rect">
            <a:avLst/>
          </a:prstGeom>
          <a:noFill/>
        </p:spPr>
        <p:txBody>
          <a:bodyPr wrap="square" rtlCol="0">
            <a:spAutoFit/>
          </a:bodyPr>
          <a:lstStyle/>
          <a:p>
            <a:pPr algn="r"/>
            <a:r>
              <a:rPr lang="en-US" sz="1200" dirty="0" smtClean="0"/>
              <a:t>DUNE Collab meeting May 19-22</a:t>
            </a:r>
            <a:endParaRPr lang="en-US" sz="1200" dirty="0"/>
          </a:p>
        </p:txBody>
      </p:sp>
      <p:cxnSp>
        <p:nvCxnSpPr>
          <p:cNvPr id="61" name="Straight Arrow Connector 60"/>
          <p:cNvCxnSpPr/>
          <p:nvPr/>
        </p:nvCxnSpPr>
        <p:spPr>
          <a:xfrm>
            <a:off x="24552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5400000">
            <a:off x="2138523" y="5252877"/>
            <a:ext cx="633507" cy="338554"/>
          </a:xfrm>
          <a:prstGeom prst="rect">
            <a:avLst/>
          </a:prstGeom>
          <a:noFill/>
        </p:spPr>
        <p:txBody>
          <a:bodyPr wrap="none" rtlCol="0">
            <a:spAutoFit/>
          </a:bodyPr>
          <a:lstStyle/>
          <a:p>
            <a:r>
              <a:rPr lang="en-US" sz="1600" dirty="0" smtClean="0"/>
              <a:t>Apr 4</a:t>
            </a:r>
            <a:endParaRPr lang="en-US" sz="1600" dirty="0"/>
          </a:p>
        </p:txBody>
      </p:sp>
      <p:cxnSp>
        <p:nvCxnSpPr>
          <p:cNvPr id="63" name="Straight Arrow Connector 62"/>
          <p:cNvCxnSpPr/>
          <p:nvPr/>
        </p:nvCxnSpPr>
        <p:spPr>
          <a:xfrm>
            <a:off x="93127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2934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40979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rot="5400000">
            <a:off x="3678634" y="5431234"/>
            <a:ext cx="990977" cy="338554"/>
          </a:xfrm>
          <a:prstGeom prst="rect">
            <a:avLst/>
          </a:prstGeom>
          <a:noFill/>
        </p:spPr>
        <p:txBody>
          <a:bodyPr wrap="none" rtlCol="0">
            <a:spAutoFit/>
          </a:bodyPr>
          <a:lstStyle/>
          <a:p>
            <a:r>
              <a:rPr lang="en-US" sz="1600" dirty="0" smtClean="0">
                <a:solidFill>
                  <a:srgbClr val="FF0000"/>
                </a:solidFill>
              </a:rPr>
              <a:t>Jun 13-14</a:t>
            </a:r>
            <a:endParaRPr lang="en-US" sz="1600" dirty="0">
              <a:solidFill>
                <a:srgbClr val="FF0000"/>
              </a:solidFill>
            </a:endParaRPr>
          </a:p>
        </p:txBody>
      </p:sp>
      <p:cxnSp>
        <p:nvCxnSpPr>
          <p:cNvPr id="97" name="Straight Arrow Connector 96"/>
          <p:cNvCxnSpPr/>
          <p:nvPr/>
        </p:nvCxnSpPr>
        <p:spPr>
          <a:xfrm>
            <a:off x="1126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5400000">
            <a:off x="669198" y="5431234"/>
            <a:ext cx="981359" cy="338554"/>
          </a:xfrm>
          <a:prstGeom prst="rect">
            <a:avLst/>
          </a:prstGeom>
          <a:noFill/>
        </p:spPr>
        <p:txBody>
          <a:bodyPr wrap="none" rtlCol="0">
            <a:spAutoFit/>
          </a:bodyPr>
          <a:lstStyle/>
          <a:p>
            <a:r>
              <a:rPr lang="en-US" sz="1600" dirty="0" smtClean="0">
                <a:solidFill>
                  <a:srgbClr val="7030A0"/>
                </a:solidFill>
              </a:rPr>
              <a:t>Jan 19-21</a:t>
            </a:r>
            <a:endParaRPr lang="en-US" sz="1600" dirty="0">
              <a:solidFill>
                <a:srgbClr val="7030A0"/>
              </a:solidFill>
            </a:endParaRPr>
          </a:p>
        </p:txBody>
      </p:sp>
      <p:sp>
        <p:nvSpPr>
          <p:cNvPr id="99" name="TextBox 98"/>
          <p:cNvSpPr txBox="1"/>
          <p:nvPr/>
        </p:nvSpPr>
        <p:spPr>
          <a:xfrm rot="5400000">
            <a:off x="10277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100" name="Straight Arrow Connector 99"/>
          <p:cNvCxnSpPr/>
          <p:nvPr/>
        </p:nvCxnSpPr>
        <p:spPr>
          <a:xfrm>
            <a:off x="9906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457200" y="3733800"/>
            <a:ext cx="1371600" cy="461665"/>
          </a:xfrm>
          <a:prstGeom prst="rect">
            <a:avLst/>
          </a:prstGeom>
          <a:noFill/>
        </p:spPr>
        <p:txBody>
          <a:bodyPr wrap="square" rtlCol="0">
            <a:spAutoFit/>
          </a:bodyPr>
          <a:lstStyle/>
          <a:p>
            <a:pPr algn="r"/>
            <a:r>
              <a:rPr lang="en-US" sz="1200" dirty="0" smtClean="0"/>
              <a:t>DUNE Collab meeting Jan 12-15</a:t>
            </a:r>
            <a:endParaRPr lang="en-US" sz="1200" dirty="0"/>
          </a:p>
        </p:txBody>
      </p:sp>
      <p:sp>
        <p:nvSpPr>
          <p:cNvPr id="102" name="TextBox 101"/>
          <p:cNvSpPr txBox="1"/>
          <p:nvPr/>
        </p:nvSpPr>
        <p:spPr>
          <a:xfrm>
            <a:off x="7860738" y="5764556"/>
            <a:ext cx="1207062" cy="338554"/>
          </a:xfrm>
          <a:prstGeom prst="rect">
            <a:avLst/>
          </a:prstGeom>
          <a:noFill/>
        </p:spPr>
        <p:txBody>
          <a:bodyPr wrap="none" rtlCol="0">
            <a:spAutoFit/>
          </a:bodyPr>
          <a:lstStyle/>
          <a:p>
            <a:r>
              <a:rPr lang="en-US" sz="1600" dirty="0" smtClean="0">
                <a:solidFill>
                  <a:srgbClr val="FF0000"/>
                </a:solidFill>
              </a:rPr>
              <a:t>Face-to-face</a:t>
            </a:r>
            <a:endParaRPr lang="en-US" dirty="0">
              <a:solidFill>
                <a:srgbClr val="FF0000"/>
              </a:solidFill>
            </a:endParaRPr>
          </a:p>
        </p:txBody>
      </p:sp>
      <p:sp>
        <p:nvSpPr>
          <p:cNvPr id="72" name="TextBox 71"/>
          <p:cNvSpPr txBox="1"/>
          <p:nvPr/>
        </p:nvSpPr>
        <p:spPr>
          <a:xfrm>
            <a:off x="844183" y="2597319"/>
            <a:ext cx="6489918" cy="369332"/>
          </a:xfrm>
          <a:prstGeom prst="rect">
            <a:avLst/>
          </a:prstGeom>
          <a:noFill/>
        </p:spPr>
        <p:txBody>
          <a:bodyPr wrap="none" rtlCol="0">
            <a:spAutoFit/>
          </a:bodyPr>
          <a:lstStyle/>
          <a:p>
            <a:r>
              <a:rPr lang="en-US" sz="1800" dirty="0" err="1" smtClean="0">
                <a:solidFill>
                  <a:srgbClr val="FF0000"/>
                </a:solidFill>
                <a:latin typeface="Helvetica" panose="020B0604020202020204" pitchFamily="34" charset="0"/>
                <a:cs typeface="Helvetica" panose="020B0604020202020204" pitchFamily="34" charset="0"/>
              </a:rPr>
              <a:t>protoDUNE</a:t>
            </a:r>
            <a:r>
              <a:rPr lang="en-US" sz="1800" dirty="0" smtClean="0">
                <a:solidFill>
                  <a:srgbClr val="FF0000"/>
                </a:solidFill>
                <a:latin typeface="Helvetica" panose="020B0604020202020204" pitchFamily="34" charset="0"/>
                <a:cs typeface="Helvetica" panose="020B0604020202020204" pitchFamily="34" charset="0"/>
              </a:rPr>
              <a:t> ramp-up, TF studies, CD-2 strategy development </a:t>
            </a:r>
            <a:endParaRPr lang="en-US" sz="1800" dirty="0">
              <a:solidFill>
                <a:srgbClr val="FF0000"/>
              </a:solidFill>
              <a:latin typeface="Helvetica" panose="020B0604020202020204" pitchFamily="34" charset="0"/>
              <a:cs typeface="Helvetica" panose="020B0604020202020204" pitchFamily="34" charset="0"/>
            </a:endParaRPr>
          </a:p>
        </p:txBody>
      </p:sp>
      <p:sp>
        <p:nvSpPr>
          <p:cNvPr id="75" name="TextBox 74"/>
          <p:cNvSpPr txBox="1"/>
          <p:nvPr/>
        </p:nvSpPr>
        <p:spPr>
          <a:xfrm>
            <a:off x="152400" y="6019800"/>
            <a:ext cx="8278677" cy="338554"/>
          </a:xfrm>
          <a:prstGeom prst="rect">
            <a:avLst/>
          </a:prstGeom>
          <a:noFill/>
        </p:spPr>
        <p:txBody>
          <a:bodyPr wrap="none" rtlCol="0">
            <a:spAutoFit/>
          </a:bodyPr>
          <a:lstStyle/>
          <a:p>
            <a:r>
              <a:rPr lang="en-US" sz="1600" dirty="0" smtClean="0">
                <a:solidFill>
                  <a:srgbClr val="0F2D62"/>
                </a:solidFill>
              </a:rPr>
              <a:t>Not shown: weekly Saturday morning calls with LBNC Chair, </a:t>
            </a:r>
            <a:r>
              <a:rPr lang="en-US" sz="1600" dirty="0" err="1" smtClean="0">
                <a:solidFill>
                  <a:srgbClr val="0F2D62"/>
                </a:solidFill>
              </a:rPr>
              <a:t>Fermilab</a:t>
            </a:r>
            <a:r>
              <a:rPr lang="en-US" sz="1600" dirty="0" smtClean="0">
                <a:solidFill>
                  <a:srgbClr val="0F2D62"/>
                </a:solidFill>
              </a:rPr>
              <a:t>, LBNF, &amp; DUNE management</a:t>
            </a:r>
            <a:endParaRPr lang="en-US" dirty="0">
              <a:solidFill>
                <a:srgbClr val="0F2D62"/>
              </a:solidFill>
            </a:endParaRPr>
          </a:p>
        </p:txBody>
      </p:sp>
      <p:cxnSp>
        <p:nvCxnSpPr>
          <p:cNvPr id="73" name="Straight Arrow Connector 72"/>
          <p:cNvCxnSpPr/>
          <p:nvPr/>
        </p:nvCxnSpPr>
        <p:spPr>
          <a:xfrm>
            <a:off x="403860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5400000">
            <a:off x="3661688" y="5296158"/>
            <a:ext cx="720069" cy="338554"/>
          </a:xfrm>
          <a:prstGeom prst="rect">
            <a:avLst/>
          </a:prstGeom>
          <a:noFill/>
        </p:spPr>
        <p:txBody>
          <a:bodyPr wrap="none" rtlCol="0">
            <a:spAutoFit/>
          </a:bodyPr>
          <a:lstStyle/>
          <a:p>
            <a:r>
              <a:rPr lang="en-US" sz="1600" dirty="0" smtClean="0">
                <a:solidFill>
                  <a:srgbClr val="FF0000"/>
                </a:solidFill>
              </a:rPr>
              <a:t>Jun 12</a:t>
            </a:r>
            <a:endParaRPr lang="en-US" sz="1600" dirty="0">
              <a:solidFill>
                <a:srgbClr val="FF0000"/>
              </a:solidFill>
            </a:endParaRPr>
          </a:p>
        </p:txBody>
      </p:sp>
      <p:cxnSp>
        <p:nvCxnSpPr>
          <p:cNvPr id="77" name="Straight Arrow Connector 76"/>
          <p:cNvCxnSpPr/>
          <p:nvPr/>
        </p:nvCxnSpPr>
        <p:spPr>
          <a:xfrm>
            <a:off x="42503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5400000">
            <a:off x="3788589" y="5431234"/>
            <a:ext cx="990977" cy="338554"/>
          </a:xfrm>
          <a:prstGeom prst="rect">
            <a:avLst/>
          </a:prstGeom>
          <a:noFill/>
        </p:spPr>
        <p:txBody>
          <a:bodyPr wrap="none" rtlCol="0">
            <a:spAutoFit/>
          </a:bodyPr>
          <a:lstStyle/>
          <a:p>
            <a:r>
              <a:rPr lang="en-US" sz="1600" dirty="0" smtClean="0">
                <a:solidFill>
                  <a:srgbClr val="7030A0"/>
                </a:solidFill>
              </a:rPr>
              <a:t>Jun 19-21</a:t>
            </a:r>
            <a:endParaRPr lang="en-US" sz="1600" dirty="0">
              <a:solidFill>
                <a:srgbClr val="7030A0"/>
              </a:solidFill>
            </a:endParaRPr>
          </a:p>
        </p:txBody>
      </p:sp>
      <p:sp>
        <p:nvSpPr>
          <p:cNvPr id="79" name="TextBox 78"/>
          <p:cNvSpPr txBox="1"/>
          <p:nvPr/>
        </p:nvSpPr>
        <p:spPr>
          <a:xfrm rot="5400000">
            <a:off x="41519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80" name="Straight Arrow Connector 79"/>
          <p:cNvCxnSpPr/>
          <p:nvPr/>
        </p:nvCxnSpPr>
        <p:spPr>
          <a:xfrm>
            <a:off x="2819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524000" y="3733800"/>
            <a:ext cx="1447800" cy="461665"/>
          </a:xfrm>
          <a:prstGeom prst="rect">
            <a:avLst/>
          </a:prstGeom>
          <a:noFill/>
        </p:spPr>
        <p:txBody>
          <a:bodyPr wrap="square" rtlCol="0">
            <a:spAutoFit/>
          </a:bodyPr>
          <a:lstStyle/>
          <a:p>
            <a:pPr algn="r"/>
            <a:r>
              <a:rPr lang="en-US" sz="1200" dirty="0" smtClean="0"/>
              <a:t>SPSC</a:t>
            </a:r>
            <a:br>
              <a:rPr lang="en-US" sz="1200" dirty="0" smtClean="0"/>
            </a:br>
            <a:r>
              <a:rPr lang="en-US" sz="1200" dirty="0" smtClean="0"/>
              <a:t>Apr 19-20</a:t>
            </a:r>
            <a:endParaRPr lang="en-US" sz="1200" dirty="0"/>
          </a:p>
        </p:txBody>
      </p:sp>
      <p:sp>
        <p:nvSpPr>
          <p:cNvPr id="60" name="TextBox 59"/>
          <p:cNvSpPr txBox="1"/>
          <p:nvPr/>
        </p:nvSpPr>
        <p:spPr>
          <a:xfrm rot="5400000">
            <a:off x="2772226" y="5304974"/>
            <a:ext cx="737702" cy="338554"/>
          </a:xfrm>
          <a:prstGeom prst="rect">
            <a:avLst/>
          </a:prstGeom>
          <a:noFill/>
        </p:spPr>
        <p:txBody>
          <a:bodyPr wrap="none" rtlCol="0">
            <a:spAutoFit/>
          </a:bodyPr>
          <a:lstStyle/>
          <a:p>
            <a:r>
              <a:rPr lang="en-US" sz="1600" dirty="0" smtClean="0"/>
              <a:t>Apr 29</a:t>
            </a:r>
            <a:endParaRPr lang="en-US" sz="1600" dirty="0"/>
          </a:p>
        </p:txBody>
      </p:sp>
      <p:cxnSp>
        <p:nvCxnSpPr>
          <p:cNvPr id="48" name="Straight Arrow Connector 47"/>
          <p:cNvCxnSpPr/>
          <p:nvPr/>
        </p:nvCxnSpPr>
        <p:spPr>
          <a:xfrm>
            <a:off x="5656636"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1" y="2057400"/>
            <a:ext cx="1295400" cy="461665"/>
          </a:xfrm>
          <a:prstGeom prst="rect">
            <a:avLst/>
          </a:prstGeom>
          <a:noFill/>
        </p:spPr>
        <p:txBody>
          <a:bodyPr wrap="square" rtlCol="0">
            <a:spAutoFit/>
          </a:bodyPr>
          <a:lstStyle/>
          <a:p>
            <a:pPr algn="r"/>
            <a:r>
              <a:rPr lang="en-US" sz="1200" dirty="0" smtClean="0"/>
              <a:t>DOE Status Review Aug 11-12</a:t>
            </a:r>
            <a:endParaRPr lang="en-US" sz="1200" dirty="0"/>
          </a:p>
        </p:txBody>
      </p:sp>
      <p:cxnSp>
        <p:nvCxnSpPr>
          <p:cNvPr id="50" name="Straight Arrow Connector 49"/>
          <p:cNvCxnSpPr/>
          <p:nvPr/>
        </p:nvCxnSpPr>
        <p:spPr>
          <a:xfrm>
            <a:off x="5673293" y="3043535"/>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572002" y="3729335"/>
            <a:ext cx="1312056" cy="461665"/>
          </a:xfrm>
          <a:prstGeom prst="rect">
            <a:avLst/>
          </a:prstGeom>
          <a:noFill/>
        </p:spPr>
        <p:txBody>
          <a:bodyPr wrap="square" rtlCol="0">
            <a:spAutoFit/>
          </a:bodyPr>
          <a:lstStyle/>
          <a:p>
            <a:pPr algn="r"/>
            <a:r>
              <a:rPr lang="en-US" sz="1200" dirty="0" smtClean="0"/>
              <a:t>DOE Status Review Aug 11-12</a:t>
            </a:r>
            <a:endParaRPr lang="en-US" sz="1200" dirty="0"/>
          </a:p>
        </p:txBody>
      </p:sp>
      <p:sp>
        <p:nvSpPr>
          <p:cNvPr id="45" name="TextBox 44"/>
          <p:cNvSpPr txBox="1"/>
          <p:nvPr/>
        </p:nvSpPr>
        <p:spPr>
          <a:xfrm>
            <a:off x="364126" y="2819400"/>
            <a:ext cx="4817474" cy="1938992"/>
          </a:xfrm>
          <a:prstGeom prst="rect">
            <a:avLst/>
          </a:prstGeom>
          <a:solidFill>
            <a:schemeClr val="accent2">
              <a:lumMod val="60000"/>
              <a:lumOff val="40000"/>
            </a:schemeClr>
          </a:solidFill>
        </p:spPr>
        <p:txBody>
          <a:bodyPr wrap="square" rtlCol="0">
            <a:spAutoFit/>
          </a:bodyPr>
          <a:lstStyle/>
          <a:p>
            <a:r>
              <a:rPr lang="en-US" dirty="0" smtClean="0"/>
              <a:t>Two-hour LBNC follow-up discussion</a:t>
            </a:r>
          </a:p>
          <a:p>
            <a:pPr marL="530352" indent="-342900">
              <a:buFont typeface="Arial" panose="020B0604020202020204" pitchFamily="34" charset="0"/>
              <a:buChar char="•"/>
            </a:pPr>
            <a:r>
              <a:rPr lang="en-US" dirty="0" smtClean="0"/>
              <a:t>Planning for mini-review and LBNC June meeting</a:t>
            </a:r>
          </a:p>
          <a:p>
            <a:pPr marL="530352" indent="-342900">
              <a:buFont typeface="Arial" panose="020B0604020202020204" pitchFamily="34" charset="0"/>
              <a:buChar char="•"/>
            </a:pPr>
            <a:r>
              <a:rPr lang="en-US" dirty="0" smtClean="0"/>
              <a:t>Discussion of </a:t>
            </a:r>
            <a:r>
              <a:rPr lang="en-US" dirty="0" err="1" smtClean="0"/>
              <a:t>protoDUNE</a:t>
            </a:r>
            <a:r>
              <a:rPr lang="en-US" dirty="0" smtClean="0"/>
              <a:t> resources, planning, physics</a:t>
            </a:r>
          </a:p>
        </p:txBody>
      </p:sp>
      <p:sp>
        <p:nvSpPr>
          <p:cNvPr id="66" name="TextBox 65"/>
          <p:cNvSpPr txBox="1"/>
          <p:nvPr/>
        </p:nvSpPr>
        <p:spPr>
          <a:xfrm rot="5400000">
            <a:off x="2944952" y="5284648"/>
            <a:ext cx="697050" cy="338554"/>
          </a:xfrm>
          <a:prstGeom prst="rect">
            <a:avLst/>
          </a:prstGeom>
          <a:solidFill>
            <a:schemeClr val="accent2">
              <a:lumMod val="60000"/>
              <a:lumOff val="40000"/>
            </a:schemeClr>
          </a:solidFill>
        </p:spPr>
        <p:txBody>
          <a:bodyPr wrap="none" rtlCol="0">
            <a:spAutoFit/>
          </a:bodyPr>
          <a:lstStyle/>
          <a:p>
            <a:r>
              <a:rPr lang="en-US" sz="1600" dirty="0" smtClean="0"/>
              <a:t>May </a:t>
            </a:r>
            <a:r>
              <a:rPr lang="en-US" sz="1600" dirty="0"/>
              <a:t>6</a:t>
            </a:r>
          </a:p>
        </p:txBody>
      </p:sp>
    </p:spTree>
    <p:extLst>
      <p:ext uri="{BB962C8B-B14F-4D97-AF65-F5344CB8AC3E}">
        <p14:creationId xmlns:p14="http://schemas.microsoft.com/office/powerpoint/2010/main" val="277392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CY2016 for LBNF and DUNE</a:t>
            </a:r>
            <a:endParaRPr lang="en-US" dirty="0"/>
          </a:p>
        </p:txBody>
      </p:sp>
      <p:sp>
        <p:nvSpPr>
          <p:cNvPr id="4" name="Date Placeholder 3"/>
          <p:cNvSpPr>
            <a:spLocks noGrp="1"/>
          </p:cNvSpPr>
          <p:nvPr>
            <p:ph type="dt" sz="half" idx="10"/>
          </p:nvPr>
        </p:nvSpPr>
        <p:spPr/>
        <p:txBody>
          <a:bodyPr/>
          <a:lstStyle/>
          <a:p>
            <a:pPr>
              <a:defRPr/>
            </a:pPr>
            <a:r>
              <a:rPr lang="en-US" smtClean="0"/>
              <a:t>06/21/2016</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on LBNF and DUNE</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9</a:t>
            </a:fld>
            <a:endParaRPr lang="en-US" dirty="0"/>
          </a:p>
        </p:txBody>
      </p:sp>
      <p:cxnSp>
        <p:nvCxnSpPr>
          <p:cNvPr id="8" name="Straight Arrow Connector 7"/>
          <p:cNvCxnSpPr/>
          <p:nvPr/>
        </p:nvCxnSpPr>
        <p:spPr>
          <a:xfrm>
            <a:off x="806450" y="1371600"/>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38200" y="914400"/>
            <a:ext cx="6301790" cy="369332"/>
          </a:xfrm>
          <a:prstGeom prst="rect">
            <a:avLst/>
          </a:prstGeom>
          <a:noFill/>
        </p:spPr>
        <p:txBody>
          <a:bodyPr wrap="none" rtlCol="0">
            <a:spAutoFit/>
          </a:bodyPr>
          <a:lstStyle/>
          <a:p>
            <a:r>
              <a:rPr lang="en-US" sz="1800" dirty="0" smtClean="0">
                <a:solidFill>
                  <a:srgbClr val="FF0000"/>
                </a:solidFill>
                <a:latin typeface="Helvetica" panose="020B0604020202020204" pitchFamily="34" charset="0"/>
                <a:cs typeface="Helvetica" panose="020B0604020202020204" pitchFamily="34" charset="0"/>
              </a:rPr>
              <a:t>Pre-excavation planning, CM/GC &amp; CD-3a approval support</a:t>
            </a:r>
            <a:endParaRPr lang="en-US" sz="1800" dirty="0">
              <a:solidFill>
                <a:srgbClr val="FF0000"/>
              </a:solidFill>
              <a:latin typeface="Helvetica" panose="020B0604020202020204" pitchFamily="34" charset="0"/>
              <a:cs typeface="Helvetica" panose="020B0604020202020204" pitchFamily="34" charset="0"/>
            </a:endParaRPr>
          </a:p>
        </p:txBody>
      </p:sp>
      <p:sp>
        <p:nvSpPr>
          <p:cNvPr id="14" name="TextBox 13"/>
          <p:cNvSpPr txBox="1"/>
          <p:nvPr/>
        </p:nvSpPr>
        <p:spPr>
          <a:xfrm>
            <a:off x="-76200" y="1143000"/>
            <a:ext cx="830677" cy="461665"/>
          </a:xfrm>
          <a:prstGeom prst="rect">
            <a:avLst/>
          </a:prstGeom>
          <a:noFill/>
        </p:spPr>
        <p:txBody>
          <a:bodyPr wrap="none" rtlCol="0">
            <a:spAutoFit/>
          </a:bodyPr>
          <a:lstStyle/>
          <a:p>
            <a:r>
              <a:rPr lang="en-US" b="1" dirty="0" smtClean="0">
                <a:solidFill>
                  <a:srgbClr val="FF0000"/>
                </a:solidFill>
              </a:rPr>
              <a:t>LBNF</a:t>
            </a:r>
            <a:endParaRPr lang="en-US" b="1" dirty="0">
              <a:solidFill>
                <a:srgbClr val="FF0000"/>
              </a:solidFill>
            </a:endParaRPr>
          </a:p>
        </p:txBody>
      </p:sp>
      <p:cxnSp>
        <p:nvCxnSpPr>
          <p:cNvPr id="15" name="Straight Arrow Connector 14"/>
          <p:cNvCxnSpPr/>
          <p:nvPr/>
        </p:nvCxnSpPr>
        <p:spPr>
          <a:xfrm>
            <a:off x="806450" y="3054519"/>
            <a:ext cx="8185150"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 y="2825919"/>
            <a:ext cx="931665" cy="461665"/>
          </a:xfrm>
          <a:prstGeom prst="rect">
            <a:avLst/>
          </a:prstGeom>
          <a:noFill/>
        </p:spPr>
        <p:txBody>
          <a:bodyPr wrap="none" rtlCol="0">
            <a:spAutoFit/>
          </a:bodyPr>
          <a:lstStyle/>
          <a:p>
            <a:r>
              <a:rPr lang="en-US" b="1" dirty="0" smtClean="0">
                <a:solidFill>
                  <a:srgbClr val="FF0000"/>
                </a:solidFill>
              </a:rPr>
              <a:t>DUNE</a:t>
            </a:r>
            <a:endParaRPr lang="en-US" b="1" dirty="0">
              <a:solidFill>
                <a:srgbClr val="FF0000"/>
              </a:solidFill>
            </a:endParaRPr>
          </a:p>
        </p:txBody>
      </p:sp>
      <p:cxnSp>
        <p:nvCxnSpPr>
          <p:cNvPr id="23" name="Straight Arrow Connector 22"/>
          <p:cNvCxnSpPr/>
          <p:nvPr/>
        </p:nvCxnSpPr>
        <p:spPr>
          <a:xfrm>
            <a:off x="806450" y="4426119"/>
            <a:ext cx="81851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09390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5400000">
            <a:off x="440598" y="5422418"/>
            <a:ext cx="981359" cy="338554"/>
          </a:xfrm>
          <a:prstGeom prst="rect">
            <a:avLst/>
          </a:prstGeom>
          <a:noFill/>
        </p:spPr>
        <p:txBody>
          <a:bodyPr wrap="none" rtlCol="0">
            <a:spAutoFit/>
          </a:bodyPr>
          <a:lstStyle/>
          <a:p>
            <a:r>
              <a:rPr lang="en-US" sz="1600" dirty="0" smtClean="0">
                <a:solidFill>
                  <a:srgbClr val="FF0000"/>
                </a:solidFill>
              </a:rPr>
              <a:t>Jan 11-12</a:t>
            </a:r>
            <a:endParaRPr lang="en-US" sz="1600" dirty="0">
              <a:solidFill>
                <a:srgbClr val="FF0000"/>
              </a:solidFill>
            </a:endParaRPr>
          </a:p>
        </p:txBody>
      </p:sp>
      <p:sp>
        <p:nvSpPr>
          <p:cNvPr id="27" name="TextBox 26"/>
          <p:cNvSpPr txBox="1"/>
          <p:nvPr/>
        </p:nvSpPr>
        <p:spPr>
          <a:xfrm>
            <a:off x="-76200" y="4191000"/>
            <a:ext cx="853119" cy="461665"/>
          </a:xfrm>
          <a:prstGeom prst="rect">
            <a:avLst/>
          </a:prstGeom>
          <a:noFill/>
        </p:spPr>
        <p:txBody>
          <a:bodyPr wrap="none" rtlCol="0">
            <a:spAutoFit/>
          </a:bodyPr>
          <a:lstStyle/>
          <a:p>
            <a:r>
              <a:rPr lang="en-US" b="1" dirty="0" smtClean="0">
                <a:solidFill>
                  <a:srgbClr val="FF0000"/>
                </a:solidFill>
              </a:rPr>
              <a:t>LBNC</a:t>
            </a:r>
            <a:endParaRPr lang="en-US" b="1" dirty="0">
              <a:solidFill>
                <a:srgbClr val="FF0000"/>
              </a:solidFill>
            </a:endParaRPr>
          </a:p>
        </p:txBody>
      </p:sp>
      <p:cxnSp>
        <p:nvCxnSpPr>
          <p:cNvPr id="38" name="Straight Arrow Connector 37"/>
          <p:cNvCxnSpPr/>
          <p:nvPr/>
        </p:nvCxnSpPr>
        <p:spPr>
          <a:xfrm>
            <a:off x="3581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819400" y="3733800"/>
            <a:ext cx="1447800" cy="461665"/>
          </a:xfrm>
          <a:prstGeom prst="rect">
            <a:avLst/>
          </a:prstGeom>
          <a:noFill/>
        </p:spPr>
        <p:txBody>
          <a:bodyPr wrap="square" rtlCol="0">
            <a:spAutoFit/>
          </a:bodyPr>
          <a:lstStyle/>
          <a:p>
            <a:pPr algn="r"/>
            <a:r>
              <a:rPr lang="en-US" sz="1200" dirty="0" smtClean="0"/>
              <a:t>DUNE Collab meeting May 19-22</a:t>
            </a:r>
            <a:endParaRPr lang="en-US" sz="1200" dirty="0"/>
          </a:p>
        </p:txBody>
      </p:sp>
      <p:sp>
        <p:nvSpPr>
          <p:cNvPr id="60" name="TextBox 59"/>
          <p:cNvSpPr txBox="1"/>
          <p:nvPr/>
        </p:nvSpPr>
        <p:spPr>
          <a:xfrm rot="5400000">
            <a:off x="2772226" y="5304974"/>
            <a:ext cx="737702" cy="338554"/>
          </a:xfrm>
          <a:prstGeom prst="rect">
            <a:avLst/>
          </a:prstGeom>
          <a:noFill/>
        </p:spPr>
        <p:txBody>
          <a:bodyPr wrap="none" rtlCol="0">
            <a:spAutoFit/>
          </a:bodyPr>
          <a:lstStyle/>
          <a:p>
            <a:r>
              <a:rPr lang="en-US" sz="1600" dirty="0" smtClean="0"/>
              <a:t>Apr 29</a:t>
            </a:r>
            <a:endParaRPr lang="en-US" sz="1600" dirty="0"/>
          </a:p>
        </p:txBody>
      </p:sp>
      <p:cxnSp>
        <p:nvCxnSpPr>
          <p:cNvPr id="61" name="Straight Arrow Connector 60"/>
          <p:cNvCxnSpPr/>
          <p:nvPr/>
        </p:nvCxnSpPr>
        <p:spPr>
          <a:xfrm>
            <a:off x="24552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5400000">
            <a:off x="2138523" y="5252877"/>
            <a:ext cx="633507" cy="338554"/>
          </a:xfrm>
          <a:prstGeom prst="rect">
            <a:avLst/>
          </a:prstGeom>
          <a:noFill/>
        </p:spPr>
        <p:txBody>
          <a:bodyPr wrap="none" rtlCol="0">
            <a:spAutoFit/>
          </a:bodyPr>
          <a:lstStyle/>
          <a:p>
            <a:r>
              <a:rPr lang="en-US" sz="1600" dirty="0" smtClean="0"/>
              <a:t>Apr 4</a:t>
            </a:r>
            <a:endParaRPr lang="en-US" sz="1600" dirty="0"/>
          </a:p>
        </p:txBody>
      </p:sp>
      <p:cxnSp>
        <p:nvCxnSpPr>
          <p:cNvPr id="63" name="Straight Arrow Connector 62"/>
          <p:cNvCxnSpPr/>
          <p:nvPr/>
        </p:nvCxnSpPr>
        <p:spPr>
          <a:xfrm>
            <a:off x="931278"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3293477"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5400000">
            <a:off x="2944952" y="5284648"/>
            <a:ext cx="697050" cy="338554"/>
          </a:xfrm>
          <a:prstGeom prst="rect">
            <a:avLst/>
          </a:prstGeom>
          <a:noFill/>
        </p:spPr>
        <p:txBody>
          <a:bodyPr wrap="none" rtlCol="0">
            <a:spAutoFit/>
          </a:bodyPr>
          <a:lstStyle/>
          <a:p>
            <a:r>
              <a:rPr lang="en-US" sz="1600" dirty="0" smtClean="0"/>
              <a:t>May </a:t>
            </a:r>
            <a:r>
              <a:rPr lang="en-US" sz="1600" dirty="0"/>
              <a:t>6</a:t>
            </a:r>
          </a:p>
        </p:txBody>
      </p:sp>
      <p:cxnSp>
        <p:nvCxnSpPr>
          <p:cNvPr id="81" name="Straight Arrow Connector 80"/>
          <p:cNvCxnSpPr/>
          <p:nvPr/>
        </p:nvCxnSpPr>
        <p:spPr>
          <a:xfrm>
            <a:off x="40979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11261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5400000">
            <a:off x="669198" y="5431234"/>
            <a:ext cx="981359" cy="338554"/>
          </a:xfrm>
          <a:prstGeom prst="rect">
            <a:avLst/>
          </a:prstGeom>
          <a:noFill/>
        </p:spPr>
        <p:txBody>
          <a:bodyPr wrap="none" rtlCol="0">
            <a:spAutoFit/>
          </a:bodyPr>
          <a:lstStyle/>
          <a:p>
            <a:r>
              <a:rPr lang="en-US" sz="1600" dirty="0" smtClean="0">
                <a:solidFill>
                  <a:srgbClr val="7030A0"/>
                </a:solidFill>
              </a:rPr>
              <a:t>Jan 19-21</a:t>
            </a:r>
            <a:endParaRPr lang="en-US" sz="1600" dirty="0">
              <a:solidFill>
                <a:srgbClr val="7030A0"/>
              </a:solidFill>
            </a:endParaRPr>
          </a:p>
        </p:txBody>
      </p:sp>
      <p:sp>
        <p:nvSpPr>
          <p:cNvPr id="99" name="TextBox 98"/>
          <p:cNvSpPr txBox="1"/>
          <p:nvPr/>
        </p:nvSpPr>
        <p:spPr>
          <a:xfrm rot="5400000">
            <a:off x="10277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100" name="Straight Arrow Connector 99"/>
          <p:cNvCxnSpPr/>
          <p:nvPr/>
        </p:nvCxnSpPr>
        <p:spPr>
          <a:xfrm>
            <a:off x="9906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457200" y="3733800"/>
            <a:ext cx="1371600" cy="461665"/>
          </a:xfrm>
          <a:prstGeom prst="rect">
            <a:avLst/>
          </a:prstGeom>
          <a:noFill/>
        </p:spPr>
        <p:txBody>
          <a:bodyPr wrap="square" rtlCol="0">
            <a:spAutoFit/>
          </a:bodyPr>
          <a:lstStyle/>
          <a:p>
            <a:pPr algn="r"/>
            <a:r>
              <a:rPr lang="en-US" sz="1200" dirty="0" smtClean="0"/>
              <a:t>DUNE Collab meeting Jan 12-15</a:t>
            </a:r>
            <a:endParaRPr lang="en-US" sz="1200" dirty="0"/>
          </a:p>
        </p:txBody>
      </p:sp>
      <p:sp>
        <p:nvSpPr>
          <p:cNvPr id="102" name="TextBox 101"/>
          <p:cNvSpPr txBox="1"/>
          <p:nvPr/>
        </p:nvSpPr>
        <p:spPr>
          <a:xfrm>
            <a:off x="7860738" y="5764556"/>
            <a:ext cx="1207062" cy="338554"/>
          </a:xfrm>
          <a:prstGeom prst="rect">
            <a:avLst/>
          </a:prstGeom>
          <a:noFill/>
        </p:spPr>
        <p:txBody>
          <a:bodyPr wrap="none" rtlCol="0">
            <a:spAutoFit/>
          </a:bodyPr>
          <a:lstStyle/>
          <a:p>
            <a:r>
              <a:rPr lang="en-US" sz="1600" dirty="0" smtClean="0">
                <a:solidFill>
                  <a:srgbClr val="FF0000"/>
                </a:solidFill>
              </a:rPr>
              <a:t>Face-to-face</a:t>
            </a:r>
            <a:endParaRPr lang="en-US" dirty="0">
              <a:solidFill>
                <a:srgbClr val="FF0000"/>
              </a:solidFill>
            </a:endParaRPr>
          </a:p>
        </p:txBody>
      </p:sp>
      <p:sp>
        <p:nvSpPr>
          <p:cNvPr id="72" name="TextBox 71"/>
          <p:cNvSpPr txBox="1"/>
          <p:nvPr/>
        </p:nvSpPr>
        <p:spPr>
          <a:xfrm>
            <a:off x="844183" y="2597319"/>
            <a:ext cx="6489918" cy="369332"/>
          </a:xfrm>
          <a:prstGeom prst="rect">
            <a:avLst/>
          </a:prstGeom>
          <a:noFill/>
        </p:spPr>
        <p:txBody>
          <a:bodyPr wrap="none" rtlCol="0">
            <a:spAutoFit/>
          </a:bodyPr>
          <a:lstStyle/>
          <a:p>
            <a:r>
              <a:rPr lang="en-US" sz="1800" dirty="0" err="1" smtClean="0">
                <a:solidFill>
                  <a:srgbClr val="FF0000"/>
                </a:solidFill>
                <a:latin typeface="Helvetica" panose="020B0604020202020204" pitchFamily="34" charset="0"/>
                <a:cs typeface="Helvetica" panose="020B0604020202020204" pitchFamily="34" charset="0"/>
              </a:rPr>
              <a:t>protoDUNE</a:t>
            </a:r>
            <a:r>
              <a:rPr lang="en-US" sz="1800" dirty="0" smtClean="0">
                <a:solidFill>
                  <a:srgbClr val="FF0000"/>
                </a:solidFill>
                <a:latin typeface="Helvetica" panose="020B0604020202020204" pitchFamily="34" charset="0"/>
                <a:cs typeface="Helvetica" panose="020B0604020202020204" pitchFamily="34" charset="0"/>
              </a:rPr>
              <a:t> ramp-up, TF studies, CD-2 strategy development </a:t>
            </a:r>
            <a:endParaRPr lang="en-US" sz="1800" dirty="0">
              <a:solidFill>
                <a:srgbClr val="FF0000"/>
              </a:solidFill>
              <a:latin typeface="Helvetica" panose="020B0604020202020204" pitchFamily="34" charset="0"/>
              <a:cs typeface="Helvetica" panose="020B0604020202020204" pitchFamily="34" charset="0"/>
            </a:endParaRPr>
          </a:p>
        </p:txBody>
      </p:sp>
      <p:sp>
        <p:nvSpPr>
          <p:cNvPr id="75" name="TextBox 74"/>
          <p:cNvSpPr txBox="1"/>
          <p:nvPr/>
        </p:nvSpPr>
        <p:spPr>
          <a:xfrm>
            <a:off x="152400" y="6019800"/>
            <a:ext cx="8278677" cy="338554"/>
          </a:xfrm>
          <a:prstGeom prst="rect">
            <a:avLst/>
          </a:prstGeom>
          <a:noFill/>
        </p:spPr>
        <p:txBody>
          <a:bodyPr wrap="none" rtlCol="0">
            <a:spAutoFit/>
          </a:bodyPr>
          <a:lstStyle/>
          <a:p>
            <a:r>
              <a:rPr lang="en-US" sz="1600" dirty="0" smtClean="0">
                <a:solidFill>
                  <a:srgbClr val="0F2D62"/>
                </a:solidFill>
              </a:rPr>
              <a:t>Not shown: weekly Saturday morning calls with LBNC Chair, </a:t>
            </a:r>
            <a:r>
              <a:rPr lang="en-US" sz="1600" dirty="0" err="1" smtClean="0">
                <a:solidFill>
                  <a:srgbClr val="0F2D62"/>
                </a:solidFill>
              </a:rPr>
              <a:t>Fermilab</a:t>
            </a:r>
            <a:r>
              <a:rPr lang="en-US" sz="1600" dirty="0" smtClean="0">
                <a:solidFill>
                  <a:srgbClr val="0F2D62"/>
                </a:solidFill>
              </a:rPr>
              <a:t>, LBNF, &amp; DUNE management</a:t>
            </a:r>
            <a:endParaRPr lang="en-US" dirty="0">
              <a:solidFill>
                <a:srgbClr val="0F2D62"/>
              </a:solidFill>
            </a:endParaRPr>
          </a:p>
        </p:txBody>
      </p:sp>
      <p:cxnSp>
        <p:nvCxnSpPr>
          <p:cNvPr id="73" name="Straight Arrow Connector 72"/>
          <p:cNvCxnSpPr/>
          <p:nvPr/>
        </p:nvCxnSpPr>
        <p:spPr>
          <a:xfrm>
            <a:off x="4038600"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5400000">
            <a:off x="3543043" y="5296158"/>
            <a:ext cx="720069" cy="338554"/>
          </a:xfrm>
          <a:prstGeom prst="rect">
            <a:avLst/>
          </a:prstGeom>
          <a:solidFill>
            <a:schemeClr val="accent2">
              <a:lumMod val="60000"/>
              <a:lumOff val="40000"/>
            </a:schemeClr>
          </a:solidFill>
        </p:spPr>
        <p:txBody>
          <a:bodyPr wrap="none" rtlCol="0">
            <a:spAutoFit/>
          </a:bodyPr>
          <a:lstStyle/>
          <a:p>
            <a:r>
              <a:rPr lang="en-US" sz="1600" dirty="0" smtClean="0">
                <a:solidFill>
                  <a:srgbClr val="FF0000"/>
                </a:solidFill>
              </a:rPr>
              <a:t>Jun 12</a:t>
            </a:r>
            <a:endParaRPr lang="en-US" sz="1600" dirty="0">
              <a:solidFill>
                <a:srgbClr val="FF0000"/>
              </a:solidFill>
            </a:endParaRPr>
          </a:p>
        </p:txBody>
      </p:sp>
      <p:cxnSp>
        <p:nvCxnSpPr>
          <p:cNvPr id="77" name="Straight Arrow Connector 76"/>
          <p:cNvCxnSpPr/>
          <p:nvPr/>
        </p:nvCxnSpPr>
        <p:spPr>
          <a:xfrm>
            <a:off x="4250322" y="4419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rot="5400000">
            <a:off x="3788589" y="5431234"/>
            <a:ext cx="990977" cy="338554"/>
          </a:xfrm>
          <a:prstGeom prst="rect">
            <a:avLst/>
          </a:prstGeom>
          <a:noFill/>
        </p:spPr>
        <p:txBody>
          <a:bodyPr wrap="none" rtlCol="0">
            <a:spAutoFit/>
          </a:bodyPr>
          <a:lstStyle/>
          <a:p>
            <a:r>
              <a:rPr lang="en-US" sz="1600" dirty="0" smtClean="0">
                <a:solidFill>
                  <a:srgbClr val="7030A0"/>
                </a:solidFill>
              </a:rPr>
              <a:t>Jun 19-21</a:t>
            </a:r>
            <a:endParaRPr lang="en-US" sz="1600" dirty="0">
              <a:solidFill>
                <a:srgbClr val="7030A0"/>
              </a:solidFill>
            </a:endParaRPr>
          </a:p>
        </p:txBody>
      </p:sp>
      <p:sp>
        <p:nvSpPr>
          <p:cNvPr id="79" name="TextBox 78"/>
          <p:cNvSpPr txBox="1"/>
          <p:nvPr/>
        </p:nvSpPr>
        <p:spPr>
          <a:xfrm rot="5400000">
            <a:off x="4151981" y="4577265"/>
            <a:ext cx="501484" cy="338554"/>
          </a:xfrm>
          <a:prstGeom prst="rect">
            <a:avLst/>
          </a:prstGeom>
          <a:noFill/>
        </p:spPr>
        <p:txBody>
          <a:bodyPr wrap="none" rtlCol="0">
            <a:spAutoFit/>
          </a:bodyPr>
          <a:lstStyle/>
          <a:p>
            <a:r>
              <a:rPr lang="en-US" sz="1600" dirty="0" smtClean="0">
                <a:solidFill>
                  <a:srgbClr val="7030A0"/>
                </a:solidFill>
              </a:rPr>
              <a:t>PAC</a:t>
            </a:r>
            <a:endParaRPr lang="en-US" sz="1600" dirty="0">
              <a:solidFill>
                <a:srgbClr val="7030A0"/>
              </a:solidFill>
            </a:endParaRPr>
          </a:p>
        </p:txBody>
      </p:sp>
      <p:cxnSp>
        <p:nvCxnSpPr>
          <p:cNvPr id="80" name="Straight Arrow Connector 79"/>
          <p:cNvCxnSpPr/>
          <p:nvPr/>
        </p:nvCxnSpPr>
        <p:spPr>
          <a:xfrm>
            <a:off x="2819400" y="3048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524000" y="3733800"/>
            <a:ext cx="1447800" cy="461665"/>
          </a:xfrm>
          <a:prstGeom prst="rect">
            <a:avLst/>
          </a:prstGeom>
          <a:noFill/>
        </p:spPr>
        <p:txBody>
          <a:bodyPr wrap="square" rtlCol="0">
            <a:spAutoFit/>
          </a:bodyPr>
          <a:lstStyle/>
          <a:p>
            <a:pPr algn="r"/>
            <a:r>
              <a:rPr lang="en-US" sz="1200" dirty="0" smtClean="0"/>
              <a:t>SPSC</a:t>
            </a:r>
            <a:br>
              <a:rPr lang="en-US" sz="1200" dirty="0" smtClean="0"/>
            </a:br>
            <a:r>
              <a:rPr lang="en-US" sz="1200" dirty="0" smtClean="0"/>
              <a:t>Apr 19-20</a:t>
            </a:r>
            <a:endParaRPr lang="en-US" sz="1200" dirty="0"/>
          </a:p>
        </p:txBody>
      </p:sp>
      <p:sp>
        <p:nvSpPr>
          <p:cNvPr id="82" name="TextBox 81"/>
          <p:cNvSpPr txBox="1"/>
          <p:nvPr/>
        </p:nvSpPr>
        <p:spPr>
          <a:xfrm rot="5400000">
            <a:off x="3678634" y="5431234"/>
            <a:ext cx="990977" cy="338554"/>
          </a:xfrm>
          <a:prstGeom prst="rect">
            <a:avLst/>
          </a:prstGeom>
          <a:solidFill>
            <a:schemeClr val="accent2">
              <a:lumMod val="60000"/>
              <a:lumOff val="40000"/>
            </a:schemeClr>
          </a:solidFill>
        </p:spPr>
        <p:txBody>
          <a:bodyPr wrap="none" rtlCol="0">
            <a:spAutoFit/>
          </a:bodyPr>
          <a:lstStyle/>
          <a:p>
            <a:r>
              <a:rPr lang="en-US" sz="1600" dirty="0" smtClean="0">
                <a:solidFill>
                  <a:srgbClr val="FF0000"/>
                </a:solidFill>
              </a:rPr>
              <a:t>Jun 13-14</a:t>
            </a:r>
            <a:endParaRPr lang="en-US" sz="1600" dirty="0">
              <a:solidFill>
                <a:srgbClr val="FF0000"/>
              </a:solidFill>
            </a:endParaRPr>
          </a:p>
        </p:txBody>
      </p:sp>
      <p:cxnSp>
        <p:nvCxnSpPr>
          <p:cNvPr id="47" name="Straight Arrow Connector 46"/>
          <p:cNvCxnSpPr/>
          <p:nvPr/>
        </p:nvCxnSpPr>
        <p:spPr>
          <a:xfrm>
            <a:off x="5656636" y="1371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572001" y="2057400"/>
            <a:ext cx="1295400" cy="461665"/>
          </a:xfrm>
          <a:prstGeom prst="rect">
            <a:avLst/>
          </a:prstGeom>
          <a:noFill/>
        </p:spPr>
        <p:txBody>
          <a:bodyPr wrap="square" rtlCol="0">
            <a:spAutoFit/>
          </a:bodyPr>
          <a:lstStyle/>
          <a:p>
            <a:pPr algn="r"/>
            <a:r>
              <a:rPr lang="en-US" sz="1200" dirty="0" smtClean="0"/>
              <a:t>DOE Status Review Aug 11-12</a:t>
            </a:r>
            <a:endParaRPr lang="en-US" sz="1200" dirty="0"/>
          </a:p>
        </p:txBody>
      </p:sp>
      <p:cxnSp>
        <p:nvCxnSpPr>
          <p:cNvPr id="49" name="Straight Arrow Connector 48"/>
          <p:cNvCxnSpPr/>
          <p:nvPr/>
        </p:nvCxnSpPr>
        <p:spPr>
          <a:xfrm>
            <a:off x="5673293" y="3043535"/>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72002" y="3729335"/>
            <a:ext cx="1312056" cy="461665"/>
          </a:xfrm>
          <a:prstGeom prst="rect">
            <a:avLst/>
          </a:prstGeom>
          <a:noFill/>
        </p:spPr>
        <p:txBody>
          <a:bodyPr wrap="square" rtlCol="0">
            <a:spAutoFit/>
          </a:bodyPr>
          <a:lstStyle/>
          <a:p>
            <a:pPr algn="r"/>
            <a:r>
              <a:rPr lang="en-US" sz="1200" dirty="0" smtClean="0"/>
              <a:t>DOE Status Review Aug 11-12</a:t>
            </a:r>
            <a:endParaRPr lang="en-US" sz="1200" dirty="0"/>
          </a:p>
        </p:txBody>
      </p:sp>
    </p:spTree>
    <p:extLst>
      <p:ext uri="{BB962C8B-B14F-4D97-AF65-F5344CB8AC3E}">
        <p14:creationId xmlns:p14="http://schemas.microsoft.com/office/powerpoint/2010/main" val="1870441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Future of Fermilab V2">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093597CC-89FB-4B18-85AB-91B8B8286B35}" vid="{67E3E077-D938-4953-8B72-32118211624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Future of Fermilab V2</Template>
  <TotalTime>51399</TotalTime>
  <Words>4362</Words>
  <Application>Microsoft Office PowerPoint</Application>
  <PresentationFormat>On-screen Show (4:3)</PresentationFormat>
  <Paragraphs>687</Paragraphs>
  <Slides>51</Slides>
  <Notes>0</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Future of Fermilab V2</vt:lpstr>
      <vt:lpstr>Fermilab: Footer Only</vt:lpstr>
      <vt:lpstr>LBNF Template_051215</vt:lpstr>
      <vt:lpstr>LBNC report on LBNF and DUNE</vt:lpstr>
      <vt:lpstr>Genesis, scope and membership</vt:lpstr>
      <vt:lpstr>How has the LBNC provided oversight to date?</vt:lpstr>
      <vt:lpstr>Overview of the CY2015 for LBNF and DUNE</vt:lpstr>
      <vt:lpstr>Overview of CY2016 for LBNF and DUNE</vt:lpstr>
      <vt:lpstr>Overview of CY2016 for LBNF and DUNE</vt:lpstr>
      <vt:lpstr>Overview of CY2016 for LBNF and DUNE</vt:lpstr>
      <vt:lpstr>Overview of CY2016 for LBNF and DUNE</vt:lpstr>
      <vt:lpstr>Overview of CY2016 for LBNF and DUNE</vt:lpstr>
      <vt:lpstr>LBNC agenda for LBNF/DUNE on Jun 13-14</vt:lpstr>
      <vt:lpstr>LBNF: Comments</vt:lpstr>
      <vt:lpstr>LBNF: Comments (continued)</vt:lpstr>
      <vt:lpstr>LBNF: Recommendations</vt:lpstr>
      <vt:lpstr>DUNE: A lot of progress in 14 months</vt:lpstr>
      <vt:lpstr>State of DUNE [Rubbia]</vt:lpstr>
      <vt:lpstr>Timeline and major milestones to CD-2</vt:lpstr>
      <vt:lpstr>DUNE Strategy for CD-2 [Thomson]</vt:lpstr>
      <vt:lpstr>DUNE Strategy for CD-2 [Thomson]</vt:lpstr>
      <vt:lpstr>Progress with Task Force groups</vt:lpstr>
      <vt:lpstr>Far Detector Task Force Update [Whitehead]</vt:lpstr>
      <vt:lpstr>Far Detector Task Force Update [Whitehead]</vt:lpstr>
      <vt:lpstr>ND Task Force [Brice]</vt:lpstr>
      <vt:lpstr>ND Task Force [Brice]</vt:lpstr>
      <vt:lpstr>ND Task Force [Brice]</vt:lpstr>
      <vt:lpstr>Software and Computing</vt:lpstr>
      <vt:lpstr>Software &amp; Computing Working Group [Junk]</vt:lpstr>
      <vt:lpstr>Software &amp; Computing Working Group [Junk]</vt:lpstr>
      <vt:lpstr>Physics Working Group [Urheim]</vt:lpstr>
      <vt:lpstr>LBNC mini-review agenda for protoDUNE on Jun 12-13</vt:lpstr>
      <vt:lpstr>LBNC mini-review of protoDUNE on Jun 12-13</vt:lpstr>
      <vt:lpstr>Mini-review charge</vt:lpstr>
      <vt:lpstr>Mini-review charge</vt:lpstr>
      <vt:lpstr>protoDUNE-SP</vt:lpstr>
      <vt:lpstr>protoDUNE-SP organization</vt:lpstr>
      <vt:lpstr>protoDUNE-SP mini-review: management</vt:lpstr>
      <vt:lpstr>protoDUNE-SP mini-review: management</vt:lpstr>
      <vt:lpstr>protoDUNE-SP mini-review: management</vt:lpstr>
      <vt:lpstr>protoDUNE-SP mini-review: management</vt:lpstr>
      <vt:lpstr>protoDUNE-SP mini-review: TPC</vt:lpstr>
      <vt:lpstr>protoDUNE-SP mini-review: TPC</vt:lpstr>
      <vt:lpstr>protoDUNE-SP mini-review: TPC</vt:lpstr>
      <vt:lpstr>protoDUNE mini-review: electronics</vt:lpstr>
      <vt:lpstr>protoDUNE mini-review: electronics</vt:lpstr>
      <vt:lpstr>protoDUNE mini-review: electronics</vt:lpstr>
      <vt:lpstr>protoDUNE-DP</vt:lpstr>
      <vt:lpstr>protoDUNE-DP</vt:lpstr>
      <vt:lpstr>protoDUNE-DP</vt:lpstr>
      <vt:lpstr>Neutrino Platform: very impressive effort at CERN</vt:lpstr>
      <vt:lpstr>Tight schedule</vt:lpstr>
      <vt:lpstr>Summary</vt:lpstr>
      <vt:lpstr>LBNC membership</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LBNC: assessment and oversight of LBNF and DUNE</dc:title>
  <dc:creator>David B. MacFarlane</dc:creator>
  <cp:lastModifiedBy>MacFarlane, David B.</cp:lastModifiedBy>
  <cp:revision>1112</cp:revision>
  <cp:lastPrinted>2015-09-18T17:33:44Z</cp:lastPrinted>
  <dcterms:created xsi:type="dcterms:W3CDTF">2014-05-19T00:14:38Z</dcterms:created>
  <dcterms:modified xsi:type="dcterms:W3CDTF">2016-06-21T12:21:12Z</dcterms:modified>
</cp:coreProperties>
</file>