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0"/>
  </p:notesMasterIdLst>
  <p:handoutMasterIdLst>
    <p:handoutMasterId r:id="rId31"/>
  </p:handoutMasterIdLst>
  <p:sldIdLst>
    <p:sldId id="294" r:id="rId2"/>
    <p:sldId id="275" r:id="rId3"/>
    <p:sldId id="284" r:id="rId4"/>
    <p:sldId id="343" r:id="rId5"/>
    <p:sldId id="330" r:id="rId6"/>
    <p:sldId id="331" r:id="rId7"/>
    <p:sldId id="309" r:id="rId8"/>
    <p:sldId id="325" r:id="rId9"/>
    <p:sldId id="319" r:id="rId10"/>
    <p:sldId id="353" r:id="rId11"/>
    <p:sldId id="312" r:id="rId12"/>
    <p:sldId id="324" r:id="rId13"/>
    <p:sldId id="340" r:id="rId14"/>
    <p:sldId id="328" r:id="rId15"/>
    <p:sldId id="341" r:id="rId16"/>
    <p:sldId id="354" r:id="rId17"/>
    <p:sldId id="355" r:id="rId18"/>
    <p:sldId id="356" r:id="rId19"/>
    <p:sldId id="357" r:id="rId20"/>
    <p:sldId id="327" r:id="rId21"/>
    <p:sldId id="310" r:id="rId22"/>
    <p:sldId id="311" r:id="rId23"/>
    <p:sldId id="321" r:id="rId24"/>
    <p:sldId id="352" r:id="rId25"/>
    <p:sldId id="350" r:id="rId26"/>
    <p:sldId id="348" r:id="rId27"/>
    <p:sldId id="304" r:id="rId28"/>
    <p:sldId id="349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86" autoAdjust="0"/>
    <p:restoredTop sz="90924" autoAdjust="0"/>
  </p:normalViewPr>
  <p:slideViewPr>
    <p:cSldViewPr snapToGrid="0" snapToObjects="1" showGuides="1">
      <p:cViewPr>
        <p:scale>
          <a:sx n="99" d="100"/>
          <a:sy n="99" d="100"/>
        </p:scale>
        <p:origin x="-240" y="-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outlineViewPr>
    <p:cViewPr>
      <p:scale>
        <a:sx n="33" d="100"/>
        <a:sy n="33" d="100"/>
      </p:scale>
      <p:origin x="0" y="16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8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86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47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76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0" indent="0">
              <a:spcBef>
                <a:spcPts val="600"/>
              </a:spcBef>
              <a:buClr>
                <a:srgbClr val="011743"/>
              </a:buClr>
              <a:buFont typeface="Arial" charset="0"/>
              <a:buNone/>
            </a:pPr>
            <a:endParaRPr lang="en-US" sz="2400" baseline="0" dirty="0" smtClean="0">
              <a:solidFill>
                <a:srgbClr val="011743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228600" indent="-228600">
              <a:spcBef>
                <a:spcPts val="600"/>
              </a:spcBef>
              <a:buClr>
                <a:srgbClr val="011743"/>
              </a:buClr>
              <a:buFont typeface="Arial" charset="0"/>
              <a:buChar char="•"/>
            </a:pPr>
            <a:endParaRPr lang="en-US" sz="2400" baseline="0" dirty="0" smtClean="0">
              <a:solidFill>
                <a:srgbClr val="011743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2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88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SzPct val="100000"/>
              <a:buFont typeface="Wingdings" charset="2"/>
              <a:buNone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lang="en-US" sz="1200" dirty="0" smtClean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73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62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56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01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this PAC in January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72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60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60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21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8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72" y="0"/>
            <a:ext cx="8688586" cy="678656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72" y="971104"/>
            <a:ext cx="8671843" cy="5886896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6D35FF-0DC9-F24E-972F-99634B150E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5598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39" r:id="rId8"/>
    <p:sldLayoutId id="2147484137" r:id="rId9"/>
    <p:sldLayoutId id="2147484138" r:id="rId10"/>
    <p:sldLayoutId id="2147484152" r:id="rId11"/>
    <p:sldLayoutId id="2147484153" r:id="rId12"/>
    <p:sldLayoutId id="2147484154" r:id="rId13"/>
    <p:sldLayoutId id="2147484167" r:id="rId14"/>
    <p:sldLayoutId id="2147484168" r:id="rId15"/>
    <p:sldLayoutId id="2147484169" r:id="rId16"/>
    <p:sldLayoutId id="2147484197" r:id="rId17"/>
    <p:sldLayoutId id="2147484198" r:id="rId18"/>
    <p:sldLayoutId id="2147484199" r:id="rId19"/>
    <p:sldLayoutId id="2147484200" r:id="rId20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abs/1604.07626" TargetMode="External"/><Relationship Id="rId3" Type="http://schemas.openxmlformats.org/officeDocument/2006/relationships/hyperlink" Target="https://kicp-workshops.uchicago.edu/FutureSurvey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indico.fnal.gov/getFile.py/access?contribId=8&amp;resId=0&amp;materialId=slides&amp;confId=11253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science.energy.gov/wdts/scgs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int.washington.edu/PROGRAMS/16-63w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Marcela Carena</a:t>
            </a:r>
          </a:p>
          <a:p>
            <a:r>
              <a:rPr lang="en-US" dirty="0" smtClean="0"/>
              <a:t>Fermilab PAC meeting</a:t>
            </a:r>
            <a:r>
              <a:rPr lang="en-US" dirty="0"/>
              <a:t>	</a:t>
            </a:r>
          </a:p>
          <a:p>
            <a:r>
              <a:rPr lang="en-US" dirty="0"/>
              <a:t>6</a:t>
            </a:r>
            <a:r>
              <a:rPr lang="en-US" dirty="0" smtClean="0"/>
              <a:t>/21/2016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Theory Strategic Plan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68274"/>
            <a:ext cx="8686800" cy="576073"/>
          </a:xfrm>
        </p:spPr>
        <p:txBody>
          <a:bodyPr/>
          <a:lstStyle/>
          <a:p>
            <a:r>
              <a:rPr lang="en-US" dirty="0"/>
              <a:t>Plan for Theoretical </a:t>
            </a:r>
            <a:r>
              <a:rPr lang="en-US" dirty="0" smtClean="0"/>
              <a:t>Physics </a:t>
            </a:r>
            <a:r>
              <a:rPr lang="en-US" dirty="0">
                <a:solidFill>
                  <a:schemeClr val="accent4"/>
                </a:solidFill>
              </a:rPr>
              <a:t>(updates)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28600" y="1022350"/>
            <a:ext cx="8686800" cy="502920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000" dirty="0" smtClean="0"/>
              <a:t>Maintain a broad theory effort aligned to the lab program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Maintain, and to the extent possible grow, the postdoc cohort 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Strengthen the visitor </a:t>
            </a:r>
            <a:r>
              <a:rPr lang="en-US" sz="2000" dirty="0" smtClean="0"/>
              <a:t>programs </a:t>
            </a:r>
            <a:r>
              <a:rPr lang="en-US" sz="2000" dirty="0" smtClean="0">
                <a:sym typeface="Wingdings"/>
              </a:rPr>
              <a:t></a:t>
            </a:r>
            <a:r>
              <a:rPr lang="en-US" sz="2000" b="1" dirty="0" err="1" smtClean="0">
                <a:solidFill>
                  <a:srgbClr val="AF272F"/>
                </a:solidFill>
                <a:sym typeface="Wingdings"/>
              </a:rPr>
              <a:t>Fermilab</a:t>
            </a:r>
            <a:r>
              <a:rPr lang="en-US" sz="2000" b="1" dirty="0" smtClean="0">
                <a:solidFill>
                  <a:srgbClr val="AF272F"/>
                </a:solidFill>
                <a:sym typeface="Wingdings"/>
              </a:rPr>
              <a:t> Distinguished  Scholars</a:t>
            </a:r>
            <a:r>
              <a:rPr lang="en-US" sz="2000" b="1" dirty="0" smtClean="0">
                <a:solidFill>
                  <a:srgbClr val="AF272F"/>
                </a:solidFill>
              </a:rPr>
              <a:t> </a:t>
            </a:r>
            <a:endParaRPr lang="en-US" sz="2000" b="1" dirty="0" smtClean="0">
              <a:solidFill>
                <a:srgbClr val="AF272F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000" dirty="0" smtClean="0"/>
              <a:t>Strengthen the theory effort in neutrinos, as recommended by both the comparative and institutional reviews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AF272F"/>
                </a:solidFill>
              </a:rPr>
              <a:t>=&gt;This will require recruiting at least two new neutrino theorists, supplemented by longer-term visitors, including Scholars, and through the theory connection to the Neutrino Physics Center 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Maintain strength in BSM, </a:t>
            </a:r>
            <a:r>
              <a:rPr lang="en-US" sz="2000" dirty="0" err="1" smtClean="0"/>
              <a:t>pQCD</a:t>
            </a:r>
            <a:r>
              <a:rPr lang="en-US" sz="2000" dirty="0" smtClean="0"/>
              <a:t>, and lattice QCD, and crosscutting cosmic research                                                        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rgbClr val="AF272F"/>
                </a:solidFill>
              </a:rPr>
              <a:t> =&gt; this will require a new hire in </a:t>
            </a:r>
            <a:r>
              <a:rPr lang="en-US" sz="2000" dirty="0" err="1" smtClean="0">
                <a:solidFill>
                  <a:srgbClr val="AF272F"/>
                </a:solidFill>
              </a:rPr>
              <a:t>pQCD</a:t>
            </a:r>
            <a:r>
              <a:rPr lang="en-US" sz="2000" dirty="0" smtClean="0">
                <a:solidFill>
                  <a:srgbClr val="AF272F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Maintain the Graduate Student research program</a:t>
            </a:r>
            <a:endParaRPr lang="en-US" sz="2000" dirty="0"/>
          </a:p>
        </p:txBody>
      </p:sp>
      <p:sp>
        <p:nvSpPr>
          <p:cNvPr id="9" name="Frame 8"/>
          <p:cNvSpPr/>
          <p:nvPr/>
        </p:nvSpPr>
        <p:spPr>
          <a:xfrm>
            <a:off x="291646" y="1898726"/>
            <a:ext cx="8509173" cy="54862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87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err="1" smtClean="0">
                <a:solidFill>
                  <a:srgbClr val="AF272F"/>
                </a:solidFill>
                <a:latin typeface="Arial"/>
                <a:cs typeface="Arial"/>
              </a:rPr>
              <a:t>Fermilab</a:t>
            </a:r>
            <a:r>
              <a:rPr lang="en-US" sz="2400" dirty="0" smtClean="0">
                <a:solidFill>
                  <a:srgbClr val="AF27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AF272F"/>
                </a:solidFill>
                <a:latin typeface="Arial"/>
                <a:cs typeface="Arial"/>
              </a:rPr>
              <a:t>Distinguished Scholar </a:t>
            </a:r>
            <a:r>
              <a:rPr lang="en-US" sz="2400" dirty="0" smtClean="0">
                <a:solidFill>
                  <a:srgbClr val="AF272F"/>
                </a:solidFill>
                <a:latin typeface="Arial"/>
                <a:cs typeface="Arial"/>
              </a:rPr>
              <a:t>Program launched: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Shape 421"/>
          <p:cNvSpPr txBox="1">
            <a:spLocks/>
          </p:cNvSpPr>
          <p:nvPr/>
        </p:nvSpPr>
        <p:spPr>
          <a:xfrm>
            <a:off x="287092" y="889540"/>
            <a:ext cx="8686800" cy="53221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New initiative to appoint U.S. particle theorists to rotating terms as FDS, to spend at least one month total per year for 2 years (+1 year ext.) in residence at </a:t>
            </a:r>
            <a:r>
              <a:rPr lang="en-US" sz="1800" dirty="0" err="1" smtClean="0">
                <a:latin typeface="Arial"/>
                <a:ea typeface="Arial"/>
                <a:cs typeface="Arial"/>
                <a:sym typeface="Arial"/>
              </a:rPr>
              <a:t>Fermilab</a:t>
            </a: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.  FDS may be accompanied by student and/or postdoc</a:t>
            </a:r>
          </a:p>
          <a:p>
            <a:pPr>
              <a:lnSpc>
                <a:spcPct val="12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1800" b="1" dirty="0" smtClean="0">
                <a:latin typeface="Arial"/>
                <a:ea typeface="Arial"/>
                <a:cs typeface="Arial"/>
                <a:sym typeface="Arial"/>
              </a:rPr>
              <a:t>Candidates are recommended by an external advisory committee</a:t>
            </a:r>
          </a:p>
          <a:p>
            <a:pPr>
              <a:lnSpc>
                <a:spcPct val="120000"/>
              </a:lnSpc>
              <a:defRPr sz="2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Main Goals: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Strengthen connection between the </a:t>
            </a:r>
            <a:r>
              <a:rPr lang="en-US" sz="1800" dirty="0" err="1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Fermilab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theory departments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and the wider U.S. particle theory community, and increase resident </a:t>
            </a:r>
            <a:r>
              <a:rPr lang="en-US" sz="1800" dirty="0" err="1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Fermilab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theoretical expertise in targeted physics areas to support the </a:t>
            </a:r>
            <a:r>
              <a:rPr lang="en-US" sz="1800" dirty="0" err="1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Fermilab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experimental program.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423"/>
          <p:cNvSpPr/>
          <p:nvPr/>
        </p:nvSpPr>
        <p:spPr>
          <a:xfrm>
            <a:off x="2565163" y="5606931"/>
            <a:ext cx="421105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/>
            <a:endParaRPr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31" y="3895961"/>
            <a:ext cx="1484230" cy="2233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222" y="3883632"/>
            <a:ext cx="1498700" cy="2248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839" y="3895959"/>
            <a:ext cx="1470259" cy="22053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037" y="3895959"/>
            <a:ext cx="1477811" cy="22167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05225" y="3837057"/>
            <a:ext cx="29031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Arial"/>
                <a:cs typeface="Arial"/>
              </a:rPr>
              <a:t>Aida El-</a:t>
            </a:r>
            <a:r>
              <a:rPr lang="en-US" sz="1800" b="1" dirty="0" err="1" smtClean="0">
                <a:latin typeface="Arial"/>
                <a:cs typeface="Arial"/>
              </a:rPr>
              <a:t>Khadra</a:t>
            </a:r>
            <a:r>
              <a:rPr lang="en-US" sz="1800" b="1" dirty="0" smtClean="0">
                <a:latin typeface="Arial"/>
                <a:cs typeface="Arial"/>
              </a:rPr>
              <a:t>,</a:t>
            </a:r>
          </a:p>
          <a:p>
            <a:r>
              <a:rPr lang="en-US" sz="1600" dirty="0" smtClean="0">
                <a:latin typeface="Arial"/>
                <a:cs typeface="Arial"/>
              </a:rPr>
              <a:t>UIUC (Lattice QCD)</a:t>
            </a:r>
          </a:p>
          <a:p>
            <a:r>
              <a:rPr lang="en-US" sz="1800" b="1" dirty="0" smtClean="0">
                <a:latin typeface="Arial"/>
                <a:cs typeface="Arial"/>
              </a:rPr>
              <a:t>Patrick </a:t>
            </a:r>
            <a:r>
              <a:rPr lang="en-US" sz="1800" b="1" dirty="0">
                <a:latin typeface="Arial"/>
                <a:cs typeface="Arial"/>
              </a:rPr>
              <a:t>Huber, </a:t>
            </a:r>
          </a:p>
          <a:p>
            <a:r>
              <a:rPr lang="en-US" sz="1800" dirty="0">
                <a:latin typeface="Arial"/>
                <a:cs typeface="Arial"/>
              </a:rPr>
              <a:t>Virginia </a:t>
            </a:r>
            <a:r>
              <a:rPr lang="en-US" sz="1800" dirty="0" smtClean="0">
                <a:latin typeface="Arial"/>
                <a:cs typeface="Arial"/>
              </a:rPr>
              <a:t>Tech. </a:t>
            </a:r>
            <a:r>
              <a:rPr lang="el-GR" sz="1800" dirty="0" smtClean="0">
                <a:latin typeface="Arial"/>
                <a:cs typeface="Arial"/>
              </a:rPr>
              <a:t>(ν’</a:t>
            </a:r>
            <a:r>
              <a:rPr lang="en-US" sz="1800" dirty="0" smtClean="0">
                <a:latin typeface="Arial"/>
                <a:cs typeface="Arial"/>
              </a:rPr>
              <a:t>s)</a:t>
            </a:r>
            <a:endParaRPr lang="en-US" sz="1800" dirty="0">
              <a:latin typeface="Arial"/>
              <a:cs typeface="Arial"/>
            </a:endParaRPr>
          </a:p>
          <a:p>
            <a:r>
              <a:rPr lang="en-US" sz="1800" b="1" dirty="0">
                <a:latin typeface="Arial"/>
                <a:cs typeface="Arial"/>
              </a:rPr>
              <a:t>Ann Nelson, </a:t>
            </a:r>
          </a:p>
          <a:p>
            <a:r>
              <a:rPr lang="en-US" sz="1800" dirty="0">
                <a:latin typeface="Arial"/>
                <a:cs typeface="Arial"/>
              </a:rPr>
              <a:t>U</a:t>
            </a:r>
            <a:r>
              <a:rPr lang="en-US" sz="1800" dirty="0" smtClean="0">
                <a:latin typeface="Arial"/>
                <a:cs typeface="Arial"/>
              </a:rPr>
              <a:t>. Washington (BSM, </a:t>
            </a:r>
            <a:r>
              <a:rPr lang="el-GR" sz="1800" dirty="0" smtClean="0">
                <a:latin typeface="Arial"/>
                <a:cs typeface="Arial"/>
              </a:rPr>
              <a:t>ν</a:t>
            </a:r>
            <a:r>
              <a:rPr lang="en-US" sz="1800" dirty="0" smtClean="0">
                <a:latin typeface="Arial"/>
                <a:cs typeface="Arial"/>
              </a:rPr>
              <a:t>’s) </a:t>
            </a:r>
            <a:endParaRPr lang="en-US" sz="1800" dirty="0">
              <a:latin typeface="Arial"/>
              <a:cs typeface="Arial"/>
            </a:endParaRPr>
          </a:p>
          <a:p>
            <a:r>
              <a:rPr lang="en-US" sz="1800" b="1" dirty="0">
                <a:latin typeface="Arial"/>
                <a:cs typeface="Arial"/>
              </a:rPr>
              <a:t>Doreen </a:t>
            </a:r>
            <a:r>
              <a:rPr lang="en-US" sz="1800" b="1" dirty="0" err="1">
                <a:latin typeface="Arial"/>
                <a:cs typeface="Arial"/>
              </a:rPr>
              <a:t>Wackeroth</a:t>
            </a:r>
            <a:r>
              <a:rPr lang="en-US" sz="1800" b="1" dirty="0">
                <a:latin typeface="Arial"/>
                <a:cs typeface="Arial"/>
              </a:rPr>
              <a:t>,</a:t>
            </a:r>
          </a:p>
          <a:p>
            <a:r>
              <a:rPr lang="en-US" sz="1800" dirty="0" err="1" smtClean="0">
                <a:latin typeface="Arial"/>
                <a:cs typeface="Arial"/>
              </a:rPr>
              <a:t>SUNY@Buffalo</a:t>
            </a:r>
            <a:r>
              <a:rPr lang="en-US" sz="1800" dirty="0" smtClean="0">
                <a:latin typeface="Arial"/>
                <a:cs typeface="Arial"/>
              </a:rPr>
              <a:t> (</a:t>
            </a:r>
            <a:r>
              <a:rPr lang="en-US" sz="1800" dirty="0" err="1" smtClean="0">
                <a:latin typeface="Arial"/>
                <a:cs typeface="Arial"/>
              </a:rPr>
              <a:t>pQCD</a:t>
            </a:r>
            <a:r>
              <a:rPr lang="en-US" sz="1800" dirty="0" smtClean="0">
                <a:latin typeface="Arial"/>
                <a:cs typeface="Arial"/>
              </a:rPr>
              <a:t>)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772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68274"/>
            <a:ext cx="8686800" cy="576073"/>
          </a:xfrm>
        </p:spPr>
        <p:txBody>
          <a:bodyPr/>
          <a:lstStyle/>
          <a:p>
            <a:r>
              <a:rPr lang="en-US" dirty="0"/>
              <a:t>Plan for Theoretical </a:t>
            </a:r>
            <a:r>
              <a:rPr lang="en-US" dirty="0" smtClean="0"/>
              <a:t>Physics </a:t>
            </a:r>
            <a:r>
              <a:rPr lang="en-US" dirty="0">
                <a:solidFill>
                  <a:schemeClr val="accent4"/>
                </a:solidFill>
              </a:rPr>
              <a:t>(updates)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28600" y="1022350"/>
            <a:ext cx="8686800" cy="502920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000" dirty="0" smtClean="0"/>
              <a:t>Maintain a broad theory effort aligned to the lab program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Maintain, and to the extent possible grow, the postdoc cohort 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Strengthen the visitor programs 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Strengthen the theory effort in neutrinos, as recommended by both the comparative and institutional reviews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AF272F"/>
                </a:solidFill>
              </a:rPr>
              <a:t>=&gt;This will require recruiting at least two new neutrino theorists, supplemented by longer-term visitors, including Scholars, and through the theory connection to the Neutrino Physics Center 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Maintain strength in BSM, </a:t>
            </a:r>
            <a:r>
              <a:rPr lang="en-US" sz="2000" dirty="0" err="1" smtClean="0"/>
              <a:t>pQCD</a:t>
            </a:r>
            <a:r>
              <a:rPr lang="en-US" sz="2000" dirty="0" smtClean="0"/>
              <a:t>, and lattice QCD, and crosscutting cosmic research                                                        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rgbClr val="AF272F"/>
                </a:solidFill>
              </a:rPr>
              <a:t> =&gt; this will require a new hire in </a:t>
            </a:r>
            <a:r>
              <a:rPr lang="en-US" sz="2000" dirty="0" err="1" smtClean="0">
                <a:solidFill>
                  <a:srgbClr val="AF272F"/>
                </a:solidFill>
              </a:rPr>
              <a:t>pQCD</a:t>
            </a:r>
            <a:r>
              <a:rPr lang="en-US" sz="2000" dirty="0" smtClean="0">
                <a:solidFill>
                  <a:srgbClr val="AF272F"/>
                </a:solidFill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Maintain the Graduate Student research program</a:t>
            </a:r>
            <a:endParaRPr lang="en-US" sz="2000" dirty="0"/>
          </a:p>
        </p:txBody>
      </p:sp>
      <p:sp>
        <p:nvSpPr>
          <p:cNvPr id="12" name="Frame 11"/>
          <p:cNvSpPr/>
          <p:nvPr/>
        </p:nvSpPr>
        <p:spPr>
          <a:xfrm>
            <a:off x="224116" y="4422587"/>
            <a:ext cx="8810812" cy="1419414"/>
          </a:xfrm>
          <a:prstGeom prst="frame">
            <a:avLst>
              <a:gd name="adj1" fmla="val 48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83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68274"/>
            <a:ext cx="8686800" cy="576073"/>
          </a:xfrm>
        </p:spPr>
        <p:txBody>
          <a:bodyPr/>
          <a:lstStyle/>
          <a:p>
            <a:r>
              <a:rPr lang="en-US" dirty="0"/>
              <a:t>Plan for Theoretical </a:t>
            </a:r>
            <a:r>
              <a:rPr lang="en-US" dirty="0" smtClean="0"/>
              <a:t>Physics </a:t>
            </a:r>
            <a:r>
              <a:rPr lang="en-US" dirty="0">
                <a:solidFill>
                  <a:schemeClr val="accent4"/>
                </a:solidFill>
              </a:rPr>
              <a:t>(updates)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28600" y="1022350"/>
            <a:ext cx="8686800" cy="502920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000" dirty="0" smtClean="0"/>
              <a:t>Maintain a broad theory effort aligned to the lab program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Maintain, and to the extent possible grow, the postdoc cohort 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Strengthen the visitor programs 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Strengthen the theory effort in neutrinos, as recommended by both the comparative and institutional reviews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AF272F"/>
                </a:solidFill>
              </a:rPr>
              <a:t>=&gt;This will require recruiting at least two new neutrino theorists, supplemented by longer-term visitors, including Scholars, and through the theory connection to the Neutrino Physics Center 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Maintain strength in BSM, </a:t>
            </a:r>
            <a:r>
              <a:rPr lang="en-US" sz="2000" dirty="0" err="1" smtClean="0"/>
              <a:t>pQCD</a:t>
            </a:r>
            <a:r>
              <a:rPr lang="en-US" sz="2000" dirty="0" smtClean="0"/>
              <a:t>, and lattice QCD, and crosscutting cosmic research                                                        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rgbClr val="AF272F"/>
                </a:solidFill>
              </a:rPr>
              <a:t> =&gt; this will require a new hire in </a:t>
            </a:r>
            <a:r>
              <a:rPr lang="en-US" sz="2000" dirty="0" err="1" smtClean="0">
                <a:solidFill>
                  <a:srgbClr val="AF272F"/>
                </a:solidFill>
              </a:rPr>
              <a:t>pQCD</a:t>
            </a:r>
            <a:r>
              <a:rPr lang="en-US" sz="2000" dirty="0" smtClean="0">
                <a:solidFill>
                  <a:srgbClr val="AF272F"/>
                </a:solidFill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Maintain the Graduate Student research program</a:t>
            </a:r>
            <a:endParaRPr lang="en-US" sz="2000" dirty="0"/>
          </a:p>
        </p:txBody>
      </p:sp>
      <p:sp>
        <p:nvSpPr>
          <p:cNvPr id="12" name="Frame 11"/>
          <p:cNvSpPr/>
          <p:nvPr/>
        </p:nvSpPr>
        <p:spPr>
          <a:xfrm>
            <a:off x="224116" y="4422587"/>
            <a:ext cx="8810812" cy="1419414"/>
          </a:xfrm>
          <a:prstGeom prst="frame">
            <a:avLst>
              <a:gd name="adj1" fmla="val 48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0486438">
            <a:off x="4246361" y="4827242"/>
            <a:ext cx="4653421" cy="48293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0443562">
            <a:off x="4113147" y="4720764"/>
            <a:ext cx="4866837" cy="553998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AF272F"/>
                </a:solidFill>
              </a:rPr>
              <a:t>Associate </a:t>
            </a:r>
            <a:r>
              <a:rPr lang="en-US" b="1" dirty="0" smtClean="0">
                <a:solidFill>
                  <a:srgbClr val="AF272F"/>
                </a:solidFill>
              </a:rPr>
              <a:t>Scientist </a:t>
            </a:r>
            <a:r>
              <a:rPr lang="en-US" b="1" dirty="0">
                <a:solidFill>
                  <a:srgbClr val="AF272F"/>
                </a:solidFill>
              </a:rPr>
              <a:t>S</a:t>
            </a:r>
            <a:r>
              <a:rPr lang="en-US" b="1" dirty="0" smtClean="0">
                <a:solidFill>
                  <a:srgbClr val="AF272F"/>
                </a:solidFill>
              </a:rPr>
              <a:t>earch </a:t>
            </a:r>
            <a:r>
              <a:rPr lang="en-US" b="1" dirty="0">
                <a:solidFill>
                  <a:srgbClr val="AF272F"/>
                </a:solidFill>
              </a:rPr>
              <a:t>U</a:t>
            </a:r>
            <a:r>
              <a:rPr lang="en-US" b="1" dirty="0" smtClean="0">
                <a:solidFill>
                  <a:srgbClr val="AF272F"/>
                </a:solidFill>
              </a:rPr>
              <a:t>nderway</a:t>
            </a:r>
            <a:endParaRPr lang="en-US" b="1" dirty="0">
              <a:solidFill>
                <a:srgbClr val="AF2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00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68274"/>
            <a:ext cx="8686800" cy="576073"/>
          </a:xfrm>
        </p:spPr>
        <p:txBody>
          <a:bodyPr/>
          <a:lstStyle/>
          <a:p>
            <a:r>
              <a:rPr lang="en-US" dirty="0"/>
              <a:t>Plan for Theoretical </a:t>
            </a:r>
            <a:r>
              <a:rPr lang="en-US" dirty="0" smtClean="0"/>
              <a:t>Physics </a:t>
            </a:r>
            <a:r>
              <a:rPr lang="en-US" dirty="0">
                <a:solidFill>
                  <a:schemeClr val="accent4"/>
                </a:solidFill>
              </a:rPr>
              <a:t>(updates)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28600" y="1022350"/>
            <a:ext cx="8686800" cy="502920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000" dirty="0" smtClean="0"/>
              <a:t>Maintain a broad theory effort aligned to the lab program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Maintain, and to the extent possible grow, the postdoc cohort 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Strengthen the visitor programs 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Strengthen the theory effort in neutrinos, as recommended by both the comparative and institutional reviews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AF272F"/>
                </a:solidFill>
              </a:rPr>
              <a:t>=&gt;This will require recruiting at least two new neutrino theorists, supplemented by longer-term visitors, including Scholars, and through the theory connection to the Neutrino Physics Center 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Maintain strength in BSM, </a:t>
            </a:r>
            <a:r>
              <a:rPr lang="en-US" sz="2000" dirty="0" err="1" smtClean="0"/>
              <a:t>pQCD</a:t>
            </a:r>
            <a:r>
              <a:rPr lang="en-US" sz="2000" dirty="0" smtClean="0"/>
              <a:t>, and lattice QCD, and crosscutting cosmic research                                                        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rgbClr val="AF272F"/>
                </a:solidFill>
              </a:rPr>
              <a:t> =&gt; this will require a new hire in </a:t>
            </a:r>
            <a:r>
              <a:rPr lang="en-US" sz="2000" dirty="0" err="1" smtClean="0">
                <a:solidFill>
                  <a:srgbClr val="AF272F"/>
                </a:solidFill>
              </a:rPr>
              <a:t>pQCD</a:t>
            </a:r>
            <a:r>
              <a:rPr lang="en-US" sz="2000" dirty="0" smtClean="0">
                <a:solidFill>
                  <a:srgbClr val="AF272F"/>
                </a:solidFill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Maintain the Graduate Student research program</a:t>
            </a:r>
            <a:endParaRPr lang="en-US" sz="2000" dirty="0"/>
          </a:p>
        </p:txBody>
      </p:sp>
      <p:sp>
        <p:nvSpPr>
          <p:cNvPr id="9" name="Frame 8"/>
          <p:cNvSpPr/>
          <p:nvPr/>
        </p:nvSpPr>
        <p:spPr>
          <a:xfrm>
            <a:off x="276705" y="5732793"/>
            <a:ext cx="8593872" cy="54213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05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68274"/>
            <a:ext cx="8686800" cy="576073"/>
          </a:xfrm>
        </p:spPr>
        <p:txBody>
          <a:bodyPr/>
          <a:lstStyle/>
          <a:p>
            <a:r>
              <a:rPr lang="en-US" dirty="0"/>
              <a:t>Plan for Theoretical </a:t>
            </a:r>
            <a:r>
              <a:rPr lang="en-US" dirty="0" smtClean="0"/>
              <a:t>Physics </a:t>
            </a:r>
            <a:r>
              <a:rPr lang="en-US" dirty="0">
                <a:solidFill>
                  <a:schemeClr val="accent4"/>
                </a:solidFill>
              </a:rPr>
              <a:t>(updates)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28600" y="1022350"/>
            <a:ext cx="8686800" cy="502920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000" dirty="0" smtClean="0"/>
              <a:t>Maintain a broad theory effort aligned to the lab program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Maintain, and to the extent possible grow, the postdoc cohort 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Strengthen the visitor programs 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Strengthen the theory effort in neutrinos, as recommended by both the comparative and institutional reviews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AF272F"/>
                </a:solidFill>
              </a:rPr>
              <a:t>=&gt;This will require recruiting at least two new neutrino theorists, supplemented by longer-term visitors, including Scholars, and through the theory connection to the Neutrino Physics Center 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Maintain strength in BSM, </a:t>
            </a:r>
            <a:r>
              <a:rPr lang="en-US" sz="2000" dirty="0" err="1" smtClean="0"/>
              <a:t>pQCD</a:t>
            </a:r>
            <a:r>
              <a:rPr lang="en-US" sz="2000" dirty="0" smtClean="0"/>
              <a:t>, and lattice QCD, and crosscutting cosmic research                                                        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rgbClr val="AF272F"/>
                </a:solidFill>
              </a:rPr>
              <a:t> =&gt; this will require a new hire in </a:t>
            </a:r>
            <a:r>
              <a:rPr lang="en-US" sz="2000" dirty="0" err="1" smtClean="0">
                <a:solidFill>
                  <a:srgbClr val="AF272F"/>
                </a:solidFill>
              </a:rPr>
              <a:t>pQCD</a:t>
            </a:r>
            <a:r>
              <a:rPr lang="en-US" sz="2000" dirty="0" smtClean="0">
                <a:solidFill>
                  <a:srgbClr val="AF272F"/>
                </a:solidFill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Maintain the Graduate Student research program </a:t>
            </a:r>
            <a:r>
              <a:rPr lang="en-US" sz="2000" dirty="0" smtClean="0">
                <a:solidFill>
                  <a:schemeClr val="accent4"/>
                </a:solidFill>
                <a:sym typeface="Wingdings"/>
              </a:rPr>
              <a:t> ended *</a:t>
            </a:r>
            <a:endParaRPr lang="en-US" sz="2000" dirty="0">
              <a:solidFill>
                <a:schemeClr val="accent4"/>
              </a:solidFill>
            </a:endParaRPr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9" name="Frame 8"/>
          <p:cNvSpPr/>
          <p:nvPr/>
        </p:nvSpPr>
        <p:spPr>
          <a:xfrm>
            <a:off x="261764" y="5732793"/>
            <a:ext cx="8593872" cy="54213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17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85619"/>
            <a:ext cx="8672513" cy="5525601"/>
          </a:xfrm>
        </p:spPr>
        <p:txBody>
          <a:bodyPr/>
          <a:lstStyle/>
          <a:p>
            <a:r>
              <a:rPr lang="en-US" sz="2000" dirty="0"/>
              <a:t>Maintain a broad theory effort to study fundamental physics related to astronomy: i.e. dark matter, dark energy, cosmic and astrophysical neutrinos, early universe. </a:t>
            </a:r>
            <a:endParaRPr lang="en-US" sz="2000" dirty="0" smtClean="0"/>
          </a:p>
          <a:p>
            <a:pPr>
              <a:lnSpc>
                <a:spcPct val="50000"/>
              </a:lnSpc>
            </a:pPr>
            <a:endParaRPr lang="en-US" sz="2000" dirty="0"/>
          </a:p>
          <a:p>
            <a:r>
              <a:rPr lang="en-US" sz="2000" dirty="0"/>
              <a:t>Help train next generation of cosmic scientists by maintaining a strong postdoc recruitment program exposing them to the broad spectrum of current cosmic research. </a:t>
            </a:r>
            <a:endParaRPr lang="en-US" sz="2000" dirty="0" smtClean="0"/>
          </a:p>
          <a:p>
            <a:pPr>
              <a:lnSpc>
                <a:spcPct val="50000"/>
              </a:lnSpc>
            </a:pPr>
            <a:endParaRPr lang="en-US" sz="2000" dirty="0"/>
          </a:p>
          <a:p>
            <a:r>
              <a:rPr lang="en-US" sz="2000" dirty="0"/>
              <a:t>Continued active support of current DOE cosmic program (DES, DESI, LSST, SPT) including development of methods and extraction of scientific results </a:t>
            </a:r>
            <a:endParaRPr lang="en-US" sz="2000" dirty="0" smtClean="0"/>
          </a:p>
          <a:p>
            <a:pPr>
              <a:lnSpc>
                <a:spcPct val="50000"/>
              </a:lnSpc>
            </a:pPr>
            <a:endParaRPr lang="en-US" sz="2000" dirty="0"/>
          </a:p>
          <a:p>
            <a:r>
              <a:rPr lang="en-US" sz="2000" dirty="0"/>
              <a:t>Continued work to develop future cosmic research beyond cosmic program (e.g. 21cm surveys)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r>
              <a:rPr lang="en-US" sz="2000" dirty="0"/>
              <a:t>Continued participation in Graduate Student research program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Plan for Theoretical </a:t>
            </a:r>
            <a:r>
              <a:rPr lang="en-US" sz="2400" dirty="0" smtClean="0"/>
              <a:t>Astrophysics </a:t>
            </a:r>
            <a:r>
              <a:rPr lang="en-US" sz="2400" dirty="0">
                <a:solidFill>
                  <a:schemeClr val="accent4"/>
                </a:solidFill>
              </a:rPr>
              <a:t>(slide from January PAC)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2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85619"/>
            <a:ext cx="8672513" cy="5525601"/>
          </a:xfrm>
        </p:spPr>
        <p:txBody>
          <a:bodyPr/>
          <a:lstStyle/>
          <a:p>
            <a:r>
              <a:rPr lang="en-US" sz="2000" dirty="0"/>
              <a:t>Maintain a broad theory effort to study fundamental physics related to astronomy: i.e. dark matter, dark energy, cosmic and astrophysical neutrinos, early universe. </a:t>
            </a:r>
            <a:endParaRPr lang="en-US" sz="2000" dirty="0" smtClean="0"/>
          </a:p>
          <a:p>
            <a:pPr>
              <a:lnSpc>
                <a:spcPct val="50000"/>
              </a:lnSpc>
            </a:pPr>
            <a:endParaRPr lang="en-US" sz="2000" dirty="0"/>
          </a:p>
          <a:p>
            <a:r>
              <a:rPr lang="en-US" sz="2000" dirty="0"/>
              <a:t>Help train next generation of cosmic scientists by maintaining a strong postdoc recruitment program exposing them to the broad spectrum of current cosmic research. </a:t>
            </a:r>
            <a:endParaRPr lang="en-US" sz="2000" dirty="0" smtClean="0"/>
          </a:p>
          <a:p>
            <a:pPr>
              <a:lnSpc>
                <a:spcPct val="50000"/>
              </a:lnSpc>
            </a:pPr>
            <a:endParaRPr lang="en-US" sz="2000" dirty="0"/>
          </a:p>
          <a:p>
            <a:r>
              <a:rPr lang="en-US" sz="2000" dirty="0"/>
              <a:t>Continued active support of current DOE cosmic program (DES, DESI, LSST, </a:t>
            </a:r>
            <a:r>
              <a:rPr lang="en-US" sz="2000" b="1" dirty="0" smtClean="0">
                <a:solidFill>
                  <a:schemeClr val="accent4"/>
                </a:solidFill>
              </a:rPr>
              <a:t>SPT-</a:t>
            </a:r>
            <a:r>
              <a:rPr lang="en-US" sz="2000" b="1" dirty="0">
                <a:solidFill>
                  <a:schemeClr val="accent4"/>
                </a:solidFill>
              </a:rPr>
              <a:t>3G, CMB-S4</a:t>
            </a:r>
            <a:r>
              <a:rPr lang="en-US" sz="2000" dirty="0"/>
              <a:t>) </a:t>
            </a:r>
            <a:r>
              <a:rPr lang="en-US" sz="2000" dirty="0"/>
              <a:t>including development of methods and extraction of scientific results 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AF272F"/>
                </a:solidFill>
              </a:rPr>
              <a:t>(</a:t>
            </a:r>
            <a:r>
              <a:rPr lang="en-US" sz="2000" dirty="0" err="1" smtClean="0">
                <a:solidFill>
                  <a:srgbClr val="AF272F"/>
                </a:solidFill>
              </a:rPr>
              <a:t>Dodelson’s</a:t>
            </a:r>
            <a:r>
              <a:rPr lang="en-US" sz="2000" dirty="0" smtClean="0">
                <a:solidFill>
                  <a:srgbClr val="AF272F"/>
                </a:solidFill>
              </a:rPr>
              <a:t> talk yesterday)</a:t>
            </a:r>
            <a:endParaRPr lang="en-US" sz="2000" dirty="0" smtClean="0">
              <a:solidFill>
                <a:srgbClr val="AF272F"/>
              </a:solidFill>
            </a:endParaRPr>
          </a:p>
          <a:p>
            <a:pPr>
              <a:lnSpc>
                <a:spcPct val="50000"/>
              </a:lnSpc>
            </a:pPr>
            <a:endParaRPr lang="en-US" sz="2000" dirty="0"/>
          </a:p>
          <a:p>
            <a:r>
              <a:rPr lang="en-US" sz="2000" dirty="0"/>
              <a:t>Continued work to develop future cosmic research beyond cosmic program (e.g. 21cm surveys)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r>
              <a:rPr lang="en-US" sz="2000" dirty="0"/>
              <a:t>Continued participation in Graduate Student research program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Plan for Theoretical </a:t>
            </a:r>
            <a:r>
              <a:rPr lang="en-US" sz="2400" dirty="0" smtClean="0"/>
              <a:t>Astrophysics </a:t>
            </a:r>
            <a:r>
              <a:rPr lang="en-US" sz="2400" dirty="0" smtClean="0">
                <a:solidFill>
                  <a:schemeClr val="accent4"/>
                </a:solidFill>
              </a:rPr>
              <a:t>(update)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228599" y="2879186"/>
            <a:ext cx="8790315" cy="1289812"/>
          </a:xfrm>
          <a:prstGeom prst="frame">
            <a:avLst>
              <a:gd name="adj1" fmla="val 51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22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85619"/>
            <a:ext cx="8672513" cy="5525601"/>
          </a:xfrm>
        </p:spPr>
        <p:txBody>
          <a:bodyPr/>
          <a:lstStyle/>
          <a:p>
            <a:r>
              <a:rPr lang="en-US" sz="2000" dirty="0"/>
              <a:t>Maintain a broad theory effort to study fundamental physics related to astronomy: i.e. dark matter, dark energy, cosmic and astrophysical neutrinos, early universe. </a:t>
            </a:r>
            <a:endParaRPr lang="en-US" sz="2000" dirty="0" smtClean="0"/>
          </a:p>
          <a:p>
            <a:pPr>
              <a:lnSpc>
                <a:spcPct val="50000"/>
              </a:lnSpc>
            </a:pPr>
            <a:endParaRPr lang="en-US" sz="2000" dirty="0"/>
          </a:p>
          <a:p>
            <a:r>
              <a:rPr lang="en-US" sz="2000" dirty="0"/>
              <a:t>Help train next generation of cosmic scientists by maintaining a strong postdoc recruitment program exposing them to the broad spectrum of current cosmic research. </a:t>
            </a:r>
            <a:endParaRPr lang="en-US" sz="2000" dirty="0" smtClean="0"/>
          </a:p>
          <a:p>
            <a:pPr>
              <a:lnSpc>
                <a:spcPct val="50000"/>
              </a:lnSpc>
            </a:pPr>
            <a:endParaRPr lang="en-US" sz="2000" dirty="0"/>
          </a:p>
          <a:p>
            <a:r>
              <a:rPr lang="en-US" sz="2000" dirty="0"/>
              <a:t>Continued active support of current DOE cosmic program (DES, DESI, LSST, SPT) including development of methods and extraction of scientific results </a:t>
            </a:r>
            <a:endParaRPr lang="en-US" sz="2000" dirty="0" smtClean="0"/>
          </a:p>
          <a:p>
            <a:pPr>
              <a:lnSpc>
                <a:spcPct val="50000"/>
              </a:lnSpc>
            </a:pPr>
            <a:endParaRPr lang="en-US" sz="2000" dirty="0"/>
          </a:p>
          <a:p>
            <a:r>
              <a:rPr lang="en-US" sz="2000" dirty="0"/>
              <a:t>Continued work to develop future cosmic research beyond cosmic program (e.g</a:t>
            </a:r>
            <a:r>
              <a:rPr lang="en-US" sz="2000" dirty="0" smtClean="0"/>
              <a:t>. </a:t>
            </a:r>
            <a:r>
              <a:rPr lang="en-US" sz="2000" dirty="0" smtClean="0">
                <a:solidFill>
                  <a:srgbClr val="AF272F"/>
                </a:solidFill>
              </a:rPr>
              <a:t>spectroscopic</a:t>
            </a:r>
            <a:r>
              <a:rPr lang="en-US" sz="2000" dirty="0" smtClean="0"/>
              <a:t> and  </a:t>
            </a:r>
            <a:r>
              <a:rPr lang="en-US" sz="2000" dirty="0"/>
              <a:t>21cm surveys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</a:t>
            </a:r>
            <a:r>
              <a:rPr lang="en-US" sz="1800" dirty="0" smtClean="0"/>
              <a:t> </a:t>
            </a:r>
            <a:r>
              <a:rPr lang="en-US" sz="1800" dirty="0" err="1">
                <a:solidFill>
                  <a:srgbClr val="AF272F"/>
                </a:solidFill>
              </a:rPr>
              <a:t>Frieman</a:t>
            </a:r>
            <a:r>
              <a:rPr lang="en-US" sz="1800" dirty="0">
                <a:solidFill>
                  <a:srgbClr val="AF272F"/>
                </a:solidFill>
              </a:rPr>
              <a:t> member of National Academies Committee on Facilities in LSST Era; </a:t>
            </a:r>
            <a:r>
              <a:rPr lang="en-US" sz="1800" dirty="0" smtClean="0">
                <a:solidFill>
                  <a:srgbClr val="AF272F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AF272F"/>
                </a:solidFill>
              </a:rPr>
              <a:t> </a:t>
            </a:r>
            <a:r>
              <a:rPr lang="en-US" sz="1800" dirty="0" smtClean="0">
                <a:solidFill>
                  <a:srgbClr val="AF272F"/>
                </a:solidFill>
              </a:rPr>
              <a:t>   </a:t>
            </a:r>
            <a:r>
              <a:rPr lang="en-US" sz="1800" dirty="0" err="1" smtClean="0">
                <a:solidFill>
                  <a:srgbClr val="AF272F"/>
                </a:solidFill>
              </a:rPr>
              <a:t>Dodelson</a:t>
            </a:r>
            <a:r>
              <a:rPr lang="en-US" sz="1800" dirty="0" smtClean="0">
                <a:solidFill>
                  <a:srgbClr val="AF272F"/>
                </a:solidFill>
              </a:rPr>
              <a:t> </a:t>
            </a:r>
            <a:r>
              <a:rPr lang="en-US" sz="1800" dirty="0">
                <a:solidFill>
                  <a:srgbClr val="AF272F"/>
                </a:solidFill>
              </a:rPr>
              <a:t>chaired DOE Cosmic Visions Group, </a:t>
            </a:r>
            <a:r>
              <a:rPr lang="en-US" sz="1800" dirty="0">
                <a:solidFill>
                  <a:srgbClr val="AF272F"/>
                </a:solidFill>
                <a:hlinkClick r:id="rId2"/>
              </a:rPr>
              <a:t>http://arxiv.org/abs/1604.07626</a:t>
            </a:r>
            <a:r>
              <a:rPr lang="en-US" sz="1800" dirty="0">
                <a:solidFill>
                  <a:srgbClr val="AF272F"/>
                </a:solidFill>
              </a:rPr>
              <a:t>; </a:t>
            </a:r>
            <a:r>
              <a:rPr lang="en-US" sz="1800" dirty="0" smtClean="0">
                <a:solidFill>
                  <a:srgbClr val="AF272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AF272F"/>
                </a:solidFill>
              </a:rPr>
              <a:t> </a:t>
            </a:r>
            <a:r>
              <a:rPr lang="en-US" sz="1800" dirty="0" smtClean="0">
                <a:solidFill>
                  <a:srgbClr val="AF272F"/>
                </a:solidFill>
              </a:rPr>
              <a:t>   Workshop </a:t>
            </a:r>
            <a:r>
              <a:rPr lang="en-US" sz="1800" dirty="0">
                <a:solidFill>
                  <a:srgbClr val="AF272F"/>
                </a:solidFill>
              </a:rPr>
              <a:t>on Future surveys: </a:t>
            </a:r>
            <a:r>
              <a:rPr lang="en-US" sz="1800" dirty="0">
                <a:solidFill>
                  <a:srgbClr val="AF272F"/>
                </a:solidFill>
                <a:hlinkClick r:id="rId3"/>
              </a:rPr>
              <a:t>https://</a:t>
            </a:r>
            <a:r>
              <a:rPr lang="en-US" sz="1800" dirty="0" err="1">
                <a:solidFill>
                  <a:srgbClr val="AF272F"/>
                </a:solidFill>
                <a:hlinkClick r:id="rId3"/>
              </a:rPr>
              <a:t>kicp-workshops.uchicago.edu</a:t>
            </a:r>
            <a:r>
              <a:rPr lang="en-US" sz="1800" dirty="0">
                <a:solidFill>
                  <a:srgbClr val="AF272F"/>
                </a:solidFill>
                <a:hlinkClick r:id="rId3"/>
              </a:rPr>
              <a:t>/</a:t>
            </a:r>
            <a:r>
              <a:rPr lang="en-US" sz="1800" dirty="0" err="1">
                <a:solidFill>
                  <a:srgbClr val="AF272F"/>
                </a:solidFill>
                <a:hlinkClick r:id="rId3"/>
              </a:rPr>
              <a:t>FutureSurveys</a:t>
            </a:r>
            <a:r>
              <a:rPr lang="en-US" sz="1800" dirty="0">
                <a:solidFill>
                  <a:srgbClr val="AF272F"/>
                </a:solidFill>
                <a:hlinkClick r:id="rId3"/>
              </a:rPr>
              <a:t>/ </a:t>
            </a:r>
            <a:endParaRPr lang="en-US" sz="1800" dirty="0">
              <a:solidFill>
                <a:srgbClr val="AF272F"/>
              </a:solidFill>
            </a:endParaRPr>
          </a:p>
          <a:p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Plan for Theoretical </a:t>
            </a:r>
            <a:r>
              <a:rPr lang="en-US" sz="2400" dirty="0" smtClean="0"/>
              <a:t>Astrophysics </a:t>
            </a:r>
            <a:r>
              <a:rPr lang="en-US" sz="2400" dirty="0" smtClean="0">
                <a:solidFill>
                  <a:schemeClr val="accent4"/>
                </a:solidFill>
              </a:rPr>
              <a:t>(update)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307241" y="4207481"/>
            <a:ext cx="8711674" cy="1923656"/>
          </a:xfrm>
          <a:prstGeom prst="frame">
            <a:avLst>
              <a:gd name="adj1" fmla="val 51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2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898" y="881904"/>
            <a:ext cx="8686800" cy="5172762"/>
          </a:xfrm>
        </p:spPr>
        <p:txBody>
          <a:bodyPr/>
          <a:lstStyle/>
          <a:p>
            <a:r>
              <a:rPr lang="en-US" sz="2000" dirty="0"/>
              <a:t>Maintain a broad theory effort to study fundamental physics related to astronomy: i.e. dark matter, dark energy, cosmic and astrophysical neutrinos, early universe. </a:t>
            </a:r>
            <a:endParaRPr lang="en-US" sz="2000" dirty="0" smtClean="0"/>
          </a:p>
          <a:p>
            <a:pPr>
              <a:lnSpc>
                <a:spcPct val="50000"/>
              </a:lnSpc>
            </a:pPr>
            <a:endParaRPr lang="en-US" sz="2000" dirty="0"/>
          </a:p>
          <a:p>
            <a:r>
              <a:rPr lang="en-US" sz="2000" dirty="0"/>
              <a:t>Help train next generation of cosmic scientists by maintaining a strong postdoc recruitment program exposing them to the broad spectrum of current cosmic research. </a:t>
            </a:r>
            <a:endParaRPr lang="en-US" sz="2000" dirty="0" smtClean="0"/>
          </a:p>
          <a:p>
            <a:pPr>
              <a:lnSpc>
                <a:spcPct val="50000"/>
              </a:lnSpc>
            </a:pPr>
            <a:endParaRPr lang="en-US" sz="2000" dirty="0"/>
          </a:p>
          <a:p>
            <a:r>
              <a:rPr lang="en-US" sz="2000" dirty="0"/>
              <a:t>Continued active support of current DOE cosmic program (DES, DESI, LSST, SPT) including development of methods and extraction of scientific results </a:t>
            </a:r>
            <a:endParaRPr lang="en-US" sz="2000" dirty="0" smtClean="0"/>
          </a:p>
          <a:p>
            <a:pPr>
              <a:lnSpc>
                <a:spcPct val="50000"/>
              </a:lnSpc>
            </a:pPr>
            <a:endParaRPr lang="en-US" sz="2000" dirty="0"/>
          </a:p>
          <a:p>
            <a:r>
              <a:rPr lang="en-US" sz="2000" dirty="0"/>
              <a:t>Continued work to develop future cosmic research beyond cosmic program (e.g. 21cm surveys) </a:t>
            </a:r>
            <a:endParaRPr lang="en-US" sz="2000" dirty="0" smtClean="0"/>
          </a:p>
          <a:p>
            <a:pPr>
              <a:lnSpc>
                <a:spcPct val="50000"/>
              </a:lnSpc>
            </a:pPr>
            <a:endParaRPr lang="en-US" sz="2000" dirty="0"/>
          </a:p>
          <a:p>
            <a:r>
              <a:rPr lang="en-US" sz="2000" dirty="0"/>
              <a:t>Continued participation in Graduate Student research </a:t>
            </a:r>
            <a:r>
              <a:rPr lang="en-US" sz="2000" dirty="0" smtClean="0"/>
              <a:t>program</a:t>
            </a:r>
            <a:r>
              <a:rPr lang="en-US" sz="2000" dirty="0" smtClean="0">
                <a:solidFill>
                  <a:srgbClr val="AF272F"/>
                </a:solidFill>
              </a:rPr>
              <a:t>: </a:t>
            </a:r>
            <a:r>
              <a:rPr lang="en-US" sz="2000" b="1" dirty="0" smtClean="0">
                <a:solidFill>
                  <a:srgbClr val="AF272F"/>
                </a:solidFill>
              </a:rPr>
              <a:t>ended </a:t>
            </a:r>
            <a:r>
              <a:rPr lang="en-US" sz="2000" b="1" dirty="0" smtClean="0">
                <a:solidFill>
                  <a:srgbClr val="AF272F"/>
                </a:solidFill>
              </a:rPr>
              <a:t>*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AF272F"/>
                </a:solidFill>
              </a:rPr>
              <a:t>   Mentored ~</a:t>
            </a:r>
            <a:r>
              <a:rPr lang="en-US" sz="1800" dirty="0">
                <a:solidFill>
                  <a:srgbClr val="AF272F"/>
                </a:solidFill>
              </a:rPr>
              <a:t>20 PhD students over past 3 </a:t>
            </a:r>
            <a:r>
              <a:rPr lang="en-US" sz="1800" dirty="0" smtClean="0">
                <a:solidFill>
                  <a:srgbClr val="AF272F"/>
                </a:solidFill>
              </a:rPr>
              <a:t>years, mostly NSF support from </a:t>
            </a:r>
            <a:r>
              <a:rPr lang="en-US" sz="1800" dirty="0" err="1" smtClean="0">
                <a:solidFill>
                  <a:srgbClr val="AF272F"/>
                </a:solidFill>
              </a:rPr>
              <a:t>UChicago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Plan for Theoretical </a:t>
            </a:r>
            <a:r>
              <a:rPr lang="en-US" sz="2400" dirty="0" smtClean="0"/>
              <a:t>Astrophysics </a:t>
            </a:r>
            <a:r>
              <a:rPr lang="en-US" sz="2400" dirty="0" smtClean="0">
                <a:solidFill>
                  <a:schemeClr val="accent4"/>
                </a:solidFill>
              </a:rPr>
              <a:t>(update</a:t>
            </a:r>
            <a:r>
              <a:rPr lang="en-US" sz="2400" dirty="0" smtClean="0">
                <a:solidFill>
                  <a:schemeClr val="accent4"/>
                </a:solidFill>
              </a:rPr>
              <a:t>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Marcela Carena | Theory Strategic Plan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305129" y="5182384"/>
            <a:ext cx="8718056" cy="872282"/>
          </a:xfrm>
          <a:prstGeom prst="frame">
            <a:avLst>
              <a:gd name="adj1" fmla="val 51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778" y="5786035"/>
            <a:ext cx="8921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6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4861" y="986320"/>
            <a:ext cx="8672513" cy="4869950"/>
          </a:xfrm>
        </p:spPr>
        <p:txBody>
          <a:bodyPr/>
          <a:lstStyle/>
          <a:p>
            <a:pPr marL="190500" indent="-190500">
              <a:spcBef>
                <a:spcPts val="100"/>
              </a:spcBef>
              <a:defRPr b="1"/>
            </a:pPr>
            <a:r>
              <a:rPr lang="en-US" sz="2000" dirty="0" smtClean="0">
                <a:solidFill>
                  <a:srgbClr val="BF3B3D"/>
                </a:solidFill>
                <a:latin typeface="Arial"/>
                <a:cs typeface="Arial"/>
              </a:rPr>
              <a:t> Conduct </a:t>
            </a:r>
            <a:r>
              <a:rPr lang="en-US" sz="2000" dirty="0">
                <a:solidFill>
                  <a:srgbClr val="BF3B3D"/>
                </a:solidFill>
                <a:latin typeface="Arial"/>
                <a:cs typeface="Arial"/>
              </a:rPr>
              <a:t>world-leading theoretical particle physics and theoretical </a:t>
            </a:r>
            <a:r>
              <a:rPr lang="en-US" sz="2000" dirty="0" smtClean="0">
                <a:solidFill>
                  <a:srgbClr val="BF3B3D"/>
                </a:solidFill>
                <a:latin typeface="Arial"/>
                <a:cs typeface="Arial"/>
              </a:rPr>
              <a:t>  </a:t>
            </a:r>
          </a:p>
          <a:p>
            <a:pPr marL="0" indent="0">
              <a:spcBef>
                <a:spcPts val="100"/>
              </a:spcBef>
              <a:buNone/>
              <a:defRPr b="1"/>
            </a:pPr>
            <a:r>
              <a:rPr lang="en-US" sz="2000" dirty="0">
                <a:solidFill>
                  <a:srgbClr val="BF3B3D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BF3B3D"/>
                </a:solidFill>
                <a:latin typeface="Arial"/>
                <a:cs typeface="Arial"/>
              </a:rPr>
              <a:t>   astrophysics </a:t>
            </a:r>
            <a:r>
              <a:rPr lang="en-US" sz="2000" dirty="0">
                <a:solidFill>
                  <a:srgbClr val="BF3B3D"/>
                </a:solidFill>
                <a:latin typeface="Arial"/>
                <a:cs typeface="Arial"/>
              </a:rPr>
              <a:t>research</a:t>
            </a:r>
            <a:r>
              <a:rPr lang="en-US" sz="2000" dirty="0">
                <a:latin typeface="Arial"/>
                <a:cs typeface="Arial"/>
              </a:rPr>
              <a:t>.</a:t>
            </a:r>
          </a:p>
          <a:p>
            <a:pPr marL="0" indent="0">
              <a:lnSpc>
                <a:spcPct val="70000"/>
              </a:lnSpc>
              <a:spcBef>
                <a:spcPts val="100"/>
              </a:spcBef>
              <a:buNone/>
              <a:defRPr b="1"/>
            </a:pPr>
            <a:endParaRPr lang="en-US" sz="2000" dirty="0">
              <a:latin typeface="Arial"/>
              <a:cs typeface="Arial"/>
            </a:endParaRPr>
          </a:p>
          <a:p>
            <a:pPr>
              <a:spcBef>
                <a:spcPts val="100"/>
              </a:spcBef>
              <a:defRPr sz="2000" b="1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Focus effort and core strength in key research areas directly related to the U.S. and worldwide experimental programs.</a:t>
            </a:r>
          </a:p>
          <a:p>
            <a:pPr>
              <a:lnSpc>
                <a:spcPct val="70000"/>
              </a:lnSpc>
              <a:spcBef>
                <a:spcPts val="100"/>
              </a:spcBef>
              <a:defRPr sz="2000" b="1"/>
            </a:pP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spcBef>
                <a:spcPts val="100"/>
              </a:spcBef>
              <a:defRPr sz="2000" b="1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Influence and motivate the design of experiments, data analyses, and their interpretation.</a:t>
            </a:r>
          </a:p>
          <a:p>
            <a:pPr>
              <a:lnSpc>
                <a:spcPct val="70000"/>
              </a:lnSpc>
              <a:spcBef>
                <a:spcPts val="100"/>
              </a:spcBef>
              <a:defRPr sz="2000" b="1"/>
            </a:pP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spcBef>
                <a:spcPts val="100"/>
              </a:spcBef>
              <a:defRPr sz="2000" b="1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Train next generation of theorists in data-rich environment and contribute to educating junior experimentalists.</a:t>
            </a:r>
          </a:p>
          <a:p>
            <a:pPr>
              <a:lnSpc>
                <a:spcPct val="70000"/>
              </a:lnSpc>
              <a:spcBef>
                <a:spcPts val="100"/>
              </a:spcBef>
              <a:defRPr sz="2000" b="1"/>
            </a:pP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spcBef>
                <a:spcPts val="100"/>
              </a:spcBef>
              <a:defRPr sz="2000" b="1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Provide a national resource for university physicists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70000"/>
              </a:lnSpc>
              <a:spcBef>
                <a:spcPts val="100"/>
              </a:spcBef>
              <a:defRPr sz="2000" b="1"/>
            </a:pP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defRPr sz="2000" b="1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Foster an intellectually vibrant atmosphere at the lab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Strategic Goals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Marcela Carena | Theory Strategic Plan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1509" y="5626193"/>
            <a:ext cx="9194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Theory Strategic Plan Presentation: PAC- 01/20/2016 </a:t>
            </a:r>
          </a:p>
          <a:p>
            <a:r>
              <a:rPr lang="en-US" sz="1700" b="1" dirty="0">
                <a:latin typeface="+mn-lt"/>
                <a:cs typeface="Arial"/>
                <a:hlinkClick r:id="rId3"/>
              </a:rPr>
              <a:t>https://indico.fnal.gov/getFile.py/access?contribId=8&amp;resId=0&amp;materialId=slides&amp;confId=</a:t>
            </a:r>
            <a:r>
              <a:rPr lang="en-US" sz="1700" b="1" dirty="0" smtClean="0">
                <a:latin typeface="+mn-lt"/>
                <a:cs typeface="Arial"/>
                <a:hlinkClick r:id="rId3"/>
              </a:rPr>
              <a:t>11253</a:t>
            </a:r>
            <a:endParaRPr lang="en-US" sz="1700" b="1" dirty="0" smtClean="0">
              <a:latin typeface="+mn-lt"/>
              <a:cs typeface="Arial"/>
            </a:endParaRPr>
          </a:p>
          <a:p>
            <a:endParaRPr lang="en-US" sz="1700" b="1" dirty="0" smtClean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1908" y="465509"/>
            <a:ext cx="8667750" cy="783107"/>
          </a:xfrm>
        </p:spPr>
        <p:txBody>
          <a:bodyPr/>
          <a:lstStyle/>
          <a:p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“</a:t>
            </a:r>
            <a:r>
              <a:rPr lang="en-US" sz="2200" dirty="0" smtClean="0">
                <a:latin typeface="Arial"/>
                <a:cs typeface="Arial"/>
              </a:rPr>
              <a:t>Essential contributions </a:t>
            </a:r>
            <a:r>
              <a:rPr lang="en-US" sz="2200" dirty="0">
                <a:latin typeface="Arial"/>
                <a:cs typeface="Arial"/>
              </a:rPr>
              <a:t>in support of the </a:t>
            </a:r>
            <a:r>
              <a:rPr lang="en-US" sz="2200" dirty="0" smtClean="0">
                <a:latin typeface="Arial"/>
                <a:cs typeface="Arial"/>
              </a:rPr>
              <a:t>U.S</a:t>
            </a:r>
            <a:r>
              <a:rPr lang="en-US" sz="2200" dirty="0">
                <a:latin typeface="Arial"/>
                <a:cs typeface="Arial"/>
              </a:rPr>
              <a:t>.  </a:t>
            </a:r>
            <a:r>
              <a:rPr lang="en-US" sz="2200" dirty="0" smtClean="0">
                <a:latin typeface="Arial"/>
                <a:cs typeface="Arial"/>
              </a:rPr>
              <a:t>                           </a:t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   particle physics community”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2250" y="1779880"/>
            <a:ext cx="8771007" cy="372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Strong postdoc </a:t>
            </a:r>
            <a:r>
              <a:rPr lang="en-US" sz="2000" dirty="0" smtClean="0">
                <a:latin typeface="Arial"/>
                <a:cs typeface="Arial"/>
              </a:rPr>
              <a:t>training with exceptional outcomes*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Leadership in topics essential to the experimental program but thinly covered at US universities such as </a:t>
            </a:r>
            <a:r>
              <a:rPr lang="en-US" sz="2000" dirty="0" err="1" smtClean="0">
                <a:latin typeface="Arial"/>
                <a:cs typeface="Arial"/>
              </a:rPr>
              <a:t>Perturbative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and Lattice QCD* </a:t>
            </a:r>
            <a:r>
              <a:rPr lang="en-US" sz="2000" dirty="0" smtClean="0">
                <a:latin typeface="Arial"/>
                <a:cs typeface="Arial"/>
              </a:rPr>
              <a:t>as well as Neutrino</a:t>
            </a:r>
            <a:r>
              <a:rPr lang="en-US" sz="2000" dirty="0" smtClean="0">
                <a:latin typeface="Arial"/>
                <a:cs typeface="Arial"/>
              </a:rPr>
              <a:t>-Nucleus interaction </a:t>
            </a:r>
            <a:r>
              <a:rPr lang="en-US" sz="2000" dirty="0" err="1" smtClean="0">
                <a:latin typeface="Arial"/>
                <a:cs typeface="Arial"/>
              </a:rPr>
              <a:t>Th</a:t>
            </a:r>
            <a:r>
              <a:rPr lang="en-US" sz="2000" dirty="0" smtClean="0">
                <a:latin typeface="Arial"/>
                <a:cs typeface="Arial"/>
              </a:rPr>
              <a:t>-Exp. Effort.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Develop ideas that shape experimental design and analysis*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heoretical resources to the largest experimental community in </a:t>
            </a:r>
            <a:r>
              <a:rPr lang="en-US" sz="2000" dirty="0" smtClean="0">
                <a:latin typeface="Arial"/>
                <a:cs typeface="Arial"/>
              </a:rPr>
              <a:t>the US</a:t>
            </a:r>
            <a:r>
              <a:rPr lang="en-US" sz="2000" dirty="0" smtClean="0">
                <a:latin typeface="Arial"/>
                <a:cs typeface="Arial"/>
              </a:rPr>
              <a:t>*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Community Leadership and Lab service*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9678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3081" y="1140840"/>
            <a:ext cx="8686800" cy="427877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Strengthening Neutrino Theory at US Universities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Shape 448"/>
          <p:cNvSpPr/>
          <p:nvPr/>
        </p:nvSpPr>
        <p:spPr>
          <a:xfrm>
            <a:off x="207359" y="2805795"/>
            <a:ext cx="8849053" cy="2821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Train neutrino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theory postdocs who will become next generation of professors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marL="228600" indent="-22860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Distinguished Scholars and Neutrino Physics Center will help to strengthen effort by providing a visible hub</a:t>
            </a:r>
          </a:p>
          <a:p>
            <a:pPr>
              <a:lnSpc>
                <a:spcPct val="100000"/>
              </a:lnSpc>
              <a:spcBef>
                <a:spcPts val="400"/>
              </a:spcBef>
              <a:buSzPct val="100000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marL="228600" indent="-228600">
              <a:spcBef>
                <a:spcPts val="400"/>
              </a:spcBef>
              <a:buSzPct val="100000"/>
              <a:buFontTx/>
              <a:buChar char="•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Fermilab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can help to seed new junior faculty positions at U.S. universities</a:t>
            </a:r>
          </a:p>
          <a:p>
            <a:pPr>
              <a:spcBef>
                <a:spcPts val="400"/>
              </a:spcBef>
              <a:buSzPct val="100000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            </a:t>
            </a: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– </a:t>
            </a: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explore possible mechanisms to </a:t>
            </a:r>
            <a:r>
              <a:rPr lang="en-US" sz="1800" dirty="0">
                <a:solidFill>
                  <a:srgbClr val="003087"/>
                </a:solidFill>
                <a:latin typeface="Arial"/>
                <a:cs typeface="Arial"/>
              </a:rPr>
              <a:t>do this with maximal </a:t>
            </a: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effect</a:t>
            </a: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-</a:t>
            </a:r>
            <a:endParaRPr lang="en-US" sz="1800" dirty="0">
              <a:solidFill>
                <a:srgbClr val="003087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0910" y="192900"/>
            <a:ext cx="8827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</a:t>
            </a:r>
            <a:r>
              <a:rPr lang="en-US" sz="2200" b="1" dirty="0">
                <a:latin typeface="Arial"/>
                <a:cs typeface="Arial"/>
              </a:rPr>
              <a:t>S</a:t>
            </a:r>
            <a:r>
              <a:rPr lang="en-US" sz="2200" b="1" dirty="0" smtClean="0">
                <a:latin typeface="Arial"/>
                <a:cs typeface="Arial"/>
              </a:rPr>
              <a:t>trategic </a:t>
            </a:r>
            <a:r>
              <a:rPr lang="en-US" sz="2200" b="1" dirty="0">
                <a:latin typeface="Arial"/>
                <a:cs typeface="Arial"/>
              </a:rPr>
              <a:t>relationships with other U.S. theory groups</a:t>
            </a:r>
          </a:p>
          <a:p>
            <a:r>
              <a:rPr lang="en-US" sz="2200" b="1" dirty="0">
                <a:latin typeface="Arial"/>
                <a:cs typeface="Arial"/>
              </a:rPr>
              <a:t> that should be explored or </a:t>
            </a:r>
            <a:r>
              <a:rPr lang="en-US" sz="2200" b="1" dirty="0" smtClean="0">
                <a:latin typeface="Arial"/>
                <a:cs typeface="Arial"/>
              </a:rPr>
              <a:t>strengthened</a:t>
            </a:r>
            <a:r>
              <a:rPr lang="en-US" b="1" dirty="0" smtClean="0">
                <a:latin typeface="Arial"/>
                <a:cs typeface="Arial"/>
              </a:rPr>
              <a:t>”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593" y="1568717"/>
            <a:ext cx="8518288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buSzPct val="100000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      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U.S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neutrino theory community is tiny compared to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Europe and </a:t>
            </a:r>
          </a:p>
          <a:p>
            <a:pPr>
              <a:lnSpc>
                <a:spcPct val="100000"/>
              </a:lnSpc>
              <a:spcBef>
                <a:spcPts val="400"/>
              </a:spcBef>
              <a:buSzPct val="100000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given the US investment in Neutrinos, the theory investment is subcritical 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601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8558" y="4365971"/>
            <a:ext cx="8686800" cy="427877"/>
          </a:xfrm>
        </p:spPr>
        <p:txBody>
          <a:bodyPr/>
          <a:lstStyle/>
          <a:p>
            <a:pPr algn="ctr"/>
            <a:r>
              <a:rPr lang="en-US" dirty="0" smtClean="0">
                <a:latin typeface="Goudy Old Style"/>
                <a:cs typeface="Goudy Old Style"/>
              </a:rPr>
              <a:t>Backup Slides</a:t>
            </a:r>
            <a:endParaRPr lang="en-US" dirty="0">
              <a:latin typeface="Goudy Old Style"/>
              <a:cs typeface="Goudy Old Style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827" y="2068955"/>
            <a:ext cx="7662960" cy="20177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2675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 </a:t>
            </a:r>
            <a:r>
              <a:rPr lang="en-US" sz="2600" dirty="0">
                <a:latin typeface="Arial"/>
                <a:cs typeface="Arial"/>
              </a:rPr>
              <a:t>Exceptional postdoc </a:t>
            </a:r>
            <a:r>
              <a:rPr lang="en-US" sz="2600" dirty="0" smtClean="0">
                <a:latin typeface="Arial"/>
                <a:cs typeface="Arial"/>
              </a:rPr>
              <a:t>outcomes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Shape 355"/>
          <p:cNvSpPr txBox="1">
            <a:spLocks/>
          </p:cNvSpPr>
          <p:nvPr/>
        </p:nvSpPr>
        <p:spPr>
          <a:xfrm>
            <a:off x="228600" y="6515100"/>
            <a:ext cx="447675" cy="139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86CB4B4D-7CA3-9044-876B-883B54F8677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Shape 358"/>
          <p:cNvSpPr/>
          <p:nvPr/>
        </p:nvSpPr>
        <p:spPr>
          <a:xfrm>
            <a:off x="301144" y="683386"/>
            <a:ext cx="8842856" cy="1090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>
              <a:lnSpc>
                <a:spcPct val="120000"/>
              </a:lnSpc>
              <a:buSzPct val="100000"/>
              <a:buFont typeface="Wingdings" charset="2"/>
              <a:buChar char="§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Both groups </a:t>
            </a:r>
            <a:r>
              <a:rPr sz="1800" dirty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attract first-rate talent, mentor them in a </a:t>
            </a:r>
            <a:r>
              <a:rPr sz="1800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broad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and </a:t>
            </a:r>
            <a:r>
              <a:rPr sz="1800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data</a:t>
            </a:r>
            <a:r>
              <a:rPr sz="1800" dirty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-rich </a:t>
            </a:r>
            <a:r>
              <a:rPr sz="1800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environment</a:t>
            </a:r>
            <a:endParaRPr sz="1800" dirty="0">
              <a:solidFill>
                <a:schemeClr val="accent3">
                  <a:lumMod val="75000"/>
                </a:schemeClr>
              </a:solidFill>
              <a:latin typeface="Helvetica"/>
              <a:cs typeface="Helvetica"/>
            </a:endParaRPr>
          </a:p>
          <a:p>
            <a:pPr marL="342900" indent="-342900">
              <a:lnSpc>
                <a:spcPct val="120000"/>
              </a:lnSpc>
              <a:buSzPct val="100000"/>
              <a:buFont typeface="Wingdings" charset="2"/>
              <a:buChar char="§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Theory </a:t>
            </a:r>
            <a:r>
              <a:rPr sz="1800" dirty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postdocs move on to faculty or lab staff positions at a high </a:t>
            </a:r>
            <a:r>
              <a:rPr sz="1800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rate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(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~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80%)</a:t>
            </a:r>
          </a:p>
        </p:txBody>
      </p:sp>
      <p:sp>
        <p:nvSpPr>
          <p:cNvPr id="9" name="Shape 359"/>
          <p:cNvSpPr/>
          <p:nvPr/>
        </p:nvSpPr>
        <p:spPr>
          <a:xfrm>
            <a:off x="709738" y="5754201"/>
            <a:ext cx="102592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2148251" y="1833938"/>
            <a:ext cx="5333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Famous Fermilab Theory Postdoc Alumni: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1" name="Shape 358"/>
          <p:cNvSpPr/>
          <p:nvPr/>
        </p:nvSpPr>
        <p:spPr>
          <a:xfrm>
            <a:off x="121136" y="2267240"/>
            <a:ext cx="4977821" cy="416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Head of CERN Theory Division (</a:t>
            </a:r>
            <a:r>
              <a:rPr lang="en-US" sz="1550" dirty="0" err="1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Giudice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)</a:t>
            </a: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Vice-President CERN Council (</a:t>
            </a:r>
            <a:r>
              <a:rPr lang="en-US" sz="1550" dirty="0" err="1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Rabinovici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)</a:t>
            </a: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Director Tata Institute, Mumbai (</a:t>
            </a:r>
            <a:r>
              <a:rPr lang="en-US" sz="1550" dirty="0" err="1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Trivedi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, AS)</a:t>
            </a: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Director JINR, </a:t>
            </a:r>
            <a:r>
              <a:rPr lang="en-US" sz="1550" dirty="0" err="1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Dubna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 (</a:t>
            </a:r>
            <a:r>
              <a:rPr lang="en-US" sz="1550" dirty="0" err="1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Matveev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)</a:t>
            </a: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National Medal of Science awardee &amp; PCAST Member (Shirley Jackson)</a:t>
            </a: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Director IAS Hong Kong (</a:t>
            </a:r>
            <a:r>
              <a:rPr lang="en-US" sz="1550" dirty="0" err="1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Tye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)</a:t>
            </a: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Director IPPP, Durham (Glover)</a:t>
            </a: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Head of BNL Physics 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Dept. 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(Dawson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)</a:t>
            </a: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Director of PITT PACC (Han)</a:t>
            </a: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Max Planck Director (Lindner)</a:t>
            </a: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  <a:sym typeface="Calibri"/>
              </a:rPr>
              <a:t>Director </a:t>
            </a:r>
            <a:r>
              <a:rPr lang="en-US" sz="155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  <a:sym typeface="Calibri"/>
              </a:rPr>
              <a:t>of Perimeter </a:t>
            </a:r>
            <a:r>
              <a:rPr lang="en-US" sz="1550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  <a:sym typeface="Calibri"/>
              </a:rPr>
              <a:t>Institute (</a:t>
            </a:r>
            <a:r>
              <a:rPr lang="en-US" sz="1550" dirty="0" err="1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  <a:sym typeface="Calibri"/>
              </a:rPr>
              <a:t>Turok</a:t>
            </a:r>
            <a:r>
              <a:rPr lang="en-US" sz="1550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  <a:sym typeface="Calibri"/>
              </a:rPr>
              <a:t>, AS)</a:t>
            </a: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  <a:sym typeface="Calibri"/>
              </a:rPr>
              <a:t>Director of </a:t>
            </a:r>
            <a:r>
              <a:rPr lang="en-US" sz="1550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  <a:sym typeface="Calibri"/>
              </a:rPr>
              <a:t>FTPI, </a:t>
            </a:r>
            <a:r>
              <a:rPr lang="en-US" sz="155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  <a:sym typeface="Calibri"/>
              </a:rPr>
              <a:t>U. </a:t>
            </a:r>
            <a:r>
              <a:rPr lang="en-US" sz="1550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  <a:sym typeface="Calibri"/>
              </a:rPr>
              <a:t>Minnesota (Olive)</a:t>
            </a:r>
            <a:endParaRPr lang="en-US" sz="1550" dirty="0" smtClean="0">
              <a:solidFill>
                <a:schemeClr val="accent6">
                  <a:lumMod val="50000"/>
                </a:schemeClr>
              </a:solidFill>
              <a:latin typeface="Helvetica"/>
              <a:cs typeface="Helvetica"/>
            </a:endParaRP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rgbClr val="282828"/>
                </a:solidFill>
                <a:latin typeface="Helvetica"/>
                <a:cs typeface="Helvetica"/>
                <a:sym typeface="Calibri"/>
              </a:rPr>
              <a:t>Director </a:t>
            </a:r>
            <a:r>
              <a:rPr lang="en-US" sz="1550" dirty="0">
                <a:solidFill>
                  <a:srgbClr val="282828"/>
                </a:solidFill>
                <a:latin typeface="Helvetica"/>
                <a:cs typeface="Helvetica"/>
                <a:sym typeface="Calibri"/>
              </a:rPr>
              <a:t>Inst. Data Intensive Science (</a:t>
            </a:r>
            <a:r>
              <a:rPr lang="en-US" sz="1550" dirty="0" err="1">
                <a:solidFill>
                  <a:srgbClr val="282828"/>
                </a:solidFill>
                <a:latin typeface="Helvetica"/>
                <a:cs typeface="Helvetica"/>
                <a:sym typeface="Calibri"/>
              </a:rPr>
              <a:t>Szalay</a:t>
            </a:r>
            <a:r>
              <a:rPr lang="en-US" sz="1550" dirty="0">
                <a:solidFill>
                  <a:srgbClr val="282828"/>
                </a:solidFill>
                <a:latin typeface="Helvetica"/>
                <a:cs typeface="Helvetica"/>
                <a:sym typeface="Calibri"/>
              </a:rPr>
              <a:t>, AS)</a:t>
            </a:r>
            <a:endParaRPr lang="en-US" sz="1550" dirty="0">
              <a:solidFill>
                <a:srgbClr val="282828"/>
              </a:solidFill>
              <a:latin typeface="Helvetica"/>
              <a:cs typeface="Helvetica"/>
            </a:endParaRP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lang="en-US" sz="1550" dirty="0">
              <a:solidFill>
                <a:schemeClr val="tx2">
                  <a:lumMod val="1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676275" y="6403474"/>
            <a:ext cx="6916986" cy="46166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Shape 358"/>
          <p:cNvSpPr/>
          <p:nvPr/>
        </p:nvSpPr>
        <p:spPr>
          <a:xfrm>
            <a:off x="4856255" y="2270172"/>
            <a:ext cx="4300574" cy="3890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DESY Theory Head (</a:t>
            </a:r>
            <a:r>
              <a:rPr lang="en-US" sz="1550" dirty="0" err="1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Buchmuller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)</a:t>
            </a: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err="1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Heineman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 Prize (</a:t>
            </a:r>
            <a:r>
              <a:rPr lang="en-US" sz="1550" dirty="0" err="1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Ramond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)</a:t>
            </a: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Dirac Medal and Milner Prize (</a:t>
            </a:r>
            <a:r>
              <a:rPr lang="en-US" sz="1550" dirty="0" err="1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Sen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)</a:t>
            </a: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Sakurai Prize (</a:t>
            </a:r>
            <a:r>
              <a:rPr lang="en-US" sz="1550" dirty="0" err="1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Kosower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)</a:t>
            </a: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CERN LPCC (</a:t>
            </a:r>
            <a:r>
              <a:rPr lang="en-US" sz="1550" dirty="0" err="1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Mangano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)</a:t>
            </a: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Oxford Prof. </a:t>
            </a:r>
            <a:r>
              <a:rPr lang="en-US" sz="1550" dirty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&amp;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Bessel Award (</a:t>
            </a:r>
            <a:r>
              <a:rPr lang="en-US" sz="1550" dirty="0" err="1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Zanderighi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)</a:t>
            </a: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IUPAP Young Scientist Prize (Santiago)</a:t>
            </a: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U Wash </a:t>
            </a:r>
            <a:r>
              <a:rPr lang="en-US" sz="1550" dirty="0" err="1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Dept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 Chair (S. Ellis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)</a:t>
            </a: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CCAPP at OSU Chair (</a:t>
            </a:r>
            <a:r>
              <a:rPr lang="en-US" sz="1550" dirty="0" err="1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Beacom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)</a:t>
            </a:r>
            <a:endParaRPr lang="en-US" sz="1550" dirty="0" smtClean="0">
              <a:solidFill>
                <a:schemeClr val="tx2">
                  <a:lumMod val="10000"/>
                </a:schemeClr>
              </a:solidFill>
              <a:latin typeface="Helvetica"/>
              <a:cs typeface="Helvetica"/>
            </a:endParaRP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Chair U Sussex Phys. Dept.</a:t>
            </a:r>
            <a:r>
              <a:rPr lang="en-US" sz="1550" dirty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(Copeland)</a:t>
            </a: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Chair UC Davis Phys. Dept. (Albrecht, AS)</a:t>
            </a: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Chair A&amp;A Dept. </a:t>
            </a:r>
            <a:r>
              <a:rPr lang="en-US" sz="1550" dirty="0" err="1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UChicago</a:t>
            </a:r>
            <a:r>
              <a:rPr lang="en-US" sz="1550" dirty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 (</a:t>
            </a:r>
            <a:r>
              <a:rPr lang="en-US" sz="1550" dirty="0" err="1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Olinto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)</a:t>
            </a: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Head </a:t>
            </a:r>
            <a:r>
              <a:rPr lang="en-US" sz="1550" dirty="0" err="1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Fermilab</a:t>
            </a: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 Astrophysics, (Stebbins)</a:t>
            </a:r>
            <a:endParaRPr lang="en-US" sz="1550" dirty="0" smtClean="0">
              <a:solidFill>
                <a:schemeClr val="tx2">
                  <a:lumMod val="10000"/>
                </a:schemeClr>
              </a:solidFill>
              <a:latin typeface="Helvetica"/>
              <a:cs typeface="Helvetica"/>
            </a:endParaRPr>
          </a:p>
          <a:p>
            <a:pPr marL="361950" indent="-361950">
              <a:lnSpc>
                <a:spcPct val="110000"/>
              </a:lnSpc>
              <a:buSzPct val="100000"/>
              <a:buFont typeface="Arial"/>
              <a:buChar char="•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50" dirty="0" smtClean="0">
                <a:solidFill>
                  <a:schemeClr val="tx2">
                    <a:lumMod val="10000"/>
                  </a:schemeClr>
                </a:solidFill>
                <a:latin typeface="Helvetica"/>
                <a:cs typeface="Helvetica"/>
              </a:rPr>
              <a:t>Etc.</a:t>
            </a:r>
            <a:endParaRPr lang="en-US" sz="1550" dirty="0" smtClean="0">
              <a:solidFill>
                <a:schemeClr val="tx2">
                  <a:lumMod val="1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5727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BEC2-A203-724B-AC6D-9342C9B6D97D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214313" y="6258595"/>
            <a:ext cx="8700865" cy="197569"/>
            <a:chOff x="0" y="0"/>
            <a:chExt cx="7795" cy="177"/>
          </a:xfrm>
        </p:grpSpPr>
        <p:sp>
          <p:nvSpPr>
            <p:cNvPr id="2049" name="Line 1"/>
            <p:cNvSpPr>
              <a:spLocks noChangeShapeType="1"/>
            </p:cNvSpPr>
            <p:nvPr/>
          </p:nvSpPr>
          <p:spPr bwMode="auto">
            <a:xfrm>
              <a:off x="0" y="96"/>
              <a:ext cx="6754" cy="0"/>
            </a:xfrm>
            <a:prstGeom prst="line">
              <a:avLst/>
            </a:prstGeom>
            <a:noFill/>
            <a:ln w="76200" cap="flat">
              <a:solidFill>
                <a:srgbClr val="99D6EA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4" y="0"/>
              <a:ext cx="98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052" name="Rectangle 4"/>
          <p:cNvSpPr>
            <a:spLocks/>
          </p:cNvSpPr>
          <p:nvPr/>
        </p:nvSpPr>
        <p:spPr bwMode="auto">
          <a:xfrm>
            <a:off x="736699" y="6504162"/>
            <a:ext cx="687586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100">
                <a:solidFill>
                  <a:srgbClr val="094B9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6/21/16</a:t>
            </a:r>
          </a:p>
        </p:txBody>
      </p:sp>
      <p:sp>
        <p:nvSpPr>
          <p:cNvPr id="2053" name="Rectangle 5"/>
          <p:cNvSpPr>
            <a:spLocks/>
          </p:cNvSpPr>
          <p:nvPr/>
        </p:nvSpPr>
        <p:spPr bwMode="auto">
          <a:xfrm>
            <a:off x="1530326" y="6504162"/>
            <a:ext cx="6277570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100">
                <a:solidFill>
                  <a:srgbClr val="094B9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Marcela Carena | Theory Strategic Plan Update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366641" y="279953"/>
            <a:ext cx="8688586" cy="491133"/>
          </a:xfrm>
          <a:ln/>
        </p:spPr>
        <p:txBody>
          <a:bodyPr/>
          <a:lstStyle/>
          <a:p>
            <a:r>
              <a:rPr lang="en-US" sz="2400" dirty="0"/>
              <a:t>Leadership </a:t>
            </a:r>
            <a:r>
              <a:rPr lang="en-US" sz="2400" dirty="0" smtClean="0"/>
              <a:t>in </a:t>
            </a:r>
            <a:r>
              <a:rPr lang="en-US" sz="2400" dirty="0" err="1" smtClean="0"/>
              <a:t>perturbative</a:t>
            </a:r>
            <a:r>
              <a:rPr lang="en-US" sz="2400" dirty="0" smtClean="0"/>
              <a:t> QCD</a:t>
            </a:r>
            <a:endParaRPr lang="en-US" sz="2400" dirty="0"/>
          </a:p>
        </p:txBody>
      </p:sp>
      <p:sp>
        <p:nvSpPr>
          <p:cNvPr id="2055" name="Rectangle 7"/>
          <p:cNvSpPr>
            <a:spLocks/>
          </p:cNvSpPr>
          <p:nvPr/>
        </p:nvSpPr>
        <p:spPr bwMode="auto">
          <a:xfrm>
            <a:off x="366641" y="744002"/>
            <a:ext cx="8867180" cy="196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5717" tIns="35717" rIns="35717" bIns="35717" anchor="ctr"/>
          <a:lstStyle/>
          <a:p>
            <a:pPr marL="98223" indent="-98223">
              <a:lnSpc>
                <a:spcPct val="120000"/>
              </a:lnSpc>
              <a:spcBef>
                <a:spcPts val="70"/>
              </a:spcBef>
              <a:buClr>
                <a:srgbClr val="BF3A3C"/>
              </a:buClr>
              <a:buSzPct val="100000"/>
              <a:buFont typeface="Arial" charset="0"/>
              <a:buChar char="•"/>
            </a:pPr>
            <a:r>
              <a:rPr lang="en-US" sz="2000" dirty="0">
                <a:solidFill>
                  <a:srgbClr val="BF3A3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Strong research efforts crucial to support experimental program</a:t>
            </a:r>
          </a:p>
          <a:p>
            <a:pPr marL="98223" indent="-98223">
              <a:lnSpc>
                <a:spcPct val="120000"/>
              </a:lnSpc>
              <a:spcBef>
                <a:spcPts val="70"/>
              </a:spcBef>
              <a:buClr>
                <a:srgbClr val="BF3A3C"/>
              </a:buClr>
              <a:buSzPct val="100000"/>
              <a:buFont typeface="Arial" charset="0"/>
              <a:buChar char="•"/>
            </a:pPr>
            <a:r>
              <a:rPr lang="en-US" sz="2000" dirty="0">
                <a:solidFill>
                  <a:srgbClr val="BF3A3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Successful training of young QCD theorists</a:t>
            </a:r>
          </a:p>
          <a:p>
            <a:pPr marL="98223" indent="-98223">
              <a:lnSpc>
                <a:spcPct val="120000"/>
              </a:lnSpc>
              <a:spcBef>
                <a:spcPts val="70"/>
              </a:spcBef>
              <a:buClr>
                <a:srgbClr val="BF3A3C"/>
              </a:buClr>
              <a:buSzPct val="100000"/>
              <a:buFont typeface="Arial" charset="0"/>
              <a:buChar char="•"/>
            </a:pPr>
            <a:r>
              <a:rPr lang="en-US" sz="2000" dirty="0">
                <a:solidFill>
                  <a:srgbClr val="BF3A3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Frequent interaction with and resource to experimental </a:t>
            </a:r>
            <a:r>
              <a:rPr lang="en-US" sz="2000" dirty="0" smtClean="0">
                <a:solidFill>
                  <a:srgbClr val="BF3A3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community</a:t>
            </a:r>
          </a:p>
          <a:p>
            <a:pPr>
              <a:spcBef>
                <a:spcPts val="70"/>
              </a:spcBef>
              <a:buClr>
                <a:srgbClr val="BF3A3C"/>
              </a:buClr>
              <a:buSzPct val="100000"/>
            </a:pPr>
            <a:endParaRPr lang="en-US" sz="1300" dirty="0">
              <a:solidFill>
                <a:srgbClr val="BF3A3C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751" y="2502291"/>
            <a:ext cx="9388556" cy="366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61" indent="-69061" defTabSz="321457">
              <a:lnSpc>
                <a:spcPct val="120000"/>
              </a:lnSpc>
              <a:spcBef>
                <a:spcPts val="281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3C731A"/>
                </a:solidFill>
                <a:latin typeface="Arial"/>
                <a:ea typeface="Arial"/>
                <a:cs typeface="Arial"/>
                <a:sym typeface="Arial"/>
              </a:rPr>
              <a:t>Contributions to the community:</a:t>
            </a:r>
            <a:endParaRPr lang="en-US" sz="2000" dirty="0">
              <a:solidFill>
                <a:srgbClr val="DB720B"/>
              </a:solidFill>
              <a:latin typeface="Lucida Grande"/>
              <a:ea typeface="Lucida Grande"/>
              <a:cs typeface="Lucida Grande"/>
              <a:sym typeface="Lucida Grande"/>
            </a:endParaRPr>
          </a:p>
          <a:p>
            <a:pPr marL="69061" indent="-69061" defTabSz="321457">
              <a:lnSpc>
                <a:spcPct val="120000"/>
              </a:lnSpc>
              <a:spcBef>
                <a:spcPts val="281"/>
              </a:spcBef>
              <a:buClr>
                <a:srgbClr val="011743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700" dirty="0">
                <a:solidFill>
                  <a:srgbClr val="011743"/>
                </a:solidFill>
                <a:latin typeface="Arial"/>
                <a:ea typeface="Arial"/>
                <a:cs typeface="Arial"/>
                <a:sym typeface="Arial"/>
              </a:rPr>
              <a:t>Develop, maintain, and provide support for the </a:t>
            </a:r>
            <a:r>
              <a:rPr lang="en-US" sz="1700" dirty="0" err="1">
                <a:solidFill>
                  <a:srgbClr val="011743"/>
                </a:solidFill>
                <a:latin typeface="Arial"/>
                <a:ea typeface="Arial"/>
                <a:cs typeface="Arial"/>
                <a:sym typeface="Arial"/>
              </a:rPr>
              <a:t>parton</a:t>
            </a:r>
            <a:r>
              <a:rPr lang="en-US" sz="1700" dirty="0">
                <a:solidFill>
                  <a:srgbClr val="011743"/>
                </a:solidFill>
                <a:latin typeface="Arial"/>
                <a:ea typeface="Arial"/>
                <a:cs typeface="Arial"/>
                <a:sym typeface="Arial"/>
              </a:rPr>
              <a:t>-level Monte-Carlo program MCFM</a:t>
            </a:r>
          </a:p>
          <a:p>
            <a:pPr marL="69061" indent="-69061" defTabSz="321457">
              <a:lnSpc>
                <a:spcPct val="140000"/>
              </a:lnSpc>
              <a:spcBef>
                <a:spcPts val="281"/>
              </a:spcBef>
              <a:buClr>
                <a:srgbClr val="011743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700" dirty="0">
                <a:solidFill>
                  <a:srgbClr val="011743"/>
                </a:solidFill>
                <a:latin typeface="Arial"/>
                <a:ea typeface="Arial"/>
                <a:cs typeface="Arial"/>
                <a:sym typeface="Arial"/>
              </a:rPr>
              <a:t>First public MC generator with fully differential NNLO corrections for multiple processes </a:t>
            </a:r>
          </a:p>
          <a:p>
            <a:pPr marL="69061" indent="-69061" defTabSz="321457">
              <a:lnSpc>
                <a:spcPct val="140000"/>
              </a:lnSpc>
              <a:spcBef>
                <a:spcPts val="281"/>
              </a:spcBef>
              <a:buClr>
                <a:srgbClr val="011743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700" dirty="0">
                <a:solidFill>
                  <a:srgbClr val="011743"/>
                </a:solidFill>
                <a:latin typeface="Arial"/>
                <a:ea typeface="Arial"/>
                <a:cs typeface="Arial"/>
                <a:sym typeface="Arial"/>
              </a:rPr>
              <a:t>Cited by 20% of all ATLAS and CMS papers and widely-used by theoretical community</a:t>
            </a:r>
          </a:p>
          <a:p>
            <a:pPr defTabSz="321457">
              <a:lnSpc>
                <a:spcPct val="140000"/>
              </a:lnSpc>
              <a:spcBef>
                <a:spcPts val="281"/>
              </a:spcBef>
              <a:defRPr sz="1800">
                <a:solidFill>
                  <a:srgbClr val="000000"/>
                </a:solidFill>
              </a:defRPr>
            </a:pPr>
            <a:r>
              <a:rPr lang="en-US" sz="1700" dirty="0">
                <a:solidFill>
                  <a:srgbClr val="011743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700" dirty="0">
                <a:solidFill>
                  <a:srgbClr val="0117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3C731A"/>
                </a:solidFill>
                <a:latin typeface="Arial"/>
                <a:ea typeface="Arial"/>
                <a:cs typeface="Arial"/>
                <a:sym typeface="Arial"/>
              </a:rPr>
              <a:t>Scientific achievements </a:t>
            </a:r>
            <a:r>
              <a:rPr lang="en-US" sz="2000" dirty="0" smtClean="0">
                <a:solidFill>
                  <a:srgbClr val="3C731A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US" sz="2000" dirty="0" err="1" smtClean="0">
                <a:solidFill>
                  <a:srgbClr val="3C731A"/>
                </a:solidFill>
                <a:latin typeface="Arial"/>
                <a:ea typeface="Arial"/>
                <a:cs typeface="Arial"/>
                <a:sym typeface="Arial"/>
              </a:rPr>
              <a:t>Fermilab</a:t>
            </a:r>
            <a:r>
              <a:rPr lang="en-US" sz="2000" dirty="0" smtClean="0">
                <a:solidFill>
                  <a:srgbClr val="3C731A"/>
                </a:solidFill>
                <a:latin typeface="Arial"/>
                <a:ea typeface="Arial"/>
                <a:cs typeface="Arial"/>
                <a:sym typeface="Arial"/>
              </a:rPr>
              <a:t> theorists:</a:t>
            </a:r>
            <a:endParaRPr lang="en-US" sz="2000" dirty="0">
              <a:solidFill>
                <a:srgbClr val="0117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061" indent="-69061" defTabSz="321457">
              <a:lnSpc>
                <a:spcPct val="140000"/>
              </a:lnSpc>
              <a:spcBef>
                <a:spcPts val="281"/>
              </a:spcBef>
              <a:buClr>
                <a:srgbClr val="011743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700" dirty="0">
                <a:solidFill>
                  <a:srgbClr val="011743"/>
                </a:solidFill>
                <a:latin typeface="Arial"/>
                <a:ea typeface="Arial"/>
                <a:cs typeface="Arial"/>
                <a:sym typeface="Arial"/>
              </a:rPr>
              <a:t>State-of-the-art calculations of </a:t>
            </a:r>
            <a:r>
              <a:rPr lang="en-US" sz="1700" dirty="0" err="1">
                <a:solidFill>
                  <a:srgbClr val="011743"/>
                </a:solidFill>
                <a:latin typeface="Arial"/>
                <a:ea typeface="Arial"/>
                <a:cs typeface="Arial"/>
                <a:sym typeface="Arial"/>
              </a:rPr>
              <a:t>Z+jet</a:t>
            </a:r>
            <a:r>
              <a:rPr lang="en-US" sz="1700" dirty="0">
                <a:solidFill>
                  <a:srgbClr val="011743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700" dirty="0" err="1">
                <a:solidFill>
                  <a:srgbClr val="011743"/>
                </a:solidFill>
                <a:latin typeface="Arial"/>
                <a:ea typeface="Arial"/>
                <a:cs typeface="Arial"/>
                <a:sym typeface="Arial"/>
              </a:rPr>
              <a:t>H+jet</a:t>
            </a:r>
            <a:r>
              <a:rPr lang="en-US" sz="1700" dirty="0">
                <a:solidFill>
                  <a:srgbClr val="011743"/>
                </a:solidFill>
                <a:latin typeface="Arial"/>
                <a:ea typeface="Arial"/>
                <a:cs typeface="Arial"/>
                <a:sym typeface="Arial"/>
              </a:rPr>
              <a:t> at NNLO, two-loop corrections to </a:t>
            </a:r>
            <a:r>
              <a:rPr lang="en-US" sz="1700" dirty="0" err="1">
                <a:solidFill>
                  <a:srgbClr val="011743"/>
                </a:solidFill>
                <a:latin typeface="Arial"/>
                <a:ea typeface="Arial"/>
                <a:cs typeface="Arial"/>
                <a:sym typeface="Arial"/>
              </a:rPr>
              <a:t>gg→ZZ</a:t>
            </a:r>
            <a:endParaRPr lang="en-US" sz="1700" dirty="0">
              <a:solidFill>
                <a:srgbClr val="0117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061" indent="-69061" defTabSz="321457">
              <a:lnSpc>
                <a:spcPct val="140000"/>
              </a:lnSpc>
              <a:spcBef>
                <a:spcPts val="281"/>
              </a:spcBef>
              <a:buClr>
                <a:srgbClr val="011743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700" dirty="0">
                <a:solidFill>
                  <a:srgbClr val="011743"/>
                </a:solidFill>
                <a:latin typeface="Arial"/>
                <a:ea typeface="Arial"/>
                <a:cs typeface="Arial"/>
                <a:sym typeface="Arial"/>
              </a:rPr>
              <a:t>Enabled numerous high-impact LHC analyses such as the constraint on the Higgs </a:t>
            </a:r>
            <a:r>
              <a:rPr lang="en-US" sz="1700" dirty="0" smtClean="0">
                <a:solidFill>
                  <a:srgbClr val="011743"/>
                </a:solidFill>
                <a:latin typeface="Arial"/>
                <a:ea typeface="Arial"/>
                <a:cs typeface="Arial"/>
                <a:sym typeface="Arial"/>
              </a:rPr>
              <a:t>Boson</a:t>
            </a:r>
          </a:p>
          <a:p>
            <a:pPr defTabSz="321457">
              <a:lnSpc>
                <a:spcPct val="140000"/>
              </a:lnSpc>
              <a:spcBef>
                <a:spcPts val="281"/>
              </a:spcBef>
              <a:buClr>
                <a:srgbClr val="011743"/>
              </a:buClr>
              <a:buSzPct val="100000"/>
              <a:defRPr sz="1800">
                <a:solidFill>
                  <a:srgbClr val="000000"/>
                </a:solidFill>
              </a:defRPr>
            </a:pPr>
            <a:r>
              <a:rPr lang="en-US" sz="1700" dirty="0">
                <a:solidFill>
                  <a:srgbClr val="0117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smtClean="0">
                <a:solidFill>
                  <a:srgbClr val="0117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>
                <a:solidFill>
                  <a:srgbClr val="011743"/>
                </a:solidFill>
                <a:latin typeface="Arial"/>
                <a:ea typeface="Arial"/>
                <a:cs typeface="Arial"/>
                <a:sym typeface="Arial"/>
              </a:rPr>
              <a:t>width via off-shell 4-lepton production</a:t>
            </a:r>
            <a:endParaRPr lang="en-US" sz="1700" dirty="0">
              <a:solidFill>
                <a:srgbClr val="0117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7519952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BEC2-A203-724B-AC6D-9342C9B6D97D}" type="slidenum">
              <a:rPr lang="en-US"/>
              <a:pPr/>
              <a:t>25</a:t>
            </a:fld>
            <a:endParaRPr lang="en-US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214313" y="6258595"/>
            <a:ext cx="8700865" cy="197569"/>
            <a:chOff x="0" y="0"/>
            <a:chExt cx="7795" cy="177"/>
          </a:xfrm>
        </p:grpSpPr>
        <p:sp>
          <p:nvSpPr>
            <p:cNvPr id="2049" name="Line 1"/>
            <p:cNvSpPr>
              <a:spLocks noChangeShapeType="1"/>
            </p:cNvSpPr>
            <p:nvPr/>
          </p:nvSpPr>
          <p:spPr bwMode="auto">
            <a:xfrm>
              <a:off x="0" y="96"/>
              <a:ext cx="6754" cy="0"/>
            </a:xfrm>
            <a:prstGeom prst="line">
              <a:avLst/>
            </a:prstGeom>
            <a:noFill/>
            <a:ln w="76200" cap="flat">
              <a:solidFill>
                <a:srgbClr val="99D6EA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4" y="0"/>
              <a:ext cx="98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052" name="Rectangle 4"/>
          <p:cNvSpPr>
            <a:spLocks/>
          </p:cNvSpPr>
          <p:nvPr/>
        </p:nvSpPr>
        <p:spPr bwMode="auto">
          <a:xfrm>
            <a:off x="736699" y="6504162"/>
            <a:ext cx="687586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100">
                <a:solidFill>
                  <a:srgbClr val="094B9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6/21/16</a:t>
            </a:r>
          </a:p>
        </p:txBody>
      </p:sp>
      <p:sp>
        <p:nvSpPr>
          <p:cNvPr id="2053" name="Rectangle 5"/>
          <p:cNvSpPr>
            <a:spLocks/>
          </p:cNvSpPr>
          <p:nvPr/>
        </p:nvSpPr>
        <p:spPr bwMode="auto">
          <a:xfrm>
            <a:off x="1530326" y="6504162"/>
            <a:ext cx="6277570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100">
                <a:solidFill>
                  <a:srgbClr val="094B9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Marcela Carena | Theory Strategic Plan Update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366641" y="279953"/>
            <a:ext cx="8688586" cy="491133"/>
          </a:xfrm>
          <a:ln/>
        </p:spPr>
        <p:txBody>
          <a:bodyPr/>
          <a:lstStyle/>
          <a:p>
            <a:r>
              <a:rPr lang="en-US" sz="2400" dirty="0"/>
              <a:t>Leadership </a:t>
            </a:r>
            <a:r>
              <a:rPr lang="en-US" sz="2400" dirty="0" smtClean="0"/>
              <a:t>in Lattice QCD</a:t>
            </a:r>
            <a:endParaRPr lang="en-US" sz="2400" dirty="0"/>
          </a:p>
        </p:txBody>
      </p:sp>
      <p:sp>
        <p:nvSpPr>
          <p:cNvPr id="2055" name="Rectangle 7"/>
          <p:cNvSpPr>
            <a:spLocks/>
          </p:cNvSpPr>
          <p:nvPr/>
        </p:nvSpPr>
        <p:spPr bwMode="auto">
          <a:xfrm>
            <a:off x="202639" y="575790"/>
            <a:ext cx="8867180" cy="57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5717" tIns="35717" rIns="35717" bIns="35717" anchor="ctr"/>
          <a:lstStyle/>
          <a:p>
            <a:pPr marL="98223" indent="-98223">
              <a:lnSpc>
                <a:spcPct val="120000"/>
              </a:lnSpc>
              <a:spcBef>
                <a:spcPts val="70"/>
              </a:spcBef>
              <a:buClr>
                <a:srgbClr val="BF3A3C"/>
              </a:buClr>
              <a:buSzPct val="100000"/>
              <a:buFont typeface="Arial" charset="0"/>
              <a:buChar char="•"/>
            </a:pPr>
            <a:r>
              <a:rPr lang="en-US" sz="2000" dirty="0">
                <a:solidFill>
                  <a:srgbClr val="BF3A3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Strong research efforts crucial to support experimental program</a:t>
            </a:r>
          </a:p>
          <a:p>
            <a:pPr marL="98223" indent="-98223">
              <a:lnSpc>
                <a:spcPct val="120000"/>
              </a:lnSpc>
              <a:spcBef>
                <a:spcPts val="70"/>
              </a:spcBef>
              <a:buClr>
                <a:srgbClr val="BF3A3C"/>
              </a:buClr>
              <a:buSzPct val="100000"/>
              <a:buFont typeface="Arial" charset="0"/>
              <a:buChar char="•"/>
            </a:pPr>
            <a:r>
              <a:rPr lang="en-US" sz="2000" dirty="0">
                <a:solidFill>
                  <a:srgbClr val="BF3A3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Successful training of young QCD theorists</a:t>
            </a:r>
          </a:p>
          <a:p>
            <a:pPr marL="98223" indent="-98223">
              <a:lnSpc>
                <a:spcPct val="120000"/>
              </a:lnSpc>
              <a:spcBef>
                <a:spcPts val="70"/>
              </a:spcBef>
              <a:buClr>
                <a:srgbClr val="BF3A3C"/>
              </a:buClr>
              <a:buSzPct val="100000"/>
              <a:buFont typeface="Arial" charset="0"/>
              <a:buChar char="•"/>
            </a:pPr>
            <a:r>
              <a:rPr lang="en-US" sz="2000" dirty="0">
                <a:solidFill>
                  <a:srgbClr val="BF3A3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Frequent interaction with and resource to experimental </a:t>
            </a:r>
            <a:r>
              <a:rPr lang="en-US" sz="2000" dirty="0" smtClean="0">
                <a:solidFill>
                  <a:srgbClr val="BF3A3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community</a:t>
            </a:r>
          </a:p>
          <a:p>
            <a:pPr>
              <a:spcBef>
                <a:spcPts val="70"/>
              </a:spcBef>
              <a:buClr>
                <a:srgbClr val="BF3A3C"/>
              </a:buClr>
              <a:buSzPct val="100000"/>
            </a:pPr>
            <a:endParaRPr lang="en-US" sz="1300" dirty="0">
              <a:solidFill>
                <a:srgbClr val="BF3A3C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  <a:p>
            <a:pPr marL="98223" indent="-98223">
              <a:lnSpc>
                <a:spcPct val="120000"/>
              </a:lnSpc>
              <a:spcBef>
                <a:spcPts val="422"/>
              </a:spcBef>
            </a:pPr>
            <a:r>
              <a:rPr lang="en-US" sz="2000" dirty="0" smtClean="0">
                <a:solidFill>
                  <a:srgbClr val="3C731A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Contributions to the national program:</a:t>
            </a:r>
            <a:endParaRPr lang="en-US" sz="2100" dirty="0">
              <a:solidFill>
                <a:srgbClr val="DB720B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pPr marL="98223" indent="-98223">
              <a:lnSpc>
                <a:spcPct val="120000"/>
              </a:lnSpc>
              <a:spcBef>
                <a:spcPts val="422"/>
              </a:spcBef>
              <a:buClr>
                <a:srgbClr val="011743"/>
              </a:buClr>
              <a:buSzPct val="100000"/>
              <a:buFont typeface="Arial" charset="0"/>
              <a:buChar char="•"/>
            </a:pPr>
            <a:r>
              <a:rPr lang="en-US" sz="1700" dirty="0">
                <a:solidFill>
                  <a:srgbClr val="011743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Leaders in </a:t>
            </a:r>
            <a:r>
              <a:rPr lang="en-US" sz="1700" dirty="0" smtClean="0">
                <a:solidFill>
                  <a:srgbClr val="011743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USQCD, </a:t>
            </a:r>
            <a:r>
              <a:rPr lang="en-US" sz="1700" dirty="0">
                <a:solidFill>
                  <a:srgbClr val="011743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including Executive Committee chair, past Scientific Program Committee chair/members, PI of LQCD (hardware) &amp; </a:t>
            </a:r>
            <a:r>
              <a:rPr lang="en-US" sz="1700" dirty="0" err="1">
                <a:solidFill>
                  <a:srgbClr val="011743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SciDAC</a:t>
            </a:r>
            <a:r>
              <a:rPr lang="en-US" sz="1700" dirty="0">
                <a:solidFill>
                  <a:srgbClr val="011743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(software) grants</a:t>
            </a:r>
          </a:p>
          <a:p>
            <a:pPr marL="98223" indent="-98223">
              <a:lnSpc>
                <a:spcPct val="120000"/>
              </a:lnSpc>
              <a:spcBef>
                <a:spcPts val="422"/>
              </a:spcBef>
              <a:buClr>
                <a:srgbClr val="011743"/>
              </a:buClr>
              <a:buSzPct val="100000"/>
              <a:buFont typeface="Arial" charset="0"/>
              <a:buChar char="•"/>
            </a:pPr>
            <a:r>
              <a:rPr lang="en-US" sz="1700" dirty="0">
                <a:solidFill>
                  <a:srgbClr val="011743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Develop and deploy (with </a:t>
            </a:r>
            <a:r>
              <a:rPr lang="en-US" sz="1700" dirty="0" err="1">
                <a:solidFill>
                  <a:srgbClr val="011743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Fermilab</a:t>
            </a:r>
            <a:r>
              <a:rPr lang="en-US" sz="1700" dirty="0">
                <a:solidFill>
                  <a:srgbClr val="011743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Scientific Computing) large computing clusters and software frameworks for use by U.S. lattice-QCD </a:t>
            </a:r>
            <a:r>
              <a:rPr lang="en-US" sz="1700" dirty="0" smtClean="0">
                <a:solidFill>
                  <a:srgbClr val="011743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community</a:t>
            </a:r>
          </a:p>
          <a:p>
            <a:pPr>
              <a:spcBef>
                <a:spcPts val="422"/>
              </a:spcBef>
              <a:buClr>
                <a:srgbClr val="011743"/>
              </a:buClr>
              <a:buSzPct val="100000"/>
            </a:pPr>
            <a:endParaRPr lang="en-US" sz="1800" dirty="0" smtClean="0">
              <a:solidFill>
                <a:srgbClr val="3C731A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>
              <a:lnSpc>
                <a:spcPct val="120000"/>
              </a:lnSpc>
              <a:spcBef>
                <a:spcPts val="422"/>
              </a:spcBef>
              <a:buClr>
                <a:srgbClr val="011743"/>
              </a:buClr>
              <a:buSzPct val="100000"/>
            </a:pPr>
            <a:r>
              <a:rPr lang="en-US" sz="2000" dirty="0" smtClean="0">
                <a:solidFill>
                  <a:srgbClr val="3C731A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Scientific achievements of </a:t>
            </a:r>
            <a:r>
              <a:rPr lang="en-US" sz="2000" dirty="0" err="1" smtClean="0">
                <a:solidFill>
                  <a:srgbClr val="3C731A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Fermilab</a:t>
            </a:r>
            <a:r>
              <a:rPr lang="en-US" sz="2000" dirty="0">
                <a:solidFill>
                  <a:srgbClr val="3C731A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000" dirty="0" smtClean="0">
                <a:solidFill>
                  <a:srgbClr val="3C731A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theorists</a:t>
            </a:r>
            <a:r>
              <a:rPr lang="en-US" sz="1800" dirty="0" smtClean="0">
                <a:solidFill>
                  <a:srgbClr val="3C731A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</a:t>
            </a:r>
            <a:endParaRPr lang="en-US" sz="1700" dirty="0">
              <a:solidFill>
                <a:srgbClr val="DB720B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pPr marL="98223" indent="-98223">
              <a:lnSpc>
                <a:spcPct val="120000"/>
              </a:lnSpc>
              <a:spcBef>
                <a:spcPts val="422"/>
              </a:spcBef>
              <a:buClr>
                <a:srgbClr val="011743"/>
              </a:buClr>
              <a:buSzPct val="100000"/>
              <a:buFont typeface="Arial" charset="0"/>
              <a:buChar char="•"/>
            </a:pPr>
            <a:r>
              <a:rPr lang="en-US" sz="1700" dirty="0">
                <a:solidFill>
                  <a:srgbClr val="011743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World-leading calculations in quark-flavor physics, including best results for D-meson decay constants, B-mixing matrix elements, and </a:t>
            </a:r>
            <a:r>
              <a:rPr lang="en-US" sz="1700" dirty="0" err="1">
                <a:solidFill>
                  <a:srgbClr val="011743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kaon</a:t>
            </a:r>
            <a:r>
              <a:rPr lang="en-US" sz="1700" dirty="0">
                <a:solidFill>
                  <a:srgbClr val="011743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&amp; several B-meson form factors</a:t>
            </a:r>
          </a:p>
          <a:p>
            <a:pPr marL="98223" indent="-98223">
              <a:lnSpc>
                <a:spcPct val="120000"/>
              </a:lnSpc>
              <a:spcBef>
                <a:spcPts val="422"/>
              </a:spcBef>
              <a:buClr>
                <a:srgbClr val="011743"/>
              </a:buClr>
              <a:buSzPct val="100000"/>
              <a:buFont typeface="Arial" charset="0"/>
              <a:buChar char="•"/>
            </a:pPr>
            <a:r>
              <a:rPr lang="en-US" sz="1700" dirty="0">
                <a:solidFill>
                  <a:srgbClr val="011743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Enabled most precise determinations of </a:t>
            </a:r>
            <a:r>
              <a:rPr lang="en-US" sz="1700" dirty="0" smtClean="0">
                <a:solidFill>
                  <a:srgbClr val="011743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7 out of 9 </a:t>
            </a:r>
            <a:r>
              <a:rPr lang="en-US" sz="1700" dirty="0">
                <a:solidFill>
                  <a:srgbClr val="011743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elements of CKM quark-mixing matrix</a:t>
            </a:r>
          </a:p>
        </p:txBody>
      </p:sp>
    </p:spTree>
    <p:extLst>
      <p:ext uri="{BB962C8B-B14F-4D97-AF65-F5344CB8AC3E}">
        <p14:creationId xmlns:p14="http://schemas.microsoft.com/office/powerpoint/2010/main" val="3140450883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79" y="194233"/>
            <a:ext cx="8688586" cy="493061"/>
          </a:xfrm>
        </p:spPr>
        <p:txBody>
          <a:bodyPr/>
          <a:lstStyle/>
          <a:p>
            <a:r>
              <a:rPr lang="en-US" sz="2400" dirty="0">
                <a:latin typeface="Arial"/>
                <a:cs typeface="Arial"/>
              </a:rPr>
              <a:t>BSM theory: developing ideas to drive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72" y="971104"/>
            <a:ext cx="8671843" cy="500536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35FF-0DC9-F24E-972F-99634B150E8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Shape 34"/>
          <p:cNvSpPr/>
          <p:nvPr/>
        </p:nvSpPr>
        <p:spPr>
          <a:xfrm>
            <a:off x="192368" y="1334636"/>
            <a:ext cx="8845924" cy="489364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282388" indent="-282388">
              <a:lnSpc>
                <a:spcPct val="110000"/>
              </a:lnSpc>
              <a:spcBef>
                <a:spcPts val="600"/>
              </a:spcBef>
              <a:buClr>
                <a:srgbClr val="636363"/>
              </a:buClr>
              <a:buSzPct val="97000"/>
              <a:buFont typeface="Arial"/>
              <a:buChar char="•"/>
              <a:defRPr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sz="2000" dirty="0" smtClean="0">
                <a:solidFill>
                  <a:srgbClr val="003087"/>
                </a:solidFill>
                <a:latin typeface="Arial"/>
                <a:cs typeface="Arial"/>
              </a:rPr>
              <a:t>BSM </a:t>
            </a:r>
            <a:r>
              <a:rPr sz="2000" dirty="0" smtClean="0">
                <a:solidFill>
                  <a:srgbClr val="003087"/>
                </a:solidFill>
                <a:latin typeface="Arial"/>
                <a:cs typeface="Arial"/>
              </a:rPr>
              <a:t>Higgs</a:t>
            </a:r>
            <a:r>
              <a:rPr lang="en-US" sz="2000" dirty="0" smtClean="0">
                <a:solidFill>
                  <a:srgbClr val="003087"/>
                </a:solidFill>
                <a:latin typeface="Arial"/>
                <a:cs typeface="Arial"/>
              </a:rPr>
              <a:t> phenomenology</a:t>
            </a:r>
            <a:r>
              <a:rPr sz="2000" dirty="0" smtClean="0">
                <a:solidFill>
                  <a:srgbClr val="003087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003087"/>
                </a:solidFill>
                <a:latin typeface="Arial"/>
                <a:cs typeface="Arial"/>
              </a:rPr>
              <a:t>and benchmarks</a:t>
            </a:r>
          </a:p>
          <a:p>
            <a:pPr marL="282388" indent="-282388">
              <a:lnSpc>
                <a:spcPct val="110000"/>
              </a:lnSpc>
              <a:spcBef>
                <a:spcPts val="600"/>
              </a:spcBef>
              <a:buClr>
                <a:srgbClr val="636363"/>
              </a:buClr>
              <a:buSzPct val="97000"/>
              <a:buFont typeface="Arial"/>
              <a:buChar char="•"/>
              <a:defRPr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sz="2000" dirty="0" smtClean="0">
                <a:solidFill>
                  <a:srgbClr val="003087"/>
                </a:solidFill>
                <a:latin typeface="Arial"/>
                <a:cs typeface="Arial"/>
              </a:rPr>
              <a:t>Dark matter at colliders</a:t>
            </a:r>
          </a:p>
          <a:p>
            <a:pPr marL="282388" indent="-282388">
              <a:lnSpc>
                <a:spcPct val="110000"/>
              </a:lnSpc>
              <a:spcBef>
                <a:spcPts val="600"/>
              </a:spcBef>
              <a:buClr>
                <a:srgbClr val="636363"/>
              </a:buClr>
              <a:buSzPct val="97000"/>
              <a:buFont typeface="Arial"/>
              <a:buChar char="•"/>
              <a:defRPr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sz="2000" dirty="0" smtClean="0">
                <a:solidFill>
                  <a:srgbClr val="003087"/>
                </a:solidFill>
                <a:latin typeface="Arial"/>
                <a:cs typeface="Arial"/>
              </a:rPr>
              <a:t>Dark matter at neutrino beams</a:t>
            </a:r>
          </a:p>
          <a:p>
            <a:pPr marL="282388" indent="-282388">
              <a:lnSpc>
                <a:spcPct val="110000"/>
              </a:lnSpc>
              <a:spcBef>
                <a:spcPts val="600"/>
              </a:spcBef>
              <a:buClr>
                <a:srgbClr val="636363"/>
              </a:buClr>
              <a:buSzPct val="97000"/>
              <a:buFont typeface="Arial"/>
              <a:buChar char="•"/>
              <a:defRPr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sz="2000" dirty="0" smtClean="0">
                <a:solidFill>
                  <a:srgbClr val="003087"/>
                </a:solidFill>
                <a:latin typeface="Arial"/>
                <a:cs typeface="Arial"/>
              </a:rPr>
              <a:t>Dark matter direct detection</a:t>
            </a:r>
          </a:p>
          <a:p>
            <a:pPr marL="282388" indent="-282388">
              <a:lnSpc>
                <a:spcPct val="110000"/>
              </a:lnSpc>
              <a:spcBef>
                <a:spcPts val="600"/>
              </a:spcBef>
              <a:buClr>
                <a:srgbClr val="636363"/>
              </a:buClr>
              <a:buSzPct val="97000"/>
              <a:buFont typeface="Arial"/>
              <a:buChar char="•"/>
              <a:defRPr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sz="2000" dirty="0" smtClean="0">
                <a:solidFill>
                  <a:srgbClr val="003087"/>
                </a:solidFill>
                <a:latin typeface="Arial"/>
                <a:cs typeface="Arial"/>
              </a:rPr>
              <a:t>Axion </a:t>
            </a:r>
            <a:r>
              <a:rPr sz="2000" dirty="0" smtClean="0">
                <a:solidFill>
                  <a:srgbClr val="003087"/>
                </a:solidFill>
                <a:latin typeface="Arial"/>
                <a:cs typeface="Arial"/>
              </a:rPr>
              <a:t>detection</a:t>
            </a:r>
            <a:endParaRPr lang="en-US" sz="2000" dirty="0" smtClean="0">
              <a:solidFill>
                <a:srgbClr val="003087"/>
              </a:solidFill>
              <a:latin typeface="Arial"/>
              <a:cs typeface="Arial"/>
            </a:endParaRPr>
          </a:p>
          <a:p>
            <a:pPr marL="282388" indent="-282388">
              <a:lnSpc>
                <a:spcPct val="110000"/>
              </a:lnSpc>
              <a:spcBef>
                <a:spcPts val="600"/>
              </a:spcBef>
              <a:buClr>
                <a:srgbClr val="636363"/>
              </a:buClr>
              <a:buSzPct val="97000"/>
              <a:buFont typeface="Arial"/>
              <a:buChar char="•"/>
              <a:defRPr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000" dirty="0" smtClean="0">
                <a:solidFill>
                  <a:srgbClr val="003087"/>
                </a:solidFill>
                <a:latin typeface="Arial"/>
                <a:cs typeface="Arial"/>
              </a:rPr>
              <a:t>New Interactions in Neutrino experiments</a:t>
            </a:r>
            <a:endParaRPr sz="2000" dirty="0" smtClean="0">
              <a:solidFill>
                <a:srgbClr val="003087"/>
              </a:solidFill>
              <a:latin typeface="Arial"/>
              <a:cs typeface="Arial"/>
            </a:endParaRPr>
          </a:p>
          <a:p>
            <a:pPr marL="282388" indent="-282388">
              <a:lnSpc>
                <a:spcPct val="110000"/>
              </a:lnSpc>
              <a:spcBef>
                <a:spcPts val="600"/>
              </a:spcBef>
              <a:buClr>
                <a:srgbClr val="636363"/>
              </a:buClr>
              <a:buSzPct val="97000"/>
              <a:buFont typeface="Arial"/>
              <a:buChar char="•"/>
              <a:defRPr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sz="2000" dirty="0" smtClean="0">
                <a:solidFill>
                  <a:srgbClr val="003087"/>
                </a:solidFill>
                <a:latin typeface="Arial"/>
                <a:cs typeface="Arial"/>
              </a:rPr>
              <a:t>LHC searches for LFV Higgs decays</a:t>
            </a:r>
          </a:p>
          <a:p>
            <a:pPr marL="282388" indent="-282388">
              <a:lnSpc>
                <a:spcPct val="110000"/>
              </a:lnSpc>
              <a:spcBef>
                <a:spcPts val="600"/>
              </a:spcBef>
              <a:buClr>
                <a:srgbClr val="636363"/>
              </a:buClr>
              <a:buSzPct val="97000"/>
              <a:buFont typeface="Arial"/>
              <a:buChar char="•"/>
              <a:defRPr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sz="2000" dirty="0" smtClean="0">
                <a:solidFill>
                  <a:srgbClr val="003087"/>
                </a:solidFill>
                <a:latin typeface="Arial"/>
                <a:cs typeface="Arial"/>
              </a:rPr>
              <a:t>LHC searches for Neutral Naturalness</a:t>
            </a:r>
          </a:p>
          <a:p>
            <a:pPr marL="282388" indent="-282388">
              <a:lnSpc>
                <a:spcPct val="110000"/>
              </a:lnSpc>
              <a:spcBef>
                <a:spcPts val="600"/>
              </a:spcBef>
              <a:buClr>
                <a:srgbClr val="636363"/>
              </a:buClr>
              <a:buSzPct val="97000"/>
              <a:buFont typeface="Arial"/>
              <a:buChar char="•"/>
              <a:defRPr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sz="2000" dirty="0" smtClean="0">
                <a:solidFill>
                  <a:srgbClr val="003087"/>
                </a:solidFill>
                <a:latin typeface="Arial"/>
                <a:cs typeface="Arial"/>
              </a:rPr>
              <a:t>Responses to collider anomalies (e.g. WZ, 750 GeV di-photon,...)</a:t>
            </a:r>
          </a:p>
          <a:p>
            <a:pPr marL="282388" indent="-282388">
              <a:lnSpc>
                <a:spcPct val="110000"/>
              </a:lnSpc>
              <a:spcBef>
                <a:spcPts val="600"/>
              </a:spcBef>
              <a:buClr>
                <a:srgbClr val="636363"/>
              </a:buClr>
              <a:buSzPct val="97000"/>
              <a:buFont typeface="Arial"/>
              <a:buChar char="•"/>
              <a:defRPr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sz="2000" dirty="0" smtClean="0">
                <a:solidFill>
                  <a:srgbClr val="003087"/>
                </a:solidFill>
                <a:latin typeface="Arial"/>
                <a:cs typeface="Arial"/>
              </a:rPr>
              <a:t>Matrix element methods for Higgs golden channel (4l)</a:t>
            </a:r>
          </a:p>
          <a:p>
            <a:pPr marL="282388" indent="-282388">
              <a:lnSpc>
                <a:spcPct val="110000"/>
              </a:lnSpc>
              <a:spcBef>
                <a:spcPts val="600"/>
              </a:spcBef>
              <a:buClr>
                <a:srgbClr val="636363"/>
              </a:buClr>
              <a:buSzPct val="97000"/>
              <a:buFont typeface="Arial"/>
              <a:buChar char="•"/>
              <a:defRPr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sz="2000" dirty="0" smtClean="0">
                <a:solidFill>
                  <a:srgbClr val="003087"/>
                </a:solidFill>
                <a:latin typeface="Arial"/>
                <a:cs typeface="Arial"/>
              </a:rPr>
              <a:t>Proposals for new LHC </a:t>
            </a:r>
            <a:r>
              <a:rPr sz="2000" dirty="0" smtClean="0">
                <a:solidFill>
                  <a:srgbClr val="003087"/>
                </a:solidFill>
                <a:latin typeface="Arial"/>
                <a:cs typeface="Arial"/>
              </a:rPr>
              <a:t>searches</a:t>
            </a:r>
            <a:endParaRPr lang="en-US" sz="2000" dirty="0" smtClean="0">
              <a:solidFill>
                <a:srgbClr val="003087"/>
              </a:solidFill>
              <a:latin typeface="Arial"/>
              <a:cs typeface="Arial"/>
            </a:endParaRPr>
          </a:p>
          <a:p>
            <a:pPr marL="282388" indent="-282388">
              <a:lnSpc>
                <a:spcPct val="50000"/>
              </a:lnSpc>
              <a:spcBef>
                <a:spcPts val="600"/>
              </a:spcBef>
              <a:buClr>
                <a:srgbClr val="636363"/>
              </a:buClr>
              <a:buSzPct val="97000"/>
              <a:buFont typeface="Arial"/>
              <a:buChar char="•"/>
              <a:defRPr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000" dirty="0" smtClean="0">
                <a:solidFill>
                  <a:srgbClr val="003087"/>
                </a:solidFill>
                <a:latin typeface="Arial"/>
                <a:cs typeface="Arial"/>
              </a:rPr>
              <a:t>  </a:t>
            </a:r>
            <a:r>
              <a:rPr lang="en-US" sz="3600" dirty="0" smtClean="0">
                <a:solidFill>
                  <a:srgbClr val="003087"/>
                </a:solidFill>
                <a:latin typeface="Arial"/>
                <a:cs typeface="Arial"/>
              </a:rPr>
              <a:t>…</a:t>
            </a:r>
            <a:endParaRPr sz="3600" dirty="0">
              <a:solidFill>
                <a:srgbClr val="003087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049" y="687294"/>
            <a:ext cx="8575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4"/>
                </a:solidFill>
              </a:rPr>
              <a:t>Fermilab</a:t>
            </a:r>
            <a:r>
              <a:rPr lang="en-US" b="1" dirty="0">
                <a:solidFill>
                  <a:schemeClr val="accent4"/>
                </a:solidFill>
              </a:rPr>
              <a:t> BSM theorists do world-class original </a:t>
            </a:r>
            <a:r>
              <a:rPr lang="en-US" b="1" dirty="0" smtClean="0">
                <a:solidFill>
                  <a:schemeClr val="accent4"/>
                </a:solidFill>
              </a:rPr>
              <a:t>research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367" y="5740195"/>
            <a:ext cx="8845925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400"/>
            </a:pPr>
            <a:r>
              <a:rPr lang="en-US" sz="2050" b="1" dirty="0">
                <a:solidFill>
                  <a:schemeClr val="accent4"/>
                </a:solidFill>
                <a:latin typeface="+mn-lt"/>
                <a:cs typeface="Arial"/>
              </a:rPr>
              <a:t>Continuous face-to-face interactions with largest U.S. experimental community</a:t>
            </a:r>
          </a:p>
        </p:txBody>
      </p:sp>
    </p:spTree>
    <p:extLst>
      <p:ext uri="{BB962C8B-B14F-4D97-AF65-F5344CB8AC3E}">
        <p14:creationId xmlns:p14="http://schemas.microsoft.com/office/powerpoint/2010/main" val="3224734865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/>
                <a:cs typeface="Arial"/>
              </a:rPr>
              <a:t>Community Leadership </a:t>
            </a:r>
            <a:r>
              <a:rPr lang="en-US" sz="2000" dirty="0" smtClean="0">
                <a:latin typeface="Arial"/>
                <a:cs typeface="Arial"/>
              </a:rPr>
              <a:t>(select list)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1" name="Shape 461"/>
          <p:cNvSpPr txBox="1">
            <a:spLocks/>
          </p:cNvSpPr>
          <p:nvPr/>
        </p:nvSpPr>
        <p:spPr>
          <a:xfrm>
            <a:off x="382591" y="838294"/>
            <a:ext cx="8686800" cy="26382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Tx/>
              <a:buChar char="•"/>
              <a:defRPr>
                <a:solidFill>
                  <a:srgbClr val="0061A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800" dirty="0" smtClean="0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APS Council, current DPF chair-elect, three past DPF chairs, officers of DAP, many other APS committees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•"/>
              <a:defRPr>
                <a:solidFill>
                  <a:srgbClr val="0061A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800" dirty="0" smtClean="0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Snowmass conveners and co-authors of 18 Snowmass reports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•"/>
              <a:defRPr>
                <a:solidFill>
                  <a:srgbClr val="0061A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800" dirty="0" smtClean="0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HEPAP, P5, NAS BPA, PASAG, AAAC, CAA, DOE COV, NSF COV </a:t>
            </a:r>
            <a:r>
              <a:rPr lang="en-US" sz="1800" dirty="0" err="1" smtClean="0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etc</a:t>
            </a:r>
            <a:endParaRPr lang="en-US" sz="1800" dirty="0" smtClean="0">
              <a:solidFill>
                <a:srgbClr val="0061A8"/>
              </a:solidFill>
              <a:latin typeface="Arial"/>
              <a:ea typeface="Calibri"/>
              <a:cs typeface="Arial"/>
              <a:sym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•"/>
              <a:defRPr>
                <a:solidFill>
                  <a:srgbClr val="0061A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800" dirty="0" smtClean="0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CERN SPC, DESY PRC, ILC PAC, other international panels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•"/>
              <a:defRPr>
                <a:solidFill>
                  <a:srgbClr val="0061A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800" dirty="0" smtClean="0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Chair of International Neutrino Commission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•"/>
              <a:defRPr>
                <a:solidFill>
                  <a:srgbClr val="0061A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800" dirty="0" err="1" smtClean="0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Fermilab</a:t>
            </a:r>
            <a:r>
              <a:rPr lang="en-US" sz="1800" dirty="0" smtClean="0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 physics studies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>
                <a:solidFill>
                  <a:srgbClr val="0061A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lang="en-US" sz="2000" dirty="0" smtClean="0">
              <a:solidFill>
                <a:srgbClr val="0061A8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827" y="3914857"/>
            <a:ext cx="7818717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>
                <a:solidFill>
                  <a:srgbClr val="0061A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800" dirty="0" err="1" smtClean="0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Fermilab</a:t>
            </a:r>
            <a:r>
              <a:rPr lang="en-US" sz="1800" dirty="0" smtClean="0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lang="en-US" sz="1800" dirty="0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Academic Lectures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>
                <a:solidFill>
                  <a:srgbClr val="0061A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800" dirty="0" err="1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Fermilab</a:t>
            </a:r>
            <a:r>
              <a:rPr lang="en-US" sz="1800" dirty="0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 SAC, LPC, Wilson Fellow </a:t>
            </a:r>
            <a:r>
              <a:rPr lang="en-US" sz="1800" dirty="0" err="1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Cmte</a:t>
            </a:r>
            <a:r>
              <a:rPr lang="en-US" sz="1800" dirty="0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, Lederman Fellow </a:t>
            </a:r>
            <a:r>
              <a:rPr lang="en-US" sz="1800" dirty="0" err="1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Cmte</a:t>
            </a:r>
            <a:r>
              <a:rPr lang="en-US" sz="1800" dirty="0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,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>
                <a:solidFill>
                  <a:srgbClr val="0061A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800" dirty="0" smtClean="0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Joint </a:t>
            </a:r>
            <a:r>
              <a:rPr lang="en-US" sz="1800" dirty="0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Experimental-Theory seminar, </a:t>
            </a:r>
            <a:r>
              <a:rPr lang="en-US" sz="1800" dirty="0" err="1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Fermilab</a:t>
            </a:r>
            <a:r>
              <a:rPr lang="en-US" sz="1800" dirty="0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 Colloquium </a:t>
            </a:r>
            <a:r>
              <a:rPr lang="en-US" sz="1800" dirty="0" err="1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Cmte</a:t>
            </a:r>
            <a:r>
              <a:rPr lang="en-US" sz="1800" dirty="0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>
                <a:solidFill>
                  <a:srgbClr val="0061A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800" dirty="0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Public lectures, books, Saturday Morning Physics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>
                <a:solidFill>
                  <a:srgbClr val="0061A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800" dirty="0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Organize and lecture at workforce training events (schools)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>
                <a:solidFill>
                  <a:srgbClr val="0061A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800" dirty="0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Organize workshops and </a:t>
            </a:r>
            <a:r>
              <a:rPr lang="en-US" sz="1800" dirty="0" smtClean="0">
                <a:solidFill>
                  <a:srgbClr val="0061A8"/>
                </a:solidFill>
                <a:latin typeface="Arial"/>
                <a:ea typeface="Calibri"/>
                <a:cs typeface="Arial"/>
                <a:sym typeface="Calibri"/>
              </a:rPr>
              <a:t>conferences</a:t>
            </a:r>
            <a:endParaRPr lang="en-US" sz="1800" dirty="0">
              <a:solidFill>
                <a:srgbClr val="0061A8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366059" y="3401825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Arial"/>
                <a:cs typeface="Arial"/>
              </a:rPr>
              <a:t>Laboratory Services </a:t>
            </a:r>
            <a:r>
              <a:rPr lang="en-US" sz="2000" dirty="0" smtClean="0">
                <a:latin typeface="Arial"/>
                <a:cs typeface="Arial"/>
              </a:rPr>
              <a:t>(select list)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64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11267"/>
            <a:ext cx="8672513" cy="5059363"/>
          </a:xfrm>
        </p:spPr>
        <p:txBody>
          <a:bodyPr/>
          <a:lstStyle/>
          <a:p>
            <a:pPr>
              <a:lnSpc>
                <a:spcPct val="120000"/>
              </a:lnSpc>
              <a:buSzPct val="100000"/>
              <a:buFont typeface="Wingdings" charset="2"/>
              <a:buChar char="§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One year research opportunity for US university PhD students with staff of Theoretical Physics &amp; Theoretical Astrophysics Departments:</a:t>
            </a:r>
          </a:p>
          <a:p>
            <a:pPr marL="800100" lvl="1" indent="-342900">
              <a:lnSpc>
                <a:spcPct val="120000"/>
              </a:lnSpc>
              <a:buSzPct val="100000"/>
              <a:buFont typeface="Wingdings" charset="2"/>
              <a:buChar char="§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outstanding opportunity for students;</a:t>
            </a:r>
          </a:p>
          <a:p>
            <a:pPr marL="800100" lvl="1" indent="-342900">
              <a:lnSpc>
                <a:spcPct val="120000"/>
              </a:lnSpc>
              <a:buSzPct val="100000"/>
              <a:buFont typeface="Wingdings" charset="2"/>
              <a:buChar char="§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brought more youthful enthusiasm to the theory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dep’ts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;</a:t>
            </a:r>
          </a:p>
          <a:p>
            <a:pPr marL="800100" lvl="1" indent="-342900">
              <a:lnSpc>
                <a:spcPct val="120000"/>
              </a:lnSpc>
              <a:buSzPct val="100000"/>
              <a:buFont typeface="Wingdings" charset="2"/>
              <a:buChar char="§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excellent placement for students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800100" lvl="1" indent="-342900">
              <a:lnSpc>
                <a:spcPct val="50000"/>
              </a:lnSpc>
              <a:buSzPct val="100000"/>
              <a:buFont typeface="Wingdings" charset="2"/>
              <a:buChar char="§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lang="en-US" sz="200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50000"/>
              </a:lnSpc>
              <a:buSzPct val="100000"/>
              <a:buFont typeface="Wingdings" charset="2"/>
              <a:buChar char="§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lang="en-US" sz="200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SzPct val="100000"/>
              <a:buFont typeface="Wingdings" charset="2"/>
              <a:buChar char="§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Now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encouraged not to use the overall budget to bring students to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Fermilab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, but to use the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hlinkClick r:id="rId3"/>
              </a:rPr>
              <a:t>DOE SCGSR program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instead—</a:t>
            </a:r>
          </a:p>
          <a:p>
            <a:pPr marL="800100" lvl="1" indent="-342900">
              <a:lnSpc>
                <a:spcPct val="120000"/>
              </a:lnSpc>
              <a:buSzPct val="100000"/>
              <a:buFont typeface="Wingdings" charset="2"/>
              <a:buChar char="§"/>
              <a:defRPr sz="1900">
                <a:uFillTx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three students via this program so far (just finished, in progress, coming soon)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09176"/>
            <a:ext cx="8686800" cy="739391"/>
          </a:xfrm>
        </p:spPr>
        <p:txBody>
          <a:bodyPr/>
          <a:lstStyle/>
          <a:p>
            <a:pPr algn="ctr"/>
            <a:r>
              <a:rPr lang="en-US" sz="2400" dirty="0">
                <a:latin typeface="Arial"/>
                <a:cs typeface="Arial"/>
              </a:rPr>
              <a:t>Graduate Student Research Program in Theoretical Physics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2010–2016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4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56"/>
          <p:cNvSpPr>
            <a:spLocks noGrp="1"/>
          </p:cNvSpPr>
          <p:nvPr>
            <p:ph type="body" sz="half" idx="16"/>
          </p:nvPr>
        </p:nvSpPr>
        <p:spPr>
          <a:xfrm>
            <a:off x="4796310" y="743774"/>
            <a:ext cx="4168394" cy="211837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sz="2000"/>
            </a:pPr>
            <a:endParaRPr dirty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defRPr sz="2000"/>
            </a:pPr>
            <a:r>
              <a:rPr dirty="0" smtClean="0">
                <a:solidFill>
                  <a:srgbClr val="000090"/>
                </a:solidFill>
                <a:latin typeface="Arial"/>
                <a:cs typeface="Arial"/>
              </a:rPr>
              <a:t>Key </a:t>
            </a:r>
            <a:r>
              <a:rPr dirty="0">
                <a:solidFill>
                  <a:srgbClr val="000090"/>
                </a:solidFill>
                <a:latin typeface="Arial"/>
                <a:cs typeface="Arial"/>
              </a:rPr>
              <a:t>research areas:</a:t>
            </a:r>
            <a:br>
              <a:rPr dirty="0">
                <a:solidFill>
                  <a:srgbClr val="000090"/>
                </a:solidFill>
                <a:latin typeface="Arial"/>
                <a:cs typeface="Arial"/>
              </a:rPr>
            </a:br>
            <a:r>
              <a:rPr dirty="0">
                <a:solidFill>
                  <a:schemeClr val="accent4"/>
                </a:solidFill>
                <a:latin typeface="Arial"/>
                <a:cs typeface="Arial"/>
              </a:rPr>
              <a:t>dark matter, dark energy, inflation, CMB, cosmic neutrinos, large scale structure.</a:t>
            </a:r>
          </a:p>
          <a:p>
            <a:pPr marL="0" indent="0">
              <a:buSzTx/>
              <a:buFontTx/>
              <a:buNone/>
              <a:defRPr sz="2200"/>
            </a:pPr>
            <a:r>
              <a:rPr lang="en-US" dirty="0" smtClean="0"/>
              <a:t>  </a:t>
            </a:r>
            <a:r>
              <a:rPr lang="en-US" sz="1800" dirty="0" smtClean="0"/>
              <a:t> see also </a:t>
            </a:r>
            <a:r>
              <a:rPr lang="en-US" sz="1800" b="1" dirty="0" smtClean="0"/>
              <a:t>Scott </a:t>
            </a:r>
            <a:r>
              <a:rPr lang="en-US" sz="1800" b="1" dirty="0" err="1" smtClean="0"/>
              <a:t>Dodelson’s</a:t>
            </a:r>
            <a:r>
              <a:rPr lang="en-US" sz="1800" b="1" dirty="0" smtClean="0"/>
              <a:t> talk</a:t>
            </a:r>
            <a:endParaRPr sz="18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0668" y="288739"/>
            <a:ext cx="3470304" cy="427877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Theoretical Physics</a:t>
            </a:r>
          </a:p>
        </p:txBody>
      </p:sp>
      <p:sp>
        <p:nvSpPr>
          <p:cNvPr id="11" name="Title 9"/>
          <p:cNvSpPr txBox="1">
            <a:spLocks/>
          </p:cNvSpPr>
          <p:nvPr/>
        </p:nvSpPr>
        <p:spPr>
          <a:xfrm>
            <a:off x="4582801" y="293191"/>
            <a:ext cx="4368552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"/>
                <a:cs typeface="Arial"/>
              </a:rPr>
              <a:t>Theoretical Astrophysics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Shape 159"/>
          <p:cNvSpPr txBox="1">
            <a:spLocks/>
          </p:cNvSpPr>
          <p:nvPr/>
        </p:nvSpPr>
        <p:spPr>
          <a:xfrm>
            <a:off x="265153" y="704156"/>
            <a:ext cx="4206678" cy="25951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000"/>
            </a:pPr>
            <a:endParaRPr lang="en-US" sz="20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0" indent="0">
              <a:buNone/>
              <a:defRPr sz="2000"/>
            </a:pPr>
            <a:r>
              <a:rPr lang="en-US" sz="2000" b="1" dirty="0" smtClean="0">
                <a:solidFill>
                  <a:srgbClr val="000090"/>
                </a:solidFill>
                <a:latin typeface="Arial"/>
                <a:cs typeface="Arial"/>
              </a:rPr>
              <a:t>Key research areas: </a:t>
            </a:r>
          </a:p>
          <a:p>
            <a:pPr marL="0" indent="0">
              <a:lnSpc>
                <a:spcPct val="120000"/>
              </a:lnSpc>
              <a:buNone/>
              <a:defRPr sz="2000"/>
            </a:pPr>
            <a:r>
              <a:rPr lang="en-US" sz="2000" b="1" dirty="0" smtClean="0">
                <a:solidFill>
                  <a:schemeClr val="accent4"/>
                </a:solidFill>
                <a:latin typeface="Arial"/>
                <a:cs typeface="Arial"/>
              </a:rPr>
              <a:t>collider phenomenology, Higgs physics, flavor physics, neutrino physics, BSM </a:t>
            </a:r>
            <a:r>
              <a:rPr lang="en-US" sz="2000" b="1" dirty="0">
                <a:solidFill>
                  <a:schemeClr val="accent4"/>
                </a:solidFill>
                <a:latin typeface="Arial"/>
                <a:cs typeface="Arial"/>
              </a:rPr>
              <a:t>model </a:t>
            </a:r>
            <a:r>
              <a:rPr lang="en-US" sz="2000" b="1" dirty="0" smtClean="0">
                <a:solidFill>
                  <a:schemeClr val="accent4"/>
                </a:solidFill>
                <a:latin typeface="Arial"/>
                <a:cs typeface="Arial"/>
              </a:rPr>
              <a:t>building, </a:t>
            </a:r>
            <a:r>
              <a:rPr lang="en-US" sz="2000" b="1" dirty="0" err="1" smtClean="0">
                <a:solidFill>
                  <a:schemeClr val="accent4"/>
                </a:solidFill>
                <a:latin typeface="Arial"/>
                <a:cs typeface="Arial"/>
              </a:rPr>
              <a:t>perturbative</a:t>
            </a:r>
            <a:r>
              <a:rPr lang="en-US" sz="2000" b="1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chemeClr val="accent4"/>
                </a:solidFill>
                <a:latin typeface="Arial"/>
                <a:cs typeface="Arial"/>
              </a:rPr>
              <a:t>and lattice QCD,  dark matter, </a:t>
            </a:r>
            <a:r>
              <a:rPr lang="en-US" sz="2000" b="1" dirty="0" err="1" smtClean="0">
                <a:solidFill>
                  <a:schemeClr val="accent4"/>
                </a:solidFill>
                <a:latin typeface="Arial"/>
                <a:cs typeface="Arial"/>
              </a:rPr>
              <a:t>baryogenesis</a:t>
            </a:r>
            <a:r>
              <a:rPr lang="en-US" sz="2000" b="1" dirty="0" smtClean="0">
                <a:solidFill>
                  <a:schemeClr val="accent4"/>
                </a:solidFill>
                <a:latin typeface="Arial"/>
                <a:cs typeface="Arial"/>
              </a:rPr>
              <a:t>.</a:t>
            </a:r>
            <a:endParaRPr lang="en-US" sz="20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14" name="Shape 161"/>
          <p:cNvSpPr/>
          <p:nvPr/>
        </p:nvSpPr>
        <p:spPr>
          <a:xfrm>
            <a:off x="598578" y="3837219"/>
            <a:ext cx="8126525" cy="410369"/>
          </a:xfrm>
          <a:prstGeom prst="rect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1">
                <a:solidFill>
                  <a:srgbClr val="404040"/>
                </a:solidFill>
              </a:defRPr>
            </a:lvl1pPr>
          </a:lstStyle>
          <a:p>
            <a:r>
              <a:rPr sz="2000" dirty="0">
                <a:latin typeface="Arial"/>
                <a:cs typeface="Arial"/>
              </a:rPr>
              <a:t>Frequent interaction and collaboration between the two groups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1455" y="4587355"/>
            <a:ext cx="6954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Synergies with </a:t>
            </a:r>
            <a:r>
              <a:rPr lang="en-US" b="1" dirty="0" err="1"/>
              <a:t>Fermilab</a:t>
            </a:r>
            <a:r>
              <a:rPr lang="en-US" b="1" dirty="0"/>
              <a:t> Programs on </a:t>
            </a:r>
          </a:p>
          <a:p>
            <a:pPr algn="ctr"/>
            <a:r>
              <a:rPr lang="en-US" b="1" dirty="0"/>
              <a:t>LHC, Cosmic, </a:t>
            </a:r>
            <a:r>
              <a:rPr lang="en-US" b="1" dirty="0" smtClean="0"/>
              <a:t>Neutrinos, </a:t>
            </a:r>
            <a:r>
              <a:rPr lang="en-US" b="1" dirty="0" err="1" smtClean="0"/>
              <a:t>Muons</a:t>
            </a:r>
            <a:r>
              <a:rPr lang="en-US" b="1" dirty="0" smtClean="0"/>
              <a:t>, Scientific Computing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36827" y="5666153"/>
            <a:ext cx="772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282828"/>
                </a:solidFill>
              </a:rPr>
              <a:t>Discussed in detail at the Theory </a:t>
            </a:r>
            <a:r>
              <a:rPr lang="en-US" sz="1800" b="1" dirty="0">
                <a:solidFill>
                  <a:srgbClr val="282828"/>
                </a:solidFill>
              </a:rPr>
              <a:t>Strategic Plan Presentation: PAC- 01/20/2016 </a:t>
            </a:r>
          </a:p>
        </p:txBody>
      </p:sp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3187" y="251752"/>
            <a:ext cx="8686800" cy="427877"/>
          </a:xfrm>
        </p:spPr>
        <p:txBody>
          <a:bodyPr/>
          <a:lstStyle/>
          <a:p>
            <a:r>
              <a:rPr lang="en-US" sz="2600" dirty="0" err="1" smtClean="0"/>
              <a:t>Fermilab</a:t>
            </a:r>
            <a:r>
              <a:rPr lang="en-US" sz="2600" dirty="0" smtClean="0"/>
              <a:t> Theorists:  Particle Physics and </a:t>
            </a:r>
            <a:r>
              <a:rPr lang="en-US" sz="2600" dirty="0" smtClean="0"/>
              <a:t>Astrophysics</a:t>
            </a:r>
            <a:endParaRPr lang="en-US" sz="2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6673" r="11128" b="17620"/>
          <a:stretch/>
        </p:blipFill>
        <p:spPr>
          <a:xfrm>
            <a:off x="2885120" y="921392"/>
            <a:ext cx="939312" cy="124869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57099" y="2235096"/>
            <a:ext cx="15806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200" dirty="0" smtClean="0">
                <a:solidFill>
                  <a:srgbClr val="002465"/>
                </a:solidFill>
                <a:latin typeface="Arial"/>
                <a:cs typeface="Arial"/>
              </a:rPr>
              <a:t>P. Coloma AS</a:t>
            </a:r>
            <a:endParaRPr lang="en-US" sz="1200" dirty="0">
              <a:solidFill>
                <a:srgbClr val="002465"/>
              </a:solidFill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9441" t="3652" r="12625" b="14571"/>
          <a:stretch/>
        </p:blipFill>
        <p:spPr>
          <a:xfrm>
            <a:off x="333187" y="2783271"/>
            <a:ext cx="955834" cy="12803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836" y="901043"/>
            <a:ext cx="991905" cy="130417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6338" y="2266671"/>
            <a:ext cx="12280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J. Campbell SII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2461" y="2232439"/>
            <a:ext cx="1208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M. Carena SIII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PP Dept. Head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r="74919"/>
          <a:stretch/>
        </p:blipFill>
        <p:spPr>
          <a:xfrm>
            <a:off x="319774" y="886480"/>
            <a:ext cx="971772" cy="136784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17812" y="4063228"/>
            <a:ext cx="1014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R.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Harnik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SI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LPC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b="16856"/>
          <a:stretch/>
        </p:blipFill>
        <p:spPr>
          <a:xfrm>
            <a:off x="7724506" y="890959"/>
            <a:ext cx="1055163" cy="131594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814152" y="2212281"/>
            <a:ext cx="9970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W.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Giele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SII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/>
          <a:srcRect l="9107" t="10174" r="8851" b="10217"/>
          <a:stretch/>
        </p:blipFill>
        <p:spPr>
          <a:xfrm>
            <a:off x="4105442" y="930925"/>
            <a:ext cx="972012" cy="12486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/>
          <a:srcRect l="20767" t="18441" r="31197" b="32033"/>
          <a:stretch/>
        </p:blipFill>
        <p:spPr>
          <a:xfrm>
            <a:off x="6566826" y="920273"/>
            <a:ext cx="875086" cy="125934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808866" y="2199970"/>
            <a:ext cx="1615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B.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Dobrescu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SII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LPC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14366" y="2196355"/>
            <a:ext cx="797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P. Fox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SI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LPC</a:t>
            </a:r>
            <a:endParaRPr lang="en-US" sz="1200" dirty="0" smtClean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/>
          <a:srcRect l="21137" t="4655" r="18431" b="26848"/>
          <a:stretch/>
        </p:blipFill>
        <p:spPr>
          <a:xfrm>
            <a:off x="1649308" y="2783272"/>
            <a:ext cx="1031655" cy="126092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736863" y="4074618"/>
            <a:ext cx="868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C. Hill SIII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107740" y="4629740"/>
            <a:ext cx="1233531" cy="970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chemeClr val="accent4"/>
                </a:solidFill>
                <a:latin typeface="Arial"/>
                <a:cs typeface="Arial"/>
              </a:rPr>
              <a:t>Plus  </a:t>
            </a:r>
          </a:p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chemeClr val="accent4"/>
                </a:solidFill>
                <a:latin typeface="Arial"/>
                <a:cs typeface="Arial"/>
              </a:rPr>
              <a:t>11 </a:t>
            </a:r>
            <a:r>
              <a:rPr lang="en-US" sz="1600" b="1" dirty="0" smtClean="0">
                <a:solidFill>
                  <a:schemeClr val="accent4"/>
                </a:solidFill>
                <a:latin typeface="Arial"/>
                <a:cs typeface="Arial"/>
              </a:rPr>
              <a:t>RA’S</a:t>
            </a:r>
          </a:p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chemeClr val="accent4"/>
                </a:solidFill>
                <a:latin typeface="Arial"/>
                <a:cs typeface="Arial"/>
              </a:rPr>
              <a:t>6 Students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/>
          <a:srcRect l="15187" t="13384" r="27833" b="22297"/>
          <a:stretch/>
        </p:blipFill>
        <p:spPr>
          <a:xfrm>
            <a:off x="6566826" y="2742957"/>
            <a:ext cx="954051" cy="127586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527782" y="4055224"/>
            <a:ext cx="10656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C.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Quigg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SIII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2"/>
          <a:srcRect l="23526" t="19854" r="28705" b="24320"/>
          <a:stretch/>
        </p:blipFill>
        <p:spPr>
          <a:xfrm>
            <a:off x="5378454" y="915335"/>
            <a:ext cx="974608" cy="129634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294792" y="2232439"/>
            <a:ext cx="11597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E.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Eichten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SIII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3"/>
          <a:srcRect l="27006" b="36483"/>
          <a:stretch/>
        </p:blipFill>
        <p:spPr>
          <a:xfrm>
            <a:off x="4124742" y="2765984"/>
            <a:ext cx="1012142" cy="132350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4"/>
          <a:srcRect r="22418" b="34717"/>
          <a:stretch/>
        </p:blipFill>
        <p:spPr>
          <a:xfrm>
            <a:off x="7740731" y="2753389"/>
            <a:ext cx="1064371" cy="126543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987874" y="4060421"/>
            <a:ext cx="1362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P. Mackenzie SIII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Chair USQCD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593398" y="4058954"/>
            <a:ext cx="14932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R. Van de Water SI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5"/>
          <a:srcRect b="12134"/>
          <a:stretch/>
        </p:blipFill>
        <p:spPr>
          <a:xfrm>
            <a:off x="2900061" y="2785386"/>
            <a:ext cx="978009" cy="12913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7741" y="4053655"/>
            <a:ext cx="162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AutoNum type="alphaUcPeriod"/>
            </a:pP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Kronfeld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SII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SG </a:t>
            </a:r>
            <a:r>
              <a:rPr lang="el-GR" sz="12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ν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-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Nucleus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Int.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6"/>
          <a:srcRect l="18043" t="3560" r="21447" b="19274"/>
          <a:stretch/>
        </p:blipFill>
        <p:spPr>
          <a:xfrm>
            <a:off x="5379236" y="2768332"/>
            <a:ext cx="1003674" cy="13212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2160" y="4044192"/>
            <a:ext cx="1489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200" dirty="0" smtClean="0">
                <a:solidFill>
                  <a:srgbClr val="002465"/>
                </a:solidFill>
                <a:latin typeface="Arial"/>
                <a:cs typeface="Arial"/>
              </a:rPr>
              <a:t>S. Parke SIII</a:t>
            </a:r>
            <a:endParaRPr lang="en-US" sz="1200" dirty="0">
              <a:solidFill>
                <a:srgbClr val="002465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1200" dirty="0" smtClean="0">
                <a:solidFill>
                  <a:srgbClr val="002465"/>
                </a:solidFill>
                <a:latin typeface="Arial"/>
                <a:cs typeface="Arial"/>
              </a:rPr>
              <a:t>NPC </a:t>
            </a:r>
            <a:r>
              <a:rPr lang="en-US" sz="1200" dirty="0" smtClean="0">
                <a:solidFill>
                  <a:srgbClr val="002465"/>
                </a:solidFill>
                <a:latin typeface="Arial"/>
                <a:cs typeface="Arial"/>
              </a:rPr>
              <a:t>Coordinator</a:t>
            </a:r>
            <a:endParaRPr lang="en-US" sz="1200" dirty="0">
              <a:solidFill>
                <a:srgbClr val="002465"/>
              </a:solidFill>
              <a:latin typeface="Arial"/>
              <a:cs typeface="Arial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7"/>
          <a:srcRect l="16544" t="3045" r="17262" b="10268"/>
          <a:stretch/>
        </p:blipFill>
        <p:spPr>
          <a:xfrm>
            <a:off x="391178" y="4660183"/>
            <a:ext cx="976814" cy="127922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8"/>
          <a:srcRect l="38245" r="12685"/>
          <a:stretch/>
        </p:blipFill>
        <p:spPr>
          <a:xfrm>
            <a:off x="1748720" y="4649626"/>
            <a:ext cx="962125" cy="130472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73884" y="4617307"/>
            <a:ext cx="1013990" cy="135198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28024" y="4617307"/>
            <a:ext cx="929023" cy="129574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1"/>
          <a:srcRect b="13484"/>
          <a:stretch/>
        </p:blipFill>
        <p:spPr>
          <a:xfrm>
            <a:off x="5476121" y="4605969"/>
            <a:ext cx="1016000" cy="13185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661" y="5954353"/>
            <a:ext cx="1296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1200" dirty="0" smtClean="0">
                <a:solidFill>
                  <a:srgbClr val="002465"/>
                </a:solidFill>
                <a:latin typeface="Arial"/>
                <a:cs typeface="Arial"/>
              </a:rPr>
              <a:t>S. </a:t>
            </a:r>
            <a:r>
              <a:rPr lang="en-US" sz="1200" dirty="0" err="1" smtClean="0">
                <a:solidFill>
                  <a:srgbClr val="002465"/>
                </a:solidFill>
                <a:latin typeface="Arial"/>
                <a:cs typeface="Arial"/>
              </a:rPr>
              <a:t>Dodelson</a:t>
            </a:r>
            <a:r>
              <a:rPr lang="en-US" sz="1200" dirty="0" smtClean="0">
                <a:solidFill>
                  <a:srgbClr val="002465"/>
                </a:solidFill>
                <a:latin typeface="Arial"/>
                <a:cs typeface="Arial"/>
              </a:rPr>
              <a:t> SIII</a:t>
            </a:r>
            <a:endParaRPr lang="en-US" sz="1200" dirty="0">
              <a:solidFill>
                <a:srgbClr val="002465"/>
              </a:solidFill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449457" y="5898108"/>
            <a:ext cx="1470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200" dirty="0" smtClean="0">
                <a:solidFill>
                  <a:srgbClr val="002465"/>
                </a:solidFill>
                <a:latin typeface="Arial"/>
                <a:cs typeface="Arial"/>
              </a:rPr>
              <a:t>J. </a:t>
            </a:r>
            <a:r>
              <a:rPr lang="en-US" sz="1200" dirty="0" err="1" smtClean="0">
                <a:solidFill>
                  <a:srgbClr val="002465"/>
                </a:solidFill>
                <a:latin typeface="Arial"/>
                <a:cs typeface="Arial"/>
              </a:rPr>
              <a:t>Frieman</a:t>
            </a:r>
            <a:r>
              <a:rPr lang="en-US" sz="1200" dirty="0" smtClean="0">
                <a:solidFill>
                  <a:srgbClr val="002465"/>
                </a:solidFill>
                <a:latin typeface="Arial"/>
                <a:cs typeface="Arial"/>
              </a:rPr>
              <a:t> SIII</a:t>
            </a:r>
            <a:endParaRPr lang="en-US" sz="1200" dirty="0">
              <a:solidFill>
                <a:srgbClr val="002465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srgbClr val="002465"/>
                </a:solidFill>
                <a:latin typeface="Arial"/>
                <a:cs typeface="Arial"/>
              </a:rPr>
              <a:t>DES Director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931093" y="5954353"/>
            <a:ext cx="1108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N.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Gnedin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SII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48857" y="5919854"/>
            <a:ext cx="11169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D. Hooper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SII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67946" y="5872823"/>
            <a:ext cx="2275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200" dirty="0" smtClean="0">
                <a:solidFill>
                  <a:srgbClr val="002465"/>
                </a:solidFill>
                <a:latin typeface="Arial"/>
                <a:cs typeface="Arial"/>
              </a:rPr>
              <a:t>A. Stebbins SII</a:t>
            </a:r>
            <a:endParaRPr lang="en-US" sz="1200" dirty="0">
              <a:solidFill>
                <a:srgbClr val="002465"/>
              </a:solidFill>
              <a:latin typeface="Arial"/>
              <a:cs typeface="Arial"/>
            </a:endParaRPr>
          </a:p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Astrophysics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Dept.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Head</a:t>
            </a:r>
          </a:p>
        </p:txBody>
      </p:sp>
    </p:spTree>
    <p:extLst>
      <p:ext uri="{BB962C8B-B14F-4D97-AF65-F5344CB8AC3E}">
        <p14:creationId xmlns:p14="http://schemas.microsoft.com/office/powerpoint/2010/main" val="104192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7892" y="168274"/>
            <a:ext cx="8302812" cy="576073"/>
          </a:xfrm>
        </p:spPr>
        <p:txBody>
          <a:bodyPr/>
          <a:lstStyle/>
          <a:p>
            <a:r>
              <a:rPr lang="en-US" sz="2400" dirty="0"/>
              <a:t>Plan for Theoretical </a:t>
            </a:r>
            <a:r>
              <a:rPr lang="en-US" sz="2400" dirty="0" smtClean="0"/>
              <a:t>Physics </a:t>
            </a:r>
            <a:r>
              <a:rPr lang="en-US" sz="2400" dirty="0" smtClean="0">
                <a:solidFill>
                  <a:schemeClr val="accent4"/>
                </a:solidFill>
              </a:rPr>
              <a:t>(slide from January PAC)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28600" y="1022350"/>
            <a:ext cx="8686800" cy="502920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000" smtClean="0"/>
              <a:t>Maintain a broad theory effort aligned to the lab program</a:t>
            </a:r>
          </a:p>
          <a:p>
            <a:pPr>
              <a:lnSpc>
                <a:spcPct val="130000"/>
              </a:lnSpc>
            </a:pPr>
            <a:r>
              <a:rPr lang="en-US" sz="2000" smtClean="0"/>
              <a:t>Maintain, and to the extent possible grow, the postdoc cohort </a:t>
            </a:r>
          </a:p>
          <a:p>
            <a:pPr>
              <a:lnSpc>
                <a:spcPct val="130000"/>
              </a:lnSpc>
            </a:pPr>
            <a:r>
              <a:rPr lang="en-US" sz="2000" smtClean="0"/>
              <a:t>Strengthen the visitor programs </a:t>
            </a:r>
          </a:p>
          <a:p>
            <a:pPr>
              <a:lnSpc>
                <a:spcPct val="130000"/>
              </a:lnSpc>
            </a:pPr>
            <a:r>
              <a:rPr lang="en-US" sz="2000" smtClean="0"/>
              <a:t>Strengthen the theory effort in neutrinos, as recommended by both the comparative and institutional reviews</a:t>
            </a:r>
          </a:p>
          <a:p>
            <a:pPr>
              <a:lnSpc>
                <a:spcPct val="130000"/>
              </a:lnSpc>
            </a:pPr>
            <a:r>
              <a:rPr lang="en-US" sz="2000" smtClean="0"/>
              <a:t> </a:t>
            </a:r>
            <a:r>
              <a:rPr lang="en-US" sz="2000" smtClean="0">
                <a:solidFill>
                  <a:srgbClr val="AF272F"/>
                </a:solidFill>
              </a:rPr>
              <a:t>=&gt;This will require recruiting at least two new neutrino theorists, supplemented by longer-term visitors, including Scholars, and through the theory connection to the Neutrino Physics Center </a:t>
            </a:r>
          </a:p>
          <a:p>
            <a:pPr>
              <a:lnSpc>
                <a:spcPct val="130000"/>
              </a:lnSpc>
            </a:pPr>
            <a:r>
              <a:rPr lang="en-US" sz="2000" smtClean="0"/>
              <a:t>Maintain strength in BSM, pQCD, and lattice QCD, and crosscutting cosmic research                                                        </a:t>
            </a:r>
          </a:p>
          <a:p>
            <a:pPr>
              <a:lnSpc>
                <a:spcPct val="130000"/>
              </a:lnSpc>
            </a:pPr>
            <a:r>
              <a:rPr lang="en-US" sz="2000" smtClean="0">
                <a:solidFill>
                  <a:srgbClr val="AF272F"/>
                </a:solidFill>
              </a:rPr>
              <a:t> =&gt; this will require a new hire in pQCD </a:t>
            </a:r>
          </a:p>
          <a:p>
            <a:pPr>
              <a:lnSpc>
                <a:spcPct val="130000"/>
              </a:lnSpc>
            </a:pPr>
            <a:r>
              <a:rPr lang="en-US" sz="2000" smtClean="0"/>
              <a:t>Maintain the Graduate Student research program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925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892" y="168274"/>
            <a:ext cx="8302812" cy="576073"/>
          </a:xfrm>
        </p:spPr>
        <p:txBody>
          <a:bodyPr/>
          <a:lstStyle/>
          <a:p>
            <a:r>
              <a:rPr lang="en-US" sz="2400" dirty="0"/>
              <a:t>Plan for Theoretical </a:t>
            </a:r>
            <a:r>
              <a:rPr lang="en-US" sz="2400" dirty="0" smtClean="0"/>
              <a:t>Physics </a:t>
            </a:r>
            <a:r>
              <a:rPr lang="en-US" sz="2400" dirty="0" smtClean="0">
                <a:solidFill>
                  <a:schemeClr val="accent4"/>
                </a:solidFill>
              </a:rPr>
              <a:t>(updates)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28600" y="1022350"/>
            <a:ext cx="8686800" cy="502920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000" smtClean="0"/>
              <a:t>Maintain a broad theory effort aligned to the lab program</a:t>
            </a:r>
          </a:p>
          <a:p>
            <a:pPr>
              <a:lnSpc>
                <a:spcPct val="130000"/>
              </a:lnSpc>
            </a:pPr>
            <a:r>
              <a:rPr lang="en-US" sz="2000" smtClean="0"/>
              <a:t>Maintain, and to the extent possible grow, the postdoc cohort </a:t>
            </a:r>
          </a:p>
          <a:p>
            <a:pPr>
              <a:lnSpc>
                <a:spcPct val="130000"/>
              </a:lnSpc>
            </a:pPr>
            <a:r>
              <a:rPr lang="en-US" sz="2000" smtClean="0"/>
              <a:t>Strengthen the visitor programs </a:t>
            </a:r>
          </a:p>
          <a:p>
            <a:pPr>
              <a:lnSpc>
                <a:spcPct val="130000"/>
              </a:lnSpc>
            </a:pPr>
            <a:r>
              <a:rPr lang="en-US" sz="2000" smtClean="0"/>
              <a:t>Strengthen the theory effort in neutrinos, as recommended by both the comparative and institutional reviews</a:t>
            </a:r>
          </a:p>
          <a:p>
            <a:pPr>
              <a:lnSpc>
                <a:spcPct val="130000"/>
              </a:lnSpc>
            </a:pPr>
            <a:r>
              <a:rPr lang="en-US" sz="2000" smtClean="0"/>
              <a:t> </a:t>
            </a:r>
            <a:r>
              <a:rPr lang="en-US" sz="2000" smtClean="0">
                <a:solidFill>
                  <a:srgbClr val="AF272F"/>
                </a:solidFill>
              </a:rPr>
              <a:t>=&gt;This will require recruiting at least two new neutrino theorists, supplemented by longer-term visitors, including Scholars, and through the theory connection to the Neutrino Physics Center </a:t>
            </a:r>
          </a:p>
          <a:p>
            <a:pPr>
              <a:lnSpc>
                <a:spcPct val="130000"/>
              </a:lnSpc>
            </a:pPr>
            <a:r>
              <a:rPr lang="en-US" sz="2000" smtClean="0"/>
              <a:t>Maintain strength in BSM, pQCD, and lattice QCD, and crosscutting cosmic research                                                        </a:t>
            </a:r>
          </a:p>
          <a:p>
            <a:pPr>
              <a:lnSpc>
                <a:spcPct val="130000"/>
              </a:lnSpc>
            </a:pPr>
            <a:r>
              <a:rPr lang="en-US" sz="2000" smtClean="0">
                <a:solidFill>
                  <a:srgbClr val="AF272F"/>
                </a:solidFill>
              </a:rPr>
              <a:t> =&gt; this will require a new hire in pQCD </a:t>
            </a:r>
          </a:p>
          <a:p>
            <a:pPr>
              <a:lnSpc>
                <a:spcPct val="130000"/>
              </a:lnSpc>
            </a:pPr>
            <a:r>
              <a:rPr lang="en-US" sz="2000" smtClean="0"/>
              <a:t>Maintain the Graduate Student research program</a:t>
            </a:r>
            <a:endParaRPr lang="en-US" sz="2000" dirty="0"/>
          </a:p>
        </p:txBody>
      </p:sp>
      <p:sp>
        <p:nvSpPr>
          <p:cNvPr id="8" name="Frame 7"/>
          <p:cNvSpPr/>
          <p:nvPr/>
        </p:nvSpPr>
        <p:spPr>
          <a:xfrm>
            <a:off x="249051" y="2355926"/>
            <a:ext cx="8497390" cy="914400"/>
          </a:xfrm>
          <a:prstGeom prst="frame">
            <a:avLst>
              <a:gd name="adj1" fmla="val 75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9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30" y="719024"/>
            <a:ext cx="1836483" cy="2139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7132" y="184861"/>
            <a:ext cx="5859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New Neutrino Associate Scientist Hire 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075834" y="956366"/>
            <a:ext cx="7142868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defRPr b="1"/>
            </a:pPr>
            <a:r>
              <a:rPr lang="en-US" dirty="0" err="1">
                <a:solidFill>
                  <a:srgbClr val="BF3B3D"/>
                </a:solidFill>
                <a:latin typeface="Arial"/>
                <a:cs typeface="Arial"/>
              </a:rPr>
              <a:t>Pilar</a:t>
            </a:r>
            <a:r>
              <a:rPr lang="en-US" dirty="0">
                <a:solidFill>
                  <a:srgbClr val="BF3B3D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BF3B3D"/>
                </a:solidFill>
                <a:latin typeface="Arial"/>
                <a:cs typeface="Arial"/>
              </a:rPr>
              <a:t>Coloma </a:t>
            </a:r>
            <a:r>
              <a:rPr lang="en-US" sz="2000" dirty="0" smtClean="0">
                <a:solidFill>
                  <a:srgbClr val="BF3B3D"/>
                </a:solidFill>
                <a:latin typeface="Arial"/>
                <a:cs typeface="Arial"/>
              </a:rPr>
              <a:t>(as </a:t>
            </a:r>
            <a:r>
              <a:rPr lang="en-US" sz="2000" dirty="0">
                <a:solidFill>
                  <a:srgbClr val="BF3B3D"/>
                </a:solidFill>
                <a:latin typeface="Arial"/>
                <a:cs typeface="Arial"/>
              </a:rPr>
              <a:t>of 07/01/</a:t>
            </a:r>
            <a:r>
              <a:rPr lang="en-US" sz="2000" dirty="0" smtClean="0">
                <a:solidFill>
                  <a:srgbClr val="BF3B3D"/>
                </a:solidFill>
                <a:latin typeface="Arial"/>
                <a:cs typeface="Arial"/>
              </a:rPr>
              <a:t>2016)</a:t>
            </a:r>
            <a:endParaRPr lang="en-US" sz="2000" dirty="0">
              <a:solidFill>
                <a:srgbClr val="BF3B3D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100"/>
              </a:spcBef>
              <a:buNone/>
              <a:defRPr b="1"/>
            </a:pPr>
            <a:r>
              <a:rPr lang="en-US" sz="2000" dirty="0" smtClean="0">
                <a:latin typeface="Arial"/>
                <a:cs typeface="Arial"/>
              </a:rPr>
              <a:t>World expert in phenomenology of neutrino oscillations</a:t>
            </a:r>
          </a:p>
          <a:p>
            <a:pPr marL="0" indent="0" algn="ctr">
              <a:spcBef>
                <a:spcPts val="100"/>
              </a:spcBef>
              <a:buNone/>
              <a:defRPr b="1"/>
            </a:pPr>
            <a:r>
              <a:rPr lang="en-US" sz="2000" dirty="0" smtClean="0">
                <a:latin typeface="Arial"/>
                <a:cs typeface="Arial"/>
              </a:rPr>
              <a:t>Engaged with Neutrino experimental community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11" name="Picture 10" descr="Pilar papers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8806"/>
            <a:ext cx="4064000" cy="4069797"/>
          </a:xfrm>
          <a:prstGeom prst="rect">
            <a:avLst/>
          </a:prstGeom>
        </p:spPr>
      </p:pic>
      <p:pic>
        <p:nvPicPr>
          <p:cNvPr id="12" name="Picture 11" descr="Pilar papers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2260228"/>
            <a:ext cx="4204124" cy="397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4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Neutrino Nuclear </a:t>
            </a:r>
            <a:r>
              <a:rPr lang="en-US" dirty="0" smtClean="0">
                <a:latin typeface="Arial"/>
                <a:cs typeface="Arial"/>
              </a:rPr>
              <a:t>Theory Effort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Shape 448"/>
          <p:cNvSpPr/>
          <p:nvPr/>
        </p:nvSpPr>
        <p:spPr>
          <a:xfrm>
            <a:off x="228601" y="525689"/>
            <a:ext cx="8686800" cy="5820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indent="-228600">
              <a:lnSpc>
                <a:spcPct val="110000"/>
              </a:lnSpc>
              <a:spcBef>
                <a:spcPts val="400"/>
              </a:spcBef>
              <a:buSzPct val="100000"/>
              <a:buFontTx/>
              <a:buChar char="•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Core theory community in this area is very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small</a:t>
            </a:r>
          </a:p>
          <a:p>
            <a:pPr marL="228600" indent="-228600">
              <a:lnSpc>
                <a:spcPct val="110000"/>
              </a:lnSpc>
              <a:spcBef>
                <a:spcPts val="400"/>
              </a:spcBef>
              <a:buSzPct val="100000"/>
              <a:buChar char="•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r>
              <a:rPr sz="18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Need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to optimize how neutrino theory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effort </a:t>
            </a:r>
            <a:r>
              <a:rPr sz="18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interacts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with neutrino </a:t>
            </a:r>
            <a:r>
              <a:rPr sz="18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experiment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s</a:t>
            </a:r>
            <a:r>
              <a:rPr sz="18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SzPct val="100000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special concern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: theory developments in Neutrino Nucleus Scattering</a:t>
            </a:r>
          </a:p>
          <a:p>
            <a:pPr>
              <a:lnSpc>
                <a:spcPct val="70000"/>
              </a:lnSpc>
              <a:spcBef>
                <a:spcPts val="400"/>
              </a:spcBef>
              <a:buSzPct val="100000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endParaRPr lang="en-US" sz="2000" b="1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50000"/>
              </a:lnSpc>
              <a:spcBef>
                <a:spcPts val="400"/>
              </a:spcBef>
              <a:buSzPct val="100000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  </a:t>
            </a:r>
            <a:r>
              <a:rPr lang="en-US" sz="1800" dirty="0" smtClean="0">
                <a:solidFill>
                  <a:schemeClr val="accent4"/>
                </a:solidFill>
                <a:latin typeface="Arial"/>
                <a:cs typeface="Arial"/>
              </a:rPr>
              <a:t>Formed WG in April to assess uncertainties </a:t>
            </a:r>
            <a:r>
              <a:rPr lang="en-US" sz="1800" dirty="0">
                <a:solidFill>
                  <a:schemeClr val="accent4"/>
                </a:solidFill>
                <a:latin typeface="Arial"/>
                <a:cs typeface="Arial"/>
              </a:rPr>
              <a:t>on neutrino-nucleus </a:t>
            </a:r>
            <a:r>
              <a:rPr lang="en-US" sz="1800" dirty="0" smtClean="0">
                <a:solidFill>
                  <a:schemeClr val="accent4"/>
                </a:solidFill>
                <a:latin typeface="Arial"/>
                <a:cs typeface="Arial"/>
              </a:rPr>
              <a:t>interactions </a:t>
            </a:r>
          </a:p>
          <a:p>
            <a:pPr>
              <a:lnSpc>
                <a:spcPct val="110000"/>
              </a:lnSpc>
              <a:spcBef>
                <a:spcPts val="400"/>
              </a:spcBef>
              <a:buSzPct val="100000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r>
              <a:rPr lang="en-US" sz="1800" dirty="0" smtClean="0">
                <a:solidFill>
                  <a:schemeClr val="accent4"/>
                </a:solidFill>
                <a:latin typeface="Arial"/>
                <a:cs typeface="Arial"/>
              </a:rPr>
              <a:t>               Steering Group: </a:t>
            </a:r>
            <a:r>
              <a:rPr lang="en-US" sz="1800" b="1" dirty="0" smtClean="0">
                <a:solidFill>
                  <a:srgbClr val="AF272F"/>
                </a:solidFill>
                <a:latin typeface="Arial"/>
                <a:cs typeface="Arial"/>
              </a:rPr>
              <a:t>Andreas </a:t>
            </a:r>
            <a:r>
              <a:rPr lang="en-US" sz="1800" b="1" dirty="0" err="1">
                <a:solidFill>
                  <a:srgbClr val="AF272F"/>
                </a:solidFill>
                <a:latin typeface="Arial"/>
                <a:cs typeface="Arial"/>
              </a:rPr>
              <a:t>Kronfeld</a:t>
            </a:r>
            <a:r>
              <a:rPr lang="en-US" sz="1800" dirty="0">
                <a:solidFill>
                  <a:schemeClr val="accent4"/>
                </a:solidFill>
                <a:latin typeface="Arial"/>
                <a:cs typeface="Arial"/>
              </a:rPr>
              <a:t>, Sam Zeller (co-chairs), </a:t>
            </a:r>
            <a:endParaRPr lang="en-US" sz="180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SzPct val="100000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r>
              <a:rPr lang="en-US" sz="1800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chemeClr val="accent4"/>
                </a:solidFill>
                <a:latin typeface="Arial"/>
                <a:cs typeface="Arial"/>
              </a:rPr>
              <a:t>                                        J. </a:t>
            </a:r>
            <a:r>
              <a:rPr lang="en-US" sz="1800" dirty="0">
                <a:solidFill>
                  <a:schemeClr val="accent4"/>
                </a:solidFill>
                <a:latin typeface="Arial"/>
                <a:cs typeface="Arial"/>
              </a:rPr>
              <a:t>Carlson, </a:t>
            </a:r>
            <a:r>
              <a:rPr lang="en-US" sz="1800" dirty="0" smtClean="0">
                <a:solidFill>
                  <a:schemeClr val="accent4"/>
                </a:solidFill>
                <a:latin typeface="Arial"/>
                <a:cs typeface="Arial"/>
              </a:rPr>
              <a:t>R. </a:t>
            </a:r>
            <a:r>
              <a:rPr lang="en-US" sz="1800" dirty="0">
                <a:solidFill>
                  <a:schemeClr val="accent4"/>
                </a:solidFill>
                <a:latin typeface="Arial"/>
                <a:cs typeface="Arial"/>
              </a:rPr>
              <a:t>Hill, </a:t>
            </a:r>
            <a:r>
              <a:rPr lang="en-US" sz="1800" dirty="0" smtClean="0">
                <a:solidFill>
                  <a:schemeClr val="accent4"/>
                </a:solidFill>
                <a:latin typeface="Arial"/>
                <a:cs typeface="Arial"/>
              </a:rPr>
              <a:t>G. </a:t>
            </a:r>
            <a:r>
              <a:rPr lang="en-US" sz="1800" dirty="0">
                <a:solidFill>
                  <a:schemeClr val="accent4"/>
                </a:solidFill>
                <a:latin typeface="Arial"/>
                <a:cs typeface="Arial"/>
              </a:rPr>
              <a:t>Perdue, </a:t>
            </a:r>
            <a:r>
              <a:rPr lang="en-US" sz="1800" dirty="0" smtClean="0">
                <a:solidFill>
                  <a:schemeClr val="accent4"/>
                </a:solidFill>
                <a:latin typeface="Arial"/>
                <a:cs typeface="Arial"/>
              </a:rPr>
              <a:t>R. </a:t>
            </a:r>
            <a:r>
              <a:rPr lang="en-US" sz="1800" dirty="0" err="1" smtClean="0">
                <a:solidFill>
                  <a:schemeClr val="accent4"/>
                </a:solidFill>
                <a:latin typeface="Arial"/>
                <a:cs typeface="Arial"/>
              </a:rPr>
              <a:t>Schiavilla</a:t>
            </a:r>
            <a:endParaRPr lang="en-US" sz="180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pPr>
              <a:lnSpc>
                <a:spcPct val="50000"/>
              </a:lnSpc>
              <a:spcBef>
                <a:spcPts val="400"/>
              </a:spcBef>
              <a:buSzPct val="100000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endParaRPr lang="en-US" sz="180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400"/>
              </a:spcBef>
              <a:buSzPct val="100000"/>
              <a:buFont typeface="Arial"/>
              <a:buChar char="•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r>
              <a:rPr lang="en-US" sz="1800" dirty="0">
                <a:solidFill>
                  <a:srgbClr val="003087"/>
                </a:solidFill>
                <a:latin typeface="Arial"/>
                <a:cs typeface="Arial"/>
              </a:rPr>
              <a:t>S</a:t>
            </a: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hort</a:t>
            </a:r>
            <a:r>
              <a:rPr lang="en-US" sz="1800" dirty="0">
                <a:solidFill>
                  <a:srgbClr val="003087"/>
                </a:solidFill>
                <a:latin typeface="Arial"/>
                <a:cs typeface="Arial"/>
              </a:rPr>
              <a:t>-</a:t>
            </a: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term: </a:t>
            </a:r>
            <a:r>
              <a:rPr lang="en-US" sz="1800" dirty="0">
                <a:solidFill>
                  <a:srgbClr val="003087"/>
                </a:solidFill>
                <a:latin typeface="Arial"/>
                <a:cs typeface="Arial"/>
              </a:rPr>
              <a:t>work with </a:t>
            </a:r>
            <a:r>
              <a:rPr lang="en-US" sz="1800" dirty="0" err="1" smtClean="0">
                <a:solidFill>
                  <a:srgbClr val="003087"/>
                </a:solidFill>
                <a:latin typeface="Arial"/>
                <a:cs typeface="Arial"/>
              </a:rPr>
              <a:t>NuSTEC</a:t>
            </a: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3087"/>
                </a:solidFill>
                <a:latin typeface="Arial"/>
                <a:cs typeface="Arial"/>
              </a:rPr>
              <a:t>(</a:t>
            </a:r>
            <a:r>
              <a:rPr lang="en-US" sz="1600" dirty="0" err="1" smtClean="0">
                <a:solidFill>
                  <a:srgbClr val="003087"/>
                </a:solidFill>
                <a:latin typeface="Arial"/>
                <a:cs typeface="Arial"/>
              </a:rPr>
              <a:t>Spokepersons</a:t>
            </a:r>
            <a:r>
              <a:rPr lang="en-US" sz="1600" dirty="0" smtClean="0">
                <a:solidFill>
                  <a:srgbClr val="003087"/>
                </a:solidFill>
                <a:latin typeface="Arial"/>
                <a:cs typeface="Arial"/>
              </a:rPr>
              <a:t> Jorge </a:t>
            </a:r>
            <a:r>
              <a:rPr lang="en-US" sz="1600" dirty="0" err="1" smtClean="0">
                <a:solidFill>
                  <a:srgbClr val="003087"/>
                </a:solidFill>
                <a:latin typeface="Arial"/>
                <a:cs typeface="Arial"/>
              </a:rPr>
              <a:t>Morfin</a:t>
            </a:r>
            <a:r>
              <a:rPr lang="en-US" sz="1600" dirty="0" smtClean="0">
                <a:solidFill>
                  <a:srgbClr val="003087"/>
                </a:solidFill>
                <a:latin typeface="Arial"/>
                <a:cs typeface="Arial"/>
              </a:rPr>
              <a:t> &amp; Luis </a:t>
            </a:r>
            <a:r>
              <a:rPr lang="en-US" sz="1600" dirty="0" smtClean="0">
                <a:solidFill>
                  <a:srgbClr val="003087"/>
                </a:solidFill>
                <a:latin typeface="Arial"/>
                <a:cs typeface="Arial"/>
              </a:rPr>
              <a:t>A</a:t>
            </a:r>
            <a:r>
              <a:rPr lang="en-US" sz="1600" dirty="0">
                <a:solidFill>
                  <a:srgbClr val="003087"/>
                </a:solidFill>
                <a:latin typeface="Arial"/>
                <a:cs typeface="Arial"/>
              </a:rPr>
              <a:t>l</a:t>
            </a:r>
            <a:r>
              <a:rPr lang="en-US" sz="1600" dirty="0" smtClean="0">
                <a:solidFill>
                  <a:srgbClr val="003087"/>
                </a:solidFill>
                <a:latin typeface="Arial"/>
                <a:cs typeface="Arial"/>
              </a:rPr>
              <a:t>varez </a:t>
            </a:r>
            <a:r>
              <a:rPr lang="en-US" sz="1600" dirty="0" err="1" smtClean="0">
                <a:solidFill>
                  <a:srgbClr val="003087"/>
                </a:solidFill>
                <a:latin typeface="Arial"/>
                <a:cs typeface="Arial"/>
              </a:rPr>
              <a:t>Ruso</a:t>
            </a:r>
            <a:r>
              <a:rPr lang="en-US" sz="1600" dirty="0">
                <a:solidFill>
                  <a:srgbClr val="003087"/>
                </a:solidFill>
                <a:latin typeface="Arial"/>
                <a:cs typeface="Arial"/>
              </a:rPr>
              <a:t>)</a:t>
            </a:r>
            <a:r>
              <a:rPr lang="en-US" sz="1600" dirty="0" smtClean="0">
                <a:solidFill>
                  <a:srgbClr val="003087"/>
                </a:solidFill>
                <a:latin typeface="Arial"/>
                <a:cs typeface="Arial"/>
              </a:rPr>
              <a:t> </a:t>
            </a:r>
          </a:p>
          <a:p>
            <a:pPr>
              <a:spcBef>
                <a:spcPts val="400"/>
              </a:spcBef>
              <a:buSzPct val="100000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r>
              <a:rPr lang="en-US" sz="1600" dirty="0">
                <a:solidFill>
                  <a:srgbClr val="003087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3087"/>
                </a:solidFill>
                <a:latin typeface="Arial"/>
                <a:cs typeface="Arial"/>
              </a:rPr>
              <a:t>   </a:t>
            </a: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on </a:t>
            </a:r>
            <a:r>
              <a:rPr lang="en-US" sz="1800" dirty="0">
                <a:solidFill>
                  <a:srgbClr val="003087"/>
                </a:solidFill>
                <a:latin typeface="Arial"/>
                <a:cs typeface="Arial"/>
              </a:rPr>
              <a:t>a white paper covering the full range of issues in neutrino-nucleus </a:t>
            </a: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scattering.   </a:t>
            </a:r>
          </a:p>
          <a:p>
            <a:pPr>
              <a:spcBef>
                <a:spcPts val="400"/>
              </a:spcBef>
              <a:buSzPct val="100000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r>
              <a:rPr lang="en-US" sz="1800" dirty="0">
                <a:solidFill>
                  <a:srgbClr val="003087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   Add HEP theorists to </a:t>
            </a:r>
            <a:r>
              <a:rPr lang="en-US" sz="1800" dirty="0" err="1" smtClean="0">
                <a:solidFill>
                  <a:srgbClr val="003087"/>
                </a:solidFill>
                <a:latin typeface="Arial"/>
                <a:cs typeface="Arial"/>
              </a:rPr>
              <a:t>NuSTEC</a:t>
            </a: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 Collaboration</a:t>
            </a:r>
          </a:p>
          <a:p>
            <a:pPr>
              <a:lnSpc>
                <a:spcPct val="70000"/>
              </a:lnSpc>
              <a:spcBef>
                <a:spcPts val="400"/>
              </a:spcBef>
              <a:buSzPct val="100000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 </a:t>
            </a:r>
          </a:p>
          <a:p>
            <a:pPr marL="285750" indent="-285750">
              <a:lnSpc>
                <a:spcPct val="110000"/>
              </a:lnSpc>
              <a:spcBef>
                <a:spcPts val="400"/>
              </a:spcBef>
              <a:buSzPct val="100000"/>
              <a:buFont typeface="Arial"/>
              <a:buChar char="•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Participation in</a:t>
            </a:r>
            <a:r>
              <a:rPr lang="en-US" sz="1800" dirty="0">
                <a:solidFill>
                  <a:srgbClr val="003087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2016 workshop </a:t>
            </a:r>
            <a:r>
              <a:rPr lang="en-US" sz="1800" dirty="0">
                <a:solidFill>
                  <a:srgbClr val="003087"/>
                </a:solidFill>
                <a:latin typeface="Arial"/>
                <a:cs typeface="Arial"/>
              </a:rPr>
              <a:t>on neutrino-nucleus interaction at </a:t>
            </a: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the Institute </a:t>
            </a: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for Nuclear Theory, U Washington:</a:t>
            </a:r>
            <a:r>
              <a:rPr lang="en-US" sz="1800" dirty="0">
                <a:solidFill>
                  <a:srgbClr val="003087"/>
                </a:solidFill>
                <a:latin typeface="Arial"/>
                <a:cs typeface="Arial"/>
              </a:rPr>
              <a:t> </a:t>
            </a:r>
            <a:r>
              <a:rPr lang="en-US" sz="1800" u="sng" dirty="0">
                <a:solidFill>
                  <a:srgbClr val="003087"/>
                </a:solidFill>
                <a:latin typeface="Arial"/>
                <a:cs typeface="Arial"/>
                <a:hlinkClick r:id="rId3"/>
              </a:rPr>
              <a:t>http://www.int.washington.edu/PROGRAMS/16-63w</a:t>
            </a:r>
            <a:r>
              <a:rPr lang="en-US" sz="1800" u="sng" dirty="0" smtClean="0">
                <a:solidFill>
                  <a:srgbClr val="003087"/>
                </a:solidFill>
                <a:latin typeface="Arial"/>
                <a:cs typeface="Arial"/>
                <a:hlinkClick r:id="rId3"/>
              </a:rPr>
              <a:t>/</a:t>
            </a:r>
            <a:endParaRPr lang="en-US" sz="1800" u="sng" dirty="0" smtClean="0">
              <a:solidFill>
                <a:srgbClr val="003087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70000"/>
              </a:lnSpc>
              <a:spcBef>
                <a:spcPts val="400"/>
              </a:spcBef>
              <a:buSzPct val="100000"/>
              <a:buFont typeface="Arial"/>
              <a:buChar char="•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endParaRPr lang="en-US" sz="1800" dirty="0" smtClean="0">
              <a:solidFill>
                <a:srgbClr val="003087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spcBef>
                <a:spcPts val="400"/>
              </a:spcBef>
              <a:buSzPct val="100000"/>
              <a:buFont typeface="Arial"/>
              <a:buChar char="•"/>
              <a:defRPr sz="2200">
                <a:solidFill>
                  <a:schemeClr val="accent2"/>
                </a:solidFill>
                <a:uFill>
                  <a:solidFill>
                    <a:srgbClr val="595959"/>
                  </a:solidFill>
                </a:uFill>
              </a:defRPr>
            </a:pPr>
            <a:r>
              <a:rPr lang="en-US" sz="1800" dirty="0">
                <a:solidFill>
                  <a:srgbClr val="003087"/>
                </a:solidFill>
                <a:latin typeface="Arial"/>
                <a:cs typeface="Arial"/>
              </a:rPr>
              <a:t>L</a:t>
            </a: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ong</a:t>
            </a:r>
            <a:r>
              <a:rPr lang="en-US" sz="1800" dirty="0">
                <a:solidFill>
                  <a:srgbClr val="003087"/>
                </a:solidFill>
                <a:latin typeface="Arial"/>
                <a:cs typeface="Arial"/>
              </a:rPr>
              <a:t>-term </a:t>
            </a: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: </a:t>
            </a:r>
            <a:r>
              <a:rPr lang="en-US" sz="1800" dirty="0">
                <a:solidFill>
                  <a:srgbClr val="003087"/>
                </a:solidFill>
                <a:latin typeface="Arial"/>
                <a:cs typeface="Arial"/>
              </a:rPr>
              <a:t>structured description </a:t>
            </a: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of </a:t>
            </a:r>
            <a:r>
              <a:rPr lang="en-US" sz="1800" dirty="0">
                <a:solidFill>
                  <a:srgbClr val="003087"/>
                </a:solidFill>
                <a:latin typeface="Arial"/>
                <a:cs typeface="Arial"/>
              </a:rPr>
              <a:t>the sources of uncertainty, and how they can be </a:t>
            </a: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improved, </a:t>
            </a:r>
            <a:r>
              <a:rPr lang="en-US" sz="1800" dirty="0">
                <a:solidFill>
                  <a:srgbClr val="003087"/>
                </a:solidFill>
                <a:latin typeface="Arial"/>
                <a:cs typeface="Arial"/>
              </a:rPr>
              <a:t> </a:t>
            </a:r>
            <a:r>
              <a:rPr lang="en-US" sz="1800" i="1" dirty="0" smtClean="0">
                <a:solidFill>
                  <a:srgbClr val="003087"/>
                </a:solidFill>
                <a:latin typeface="Arial"/>
                <a:cs typeface="Arial"/>
              </a:rPr>
              <a:t>focusing </a:t>
            </a:r>
            <a:r>
              <a:rPr lang="en-US" sz="1800" i="1" dirty="0">
                <a:solidFill>
                  <a:srgbClr val="003087"/>
                </a:solidFill>
                <a:latin typeface="Arial"/>
                <a:cs typeface="Arial"/>
              </a:rPr>
              <a:t>on the impact on oscillation </a:t>
            </a:r>
            <a:r>
              <a:rPr lang="en-US" sz="1800" i="1" dirty="0" smtClean="0">
                <a:solidFill>
                  <a:srgbClr val="003087"/>
                </a:solidFill>
                <a:latin typeface="Arial"/>
                <a:cs typeface="Arial"/>
              </a:rPr>
              <a:t>parameters</a:t>
            </a:r>
            <a:endParaRPr lang="en-US" sz="1800" dirty="0">
              <a:solidFill>
                <a:srgbClr val="00308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14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293" y="3163881"/>
            <a:ext cx="8901113" cy="3215999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sz="1800" dirty="0" smtClean="0">
                <a:latin typeface="Arial"/>
                <a:cs typeface="Arial"/>
              </a:rPr>
              <a:t>•    Field Work Proposal funded by DOE</a:t>
            </a:r>
          </a:p>
          <a:p>
            <a:pPr>
              <a:lnSpc>
                <a:spcPct val="130000"/>
              </a:lnSpc>
            </a:pPr>
            <a:r>
              <a:rPr lang="en-US" sz="1800" dirty="0" smtClean="0">
                <a:latin typeface="Arial"/>
                <a:cs typeface="Arial"/>
              </a:rPr>
              <a:t> Formed </a:t>
            </a:r>
            <a:r>
              <a:rPr lang="en-US" sz="1800" b="1" dirty="0">
                <a:latin typeface="Arial"/>
                <a:cs typeface="Arial"/>
              </a:rPr>
              <a:t>International Advisory Committee </a:t>
            </a:r>
            <a:r>
              <a:rPr lang="en-US" sz="1800" dirty="0">
                <a:latin typeface="Arial"/>
                <a:cs typeface="Arial"/>
              </a:rPr>
              <a:t>(for members see webpage)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latin typeface="Arial"/>
                <a:cs typeface="Arial"/>
              </a:rPr>
              <a:t>• </a:t>
            </a:r>
            <a:r>
              <a:rPr lang="en-US" sz="1800" dirty="0" smtClean="0">
                <a:latin typeface="Arial"/>
                <a:cs typeface="Arial"/>
              </a:rPr>
              <a:t>   In </a:t>
            </a:r>
            <a:r>
              <a:rPr lang="en-US" sz="1800" dirty="0">
                <a:latin typeface="Arial"/>
                <a:cs typeface="Arial"/>
              </a:rPr>
              <a:t>March 2016 </a:t>
            </a:r>
            <a:r>
              <a:rPr lang="en-US" sz="1800" dirty="0" smtClean="0">
                <a:latin typeface="Arial"/>
                <a:cs typeface="Arial"/>
              </a:rPr>
              <a:t>had first </a:t>
            </a:r>
            <a:r>
              <a:rPr lang="en-US" sz="1800" dirty="0">
                <a:latin typeface="Arial"/>
                <a:cs typeface="Arial"/>
              </a:rPr>
              <a:t>call </a:t>
            </a:r>
            <a:r>
              <a:rPr lang="en-US" sz="1800" b="1" dirty="0">
                <a:latin typeface="Arial"/>
                <a:cs typeface="Arial"/>
              </a:rPr>
              <a:t>for Neutrino Fellowship </a:t>
            </a:r>
            <a:r>
              <a:rPr lang="en-US" sz="1800" dirty="0">
                <a:latin typeface="Arial"/>
                <a:cs typeface="Arial"/>
              </a:rPr>
              <a:t>proposals</a:t>
            </a:r>
            <a:r>
              <a:rPr lang="en-US" sz="1800" dirty="0" smtClean="0">
                <a:latin typeface="Arial"/>
                <a:cs typeface="Arial"/>
              </a:rPr>
              <a:t>: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    (</a:t>
            </a:r>
            <a:r>
              <a:rPr lang="en-US" sz="1800" dirty="0">
                <a:latin typeface="Arial"/>
                <a:cs typeface="Arial"/>
              </a:rPr>
              <a:t>funded 32 including </a:t>
            </a:r>
            <a:r>
              <a:rPr lang="en-US" sz="1800" b="1" dirty="0">
                <a:latin typeface="Arial"/>
                <a:cs typeface="Arial"/>
              </a:rPr>
              <a:t>5 in </a:t>
            </a:r>
            <a:r>
              <a:rPr lang="en-US" sz="1800" b="1" dirty="0" err="1">
                <a:latin typeface="Arial"/>
                <a:cs typeface="Arial"/>
              </a:rPr>
              <a:t>nucl-th</a:t>
            </a:r>
            <a:r>
              <a:rPr lang="en-US" sz="1800" b="1" dirty="0">
                <a:latin typeface="Arial"/>
                <a:cs typeface="Arial"/>
              </a:rPr>
              <a:t> and </a:t>
            </a:r>
            <a:r>
              <a:rPr lang="en-US" sz="1800" b="1" dirty="0" err="1">
                <a:latin typeface="Arial"/>
                <a:cs typeface="Arial"/>
              </a:rPr>
              <a:t>hep-th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for summer of 2016</a:t>
            </a:r>
            <a:r>
              <a:rPr lang="en-US" sz="1800" dirty="0" smtClean="0">
                <a:latin typeface="Arial"/>
                <a:cs typeface="Arial"/>
              </a:rPr>
              <a:t>)</a:t>
            </a:r>
            <a:endParaRPr lang="en-US" sz="1800" b="1" dirty="0">
              <a:solidFill>
                <a:srgbClr val="AF272F"/>
              </a:solidFill>
              <a:latin typeface="Arial"/>
              <a:cs typeface="Arial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 smtClean="0">
                <a:latin typeface="Arial"/>
                <a:cs typeface="Arial"/>
              </a:rPr>
              <a:t> •   </a:t>
            </a: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In </a:t>
            </a:r>
            <a:r>
              <a:rPr lang="en-US" sz="1800" dirty="0">
                <a:solidFill>
                  <a:srgbClr val="003087"/>
                </a:solidFill>
                <a:latin typeface="Arial"/>
                <a:cs typeface="Arial"/>
              </a:rPr>
              <a:t>2017 and beyond, will oversee </a:t>
            </a:r>
            <a:r>
              <a:rPr lang="en-US" sz="1800" b="1" dirty="0" smtClean="0">
                <a:solidFill>
                  <a:srgbClr val="003087"/>
                </a:solidFill>
                <a:latin typeface="Arial"/>
                <a:cs typeface="Arial"/>
              </a:rPr>
              <a:t>the International Neutrino School</a:t>
            </a: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 and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solidFill>
                  <a:srgbClr val="003087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3087"/>
                </a:solidFill>
                <a:latin typeface="Arial"/>
                <a:cs typeface="Arial"/>
              </a:rPr>
              <a:t>     host it </a:t>
            </a:r>
            <a:r>
              <a:rPr lang="en-US" sz="1800" dirty="0">
                <a:solidFill>
                  <a:srgbClr val="003087"/>
                </a:solidFill>
                <a:latin typeface="Arial"/>
                <a:cs typeface="Arial"/>
              </a:rPr>
              <a:t>at Fermilab in the odd years.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latin typeface="Arial"/>
                <a:cs typeface="Arial"/>
              </a:rPr>
              <a:t>•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  </a:t>
            </a:r>
            <a:r>
              <a:rPr lang="en-US" sz="1800" b="1" dirty="0" err="1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Fermilab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Neutrino Seminar</a:t>
            </a:r>
            <a:r>
              <a:rPr lang="en-US" sz="1800" b="1" dirty="0">
                <a:latin typeface="Arial"/>
                <a:cs typeface="Arial"/>
              </a:rPr>
              <a:t>, Fermilab Neutrino </a:t>
            </a:r>
            <a:r>
              <a:rPr lang="en-US" sz="1800" b="1" dirty="0" smtClean="0">
                <a:latin typeface="Arial"/>
                <a:cs typeface="Arial"/>
              </a:rPr>
              <a:t>University, </a:t>
            </a:r>
            <a:r>
              <a:rPr lang="en-US" sz="1800" dirty="0" smtClean="0">
                <a:latin typeface="Arial"/>
                <a:cs typeface="Arial"/>
              </a:rPr>
              <a:t>more </a:t>
            </a:r>
            <a:r>
              <a:rPr lang="en-US" sz="1800" dirty="0">
                <a:latin typeface="Arial"/>
                <a:cs typeface="Arial"/>
              </a:rPr>
              <a:t>to </a:t>
            </a:r>
            <a:r>
              <a:rPr lang="en-US" sz="1800" dirty="0" smtClean="0">
                <a:latin typeface="Arial"/>
                <a:cs typeface="Arial"/>
              </a:rPr>
              <a:t>come </a:t>
            </a:r>
            <a:r>
              <a:rPr lang="en-US" sz="1800" dirty="0">
                <a:latin typeface="Arial"/>
                <a:cs typeface="Arial"/>
              </a:rPr>
              <a:t>…..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180" y="251752"/>
            <a:ext cx="8806981" cy="427877"/>
          </a:xfrm>
        </p:spPr>
        <p:txBody>
          <a:bodyPr/>
          <a:lstStyle/>
          <a:p>
            <a:r>
              <a:rPr lang="en-US" dirty="0" smtClean="0"/>
              <a:t> The Neutrino Physics Center  </a:t>
            </a:r>
            <a:r>
              <a:rPr lang="en-US" sz="2000" dirty="0" smtClean="0"/>
              <a:t>(</a:t>
            </a:r>
            <a:r>
              <a:rPr lang="en-US" sz="2000" dirty="0" err="1" smtClean="0"/>
              <a:t>npc.fnal.gov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6/21/16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Marcela Carena | Theory Strategic Plan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1100" y="707864"/>
            <a:ext cx="772718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800" dirty="0">
                <a:latin typeface="Arial"/>
                <a:cs typeface="Arial"/>
              </a:rPr>
              <a:t>NPC Coordinators: Bonnie Fleming, Deborah Harris</a:t>
            </a:r>
            <a:r>
              <a:rPr lang="en-US" sz="1800" b="1" dirty="0">
                <a:latin typeface="Arial"/>
                <a:cs typeface="Arial"/>
              </a:rPr>
              <a:t>, Stephen </a:t>
            </a:r>
            <a:r>
              <a:rPr lang="en-US" sz="1800" b="1" dirty="0" smtClean="0">
                <a:latin typeface="Arial"/>
                <a:cs typeface="Arial"/>
              </a:rPr>
              <a:t>Parke</a:t>
            </a:r>
            <a:endParaRPr lang="en-US" sz="1800" b="1" dirty="0">
              <a:latin typeface="Arial"/>
              <a:cs typeface="Arial"/>
            </a:endParaRPr>
          </a:p>
        </p:txBody>
      </p:sp>
      <p:pic>
        <p:nvPicPr>
          <p:cNvPr id="7" name="Picture 6" descr="Screen Shot 2016-06-16 at 9.33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1314514"/>
            <a:ext cx="6364941" cy="1794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39635" y="2211700"/>
            <a:ext cx="178865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1800" dirty="0" smtClean="0">
                <a:latin typeface="Arial"/>
                <a:cs typeface="Arial"/>
              </a:rPr>
              <a:t>Born Dec. </a:t>
            </a:r>
            <a:r>
              <a:rPr lang="en-US" sz="1800" dirty="0">
                <a:latin typeface="Arial"/>
                <a:cs typeface="Arial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6884330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12870</TotalTime>
  <Words>3409</Words>
  <Application>Microsoft Macintosh PowerPoint</Application>
  <PresentationFormat>On-screen Show (4:3)</PresentationFormat>
  <Paragraphs>427</Paragraphs>
  <Slides>28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Fermilab_PPT_090815</vt:lpstr>
      <vt:lpstr>PowerPoint Presentation</vt:lpstr>
      <vt:lpstr>Theory Strategic Goals</vt:lpstr>
      <vt:lpstr>Theoretical Physics</vt:lpstr>
      <vt:lpstr>Fermilab Theorists:  Particle Physics and Astrophysics</vt:lpstr>
      <vt:lpstr>Plan for Theoretical Physics (slide from January PAC)</vt:lpstr>
      <vt:lpstr>Plan for Theoretical Physics (updates)</vt:lpstr>
      <vt:lpstr>PowerPoint Presentation</vt:lpstr>
      <vt:lpstr>Neutrino Nuclear Theory Effort</vt:lpstr>
      <vt:lpstr> The Neutrino Physics Center  (npc.fnal.gov)</vt:lpstr>
      <vt:lpstr>Plan for Theoretical Physics (updates)</vt:lpstr>
      <vt:lpstr>Fermilab Distinguished Scholar Program launched:</vt:lpstr>
      <vt:lpstr>Plan for Theoretical Physics (updates)</vt:lpstr>
      <vt:lpstr>Plan for Theoretical Physics (updates)</vt:lpstr>
      <vt:lpstr>Plan for Theoretical Physics (updates)</vt:lpstr>
      <vt:lpstr>Plan for Theoretical Physics (updates)</vt:lpstr>
      <vt:lpstr>Plan for Theoretical Astrophysics (slide from January PAC) </vt:lpstr>
      <vt:lpstr>Plan for Theoretical Astrophysics (update) </vt:lpstr>
      <vt:lpstr>Plan for Theoretical Astrophysics (update) </vt:lpstr>
      <vt:lpstr>Plan for Theoretical Astrophysics (update) </vt:lpstr>
      <vt:lpstr> “Essential contributions in support of the U.S.                                 particle physics community”</vt:lpstr>
      <vt:lpstr>Strengthening Neutrino Theory at US Universities</vt:lpstr>
      <vt:lpstr>Backup Slides</vt:lpstr>
      <vt:lpstr> Exceptional postdoc outcomes</vt:lpstr>
      <vt:lpstr>Leadership in perturbative QCD</vt:lpstr>
      <vt:lpstr>Leadership in Lattice QCD</vt:lpstr>
      <vt:lpstr>BSM theory: developing ideas to drive experiments</vt:lpstr>
      <vt:lpstr>Community Leadership (select list)</vt:lpstr>
      <vt:lpstr>Graduate Student Research Program in Theoretical Physics 2010–2016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Marcela Carena</cp:lastModifiedBy>
  <cp:revision>421</cp:revision>
  <cp:lastPrinted>2016-06-20T20:35:28Z</cp:lastPrinted>
  <dcterms:created xsi:type="dcterms:W3CDTF">2014-01-03T20:18:13Z</dcterms:created>
  <dcterms:modified xsi:type="dcterms:W3CDTF">2016-06-21T06:23:46Z</dcterms:modified>
</cp:coreProperties>
</file>