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10" r:id="rId2"/>
    <p:sldId id="321" r:id="rId3"/>
    <p:sldId id="318" r:id="rId4"/>
    <p:sldId id="319" r:id="rId5"/>
    <p:sldId id="320" r:id="rId6"/>
    <p:sldId id="317" r:id="rId7"/>
    <p:sldId id="32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2" autoAdjust="0"/>
  </p:normalViewPr>
  <p:slideViewPr>
    <p:cSldViewPr snapToGrid="0">
      <p:cViewPr varScale="1">
        <p:scale>
          <a:sx n="22" d="100"/>
          <a:sy n="22" d="100"/>
        </p:scale>
        <p:origin x="34" y="5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7DF43-76F2-4DDA-B425-0C8E0B8B00AD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B9C94-6E6C-4A57-AF93-93F0710D6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49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2117" y="887413"/>
            <a:ext cx="8873067" cy="2851150"/>
            <a:chOff x="1" y="559"/>
            <a:chExt cx="4192" cy="1796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3132667" y="3098800"/>
            <a:ext cx="8060267" cy="2876550"/>
            <a:chOff x="1480" y="1952"/>
            <a:chExt cx="3808" cy="181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ltGray">
            <a:xfrm rot="5400000">
              <a:off x="5098" y="3350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320800" y="1752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0800" y="3309938"/>
            <a:ext cx="95504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400"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400"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65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1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143000"/>
            <a:ext cx="5181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181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01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3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143000"/>
            <a:ext cx="51816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143000"/>
            <a:ext cx="51816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4008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59200" y="6400800"/>
            <a:ext cx="5283200" cy="3048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52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17856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406400" y="533400"/>
            <a:ext cx="2525184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143000"/>
            <a:ext cx="10566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fld id="{51000849-0422-437E-B641-AC64B6BC9C0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59200" y="6400800"/>
            <a:ext cx="528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it-IT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C134E52E-CC8D-4C8D-B663-FF3D00F8744C}" type="slidenum">
              <a:rPr lang="it-IT" smtClean="0"/>
              <a:t>‹#›</a:t>
            </a:fld>
            <a:endParaRPr lang="it-IT"/>
          </a:p>
        </p:txBody>
      </p:sp>
      <p:pic>
        <p:nvPicPr>
          <p:cNvPr id="1037" name="Picture 13" descr="FLUKA_Di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124075"/>
            <a:ext cx="12192000" cy="260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14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Cherenkov (and </a:t>
            </a:r>
            <a:r>
              <a:rPr lang="en-GB" dirty="0" err="1" smtClean="0"/>
              <a:t>tof</a:t>
            </a:r>
            <a:r>
              <a:rPr lang="en-GB" dirty="0" smtClean="0"/>
              <a:t>?)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dirty="0" smtClean="0"/>
              <a:t>My current understanding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3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124339"/>
            <a:ext cx="4188408" cy="4875245"/>
          </a:xfrm>
        </p:spPr>
        <p:txBody>
          <a:bodyPr/>
          <a:lstStyle/>
          <a:p>
            <a:r>
              <a:rPr lang="en-GB" dirty="0" smtClean="0"/>
              <a:t>Present assumption; use Freon at 10 atm.. But if I understand correctly, Freon will </a:t>
            </a:r>
            <a:r>
              <a:rPr lang="en-GB" dirty="0" smtClean="0">
                <a:solidFill>
                  <a:srgbClr val="FF0000"/>
                </a:solidFill>
              </a:rPr>
              <a:t>liquefy</a:t>
            </a:r>
            <a:r>
              <a:rPr lang="en-GB" dirty="0" smtClean="0"/>
              <a:t> above 5atm at ambient temperature</a:t>
            </a:r>
          </a:p>
          <a:p>
            <a:r>
              <a:rPr lang="en-GB" dirty="0" smtClean="0"/>
              <a:t>The same (or worse..) for similar heavy gases that could replace Freon 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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stay with standard 3-bar Cerenkov, no need to build 10-bar ones</a:t>
            </a:r>
            <a:r>
              <a:rPr lang="en-GB" dirty="0" smtClean="0">
                <a:sym typeface="Wingdings" panose="05000000000000000000" pitchFamily="2" charset="2"/>
              </a:rPr>
              <a:t>.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598" y="181075"/>
            <a:ext cx="7627809" cy="6676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65830" y="1371600"/>
            <a:ext cx="3685624" cy="1477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From NIST:</a:t>
            </a:r>
          </a:p>
          <a:p>
            <a:r>
              <a:rPr lang="en-GB" dirty="0" smtClean="0"/>
              <a:t>Isothermal  density vs pressure </a:t>
            </a:r>
          </a:p>
          <a:p>
            <a:r>
              <a:rPr lang="en-GB" dirty="0" smtClean="0"/>
              <a:t>For Freon at 20</a:t>
            </a:r>
            <a:r>
              <a:rPr lang="en-GB" baseline="30000" dirty="0" smtClean="0"/>
              <a:t>0</a:t>
            </a:r>
            <a:r>
              <a:rPr lang="en-GB" dirty="0" smtClean="0"/>
              <a:t>Celsius</a:t>
            </a:r>
          </a:p>
          <a:p>
            <a:r>
              <a:rPr lang="en-GB" dirty="0" smtClean="0"/>
              <a:t>Red is gas</a:t>
            </a:r>
          </a:p>
          <a:p>
            <a:r>
              <a:rPr lang="en-GB" dirty="0" smtClean="0"/>
              <a:t>Blue is liquid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11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handles: Cerenkov and </a:t>
            </a:r>
            <a:r>
              <a:rPr lang="en-GB" dirty="0" err="1" smtClean="0"/>
              <a:t>ToF</a:t>
            </a:r>
            <a:endParaRPr lang="en-GB" dirty="0" smtClean="0"/>
          </a:p>
          <a:p>
            <a:r>
              <a:rPr lang="en-GB" dirty="0" smtClean="0"/>
              <a:t>From </a:t>
            </a:r>
            <a:r>
              <a:rPr lang="en-GB" dirty="0" err="1" smtClean="0"/>
              <a:t>Yannis</a:t>
            </a:r>
            <a:r>
              <a:rPr lang="en-GB" dirty="0" smtClean="0"/>
              <a:t>: </a:t>
            </a:r>
            <a:r>
              <a:rPr lang="en-GB" dirty="0" smtClean="0"/>
              <a:t>Cerenkov, used </a:t>
            </a:r>
            <a:r>
              <a:rPr lang="en-GB" dirty="0" smtClean="0"/>
              <a:t>as threshold </a:t>
            </a:r>
            <a:r>
              <a:rPr lang="en-GB" dirty="0" smtClean="0"/>
              <a:t>counter, Freon:.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With 3bar gas pressure, can identify            </a:t>
            </a:r>
            <a:r>
              <a:rPr lang="el-GR" dirty="0" smtClean="0"/>
              <a:t>π</a:t>
            </a:r>
            <a:r>
              <a:rPr lang="en-GB" dirty="0" smtClean="0"/>
              <a:t> &gt; 2 GeV, K &gt; 7 GeV</a:t>
            </a:r>
          </a:p>
          <a:p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strike="sngStrike" dirty="0" smtClean="0"/>
              <a:t>With 10 bar                                                    </a:t>
            </a:r>
            <a:r>
              <a:rPr lang="el-GR" strike="sngStrike" dirty="0"/>
              <a:t>π</a:t>
            </a:r>
            <a:r>
              <a:rPr lang="en-GB" strike="sngStrike" dirty="0"/>
              <a:t> &gt; </a:t>
            </a:r>
            <a:r>
              <a:rPr lang="en-GB" strike="sngStrike" dirty="0" smtClean="0"/>
              <a:t>1 </a:t>
            </a:r>
            <a:r>
              <a:rPr lang="en-GB" strike="sngStrike" dirty="0"/>
              <a:t>GeV, K &gt; </a:t>
            </a:r>
            <a:r>
              <a:rPr lang="en-GB" strike="sngStrike" dirty="0" smtClean="0"/>
              <a:t>4 </a:t>
            </a:r>
            <a:r>
              <a:rPr lang="en-GB" strike="sngStrike" dirty="0"/>
              <a:t>GeV</a:t>
            </a:r>
          </a:p>
          <a:p>
            <a:pPr marL="0" indent="0">
              <a:buNone/>
            </a:pPr>
            <a:r>
              <a:rPr lang="en-GB" dirty="0" smtClean="0"/>
              <a:t>Therefore:</a:t>
            </a:r>
          </a:p>
          <a:p>
            <a:r>
              <a:rPr lang="en-GB" dirty="0" err="1" smtClean="0"/>
              <a:t>Pions</a:t>
            </a:r>
            <a:r>
              <a:rPr lang="en-GB" dirty="0" smtClean="0"/>
              <a:t> can be identified with a single Cerenkov down to 2 GeV. Use 3 bar to minimize material budget at low p</a:t>
            </a:r>
            <a:endParaRPr lang="en-GB" sz="2000" dirty="0" smtClean="0"/>
          </a:p>
          <a:p>
            <a:r>
              <a:rPr lang="en-GB" dirty="0" smtClean="0"/>
              <a:t>Kaons will need additional Cerenkov, starting from </a:t>
            </a:r>
            <a:r>
              <a:rPr lang="en-GB" dirty="0" smtClean="0"/>
              <a:t>7 GeV</a:t>
            </a:r>
            <a:endParaRPr lang="en-GB" sz="2000" strike="sngStrike" dirty="0" smtClean="0"/>
          </a:p>
          <a:p>
            <a:r>
              <a:rPr lang="en-GB" dirty="0">
                <a:solidFill>
                  <a:srgbClr val="FF0000"/>
                </a:solidFill>
              </a:rPr>
              <a:t>TOF</a:t>
            </a:r>
            <a:r>
              <a:rPr lang="en-GB" dirty="0"/>
              <a:t> is needed for </a:t>
            </a:r>
            <a:r>
              <a:rPr lang="en-GB" dirty="0" smtClean="0"/>
              <a:t>:</a:t>
            </a:r>
          </a:p>
          <a:p>
            <a:pPr lvl="1"/>
            <a:r>
              <a:rPr lang="en-GB" sz="2400" dirty="0" smtClean="0">
                <a:solidFill>
                  <a:srgbClr val="FF0000"/>
                </a:solidFill>
              </a:rPr>
              <a:t>pion/kaon </a:t>
            </a:r>
            <a:r>
              <a:rPr lang="en-GB" sz="2400" dirty="0">
                <a:solidFill>
                  <a:srgbClr val="FF0000"/>
                </a:solidFill>
              </a:rPr>
              <a:t>below 2 </a:t>
            </a:r>
            <a:r>
              <a:rPr lang="en-GB" sz="2400" dirty="0" smtClean="0">
                <a:solidFill>
                  <a:srgbClr val="FF0000"/>
                </a:solidFill>
              </a:rPr>
              <a:t>GeV</a:t>
            </a:r>
          </a:p>
          <a:p>
            <a:pPr lvl="1"/>
            <a:r>
              <a:rPr lang="en-GB" sz="2400" dirty="0" smtClean="0">
                <a:solidFill>
                  <a:srgbClr val="FF0000"/>
                </a:solidFill>
              </a:rPr>
              <a:t>Proton/kaon below </a:t>
            </a:r>
            <a:r>
              <a:rPr lang="en-GB" sz="2400" dirty="0" smtClean="0">
                <a:solidFill>
                  <a:srgbClr val="FF0000"/>
                </a:solidFill>
              </a:rPr>
              <a:t>7 </a:t>
            </a:r>
            <a:endParaRPr lang="en-GB" sz="2400" dirty="0" smtClean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11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TOF -2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3641" y="1143000"/>
            <a:ext cx="5990253" cy="5181600"/>
          </a:xfrm>
          <a:ln>
            <a:solidFill>
              <a:srgbClr val="FF0000"/>
            </a:solidFill>
            <a:prstDash val="dash"/>
          </a:ln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TOF</a:t>
            </a:r>
            <a:r>
              <a:rPr lang="en-GB" dirty="0"/>
              <a:t> is needed for :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pion/kaon below 2 GeV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Proton/kaon below </a:t>
            </a:r>
            <a:r>
              <a:rPr lang="en-GB" dirty="0" smtClean="0">
                <a:solidFill>
                  <a:srgbClr val="FF0000"/>
                </a:solidFill>
              </a:rPr>
              <a:t>7 GeV</a:t>
            </a:r>
            <a:endParaRPr lang="en-GB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GB" dirty="0"/>
              <a:t>pion/kaon below 2 </a:t>
            </a:r>
            <a:r>
              <a:rPr lang="en-GB" dirty="0" smtClean="0"/>
              <a:t>GeV : need </a:t>
            </a:r>
            <a:r>
              <a:rPr lang="en-GB" dirty="0" smtClean="0">
                <a:solidFill>
                  <a:srgbClr val="FF0000"/>
                </a:solidFill>
              </a:rPr>
              <a:t>400 </a:t>
            </a:r>
            <a:r>
              <a:rPr lang="en-GB" dirty="0" err="1" smtClean="0">
                <a:solidFill>
                  <a:srgbClr val="FF0000"/>
                </a:solidFill>
              </a:rPr>
              <a:t>ps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resolution</a:t>
            </a:r>
          </a:p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GB" dirty="0" smtClean="0"/>
              <a:t>Proton/kaon below </a:t>
            </a:r>
            <a:r>
              <a:rPr lang="en-GB" strike="sngStrike" dirty="0" smtClean="0"/>
              <a:t>4 GeV : 300 </a:t>
            </a:r>
            <a:r>
              <a:rPr lang="en-GB" strike="sngStrike" dirty="0" err="1" smtClean="0"/>
              <a:t>ps</a:t>
            </a:r>
            <a:endParaRPr lang="en-GB" strike="sngStrike" dirty="0" smtClean="0"/>
          </a:p>
          <a:p>
            <a:pPr marL="3051175" lvl="2" indent="-177800">
              <a:buSzPct val="80000"/>
              <a:buNone/>
            </a:pPr>
            <a:r>
              <a:rPr lang="en-GB" dirty="0"/>
              <a:t> </a:t>
            </a:r>
            <a:r>
              <a:rPr lang="en-GB" sz="2400" dirty="0" smtClean="0"/>
              <a:t>7GeV      : 100 </a:t>
            </a:r>
            <a:r>
              <a:rPr lang="en-GB" sz="2400" dirty="0" err="1" smtClean="0"/>
              <a:t>ps</a:t>
            </a:r>
            <a:endParaRPr lang="en-GB" sz="2400" dirty="0" smtClean="0"/>
          </a:p>
          <a:p>
            <a:pPr marL="0" lvl="1" indent="0">
              <a:buClr>
                <a:schemeClr val="hlink"/>
              </a:buClr>
              <a:buSzPct val="80000"/>
              <a:buNone/>
            </a:pPr>
            <a:r>
              <a:rPr lang="en-GB" dirty="0" smtClean="0"/>
              <a:t>             </a:t>
            </a:r>
            <a:endParaRPr lang="en-GB" dirty="0"/>
          </a:p>
          <a:p>
            <a:endParaRPr lang="en-GB" dirty="0"/>
          </a:p>
        </p:txBody>
      </p:sp>
      <p:sp>
        <p:nvSpPr>
          <p:cNvPr id="6" name="4-Point Star 5"/>
          <p:cNvSpPr/>
          <p:nvPr/>
        </p:nvSpPr>
        <p:spPr bwMode="auto">
          <a:xfrm>
            <a:off x="2136710" y="2463280"/>
            <a:ext cx="396000" cy="360000"/>
          </a:xfrm>
          <a:prstGeom prst="star4">
            <a:avLst/>
          </a:prstGeom>
          <a:solidFill>
            <a:srgbClr val="FF0000">
              <a:alpha val="90000"/>
            </a:srgbClr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4-Point Star 6"/>
          <p:cNvSpPr/>
          <p:nvPr/>
        </p:nvSpPr>
        <p:spPr bwMode="auto">
          <a:xfrm>
            <a:off x="2830286" y="2699653"/>
            <a:ext cx="396000" cy="360000"/>
          </a:xfrm>
          <a:prstGeom prst="star4">
            <a:avLst/>
          </a:prstGeom>
          <a:noFill/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4-Point Star 7"/>
          <p:cNvSpPr/>
          <p:nvPr/>
        </p:nvSpPr>
        <p:spPr bwMode="auto">
          <a:xfrm>
            <a:off x="3920964" y="3572462"/>
            <a:ext cx="396000" cy="360000"/>
          </a:xfrm>
          <a:prstGeom prst="star4">
            <a:avLst/>
          </a:prstGeom>
          <a:solidFill>
            <a:srgbClr val="000000">
              <a:alpha val="84000"/>
            </a:srgbClr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1" y="914399"/>
            <a:ext cx="4385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Needed </a:t>
            </a:r>
            <a:r>
              <a:rPr lang="en-GB" dirty="0" err="1" smtClean="0"/>
              <a:t>Tof</a:t>
            </a:r>
            <a:r>
              <a:rPr lang="en-GB" dirty="0" smtClean="0"/>
              <a:t> resolution to get 4 </a:t>
            </a:r>
            <a:r>
              <a:rPr lang="en-GB" dirty="0" smtClean="0">
                <a:sym typeface="Symbol" panose="05050102010706020507" pitchFamily="18" charset="2"/>
              </a:rPr>
              <a:t> discrimination, assuming 18m path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electron beam: NO Cerenkov. Possibly also no TOF</a:t>
            </a:r>
          </a:p>
          <a:p>
            <a:r>
              <a:rPr lang="en-GB" dirty="0" smtClean="0"/>
              <a:t>For p&lt; 2 GeV: </a:t>
            </a:r>
            <a:r>
              <a:rPr lang="en-GB" dirty="0"/>
              <a:t>NO </a:t>
            </a:r>
            <a:r>
              <a:rPr lang="en-GB" dirty="0" smtClean="0"/>
              <a:t>Cerenkov. TOF needed.</a:t>
            </a:r>
          </a:p>
          <a:p>
            <a:r>
              <a:rPr lang="en-GB" dirty="0" smtClean="0"/>
              <a:t>For 2&lt; p &lt; </a:t>
            </a:r>
            <a:r>
              <a:rPr lang="en-GB" dirty="0" smtClean="0"/>
              <a:t>7 </a:t>
            </a:r>
            <a:r>
              <a:rPr lang="en-GB" dirty="0" smtClean="0"/>
              <a:t>GeV : Only ONE Cerenkov, pressure &lt;= 3bar + TOF needed</a:t>
            </a:r>
          </a:p>
          <a:p>
            <a:r>
              <a:rPr lang="en-GB" dirty="0" smtClean="0"/>
              <a:t>For p&gt; </a:t>
            </a:r>
            <a:r>
              <a:rPr lang="en-GB" dirty="0" smtClean="0"/>
              <a:t>7  GeV</a:t>
            </a:r>
            <a:r>
              <a:rPr lang="en-GB" dirty="0" smtClean="0"/>
              <a:t>: two </a:t>
            </a:r>
            <a:r>
              <a:rPr lang="en-GB" dirty="0" err="1" smtClean="0"/>
              <a:t>cerenkovs</a:t>
            </a:r>
            <a:r>
              <a:rPr lang="en-GB" dirty="0" smtClean="0"/>
              <a:t>, one at low pressure (&lt; 1 bar), the other </a:t>
            </a:r>
            <a:r>
              <a:rPr lang="en-GB" dirty="0" smtClean="0"/>
              <a:t>&lt;=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 smtClean="0"/>
              <a:t>bars, no  TOF, not needed</a:t>
            </a:r>
          </a:p>
          <a:p>
            <a:endParaRPr lang="en-GB" dirty="0"/>
          </a:p>
          <a:p>
            <a:r>
              <a:rPr lang="en-GB" dirty="0" err="1" smtClean="0"/>
              <a:t>ToF</a:t>
            </a:r>
            <a:r>
              <a:rPr lang="en-GB" dirty="0" smtClean="0"/>
              <a:t> resolution better than </a:t>
            </a:r>
            <a:r>
              <a:rPr lang="en-GB" dirty="0" smtClean="0"/>
              <a:t>100 </a:t>
            </a:r>
            <a:r>
              <a:rPr lang="en-GB" dirty="0" err="1" smtClean="0"/>
              <a:t>ps</a:t>
            </a:r>
            <a:r>
              <a:rPr lang="en-GB" dirty="0" smtClean="0"/>
              <a:t> if path is at least 18 </a:t>
            </a:r>
            <a:r>
              <a:rPr lang="en-GB" dirty="0" smtClean="0"/>
              <a:t>m </a:t>
            </a:r>
            <a:r>
              <a:rPr lang="en-GB" dirty="0" smtClean="0">
                <a:sym typeface="Wingdings" panose="05000000000000000000" pitchFamily="2" charset="2"/>
              </a:rPr>
              <a:t> ok for the FNAL devices 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Would be interesting to have fully plug-and-play devices.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63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52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85737"/>
            <a:ext cx="746760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4617"/>
      </p:ext>
    </p:extLst>
  </p:cSld>
  <p:clrMapOvr>
    <a:masterClrMapping/>
  </p:clrMapOvr>
</p:sld>
</file>

<file path=ppt/theme/theme1.xml><?xml version="1.0" encoding="utf-8"?>
<a:theme xmlns:a="http://schemas.openxmlformats.org/drawingml/2006/main" name="prova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prova</Template>
  <TotalTime>2883</TotalTime>
  <Words>323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Comic Sans MS</vt:lpstr>
      <vt:lpstr>Symbol</vt:lpstr>
      <vt:lpstr>Tahoma</vt:lpstr>
      <vt:lpstr>Wingdings</vt:lpstr>
      <vt:lpstr>prova</vt:lpstr>
      <vt:lpstr> Cherenkov (and tof?)</vt:lpstr>
      <vt:lpstr>Freon</vt:lpstr>
      <vt:lpstr>PID</vt:lpstr>
      <vt:lpstr>TOF -2</vt:lpstr>
      <vt:lpstr>Summary</vt:lpstr>
      <vt:lpstr>backup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veto and beam events</dc:title>
  <dc:creator>paola</dc:creator>
  <cp:lastModifiedBy>Referee</cp:lastModifiedBy>
  <cp:revision>204</cp:revision>
  <dcterms:created xsi:type="dcterms:W3CDTF">2015-02-17T11:47:50Z</dcterms:created>
  <dcterms:modified xsi:type="dcterms:W3CDTF">2016-06-14T10:55:52Z</dcterms:modified>
</cp:coreProperties>
</file>