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Default Extension="jpeg" ContentType="image/jpeg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26" r:id="rId2"/>
    <p:sldId id="327" r:id="rId3"/>
    <p:sldId id="328" r:id="rId4"/>
    <p:sldId id="400" r:id="rId5"/>
    <p:sldId id="329" r:id="rId6"/>
    <p:sldId id="356" r:id="rId7"/>
    <p:sldId id="357" r:id="rId8"/>
    <p:sldId id="358" r:id="rId9"/>
    <p:sldId id="359" r:id="rId10"/>
    <p:sldId id="360" r:id="rId11"/>
    <p:sldId id="403" r:id="rId12"/>
    <p:sldId id="404" r:id="rId13"/>
    <p:sldId id="405" r:id="rId14"/>
    <p:sldId id="406" r:id="rId15"/>
    <p:sldId id="333" r:id="rId16"/>
    <p:sldId id="374" r:id="rId17"/>
    <p:sldId id="380" r:id="rId18"/>
    <p:sldId id="409" r:id="rId19"/>
    <p:sldId id="385" r:id="rId20"/>
    <p:sldId id="381" r:id="rId21"/>
    <p:sldId id="382" r:id="rId22"/>
    <p:sldId id="383" r:id="rId23"/>
    <p:sldId id="384" r:id="rId24"/>
    <p:sldId id="351" r:id="rId25"/>
    <p:sldId id="352" r:id="rId26"/>
    <p:sldId id="353" r:id="rId27"/>
    <p:sldId id="354" r:id="rId28"/>
    <p:sldId id="355" r:id="rId29"/>
    <p:sldId id="408" r:id="rId30"/>
    <p:sldId id="407" r:id="rId31"/>
    <p:sldId id="390" r:id="rId32"/>
    <p:sldId id="391" r:id="rId33"/>
    <p:sldId id="392" r:id="rId34"/>
    <p:sldId id="393" r:id="rId35"/>
    <p:sldId id="394" r:id="rId36"/>
    <p:sldId id="395" r:id="rId37"/>
    <p:sldId id="396" r:id="rId38"/>
    <p:sldId id="397" r:id="rId39"/>
    <p:sldId id="398" r:id="rId40"/>
    <p:sldId id="399" r:id="rId41"/>
    <p:sldId id="375" r:id="rId42"/>
    <p:sldId id="340" r:id="rId43"/>
    <p:sldId id="341" r:id="rId44"/>
    <p:sldId id="342" r:id="rId45"/>
    <p:sldId id="362" r:id="rId46"/>
    <p:sldId id="377" r:id="rId4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mc="http://schemas.openxmlformats.org/markup-compatibility/2006" xmlns:mv="urn:schemas-microsoft-com:mac:vml"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ACA2B"/>
    <a:srgbClr val="77AACE"/>
    <a:srgbClr val="7A8AB5"/>
    <a:srgbClr val="154D81"/>
    <a:srgbClr val="FCFCFC"/>
    <a:srgbClr val="BD1F24"/>
    <a:srgbClr val="DA592A"/>
    <a:srgbClr val="808080"/>
    <a:srgbClr val="DF652C"/>
    <a:srgbClr val="E0692D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0522" autoAdjust="0"/>
  </p:normalViewPr>
  <p:slideViewPr>
    <p:cSldViewPr snapToGrid="0" snapToObjects="1">
      <p:cViewPr varScale="1">
        <p:scale>
          <a:sx n="105" d="100"/>
          <a:sy n="105" d="100"/>
        </p:scale>
        <p:origin x="-3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0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528D6FC2-2DAA-FD42-A34C-4639BF3C5E4B}" type="datetimeFigureOut">
              <a:rPr lang="en-US"/>
              <a:pPr>
                <a:defRPr/>
              </a:pPr>
              <a:t>7/8/16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A0BD9128-4C72-AD4E-B74D-E49CB9B8F6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20498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7ECE6ED0-F9A8-7E47-933E-17C0F10FECA9}" type="datetimeFigureOut">
              <a:rPr lang="en-US"/>
              <a:pPr>
                <a:defRPr/>
              </a:pPr>
              <a:t>7/8/16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E3A2339-41DF-D34F-893D-CD7D0A0F30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40576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larp.org/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uslarp.org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11" descr="LARP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6670" cy="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1" descr="HLU-logoN-title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38488" y="37035"/>
            <a:ext cx="1764975" cy="715428"/>
          </a:xfrm>
          <a:prstGeom prst="rect">
            <a:avLst/>
          </a:prstGeom>
        </p:spPr>
      </p:pic>
      <p:pic>
        <p:nvPicPr>
          <p:cNvPr id="3" name="Picture 2" descr="RGB_Color-Seal_Green-Mark_SC_Horizontal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584862" y="1211219"/>
            <a:ext cx="5483529" cy="92044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462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03664"/>
            <a:ext cx="6532039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D856AB6-D700-904E-9108-D93421E1B059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D.W. Cheng et al. – Long Magnet Fabrication at LBNL, DOE Review, July 13-15, 2016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E8B149A-14C6-B749-AF60-1744CFF2A8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11" descr="LARP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6670" cy="871912"/>
          </a:xfrm>
          <a:prstGeom prst="rect">
            <a:avLst/>
          </a:prstGeom>
          <a:solidFill>
            <a:srgbClr val="FCFCFC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1" descr="HLU-logoN-title.png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8488" y="37035"/>
            <a:ext cx="1764975" cy="715428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5" cstate="print"/>
          <a:srcRect l="-30780" r="-19451" b="27028"/>
          <a:stretch>
            <a:fillRect/>
          </a:stretch>
        </p:blipFill>
        <p:spPr bwMode="auto">
          <a:xfrm>
            <a:off x="7577752" y="6091175"/>
            <a:ext cx="1429654" cy="7022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034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6CD51-BD09-A748-9ABB-E7E862A53A80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D.W. Cheng et al. – Long Magnet Fabrication at LBNL, DOE Review, July 13-15, 2016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7611B-5B9D-504C-A10C-76D254BF84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-30780" r="-19451" b="27028"/>
          <a:stretch>
            <a:fillRect/>
          </a:stretch>
        </p:blipFill>
        <p:spPr bwMode="auto">
          <a:xfrm>
            <a:off x="7577752" y="6091175"/>
            <a:ext cx="1429654" cy="7022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3254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BB04B-5AAC-074F-88BB-6B1F2F5EA7FF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D.W. Cheng et al. – Long Magnet Fabrication at LBNL, DOE Review, July 13-15, 2016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D0EA1-E585-ED4A-B7EF-72E8393BB4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-30780" r="-19451" b="27028"/>
          <a:stretch>
            <a:fillRect/>
          </a:stretch>
        </p:blipFill>
        <p:spPr bwMode="auto">
          <a:xfrm>
            <a:off x="7577752" y="6091175"/>
            <a:ext cx="1429654" cy="7022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345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087C3-E4F5-1749-A213-B83B45D8CA47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D.W. Cheng et al. – Long Magnet Fabrication at LBNL, DOE Review, July 13-15, 2016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14F21-8F40-C449-B067-FA6F87AB7A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-30780" r="-19451" b="27028"/>
          <a:stretch>
            <a:fillRect/>
          </a:stretch>
        </p:blipFill>
        <p:spPr bwMode="auto">
          <a:xfrm>
            <a:off x="7577752" y="6091175"/>
            <a:ext cx="1429654" cy="7022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341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CA2C9-1377-8D4C-AAD9-73F56C20BB2D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4F2BC-3A74-432D-8237-8C43DA9E68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-30780" r="-19451" b="27028"/>
          <a:stretch>
            <a:fillRect/>
          </a:stretch>
        </p:blipFill>
        <p:spPr bwMode="auto">
          <a:xfrm>
            <a:off x="7577752" y="6091175"/>
            <a:ext cx="1429654" cy="7022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523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C1B8F3C-8073-2D46-8530-A6936AD4C084}" type="datetime1">
              <a:rPr lang="en-US" smtClean="0"/>
              <a:pPr/>
              <a:t>7/8/16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99BABBE-8C37-4EA0-B4C8-2876D6EC6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200" y="1295400"/>
            <a:ext cx="82296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-30780" r="-19451" b="27028"/>
          <a:stretch>
            <a:fillRect/>
          </a:stretch>
        </p:blipFill>
        <p:spPr bwMode="auto">
          <a:xfrm>
            <a:off x="7577752" y="6091175"/>
            <a:ext cx="1429654" cy="7022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324600" cy="609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04425D14-3F1D-7E48-B952-499BAC6EF2E6}" type="datetime1">
              <a:rPr lang="en-US" smtClean="0"/>
              <a:pPr/>
              <a:t>7/8/16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99BABBE-8C37-4EA0-B4C8-2876D6EC6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" cy="9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 userDrawn="1"/>
        </p:nvCxnSpPr>
        <p:spPr>
          <a:xfrm>
            <a:off x="1371600" y="838200"/>
            <a:ext cx="746760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52400" y="6324600"/>
            <a:ext cx="8763000" cy="1588"/>
          </a:xfrm>
          <a:prstGeom prst="line">
            <a:avLst/>
          </a:prstGeom>
          <a:ln w="190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76346" t="18308" r="8845" b="72769"/>
          <a:stretch/>
        </p:blipFill>
        <p:spPr bwMode="auto">
          <a:xfrm>
            <a:off x="7277683" y="0"/>
            <a:ext cx="1866317" cy="70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99327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397DA362-17F0-B142-99D7-260EC39153A8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6530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D.W. Cheng et al. – Long Magnet Fabrication at LBNL, DOE Review, July 13-15, 2016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3B28AF4A-2B9C-4B44-8998-8A4E63D96B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  <p:sldLayoutId id="2147484006" r:id="rId6"/>
    <p:sldLayoutId id="2147484007" r:id="rId7"/>
    <p:sldLayoutId id="2147484008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jpeg"/><Relationship Id="rId12" Type="http://schemas.openxmlformats.org/officeDocument/2006/relationships/image" Target="../media/image51.jpeg"/><Relationship Id="rId13" Type="http://schemas.openxmlformats.org/officeDocument/2006/relationships/image" Target="../media/image52.jpeg"/><Relationship Id="rId1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jpeg"/><Relationship Id="rId8" Type="http://schemas.openxmlformats.org/officeDocument/2006/relationships/image" Target="../media/image47.jpeg"/><Relationship Id="rId9" Type="http://schemas.openxmlformats.org/officeDocument/2006/relationships/image" Target="../media/image48.jpeg"/><Relationship Id="rId10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us-hilumi-docdb.fnal.gov:440/cgi-bin/ShowDocument?docid=36" TargetMode="External"/><Relationship Id="rId3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emf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emf"/><Relationship Id="rId11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Long Magnet Fabrication at LBNL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D. Cheng</a:t>
            </a:r>
          </a:p>
          <a:p>
            <a:r>
              <a:rPr lang="en-US" i="1" dirty="0" smtClean="0">
                <a:solidFill>
                  <a:schemeClr val="tx2"/>
                </a:solidFill>
                <a:latin typeface="Helvetica" charset="0"/>
              </a:rPr>
              <a:t>For the MQXFA team at LBNL</a:t>
            </a:r>
          </a:p>
          <a:p>
            <a:endParaRPr lang="en-US" dirty="0" smtClean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DOE Review</a:t>
            </a: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FNAL, July 13-15, 2016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Shell-based support </a:t>
            </a:r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3" name="Group 14"/>
          <p:cNvGrpSpPr/>
          <p:nvPr/>
        </p:nvGrpSpPr>
        <p:grpSpPr>
          <a:xfrm>
            <a:off x="4325112" y="1371600"/>
            <a:ext cx="4648200" cy="4419600"/>
            <a:chOff x="0" y="1371600"/>
            <a:chExt cx="4648200" cy="4419600"/>
          </a:xfrm>
        </p:grpSpPr>
        <p:grpSp>
          <p:nvGrpSpPr>
            <p:cNvPr id="6" name="Group 15"/>
            <p:cNvGrpSpPr/>
            <p:nvPr/>
          </p:nvGrpSpPr>
          <p:grpSpPr>
            <a:xfrm>
              <a:off x="0" y="1371600"/>
              <a:ext cx="4648200" cy="4419600"/>
              <a:chOff x="-1371600" y="1371600"/>
              <a:chExt cx="4648200" cy="4419600"/>
            </a:xfrm>
          </p:grpSpPr>
          <p:pic>
            <p:nvPicPr>
              <p:cNvPr id="20" name="Picture 19" descr="step6.png"/>
              <p:cNvPicPr>
                <a:picLocks noChangeAspect="1"/>
              </p:cNvPicPr>
              <p:nvPr/>
            </p:nvPicPr>
            <p:blipFill>
              <a:blip r:embed="rId2" cstate="print"/>
              <a:srcRect l="3945" t="11111" r="35883" b="8333"/>
              <a:stretch>
                <a:fillRect/>
              </a:stretch>
            </p:blipFill>
            <p:spPr>
              <a:xfrm>
                <a:off x="-1371600" y="1371600"/>
                <a:ext cx="4648200" cy="441960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 rot="5400000">
                <a:off x="846336" y="4613104"/>
                <a:ext cx="129927" cy="8006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5400000">
                <a:off x="1154995" y="4618764"/>
                <a:ext cx="129333" cy="777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143982" y="3637291"/>
                <a:ext cx="133027" cy="6715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5400000">
                <a:off x="856399" y="2317039"/>
                <a:ext cx="129927" cy="8006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5400000">
                <a:off x="1148117" y="2315300"/>
                <a:ext cx="129333" cy="777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90600" y="3234690"/>
                <a:ext cx="274320" cy="3467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219200" y="3352800"/>
                <a:ext cx="179070" cy="217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994410" y="314706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210323" y="3622218"/>
              <a:ext cx="133027" cy="67159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19962" y="3312940"/>
              <a:ext cx="140393" cy="6451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208868" y="3324771"/>
              <a:ext cx="140393" cy="6451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191000" y="59436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Displacement scaling 30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34000" y="8382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Energized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48" y="2843784"/>
            <a:ext cx="4161246" cy="301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27432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Lorentz forces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1295400" y="27432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Cool-down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1219200" y="41910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Keys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770626" y="3659294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Bladder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5715000" y="2286000"/>
            <a:ext cx="1814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With shell structure</a:t>
            </a: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1219201"/>
            <a:ext cx="53889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Shell-based support structure often referred as “bladder and keys” structure developed at LBNL for strain sensitive material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Low pre-stress at RT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Achieves full pre-load at cold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803" y="2177145"/>
            <a:ext cx="3674462" cy="3872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normAutofit fontScale="70000" lnSpcReduction="20000"/>
          </a:bodyPr>
          <a:lstStyle/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This support structure allows for: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Gradual application of the preload: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Axially and Azimuthally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Tunable preload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During assembly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In between tests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Reversible assembly process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Allowing fast replacement of a defective coil if needed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Development history shows good correlation between models and strain gauge measurements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57230" y="5773802"/>
            <a:ext cx="2869374" cy="511604"/>
          </a:xfrm>
          <a:prstGeom prst="rect">
            <a:avLst/>
          </a:prstGeom>
          <a:solidFill>
            <a:srgbClr val="E0692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en-US" i="1" dirty="0" smtClean="0"/>
              <a:t>Depictions of the HQ loading case shown</a:t>
            </a:r>
            <a:endParaRPr lang="en-US" i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481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ilpack SU-1003-3605.jpg"/>
          <p:cNvPicPr>
            <a:picLocks noChangeAspect="1"/>
          </p:cNvPicPr>
          <p:nvPr/>
        </p:nvPicPr>
        <p:blipFill>
          <a:blip r:embed="rId2"/>
          <a:srcRect r="19167"/>
          <a:stretch>
            <a:fillRect/>
          </a:stretch>
        </p:blipFill>
        <p:spPr>
          <a:xfrm>
            <a:off x="4684499" y="900000"/>
            <a:ext cx="3240301" cy="25944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 and 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219200"/>
            <a:ext cx="3883800" cy="4906963"/>
          </a:xfrm>
        </p:spPr>
        <p:txBody>
          <a:bodyPr>
            <a:normAutofit/>
          </a:bodyPr>
          <a:lstStyle/>
          <a:p>
            <a:r>
              <a:rPr lang="en-US" dirty="0" smtClean="0"/>
              <a:t>Assembly Breakdown Structure document</a:t>
            </a:r>
          </a:p>
          <a:p>
            <a:pPr lvl="1"/>
            <a:r>
              <a:rPr lang="is-IS" dirty="0" smtClean="0"/>
              <a:t>Identifies “Independent” tasks/subassemblies</a:t>
            </a:r>
          </a:p>
          <a:p>
            <a:pPr lvl="2"/>
            <a:r>
              <a:rPr lang="en-US" dirty="0" smtClean="0"/>
              <a:t>D</a:t>
            </a:r>
            <a:r>
              <a:rPr lang="is-IS" dirty="0" smtClean="0"/>
              <a:t>edicated procedures</a:t>
            </a:r>
          </a:p>
          <a:p>
            <a:pPr lvl="2"/>
            <a:r>
              <a:rPr lang="is-IS" dirty="0" smtClean="0"/>
              <a:t>Dedicated QA elements</a:t>
            </a:r>
          </a:p>
          <a:p>
            <a:pPr lvl="2"/>
            <a:r>
              <a:rPr lang="is-IS" dirty="0" smtClean="0"/>
              <a:t>CAD drawings, BOM</a:t>
            </a:r>
          </a:p>
          <a:p>
            <a:pPr lvl="1"/>
            <a:r>
              <a:rPr lang="is-IS" dirty="0" smtClean="0"/>
              <a:t>Captures what information will be required for travelers / documentation that will be entered directly to CERN MTF system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8" name="Picture 7" descr="engnote_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526" y="2514600"/>
            <a:ext cx="2507074" cy="330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Screenshot 2016-05-18 09.25.35.png"/>
          <p:cNvPicPr>
            <a:picLocks noChangeAspect="1"/>
          </p:cNvPicPr>
          <p:nvPr/>
        </p:nvPicPr>
        <p:blipFill>
          <a:blip r:embed="rId4"/>
          <a:srcRect l="17187"/>
          <a:stretch>
            <a:fillRect/>
          </a:stretch>
        </p:blipFill>
        <p:spPr>
          <a:xfrm>
            <a:off x="6064649" y="3962400"/>
            <a:ext cx="2926951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MQXFA1 Shells</a:t>
            </a:r>
            <a:endParaRPr lang="en-US" dirty="0"/>
          </a:p>
        </p:txBody>
      </p:sp>
      <p:pic>
        <p:nvPicPr>
          <p:cNvPr id="11" name="Picture 10" descr="Screen Shot 2016-07-08 at 2.04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72644"/>
            <a:ext cx="4483905" cy="2909868"/>
          </a:xfrm>
          <a:prstGeom prst="rect">
            <a:avLst/>
          </a:prstGeom>
        </p:spPr>
      </p:pic>
      <p:pic>
        <p:nvPicPr>
          <p:cNvPr id="15" name="Picture 14" descr="IMG_0916.jpeg"/>
          <p:cNvPicPr>
            <a:picLocks noChangeAspect="1"/>
          </p:cNvPicPr>
          <p:nvPr/>
        </p:nvPicPr>
        <p:blipFill>
          <a:blip r:embed="rId3"/>
          <a:srcRect t="11319" b="1777"/>
          <a:stretch>
            <a:fillRect/>
          </a:stretch>
        </p:blipFill>
        <p:spPr>
          <a:xfrm>
            <a:off x="228600" y="1161557"/>
            <a:ext cx="3557982" cy="412277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 descr="IMG_1091.jpeg"/>
          <p:cNvPicPr>
            <a:picLocks noChangeAspect="1"/>
          </p:cNvPicPr>
          <p:nvPr/>
        </p:nvPicPr>
        <p:blipFill>
          <a:blip r:embed="rId4"/>
          <a:srcRect t="7619" b="13551"/>
          <a:stretch>
            <a:fillRect/>
          </a:stretch>
        </p:blipFill>
        <p:spPr>
          <a:xfrm>
            <a:off x="3927699" y="2943945"/>
            <a:ext cx="3198755" cy="3362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Article parts</a:t>
            </a:r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57200" y="1143000"/>
            <a:ext cx="822960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Content Placeholder 6" descr="IMG_2702 (1).jpeg"/>
          <p:cNvPicPr>
            <a:picLocks noChangeAspect="1"/>
          </p:cNvPicPr>
          <p:nvPr/>
        </p:nvPicPr>
        <p:blipFill>
          <a:blip r:embed="rId2"/>
          <a:srcRect l="-4094" t="24466" r="6355" b="12839"/>
          <a:stretch>
            <a:fillRect/>
          </a:stretch>
        </p:blipFill>
        <p:spPr>
          <a:xfrm>
            <a:off x="4879497" y="3712541"/>
            <a:ext cx="3807303" cy="1831676"/>
          </a:xfrm>
          <a:prstGeom prst="rect">
            <a:avLst/>
          </a:prstGeom>
        </p:spPr>
      </p:pic>
      <p:pic>
        <p:nvPicPr>
          <p:cNvPr id="10" name="Content Placeholder 6" descr="IMG_2721 (1).jpeg"/>
          <p:cNvPicPr>
            <a:picLocks noChangeAspect="1"/>
          </p:cNvPicPr>
          <p:nvPr/>
        </p:nvPicPr>
        <p:blipFill>
          <a:blip r:embed="rId3"/>
          <a:srcRect l="-11931" t="8333" r="-11931" b="26070"/>
          <a:stretch>
            <a:fillRect/>
          </a:stretch>
        </p:blipFill>
        <p:spPr>
          <a:xfrm>
            <a:off x="4587562" y="1143000"/>
            <a:ext cx="4530344" cy="1799461"/>
          </a:xfrm>
          <a:prstGeom prst="rect">
            <a:avLst/>
          </a:prstGeom>
        </p:spPr>
      </p:pic>
      <p:pic>
        <p:nvPicPr>
          <p:cNvPr id="13" name="Picture 12" descr="IMG_0937.jpeg"/>
          <p:cNvPicPr>
            <a:picLocks noChangeAspect="1"/>
          </p:cNvPicPr>
          <p:nvPr/>
        </p:nvPicPr>
        <p:blipFill>
          <a:blip r:embed="rId4"/>
          <a:srcRect t="17303" b="25490"/>
          <a:stretch>
            <a:fillRect/>
          </a:stretch>
        </p:blipFill>
        <p:spPr>
          <a:xfrm>
            <a:off x="498856" y="1176985"/>
            <a:ext cx="4114800" cy="1765476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109"/>
          <a:stretch>
            <a:fillRect/>
          </a:stretch>
        </p:blipFill>
        <p:spPr>
          <a:xfrm flipV="1">
            <a:off x="498856" y="3429000"/>
            <a:ext cx="4069267" cy="2412193"/>
          </a:xfrm>
        </p:spPr>
      </p:pic>
      <p:sp>
        <p:nvSpPr>
          <p:cNvPr id="12" name="TextBox 11"/>
          <p:cNvSpPr txBox="1"/>
          <p:nvPr/>
        </p:nvSpPr>
        <p:spPr>
          <a:xfrm>
            <a:off x="2999552" y="2596112"/>
            <a:ext cx="1588010" cy="2994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r>
              <a:rPr lang="en-US" sz="1600" dirty="0" smtClean="0"/>
              <a:t>Yoke lamination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688842" y="2596112"/>
            <a:ext cx="1954467" cy="2994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r>
              <a:rPr lang="en-US" sz="1600" dirty="0" smtClean="0"/>
              <a:t>Load pad lamination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578864" y="5515609"/>
            <a:ext cx="1954467" cy="2994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r>
              <a:rPr lang="en-US" sz="1600" dirty="0" smtClean="0"/>
              <a:t>Master Key half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697540" y="3738638"/>
            <a:ext cx="1954467" cy="2994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r>
              <a:rPr lang="en-US" sz="1600" dirty="0" smtClean="0"/>
              <a:t>Load pad &amp; collar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MQXFA1 Structures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i="1" dirty="0" smtClean="0"/>
              <a:t>One outcome of the July 2015 Internal MQXFA Structure Review allowed us to proceed with procurements of the structural parts for the first prototype</a:t>
            </a:r>
          </a:p>
          <a:p>
            <a:r>
              <a:rPr lang="en-US" dirty="0" smtClean="0"/>
              <a:t>Many structural parts have been received</a:t>
            </a:r>
          </a:p>
          <a:p>
            <a:pPr lvl="1"/>
            <a:r>
              <a:rPr lang="en-US" dirty="0" smtClean="0"/>
              <a:t>Shells</a:t>
            </a:r>
          </a:p>
          <a:p>
            <a:pPr lvl="2"/>
            <a:r>
              <a:rPr lang="en-US" dirty="0" smtClean="0"/>
              <a:t>Instrumentation almost complete</a:t>
            </a:r>
          </a:p>
          <a:p>
            <a:pPr lvl="1"/>
            <a:r>
              <a:rPr lang="en-US" dirty="0" err="1" smtClean="0"/>
              <a:t>Nitronic</a:t>
            </a:r>
            <a:r>
              <a:rPr lang="en-US" dirty="0" smtClean="0"/>
              <a:t> 50 endplates</a:t>
            </a:r>
          </a:p>
          <a:p>
            <a:pPr lvl="1"/>
            <a:r>
              <a:rPr lang="en-US" dirty="0" smtClean="0"/>
              <a:t>Bladders</a:t>
            </a:r>
          </a:p>
          <a:p>
            <a:r>
              <a:rPr lang="en-US" dirty="0" smtClean="0"/>
              <a:t>We experienced significant delays on laminated structural parts (yokes, load pads, collars)</a:t>
            </a:r>
          </a:p>
          <a:p>
            <a:pPr lvl="1"/>
            <a:r>
              <a:rPr lang="en-US" dirty="0" smtClean="0"/>
              <a:t>Tight tolerances and inspection of these features proved difficult with these particular vendors</a:t>
            </a:r>
          </a:p>
          <a:p>
            <a:pPr lvl="1"/>
            <a:r>
              <a:rPr lang="en-US" dirty="0" smtClean="0"/>
              <a:t>Initiated order with backup vendor for yokes</a:t>
            </a:r>
          </a:p>
          <a:p>
            <a:r>
              <a:rPr lang="en-US" dirty="0" smtClean="0"/>
              <a:t>First sets of laminations (load pads, collars) are moving forward with production</a:t>
            </a:r>
          </a:p>
          <a:p>
            <a:endParaRPr lang="en-US" dirty="0" smtClean="0"/>
          </a:p>
          <a:p>
            <a:r>
              <a:rPr lang="en-US" dirty="0" smtClean="0"/>
              <a:t>We expect the MQXFA-M (mechanical model) to be assembled later this summer, but may have a slight delay in the start the assembly of the MQXFA1 prototype </a:t>
            </a:r>
            <a:r>
              <a:rPr lang="en-US" dirty="0" err="1" smtClean="0"/>
              <a:t>wrt</a:t>
            </a:r>
            <a:r>
              <a:rPr lang="en-US" dirty="0" smtClean="0"/>
              <a:t> to the initial schedule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For MQXFA2 (second prototype)</a:t>
            </a:r>
          </a:p>
          <a:p>
            <a:pPr lvl="1"/>
            <a:r>
              <a:rPr lang="en-US" dirty="0" smtClean="0"/>
              <a:t>We are evaluating the ramifications of producing the 2</a:t>
            </a:r>
            <a:r>
              <a:rPr lang="en-US" baseline="30000" dirty="0" smtClean="0"/>
              <a:t>nd</a:t>
            </a:r>
            <a:r>
              <a:rPr lang="en-US" dirty="0" smtClean="0"/>
              <a:t> structure using thin laminations</a:t>
            </a:r>
          </a:p>
          <a:p>
            <a:pPr lvl="1"/>
            <a:r>
              <a:rPr lang="en-US" dirty="0" smtClean="0"/>
              <a:t>Some structural parts will also be redesigned to address stress concentrations observed in FEA results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D.W. Cheng et al. – Long Magnet Fabrication at LBNL, DOE Review, July 13-15, 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6" name="Rounded Rectangular Callout 5"/>
          <p:cNvSpPr/>
          <p:nvPr/>
        </p:nvSpPr>
        <p:spPr>
          <a:xfrm>
            <a:off x="4855088" y="2972057"/>
            <a:ext cx="4046025" cy="1165370"/>
          </a:xfrm>
          <a:prstGeom prst="wedgeRoundRectCallout">
            <a:avLst>
              <a:gd name="adj1" fmla="val -75120"/>
              <a:gd name="adj2" fmla="val -57389"/>
              <a:gd name="adj3" fmla="val 16667"/>
            </a:avLst>
          </a:prstGeom>
          <a:solidFill>
            <a:srgbClr val="DA592A"/>
          </a:solidFill>
          <a:ln>
            <a:solidFill>
              <a:srgbClr val="DA592A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r>
              <a:rPr lang="en-US" dirty="0" smtClean="0"/>
              <a:t>Lessons learned: Low-bids are not always the best choice. Experience with the other vendors suggests that their capabilities are better suited to meet requirements and schedule.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0"/>
          <p:cNvGrpSpPr/>
          <p:nvPr/>
        </p:nvGrpSpPr>
        <p:grpSpPr>
          <a:xfrm>
            <a:off x="76200" y="838200"/>
            <a:ext cx="8556953" cy="5638800"/>
            <a:chOff x="76200" y="838200"/>
            <a:chExt cx="8556953" cy="5638800"/>
          </a:xfrm>
        </p:grpSpPr>
        <p:pic>
          <p:nvPicPr>
            <p:cNvPr id="33" name="Picture 32" descr="8x11 su-1004-4795.jpg"/>
            <p:cNvPicPr>
              <a:picLocks noChangeAspect="1"/>
            </p:cNvPicPr>
            <p:nvPr/>
          </p:nvPicPr>
          <p:blipFill>
            <a:blip r:embed="rId2"/>
            <a:srcRect l="6896" t="17778" r="3855" b="10671"/>
            <a:stretch>
              <a:fillRect/>
            </a:stretch>
          </p:blipFill>
          <p:spPr>
            <a:xfrm>
              <a:off x="76200" y="838200"/>
              <a:ext cx="7920000" cy="4906963"/>
            </a:xfrm>
            <a:prstGeom prst="rect">
              <a:avLst/>
            </a:prstGeom>
          </p:spPr>
        </p:pic>
        <p:pic>
          <p:nvPicPr>
            <p:cNvPr id="34" name="Picture 33" descr="coilpack SU-1003-3605.jpg"/>
            <p:cNvPicPr>
              <a:picLocks noChangeAspect="1"/>
            </p:cNvPicPr>
            <p:nvPr/>
          </p:nvPicPr>
          <p:blipFill>
            <a:blip r:embed="rId3"/>
            <a:srcRect r="17788"/>
            <a:stretch>
              <a:fillRect/>
            </a:stretch>
          </p:blipFill>
          <p:spPr>
            <a:xfrm>
              <a:off x="5105400" y="3699726"/>
              <a:ext cx="3527753" cy="277727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Assembly Process Flow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42" name="Content Placeholder 41" descr="MQXFA Process Flow 2.png"/>
          <p:cNvPicPr>
            <a:picLocks noGrp="1" noChangeAspect="1"/>
          </p:cNvPicPr>
          <p:nvPr>
            <p:ph idx="1"/>
          </p:nvPr>
        </p:nvPicPr>
        <p:blipFill>
          <a:blip r:embed="rId4"/>
          <a:srcRect t="-4611" b="-4611"/>
          <a:stretch>
            <a:fillRect/>
          </a:stretch>
        </p:blipFill>
        <p:spPr>
          <a:xfrm>
            <a:off x="0" y="685800"/>
            <a:ext cx="9144000" cy="5665312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068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Content Placeholder 41" descr="MQXFA Process Flow 2.png"/>
          <p:cNvPicPr>
            <a:picLocks noGrp="1" noChangeAspect="1"/>
          </p:cNvPicPr>
          <p:nvPr>
            <p:ph idx="1"/>
          </p:nvPr>
        </p:nvPicPr>
        <p:blipFill>
          <a:blip r:embed="rId2"/>
          <a:srcRect t="-4611" b="-4611"/>
          <a:stretch>
            <a:fillRect/>
          </a:stretch>
        </p:blipFill>
        <p:spPr>
          <a:xfrm>
            <a:off x="0" y="685800"/>
            <a:ext cx="9144000" cy="566531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Assembly Tooling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grpSp>
        <p:nvGrpSpPr>
          <p:cNvPr id="14" name="Group 13"/>
          <p:cNvGrpSpPr/>
          <p:nvPr/>
        </p:nvGrpSpPr>
        <p:grpSpPr>
          <a:xfrm>
            <a:off x="2552538" y="745403"/>
            <a:ext cx="4968110" cy="5194254"/>
            <a:chOff x="2552538" y="745403"/>
            <a:chExt cx="4968110" cy="5194254"/>
          </a:xfrm>
        </p:grpSpPr>
        <p:sp>
          <p:nvSpPr>
            <p:cNvPr id="13" name="Rectangular Callout 12"/>
            <p:cNvSpPr/>
            <p:nvPr/>
          </p:nvSpPr>
          <p:spPr>
            <a:xfrm>
              <a:off x="2552538" y="745403"/>
              <a:ext cx="4968110" cy="5194254"/>
            </a:xfrm>
            <a:prstGeom prst="wedgeRectCallout">
              <a:avLst>
                <a:gd name="adj1" fmla="val -61434"/>
                <a:gd name="adj2" fmla="val -37467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p10.JPG"/>
            <p:cNvPicPr>
              <a:picLocks noChangeAspect="1"/>
            </p:cNvPicPr>
            <p:nvPr/>
          </p:nvPicPr>
          <p:blipFill>
            <a:blip r:embed="rId3"/>
            <a:srcRect t="2778" r="5926" b="34487"/>
            <a:stretch>
              <a:fillRect/>
            </a:stretch>
          </p:blipFill>
          <p:spPr>
            <a:xfrm>
              <a:off x="2707668" y="990600"/>
              <a:ext cx="4630821" cy="1715624"/>
            </a:xfrm>
            <a:prstGeom prst="rect">
              <a:avLst/>
            </a:prstGeom>
            <a:ln w="25400">
              <a:solidFill>
                <a:schemeClr val="tx1">
                  <a:lumMod val="50000"/>
                </a:schemeClr>
              </a:solidFill>
            </a:ln>
          </p:spPr>
        </p:pic>
        <p:pic>
          <p:nvPicPr>
            <p:cNvPr id="11" name="Picture 10" descr="p13.JPG"/>
            <p:cNvPicPr>
              <a:picLocks noChangeAspect="1"/>
            </p:cNvPicPr>
            <p:nvPr/>
          </p:nvPicPr>
          <p:blipFill>
            <a:blip r:embed="rId4"/>
            <a:srcRect l="5003" t="2778" r="5476" b="5556"/>
            <a:stretch>
              <a:fillRect/>
            </a:stretch>
          </p:blipFill>
          <p:spPr>
            <a:xfrm>
              <a:off x="2707668" y="2833513"/>
              <a:ext cx="4630821" cy="2846717"/>
            </a:xfrm>
            <a:prstGeom prst="rect">
              <a:avLst/>
            </a:prstGeom>
            <a:ln w="25400">
              <a:solidFill>
                <a:schemeClr val="tx1">
                  <a:lumMod val="50000"/>
                </a:schemeClr>
              </a:solidFill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3621995" y="783370"/>
            <a:ext cx="5116286" cy="4100286"/>
            <a:chOff x="1983619" y="1282095"/>
            <a:chExt cx="5116286" cy="4100286"/>
          </a:xfrm>
        </p:grpSpPr>
        <p:sp>
          <p:nvSpPr>
            <p:cNvPr id="15" name="Rectangular Callout 14"/>
            <p:cNvSpPr/>
            <p:nvPr/>
          </p:nvSpPr>
          <p:spPr>
            <a:xfrm>
              <a:off x="1983619" y="1282095"/>
              <a:ext cx="5116286" cy="4100286"/>
            </a:xfrm>
            <a:prstGeom prst="wedgeRectCallout">
              <a:avLst>
                <a:gd name="adj1" fmla="val -72842"/>
                <a:gd name="adj2" fmla="val 44506"/>
              </a:avLst>
            </a:prstGeom>
            <a:solidFill>
              <a:srgbClr val="7A8AB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/>
            <p:nvPr/>
          </p:nvPicPr>
          <p:blipFill rotWithShape="1">
            <a:blip r:embed="rId5"/>
            <a:srcRect l="20993" t="19774" r="65637" b="7692"/>
            <a:stretch/>
          </p:blipFill>
          <p:spPr bwMode="auto">
            <a:xfrm>
              <a:off x="4702629" y="1552121"/>
              <a:ext cx="2133600" cy="36173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lc="http://schemas.openxmlformats.org/drawingml/2006/lockedCanvas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c="http://schemas.openxmlformats.org/markup-compatibility/2006" xmlns:wpc="http://schemas.microsoft.com/office/word/2010/wordprocessingCanvas" xmlns="" xmlns:p="http://schemas.openxmlformats.org/presentationml/2006/main" xmlns:mv="urn:schemas-microsoft-com:mac:vml"/>
              </a:ext>
            </a:extLst>
          </p:spPr>
        </p:pic>
        <p:pic>
          <p:nvPicPr>
            <p:cNvPr id="17" name="Picture 16"/>
            <p:cNvPicPr/>
            <p:nvPr/>
          </p:nvPicPr>
          <p:blipFill rotWithShape="1">
            <a:blip r:embed="rId6"/>
            <a:srcRect l="21796" t="19585" r="65183" b="7233"/>
            <a:stretch/>
          </p:blipFill>
          <p:spPr bwMode="auto">
            <a:xfrm>
              <a:off x="2293938" y="1515836"/>
              <a:ext cx="2093404" cy="36766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lc="http://schemas.openxmlformats.org/drawingml/2006/lockedCanvas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c="http://schemas.openxmlformats.org/markup-compatibility/2006" xmlns:wpc="http://schemas.microsoft.com/office/word/2010/wordprocessingCanvas" xmlns="" xmlns:p="http://schemas.openxmlformats.org/presentationml/2006/main" xmlns:mv="urn:schemas-microsoft-com:mac:vml"/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423348" y="990600"/>
            <a:ext cx="6076285" cy="3193309"/>
            <a:chOff x="423348" y="990600"/>
            <a:chExt cx="6076285" cy="3193309"/>
          </a:xfrm>
        </p:grpSpPr>
        <p:sp>
          <p:nvSpPr>
            <p:cNvPr id="19" name="Rectangular Callout 18"/>
            <p:cNvSpPr/>
            <p:nvPr/>
          </p:nvSpPr>
          <p:spPr>
            <a:xfrm>
              <a:off x="423348" y="990600"/>
              <a:ext cx="6076285" cy="3193309"/>
            </a:xfrm>
            <a:prstGeom prst="wedgeRectCallout">
              <a:avLst>
                <a:gd name="adj1" fmla="val 10215"/>
                <a:gd name="adj2" fmla="val 81885"/>
              </a:avLst>
            </a:prstGeom>
            <a:solidFill>
              <a:srgbClr val="77AACE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p8.JPG"/>
            <p:cNvPicPr>
              <a:picLocks noChangeAspect="1"/>
            </p:cNvPicPr>
            <p:nvPr/>
          </p:nvPicPr>
          <p:blipFill>
            <a:blip r:embed="rId7"/>
            <a:srcRect l="3547" t="5423" r="5423" b="3547"/>
            <a:stretch>
              <a:fillRect/>
            </a:stretch>
          </p:blipFill>
          <p:spPr>
            <a:xfrm>
              <a:off x="726640" y="1235008"/>
              <a:ext cx="5524767" cy="274320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4568468" y="4183909"/>
            <a:ext cx="4345721" cy="20666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Magnet assembly tooling has been developed from experience from the LARP LQ, HQ magnets, and scaled up from the MQXFS short prototype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116286" y="685801"/>
            <a:ext cx="4027713" cy="3063723"/>
            <a:chOff x="5116286" y="685801"/>
            <a:chExt cx="4027713" cy="3063723"/>
          </a:xfrm>
        </p:grpSpPr>
        <p:sp>
          <p:nvSpPr>
            <p:cNvPr id="29" name="Rectangular Callout 28"/>
            <p:cNvSpPr/>
            <p:nvPr/>
          </p:nvSpPr>
          <p:spPr>
            <a:xfrm>
              <a:off x="5116286" y="685801"/>
              <a:ext cx="4027713" cy="3063723"/>
            </a:xfrm>
            <a:prstGeom prst="wedgeRectCallout">
              <a:avLst>
                <a:gd name="adj1" fmla="val -70289"/>
                <a:gd name="adj2" fmla="val 46184"/>
              </a:avLst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DSC06358.jpe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0333" y="847725"/>
              <a:ext cx="3675541" cy="2756656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1" y="3204572"/>
            <a:ext cx="8914188" cy="3310528"/>
            <a:chOff x="1" y="3204572"/>
            <a:chExt cx="8914188" cy="3310528"/>
          </a:xfrm>
        </p:grpSpPr>
        <p:sp>
          <p:nvSpPr>
            <p:cNvPr id="22" name="Rectangular Callout 21"/>
            <p:cNvSpPr/>
            <p:nvPr/>
          </p:nvSpPr>
          <p:spPr>
            <a:xfrm>
              <a:off x="1" y="3204572"/>
              <a:ext cx="8914188" cy="3310528"/>
            </a:xfrm>
            <a:prstGeom prst="wedgeRectCallout">
              <a:avLst>
                <a:gd name="adj1" fmla="val -13311"/>
                <a:gd name="adj2" fmla="val -90221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88499" y="3362032"/>
              <a:ext cx="6154821" cy="2989080"/>
              <a:chOff x="1561495" y="2950577"/>
              <a:chExt cx="6154821" cy="2989080"/>
            </a:xfrm>
          </p:grpSpPr>
          <p:pic>
            <p:nvPicPr>
              <p:cNvPr id="24" name="Picture 23" descr="p21.JPG"/>
              <p:cNvPicPr>
                <a:picLocks noChangeAspect="1"/>
              </p:cNvPicPr>
              <p:nvPr/>
            </p:nvPicPr>
            <p:blipFill>
              <a:blip r:embed="rId9"/>
              <a:srcRect l="22758" t="1611" b="16667"/>
              <a:stretch>
                <a:fillRect/>
              </a:stretch>
            </p:blipFill>
            <p:spPr>
              <a:xfrm>
                <a:off x="2543628" y="2950577"/>
                <a:ext cx="5172688" cy="2989080"/>
              </a:xfrm>
              <a:prstGeom prst="rect">
                <a:avLst/>
              </a:prstGeom>
            </p:spPr>
          </p:pic>
          <p:pic>
            <p:nvPicPr>
              <p:cNvPr id="25" name="Picture 24" descr="p23.JPG"/>
              <p:cNvPicPr>
                <a:picLocks noChangeAspect="1"/>
              </p:cNvPicPr>
              <p:nvPr/>
            </p:nvPicPr>
            <p:blipFill>
              <a:blip r:embed="rId10"/>
              <a:srcRect b="6603"/>
              <a:stretch>
                <a:fillRect/>
              </a:stretch>
            </p:blipFill>
            <p:spPr>
              <a:xfrm>
                <a:off x="1561495" y="2950577"/>
                <a:ext cx="5739199" cy="2989080"/>
              </a:xfrm>
              <a:prstGeom prst="rect">
                <a:avLst/>
              </a:prstGeom>
            </p:spPr>
          </p:pic>
        </p:grpSp>
        <p:pic>
          <p:nvPicPr>
            <p:cNvPr id="44" name="Picture 43" descr="DSC07847.jpeg"/>
            <p:cNvPicPr>
              <a:picLocks noChangeAspect="1"/>
            </p:cNvPicPr>
            <p:nvPr/>
          </p:nvPicPr>
          <p:blipFill>
            <a:blip r:embed="rId11"/>
            <a:srcRect l="28835" t="10391" r="27502" b="20625"/>
            <a:stretch>
              <a:fillRect/>
            </a:stretch>
          </p:blipFill>
          <p:spPr>
            <a:xfrm>
              <a:off x="6435640" y="3478808"/>
              <a:ext cx="2315092" cy="2743200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2044078" y="2833513"/>
            <a:ext cx="4151285" cy="3106144"/>
            <a:chOff x="2044078" y="2833513"/>
            <a:chExt cx="4151285" cy="3106144"/>
          </a:xfrm>
        </p:grpSpPr>
        <p:sp>
          <p:nvSpPr>
            <p:cNvPr id="32" name="Rectangular Callout 31"/>
            <p:cNvSpPr/>
            <p:nvPr/>
          </p:nvSpPr>
          <p:spPr>
            <a:xfrm>
              <a:off x="2044078" y="2833513"/>
              <a:ext cx="4151285" cy="3106144"/>
            </a:xfrm>
            <a:prstGeom prst="wedgeRectCallout">
              <a:avLst>
                <a:gd name="adj1" fmla="val 65410"/>
                <a:gd name="adj2" fmla="val -80409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2" descr="\\Thunder\Supercon\Collaborations\LARP_QXF\Magnet\MQXFS1\150820 Magnet axial end prep changes required\DSC07968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146" y="3021695"/>
              <a:ext cx="36576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/>
          <p:cNvGrpSpPr/>
          <p:nvPr/>
        </p:nvGrpSpPr>
        <p:grpSpPr>
          <a:xfrm>
            <a:off x="0" y="1488816"/>
            <a:ext cx="6591462" cy="5031619"/>
            <a:chOff x="2552538" y="1826381"/>
            <a:chExt cx="6591462" cy="5031619"/>
          </a:xfrm>
        </p:grpSpPr>
        <p:sp>
          <p:nvSpPr>
            <p:cNvPr id="41" name="Rectangular Callout 40"/>
            <p:cNvSpPr/>
            <p:nvPr/>
          </p:nvSpPr>
          <p:spPr>
            <a:xfrm>
              <a:off x="2552538" y="1826381"/>
              <a:ext cx="6591462" cy="5031619"/>
            </a:xfrm>
            <a:prstGeom prst="wedgeRectCallout">
              <a:avLst>
                <a:gd name="adj1" fmla="val 70732"/>
                <a:gd name="adj2" fmla="val -31491"/>
              </a:avLst>
            </a:prstGeom>
            <a:solidFill>
              <a:srgbClr val="FACA2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Content Placeholder 5" descr="DSC08387.jpeg"/>
            <p:cNvPicPr>
              <a:picLocks noChangeAspect="1"/>
            </p:cNvPicPr>
            <p:nvPr/>
          </p:nvPicPr>
          <p:blipFill>
            <a:blip r:embed="rId13"/>
            <a:srcRect l="-77" r="-78"/>
            <a:stretch>
              <a:fillRect/>
            </a:stretch>
          </p:blipFill>
          <p:spPr bwMode="auto">
            <a:xfrm>
              <a:off x="2780238" y="2044384"/>
              <a:ext cx="6195489" cy="4639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6459969" y="3429000"/>
            <a:ext cx="1757039" cy="1797299"/>
            <a:chOff x="4288221" y="3204572"/>
            <a:chExt cx="1757039" cy="1797299"/>
          </a:xfrm>
        </p:grpSpPr>
        <p:sp>
          <p:nvSpPr>
            <p:cNvPr id="34" name="Rectangular Callout 33"/>
            <p:cNvSpPr/>
            <p:nvPr/>
          </p:nvSpPr>
          <p:spPr>
            <a:xfrm>
              <a:off x="4288221" y="3204572"/>
              <a:ext cx="1757039" cy="1797299"/>
            </a:xfrm>
            <a:prstGeom prst="wedgeRectCallout">
              <a:avLst>
                <a:gd name="adj1" fmla="val -54895"/>
                <a:gd name="adj2" fmla="val -137653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Screenshot 2016-01-22 08.45.46.png"/>
            <p:cNvPicPr>
              <a:picLocks noChangeAspect="1"/>
            </p:cNvPicPr>
            <p:nvPr/>
          </p:nvPicPr>
          <p:blipFill>
            <a:blip r:embed="rId14"/>
            <a:srcRect l="1719" t="10317" r="65916" b="17174"/>
            <a:stretch>
              <a:fillRect/>
            </a:stretch>
          </p:blipFill>
          <p:spPr>
            <a:xfrm>
              <a:off x="4419600" y="3375501"/>
              <a:ext cx="1434300" cy="1478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068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Tooling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4551442" cy="498786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Tooling is arriving and being staged</a:t>
            </a:r>
          </a:p>
          <a:p>
            <a:pPr lvl="1"/>
            <a:r>
              <a:rPr lang="en-US" dirty="0" smtClean="0"/>
              <a:t>Lifting fixtures are in the process of being qualified</a:t>
            </a:r>
          </a:p>
          <a:p>
            <a:pPr lvl="1"/>
            <a:r>
              <a:rPr lang="en-US" dirty="0" smtClean="0"/>
              <a:t>Integration table frame &amp; coil pack assembly tables are being assembled</a:t>
            </a:r>
          </a:p>
          <a:p>
            <a:pPr lvl="1"/>
            <a:r>
              <a:rPr lang="en-US" dirty="0" smtClean="0"/>
              <a:t>Seismic restraints have been analyzed</a:t>
            </a:r>
          </a:p>
          <a:p>
            <a:r>
              <a:rPr lang="en-US" dirty="0" smtClean="0"/>
              <a:t>Procurements have been initiated with almost all tooling</a:t>
            </a:r>
          </a:p>
          <a:p>
            <a:r>
              <a:rPr lang="en-US" dirty="0" smtClean="0"/>
              <a:t>Assembly procedures and QC parameters are being developed from the scaled-up short model procedures, incorporating lessons learned</a:t>
            </a:r>
          </a:p>
          <a:p>
            <a:endParaRPr lang="en-US" dirty="0" smtClean="0"/>
          </a:p>
          <a:p>
            <a:r>
              <a:rPr lang="en-US" dirty="0" smtClean="0"/>
              <a:t>All tooling will be in place and commissioned this summer prior to the MQXFA-M model assembly</a:t>
            </a:r>
          </a:p>
          <a:p>
            <a:endParaRPr lang="en-US" dirty="0" smtClean="0"/>
          </a:p>
          <a:p>
            <a:r>
              <a:rPr lang="en-US" dirty="0" smtClean="0"/>
              <a:t>This tooling will also be used in the  HL-LHC AUP assembly activities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D.W. Cheng et al. – Long Magnet Fabrication at LBNL, DOE Review, July 13-15, 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6" name="Picture 5" descr="IMG_08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804" y="1080402"/>
            <a:ext cx="3667079" cy="48894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6205" y="5711227"/>
            <a:ext cx="2666084" cy="296022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Magnet Integration table setup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LARP MQXF Prototype Scale-</a:t>
            </a:r>
            <a:r>
              <a:rPr lang="en-US" smtClean="0"/>
              <a:t>up Plan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20" name="TextBox 19"/>
          <p:cNvSpPr txBox="1"/>
          <p:nvPr/>
        </p:nvSpPr>
        <p:spPr>
          <a:xfrm>
            <a:off x="349250" y="163098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2016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170565" y="4317364"/>
            <a:ext cx="1973435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MQXFA2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400" baseline="30000" dirty="0" smtClean="0">
                <a:solidFill>
                  <a:schemeClr val="tx2">
                    <a:lumMod val="75000"/>
                  </a:schemeClr>
                </a:solidFill>
              </a:rPr>
              <a:t>nd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 Prototype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Thick laminations*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4.2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mag. length QXFA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4.56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Yoke length</a:t>
            </a:r>
          </a:p>
          <a:p>
            <a:endParaRPr lang="en-US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MQXFA3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sz="1400" baseline="30000" dirty="0" smtClean="0">
                <a:solidFill>
                  <a:schemeClr val="tx2">
                    <a:lumMod val="75000"/>
                  </a:schemeClr>
                </a:solidFill>
              </a:rPr>
              <a:t>rd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 Prototype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Thin laminations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4.2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mag. Length QXFA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4.56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Yoke length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9250" y="555373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2018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9250" y="35052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2017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170564" y="1971267"/>
            <a:ext cx="1956547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MQXFA-M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Mechanical model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4.52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dummy coils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4.56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yoke length</a:t>
            </a:r>
          </a:p>
          <a:p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MQXFA1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US" sz="1400" baseline="30000" dirty="0" smtClean="0">
                <a:solidFill>
                  <a:schemeClr val="tx2">
                    <a:lumMod val="75000"/>
                  </a:schemeClr>
                </a:solidFill>
              </a:rPr>
              <a:t>st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 Prototype</a:t>
            </a: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Thick laminations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4.0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mag. length QXFP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4.56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yoke length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70565" y="1196960"/>
            <a:ext cx="19565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MQXFS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1.2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magnetic length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8" name="Picture 27" descr="Pro_ENGINEER - SU-1004-2953.jpg"/>
          <p:cNvPicPr>
            <a:picLocks noChangeAspect="1"/>
          </p:cNvPicPr>
          <p:nvPr/>
        </p:nvPicPr>
        <p:blipFill>
          <a:blip r:embed="rId2"/>
          <a:srcRect l="36678" t="14825" r="30359" b="61680"/>
          <a:stretch>
            <a:fillRect/>
          </a:stretch>
        </p:blipFill>
        <p:spPr>
          <a:xfrm>
            <a:off x="4243968" y="964500"/>
            <a:ext cx="3014175" cy="139048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431221" y="983001"/>
            <a:ext cx="8305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1.55 </a:t>
            </a:r>
            <a:r>
              <a:rPr lang="en-US" sz="1800" dirty="0" err="1" smtClean="0"/>
              <a:t>m</a:t>
            </a:r>
            <a:endParaRPr lang="en-US" sz="1800" dirty="0"/>
          </a:p>
        </p:txBody>
      </p:sp>
      <p:sp>
        <p:nvSpPr>
          <p:cNvPr id="39" name="Left Brace 38"/>
          <p:cNvSpPr/>
          <p:nvPr/>
        </p:nvSpPr>
        <p:spPr>
          <a:xfrm>
            <a:off x="7023793" y="4308665"/>
            <a:ext cx="392346" cy="1176456"/>
          </a:xfrm>
          <a:prstGeom prst="leftBrace">
            <a:avLst>
              <a:gd name="adj1" fmla="val 8333"/>
              <a:gd name="adj2" fmla="val 2312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7"/>
          <p:cNvGrpSpPr/>
          <p:nvPr/>
        </p:nvGrpSpPr>
        <p:grpSpPr>
          <a:xfrm>
            <a:off x="1486993" y="2335760"/>
            <a:ext cx="5538043" cy="1535163"/>
            <a:chOff x="1486993" y="2540848"/>
            <a:chExt cx="5538043" cy="1535163"/>
          </a:xfrm>
        </p:grpSpPr>
        <p:pic>
          <p:nvPicPr>
            <p:cNvPr id="29" name="Picture 28" descr="Pro_ENGINEER - SU-1004-4795.jpg"/>
            <p:cNvPicPr>
              <a:picLocks noChangeAspect="1"/>
            </p:cNvPicPr>
            <p:nvPr/>
          </p:nvPicPr>
          <p:blipFill>
            <a:blip r:embed="rId3"/>
            <a:srcRect l="21169" t="46726" r="18266" b="27334"/>
            <a:stretch>
              <a:fillRect/>
            </a:stretch>
          </p:blipFill>
          <p:spPr>
            <a:xfrm>
              <a:off x="1486993" y="2540848"/>
              <a:ext cx="5538043" cy="1535163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1880845" y="3335164"/>
              <a:ext cx="4596155" cy="201786"/>
            </a:xfrm>
            <a:prstGeom prst="rect">
              <a:avLst/>
            </a:prstGeom>
            <a:solidFill>
              <a:srgbClr val="FF6600">
                <a:alpha val="54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28717" y="2590800"/>
              <a:ext cx="8305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4.56 </a:t>
              </a:r>
              <a:r>
                <a:rPr lang="en-US" sz="1800" dirty="0" err="1" smtClean="0"/>
                <a:t>m</a:t>
              </a:r>
              <a:endParaRPr lang="en-US" sz="1800" dirty="0"/>
            </a:p>
          </p:txBody>
        </p:sp>
      </p:grpSp>
      <p:grpSp>
        <p:nvGrpSpPr>
          <p:cNvPr id="6" name="Group 23"/>
          <p:cNvGrpSpPr/>
          <p:nvPr/>
        </p:nvGrpSpPr>
        <p:grpSpPr>
          <a:xfrm>
            <a:off x="1486993" y="3711592"/>
            <a:ext cx="5538043" cy="1535163"/>
            <a:chOff x="1486993" y="4805936"/>
            <a:chExt cx="5538043" cy="1535163"/>
          </a:xfrm>
        </p:grpSpPr>
        <p:pic>
          <p:nvPicPr>
            <p:cNvPr id="31" name="Picture 30" descr="Pro_ENGINEER - SU-1004-4795.jpg"/>
            <p:cNvPicPr>
              <a:picLocks noChangeAspect="1"/>
            </p:cNvPicPr>
            <p:nvPr/>
          </p:nvPicPr>
          <p:blipFill>
            <a:blip r:embed="rId3"/>
            <a:srcRect l="21169" t="46726" r="18266" b="27334"/>
            <a:stretch>
              <a:fillRect/>
            </a:stretch>
          </p:blipFill>
          <p:spPr>
            <a:xfrm>
              <a:off x="1486993" y="4805936"/>
              <a:ext cx="5538043" cy="1535163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880845" y="5600252"/>
              <a:ext cx="4812055" cy="201786"/>
            </a:xfrm>
            <a:prstGeom prst="rect">
              <a:avLst/>
            </a:prstGeom>
            <a:solidFill>
              <a:srgbClr val="008000">
                <a:alpha val="54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81117" y="4857750"/>
              <a:ext cx="8305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4.56 </a:t>
              </a:r>
              <a:r>
                <a:rPr lang="en-US" sz="1800" dirty="0" err="1" smtClean="0"/>
                <a:t>m</a:t>
              </a:r>
              <a:endParaRPr lang="en-US" sz="1800" dirty="0"/>
            </a:p>
          </p:txBody>
        </p:sp>
      </p:grpSp>
      <p:sp>
        <p:nvSpPr>
          <p:cNvPr id="19" name="Rounded Rectangular Callout 18"/>
          <p:cNvSpPr/>
          <p:nvPr/>
        </p:nvSpPr>
        <p:spPr>
          <a:xfrm>
            <a:off x="2177143" y="3740126"/>
            <a:ext cx="4515757" cy="900626"/>
          </a:xfrm>
          <a:prstGeom prst="wedgeRoundRectCallout">
            <a:avLst>
              <a:gd name="adj1" fmla="val 62215"/>
              <a:gd name="adj2" fmla="val 69665"/>
              <a:gd name="adj3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en-US" dirty="0" smtClean="0"/>
              <a:t>*June 2016 CERN International Review recommended the use of thin laminations in the 2</a:t>
            </a:r>
            <a:r>
              <a:rPr lang="en-US" baseline="30000" dirty="0" smtClean="0"/>
              <a:t>nd</a:t>
            </a:r>
            <a:r>
              <a:rPr lang="en-US" dirty="0" smtClean="0"/>
              <a:t> Structure.  Still under discussion.</a:t>
            </a:r>
            <a:endParaRPr lang="en-US" dirty="0"/>
          </a:p>
        </p:txBody>
      </p:sp>
      <p:sp>
        <p:nvSpPr>
          <p:cNvPr id="21" name="Rounded Rectangular Callout 20"/>
          <p:cNvSpPr/>
          <p:nvPr/>
        </p:nvSpPr>
        <p:spPr>
          <a:xfrm>
            <a:off x="915464" y="1856364"/>
            <a:ext cx="4949086" cy="1070242"/>
          </a:xfrm>
          <a:prstGeom prst="wedgeRoundRectCallout">
            <a:avLst>
              <a:gd name="adj1" fmla="val 77716"/>
              <a:gd name="adj2" fmla="val 115577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r>
              <a:rPr lang="en-US" dirty="0" smtClean="0"/>
              <a:t>Dec. 2014 CERN design review recommended increasing margin by lengthening magnet and decreasing operating current; coil tooling required time to iterate, but shell/yoke was made to “new” length.</a:t>
            </a:r>
            <a:endParaRPr lang="en-US" dirty="0"/>
          </a:p>
        </p:txBody>
      </p:sp>
      <p:sp>
        <p:nvSpPr>
          <p:cNvPr id="22" name="Left Brace 21"/>
          <p:cNvSpPr/>
          <p:nvPr/>
        </p:nvSpPr>
        <p:spPr>
          <a:xfrm>
            <a:off x="7008093" y="1138036"/>
            <a:ext cx="392346" cy="697951"/>
          </a:xfrm>
          <a:prstGeom prst="leftBrace">
            <a:avLst>
              <a:gd name="adj1" fmla="val 8333"/>
              <a:gd name="adj2" fmla="val 7677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>
            <a:off x="7015943" y="1936471"/>
            <a:ext cx="392346" cy="2246769"/>
          </a:xfrm>
          <a:prstGeom prst="leftBrace">
            <a:avLst>
              <a:gd name="adj1" fmla="val 8333"/>
              <a:gd name="adj2" fmla="val 5699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24"/>
          <p:cNvGrpSpPr/>
          <p:nvPr/>
        </p:nvGrpSpPr>
        <p:grpSpPr>
          <a:xfrm>
            <a:off x="1486993" y="5401615"/>
            <a:ext cx="5538043" cy="824008"/>
            <a:chOff x="1486993" y="5290785"/>
            <a:chExt cx="5538043" cy="824008"/>
          </a:xfrm>
        </p:grpSpPr>
        <p:pic>
          <p:nvPicPr>
            <p:cNvPr id="36" name="Picture 35" descr="Pro_ENGINEER - SU-1004-4795.jpg"/>
            <p:cNvPicPr>
              <a:picLocks noChangeAspect="1"/>
            </p:cNvPicPr>
            <p:nvPr/>
          </p:nvPicPr>
          <p:blipFill>
            <a:blip r:embed="rId3"/>
            <a:srcRect l="21169" t="54919" r="18266" b="31158"/>
            <a:stretch>
              <a:fillRect/>
            </a:stretch>
          </p:blipFill>
          <p:spPr>
            <a:xfrm>
              <a:off x="1486993" y="5290785"/>
              <a:ext cx="5538043" cy="824008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1880845" y="5600252"/>
              <a:ext cx="4812055" cy="201786"/>
            </a:xfrm>
            <a:prstGeom prst="rect">
              <a:avLst/>
            </a:prstGeom>
            <a:solidFill>
              <a:srgbClr val="008000">
                <a:alpha val="54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Left Brace 39"/>
          <p:cNvSpPr/>
          <p:nvPr/>
        </p:nvSpPr>
        <p:spPr>
          <a:xfrm>
            <a:off x="7025036" y="5569208"/>
            <a:ext cx="392346" cy="1117600"/>
          </a:xfrm>
          <a:prstGeom prst="leftBrace">
            <a:avLst>
              <a:gd name="adj1" fmla="val 8333"/>
              <a:gd name="adj2" fmla="val 1643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of the MQXFA Prototypes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Verify tooling scale up and operations from MQXFS to MQXFA</a:t>
            </a:r>
          </a:p>
          <a:p>
            <a:r>
              <a:rPr lang="en-US" dirty="0" smtClean="0"/>
              <a:t>Refine CERN MTF documentation templates and processes for assembly and manufacturing data</a:t>
            </a:r>
          </a:p>
          <a:p>
            <a:r>
              <a:rPr lang="en-US" dirty="0" smtClean="0"/>
              <a:t>Evaluate the magnet </a:t>
            </a:r>
            <a:r>
              <a:rPr lang="en-US" dirty="0" err="1" smtClean="0"/>
              <a:t>fiducialization</a:t>
            </a:r>
            <a:r>
              <a:rPr lang="en-US" dirty="0" smtClean="0"/>
              <a:t> process</a:t>
            </a:r>
          </a:p>
          <a:p>
            <a:pPr lvl="1"/>
            <a:r>
              <a:rPr lang="en-US" dirty="0" smtClean="0"/>
              <a:t>Determining mechanical and magnetic centers</a:t>
            </a:r>
          </a:p>
          <a:p>
            <a:pPr lvl="1"/>
            <a:r>
              <a:rPr lang="en-US" dirty="0" smtClean="0"/>
              <a:t>Evaluating feasibility of achieving alignment requirements set by CERN</a:t>
            </a:r>
          </a:p>
          <a:p>
            <a:r>
              <a:rPr lang="en-US" dirty="0" smtClean="0"/>
              <a:t>Assess the thin lamination structure fabrication</a:t>
            </a:r>
          </a:p>
          <a:p>
            <a:pPr lvl="1"/>
            <a:r>
              <a:rPr lang="en-US" dirty="0" smtClean="0"/>
              <a:t>To be implemented first with short structures (with CERN-supplied thin laminations)</a:t>
            </a:r>
          </a:p>
          <a:p>
            <a:pPr lvl="1"/>
            <a:r>
              <a:rPr lang="en-US" dirty="0" smtClean="0"/>
              <a:t>Implemented with the long prototypes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D.W. Cheng et al. – Long Magnet Fabrication at LBNL, DOE Review, July 13-15, 2016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LARP Shell-based magnet structure development at LBNL</a:t>
            </a:r>
          </a:p>
          <a:p>
            <a:r>
              <a:rPr lang="en-US" dirty="0" smtClean="0"/>
              <a:t>Magnet Assembly Breakdown Structure and status</a:t>
            </a:r>
          </a:p>
          <a:p>
            <a:r>
              <a:rPr lang="en-US" dirty="0" smtClean="0"/>
              <a:t>Assembly tooling and infrastructure status</a:t>
            </a:r>
          </a:p>
          <a:p>
            <a:r>
              <a:rPr lang="en-US" dirty="0" smtClean="0"/>
              <a:t>Objectives for the MQXFA long prototypes</a:t>
            </a:r>
          </a:p>
          <a:p>
            <a:r>
              <a:rPr lang="en-US" dirty="0" smtClean="0"/>
              <a:t>Summary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5"/>
          <p:cNvGrpSpPr/>
          <p:nvPr/>
        </p:nvGrpSpPr>
        <p:grpSpPr>
          <a:xfrm>
            <a:off x="152400" y="4229100"/>
            <a:ext cx="2692400" cy="2019300"/>
            <a:chOff x="3429000" y="1676400"/>
            <a:chExt cx="5486400" cy="4114800"/>
          </a:xfrm>
        </p:grpSpPr>
        <p:pic>
          <p:nvPicPr>
            <p:cNvPr id="37" name="Picture 36" descr="DSC07050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9000" y="1676400"/>
              <a:ext cx="5486400" cy="4114800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4648200" y="3200400"/>
              <a:ext cx="228600" cy="228600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867400" y="4343400"/>
              <a:ext cx="228600" cy="228600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467600" y="3810000"/>
              <a:ext cx="228600" cy="228600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Fiducializing</a:t>
            </a:r>
            <a:r>
              <a:rPr lang="en-US" dirty="0" smtClean="0"/>
              <a:t> the Magnet Structure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830424"/>
          </a:xfrm>
        </p:spPr>
        <p:txBody>
          <a:bodyPr>
            <a:normAutofit/>
          </a:bodyPr>
          <a:lstStyle/>
          <a:p>
            <a:r>
              <a:rPr lang="en-US" dirty="0" smtClean="0"/>
              <a:t>Yoke/magnet </a:t>
            </a:r>
            <a:r>
              <a:rPr lang="en-US" dirty="0" err="1" smtClean="0"/>
              <a:t>fiducial</a:t>
            </a:r>
            <a:r>
              <a:rPr lang="en-US" dirty="0" smtClean="0"/>
              <a:t> features must be accessible after magnet has been assembled, as depicted 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 descr="DSC06482.jpeg"/>
          <p:cNvPicPr>
            <a:picLocks noChangeAspect="1"/>
          </p:cNvPicPr>
          <p:nvPr/>
        </p:nvPicPr>
        <p:blipFill>
          <a:blip r:embed="rId3"/>
          <a:srcRect l="10938" r="3125"/>
          <a:stretch>
            <a:fillRect/>
          </a:stretch>
        </p:blipFill>
        <p:spPr>
          <a:xfrm>
            <a:off x="6096000" y="2819400"/>
            <a:ext cx="2971800" cy="2593571"/>
          </a:xfrm>
          <a:prstGeom prst="rect">
            <a:avLst/>
          </a:prstGeom>
        </p:spPr>
      </p:pic>
      <p:pic>
        <p:nvPicPr>
          <p:cNvPr id="10" name="Picture 9" descr="DSC0636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2743200"/>
            <a:ext cx="2971800" cy="2228850"/>
          </a:xfrm>
          <a:prstGeom prst="rect">
            <a:avLst/>
          </a:prstGeom>
        </p:spPr>
      </p:pic>
      <p:grpSp>
        <p:nvGrpSpPr>
          <p:cNvPr id="7" name="Group 16"/>
          <p:cNvGrpSpPr/>
          <p:nvPr/>
        </p:nvGrpSpPr>
        <p:grpSpPr>
          <a:xfrm>
            <a:off x="1524000" y="3733800"/>
            <a:ext cx="533400" cy="533400"/>
            <a:chOff x="1600200" y="5181600"/>
            <a:chExt cx="990600" cy="990600"/>
          </a:xfrm>
        </p:grpSpPr>
        <p:sp>
          <p:nvSpPr>
            <p:cNvPr id="13" name="Pie 12"/>
            <p:cNvSpPr/>
            <p:nvPr/>
          </p:nvSpPr>
          <p:spPr>
            <a:xfrm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Pie 13"/>
            <p:cNvSpPr/>
            <p:nvPr/>
          </p:nvSpPr>
          <p:spPr>
            <a:xfrm rot="10800000"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Pie 14"/>
            <p:cNvSpPr/>
            <p:nvPr/>
          </p:nvSpPr>
          <p:spPr>
            <a:xfrm rot="5400000"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Pie 15"/>
            <p:cNvSpPr/>
            <p:nvPr/>
          </p:nvSpPr>
          <p:spPr>
            <a:xfrm rot="16200000"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20"/>
          <p:cNvGrpSpPr/>
          <p:nvPr/>
        </p:nvGrpSpPr>
        <p:grpSpPr>
          <a:xfrm>
            <a:off x="4254500" y="5105400"/>
            <a:ext cx="533400" cy="533400"/>
            <a:chOff x="1600200" y="5181600"/>
            <a:chExt cx="990600" cy="990600"/>
          </a:xfrm>
        </p:grpSpPr>
        <p:sp>
          <p:nvSpPr>
            <p:cNvPr id="22" name="Pie 21"/>
            <p:cNvSpPr/>
            <p:nvPr/>
          </p:nvSpPr>
          <p:spPr>
            <a:xfrm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Pie 22"/>
            <p:cNvSpPr/>
            <p:nvPr/>
          </p:nvSpPr>
          <p:spPr>
            <a:xfrm rot="10800000"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Pie 23"/>
            <p:cNvSpPr/>
            <p:nvPr/>
          </p:nvSpPr>
          <p:spPr>
            <a:xfrm rot="5400000"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Pie 24"/>
            <p:cNvSpPr/>
            <p:nvPr/>
          </p:nvSpPr>
          <p:spPr>
            <a:xfrm rot="16200000"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Striped Right Arrow 25"/>
          <p:cNvSpPr/>
          <p:nvPr/>
        </p:nvSpPr>
        <p:spPr>
          <a:xfrm rot="16882813">
            <a:off x="1096943" y="4396140"/>
            <a:ext cx="1066800" cy="656521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riped Right Arrow 26"/>
          <p:cNvSpPr/>
          <p:nvPr/>
        </p:nvSpPr>
        <p:spPr>
          <a:xfrm rot="5400000">
            <a:off x="3604858" y="3786540"/>
            <a:ext cx="1828799" cy="656521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27"/>
          <p:cNvGrpSpPr/>
          <p:nvPr/>
        </p:nvGrpSpPr>
        <p:grpSpPr>
          <a:xfrm>
            <a:off x="7300769" y="3838860"/>
            <a:ext cx="533400" cy="533400"/>
            <a:chOff x="1600200" y="5181600"/>
            <a:chExt cx="990600" cy="990600"/>
          </a:xfrm>
        </p:grpSpPr>
        <p:sp>
          <p:nvSpPr>
            <p:cNvPr id="29" name="Pie 28"/>
            <p:cNvSpPr/>
            <p:nvPr/>
          </p:nvSpPr>
          <p:spPr>
            <a:xfrm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Pie 29"/>
            <p:cNvSpPr/>
            <p:nvPr/>
          </p:nvSpPr>
          <p:spPr>
            <a:xfrm rot="10800000"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ie 30"/>
            <p:cNvSpPr/>
            <p:nvPr/>
          </p:nvSpPr>
          <p:spPr>
            <a:xfrm rot="5400000"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ie 31"/>
            <p:cNvSpPr/>
            <p:nvPr/>
          </p:nvSpPr>
          <p:spPr>
            <a:xfrm rot="16200000">
              <a:off x="1600200" y="5181600"/>
              <a:ext cx="990600" cy="990600"/>
            </a:xfrm>
            <a:prstGeom prst="pie">
              <a:avLst>
                <a:gd name="adj1" fmla="val 0"/>
                <a:gd name="adj2" fmla="val 5418638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3" name="Striped Right Arrow 32"/>
          <p:cNvSpPr/>
          <p:nvPr/>
        </p:nvSpPr>
        <p:spPr>
          <a:xfrm rot="16200000">
            <a:off x="5692925" y="4394754"/>
            <a:ext cx="911628" cy="656521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riped Right Arrow 33"/>
          <p:cNvSpPr/>
          <p:nvPr/>
        </p:nvSpPr>
        <p:spPr>
          <a:xfrm rot="16200000">
            <a:off x="8512325" y="4394754"/>
            <a:ext cx="911628" cy="656521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71893" y="3087469"/>
            <a:ext cx="2395107" cy="646331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pPr algn="ctr"/>
            <a:r>
              <a:rPr lang="en-US" dirty="0" smtClean="0"/>
              <a:t>Coil targets defined to their mechanical center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352800" y="5678269"/>
            <a:ext cx="2392331" cy="646331"/>
          </a:xfrm>
          <a:prstGeom prst="rect">
            <a:avLst/>
          </a:prstGeom>
          <a:noFill/>
        </p:spPr>
        <p:txBody>
          <a:bodyPr wrap="none" rtlCol="0">
            <a:normAutofit fontScale="92500" lnSpcReduction="10000"/>
          </a:bodyPr>
          <a:lstStyle/>
          <a:p>
            <a:pPr algn="ctr"/>
            <a:r>
              <a:rPr lang="en-US" sz="2000" dirty="0" smtClean="0"/>
              <a:t>Yoke survey block will be</a:t>
            </a:r>
          </a:p>
          <a:p>
            <a:pPr algn="ctr"/>
            <a:r>
              <a:rPr lang="en-US" sz="2000" dirty="0" smtClean="0"/>
              <a:t>defined to coil targets</a:t>
            </a:r>
            <a:endParaRPr lang="en-US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6208891" y="5310584"/>
            <a:ext cx="2818951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000" dirty="0" smtClean="0"/>
              <a:t>Yoke features</a:t>
            </a:r>
          </a:p>
          <a:p>
            <a:pPr algn="ctr"/>
            <a:r>
              <a:rPr lang="en-US" sz="2000" dirty="0" smtClean="0"/>
              <a:t>remain accessible after axial </a:t>
            </a:r>
          </a:p>
          <a:p>
            <a:pPr algn="ctr"/>
            <a:r>
              <a:rPr lang="en-US" sz="2000" dirty="0" smtClean="0"/>
              <a:t>endplates are installed</a:t>
            </a:r>
            <a:endParaRPr lang="en-US" sz="2000" dirty="0"/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1585694" y="5634150"/>
            <a:ext cx="533400" cy="2286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sv3.JPG"/>
          <p:cNvPicPr>
            <a:picLocks noChangeAspect="1"/>
          </p:cNvPicPr>
          <p:nvPr/>
        </p:nvPicPr>
        <p:blipFill>
          <a:blip r:embed="rId5"/>
          <a:srcRect b="19865"/>
          <a:stretch>
            <a:fillRect/>
          </a:stretch>
        </p:blipFill>
        <p:spPr>
          <a:xfrm>
            <a:off x="3962400" y="2049624"/>
            <a:ext cx="1143000" cy="9221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6" name="Striped Right Arrow 45"/>
          <p:cNvSpPr/>
          <p:nvPr/>
        </p:nvSpPr>
        <p:spPr>
          <a:xfrm rot="5400000">
            <a:off x="7111446" y="1959125"/>
            <a:ext cx="911628" cy="656521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452927" y="1981200"/>
            <a:ext cx="1481097" cy="646331"/>
          </a:xfrm>
          <a:prstGeom prst="rect">
            <a:avLst/>
          </a:prstGeom>
          <a:noFill/>
        </p:spPr>
        <p:txBody>
          <a:bodyPr wrap="none" rtlCol="0">
            <a:normAutofit fontScale="92500" lnSpcReduction="10000"/>
          </a:bodyPr>
          <a:lstStyle/>
          <a:p>
            <a:r>
              <a:rPr lang="en-US" sz="2000" dirty="0" smtClean="0"/>
              <a:t>1-2-3 survey </a:t>
            </a:r>
          </a:p>
          <a:p>
            <a:r>
              <a:rPr lang="en-US" sz="2000" dirty="0" smtClean="0"/>
              <a:t>block</a:t>
            </a:r>
            <a:endParaRPr lang="en-US" sz="2000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3352800" y="2438400"/>
            <a:ext cx="8382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ular Callout 47"/>
          <p:cNvSpPr/>
          <p:nvPr/>
        </p:nvSpPr>
        <p:spPr>
          <a:xfrm>
            <a:off x="5331600" y="2401669"/>
            <a:ext cx="3200400" cy="1371600"/>
          </a:xfrm>
          <a:prstGeom prst="wedgeRectCallout">
            <a:avLst>
              <a:gd name="adj1" fmla="val -67227"/>
              <a:gd name="adj2" fmla="val -115065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dirty="0" smtClean="0"/>
              <a:t>Planning to measure MQXFA1 alignment with respect to draft CERN requirements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689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p9.JPG"/>
          <p:cNvPicPr>
            <a:picLocks noChangeAspect="1"/>
          </p:cNvPicPr>
          <p:nvPr/>
        </p:nvPicPr>
        <p:blipFill>
          <a:blip r:embed="rId2"/>
          <a:srcRect l="2882" t="10000" r="2951" b="10958"/>
          <a:stretch>
            <a:fillRect/>
          </a:stretch>
        </p:blipFill>
        <p:spPr>
          <a:xfrm>
            <a:off x="5867400" y="1752600"/>
            <a:ext cx="3212869" cy="1563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</a:t>
            </a:r>
            <a:r>
              <a:rPr lang="en-US" dirty="0" err="1" smtClean="0"/>
              <a:t>Fiducial</a:t>
            </a:r>
            <a:r>
              <a:rPr lang="en-US" dirty="0" smtClean="0"/>
              <a:t> Plan</a:t>
            </a:r>
            <a:endParaRPr lang="en-US" dirty="0"/>
          </a:p>
        </p:txBody>
      </p:sp>
      <p:pic>
        <p:nvPicPr>
          <p:cNvPr id="8" name="Content Placeholder 7" descr="su-1002-5140-1.jpg"/>
          <p:cNvPicPr>
            <a:picLocks noGrp="1" noChangeAspect="1"/>
          </p:cNvPicPr>
          <p:nvPr>
            <p:ph idx="1"/>
          </p:nvPr>
        </p:nvPicPr>
        <p:blipFill>
          <a:blip r:embed="rId3"/>
          <a:srcRect l="15131" r="16067"/>
          <a:stretch>
            <a:fillRect/>
          </a:stretch>
        </p:blipFill>
        <p:spPr>
          <a:xfrm>
            <a:off x="1467380" y="1341894"/>
            <a:ext cx="4441197" cy="498786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21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057399" y="1754188"/>
            <a:ext cx="1524000" cy="455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447799" y="4114800"/>
            <a:ext cx="1750963" cy="137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800" y="1009471"/>
            <a:ext cx="2285999" cy="1200329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r>
              <a:rPr lang="en-US" dirty="0" smtClean="0"/>
              <a:t>Yoke </a:t>
            </a:r>
            <a:r>
              <a:rPr lang="en-US" dirty="0" err="1" smtClean="0"/>
              <a:t>Fiducials</a:t>
            </a:r>
            <a:r>
              <a:rPr lang="en-US" dirty="0" smtClean="0"/>
              <a:t>, 3x-4x per axial location</a:t>
            </a:r>
          </a:p>
          <a:p>
            <a:r>
              <a:rPr lang="en-US" dirty="0" smtClean="0"/>
              <a:t>(bottom may not be readily accessible)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5449669"/>
            <a:ext cx="1856848" cy="923330"/>
          </a:xfrm>
          <a:prstGeom prst="rect">
            <a:avLst/>
          </a:prstGeom>
          <a:noFill/>
        </p:spPr>
        <p:txBody>
          <a:bodyPr wrap="none" rtlCol="0">
            <a:normAutofit fontScale="92500" lnSpcReduction="20000"/>
          </a:bodyPr>
          <a:lstStyle/>
          <a:p>
            <a:r>
              <a:rPr lang="en-US" dirty="0" smtClean="0"/>
              <a:t>Coil </a:t>
            </a:r>
            <a:r>
              <a:rPr lang="en-US" dirty="0" err="1" smtClean="0"/>
              <a:t>Fiducials</a:t>
            </a:r>
            <a:r>
              <a:rPr lang="en-US" dirty="0" smtClean="0"/>
              <a:t>,</a:t>
            </a:r>
          </a:p>
          <a:p>
            <a:r>
              <a:rPr lang="en-US" dirty="0" smtClean="0"/>
              <a:t>Impregnated (4x),</a:t>
            </a:r>
          </a:p>
          <a:p>
            <a:r>
              <a:rPr lang="en-US" dirty="0" smtClean="0"/>
              <a:t>Both ends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1142999" y="2743200"/>
            <a:ext cx="14478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057399" y="2209800"/>
            <a:ext cx="3505200" cy="152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6105261" y="2056606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6486261" y="1997339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6881646" y="1923643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7265194" y="1853406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7657118" y="1794139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8059473" y="1726406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8440473" y="1658673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5902061" y="2107406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ross 21"/>
          <p:cNvSpPr>
            <a:spLocks noChangeAspect="1"/>
          </p:cNvSpPr>
          <p:nvPr/>
        </p:nvSpPr>
        <p:spPr>
          <a:xfrm>
            <a:off x="3698875" y="3775075"/>
            <a:ext cx="133350" cy="133350"/>
          </a:xfrm>
          <a:prstGeom prst="plus">
            <a:avLst>
              <a:gd name="adj" fmla="val 4533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ross 23"/>
          <p:cNvSpPr>
            <a:spLocks noChangeAspect="1"/>
          </p:cNvSpPr>
          <p:nvPr/>
        </p:nvSpPr>
        <p:spPr>
          <a:xfrm>
            <a:off x="3644900" y="3790950"/>
            <a:ext cx="133350" cy="133350"/>
          </a:xfrm>
          <a:prstGeom prst="plus">
            <a:avLst>
              <a:gd name="adj" fmla="val 45333"/>
            </a:avLst>
          </a:prstGeom>
          <a:solidFill>
            <a:schemeClr val="accent3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ross 24"/>
          <p:cNvSpPr>
            <a:spLocks noChangeAspect="1"/>
          </p:cNvSpPr>
          <p:nvPr/>
        </p:nvSpPr>
        <p:spPr>
          <a:xfrm>
            <a:off x="3714750" y="3740150"/>
            <a:ext cx="133350" cy="133350"/>
          </a:xfrm>
          <a:prstGeom prst="plus">
            <a:avLst>
              <a:gd name="adj" fmla="val 45333"/>
            </a:avLst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ross 25"/>
          <p:cNvSpPr>
            <a:spLocks noChangeAspect="1"/>
          </p:cNvSpPr>
          <p:nvPr/>
        </p:nvSpPr>
        <p:spPr>
          <a:xfrm>
            <a:off x="3657600" y="3717925"/>
            <a:ext cx="133350" cy="133350"/>
          </a:xfrm>
          <a:prstGeom prst="plus">
            <a:avLst>
              <a:gd name="adj" fmla="val 45333"/>
            </a:avLst>
          </a:prstGeom>
          <a:solidFill>
            <a:srgbClr val="FF0000"/>
          </a:solidFill>
          <a:ln>
            <a:solidFill>
              <a:srgbClr val="33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3124200" y="4648200"/>
            <a:ext cx="19050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419600" y="5715000"/>
            <a:ext cx="2335645" cy="646331"/>
          </a:xfrm>
          <a:prstGeom prst="rect">
            <a:avLst/>
          </a:prstGeom>
          <a:noFill/>
        </p:spPr>
        <p:txBody>
          <a:bodyPr wrap="none" rtlCol="0">
            <a:normAutofit fontScale="92500" lnSpcReduction="20000"/>
          </a:bodyPr>
          <a:lstStyle/>
          <a:p>
            <a:r>
              <a:rPr lang="en-US" dirty="0" smtClean="0"/>
              <a:t>Measured (mechanical, magnetic)</a:t>
            </a:r>
          </a:p>
          <a:p>
            <a:r>
              <a:rPr lang="en-US" dirty="0" smtClean="0"/>
              <a:t>Centers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rot="5400000">
            <a:off x="8636794" y="1624806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Magnetic Measurements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2000" y="900000"/>
            <a:ext cx="7920000" cy="230040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May </a:t>
            </a:r>
            <a:r>
              <a:rPr lang="en-US" dirty="0" smtClean="0"/>
              <a:t>use the existing warm measurement probe with a different arrangement of two pickup </a:t>
            </a:r>
            <a:r>
              <a:rPr lang="en-US" dirty="0" smtClean="0"/>
              <a:t>coils; we can measure: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/>
              <a:t>field angle from the first coil relative to that from the second coil as we scan along the magnet  (We will check the possible resolution of this method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Waviness of transverse center as function of </a:t>
            </a:r>
            <a:r>
              <a:rPr lang="en-US" dirty="0" err="1" smtClean="0"/>
              <a:t>z</a:t>
            </a:r>
            <a:r>
              <a:rPr lang="en-US" dirty="0" smtClean="0"/>
              <a:t>-position</a:t>
            </a:r>
            <a:endParaRPr lang="en-US" dirty="0" smtClean="0"/>
          </a:p>
          <a:p>
            <a:pPr lvl="1"/>
            <a:r>
              <a:rPr lang="en-US" dirty="0" smtClean="0"/>
              <a:t>Variation </a:t>
            </a:r>
            <a:r>
              <a:rPr lang="en-US" dirty="0" smtClean="0"/>
              <a:t>of main field angle as function of </a:t>
            </a:r>
            <a:r>
              <a:rPr lang="en-US" dirty="0" err="1" smtClean="0"/>
              <a:t>z</a:t>
            </a:r>
            <a:r>
              <a:rPr lang="en-US" dirty="0" smtClean="0"/>
              <a:t>-position</a:t>
            </a:r>
          </a:p>
          <a:p>
            <a:r>
              <a:rPr lang="en-US" dirty="0" smtClean="0"/>
              <a:t>Survey </a:t>
            </a:r>
            <a:r>
              <a:rPr lang="en-US" dirty="0" smtClean="0"/>
              <a:t>targets can be attached to the measurement probe to track position and location of probe during measurements</a:t>
            </a:r>
          </a:p>
          <a:p>
            <a:r>
              <a:rPr lang="en-US" dirty="0" smtClean="0"/>
              <a:t>Stretched wire measurements may also be performed</a:t>
            </a:r>
          </a:p>
          <a:p>
            <a:r>
              <a:rPr lang="en-US" dirty="0" smtClean="0"/>
              <a:t>This information will be combined with the mechanical </a:t>
            </a:r>
            <a:r>
              <a:rPr lang="en-US" dirty="0" err="1" smtClean="0"/>
              <a:t>fiducialization</a:t>
            </a:r>
            <a:r>
              <a:rPr lang="en-US" dirty="0" smtClean="0"/>
              <a:t> data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 descr="general_setup.JPG"/>
          <p:cNvPicPr>
            <a:picLocks noChangeAspect="1"/>
          </p:cNvPicPr>
          <p:nvPr/>
        </p:nvPicPr>
        <p:blipFill>
          <a:blip r:embed="rId2"/>
          <a:srcRect l="17857" t="19643" r="19643" b="17857"/>
          <a:stretch>
            <a:fillRect/>
          </a:stretch>
        </p:blipFill>
        <p:spPr>
          <a:xfrm>
            <a:off x="381000" y="3200400"/>
            <a:ext cx="3962400" cy="2971800"/>
          </a:xfrm>
          <a:prstGeom prst="rect">
            <a:avLst/>
          </a:prstGeom>
        </p:spPr>
      </p:pic>
      <p:pic>
        <p:nvPicPr>
          <p:cNvPr id="8" name="Picture 7" descr="support_by_CERN_Cu_lead_and_rubb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2004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736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Assembly Tooling Layout</a:t>
            </a:r>
            <a:endParaRPr lang="en-US" dirty="0"/>
          </a:p>
        </p:txBody>
      </p:sp>
      <p:pic>
        <p:nvPicPr>
          <p:cNvPr id="7" name="Content Placeholder 6" descr="b77a_bay105-floorplan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177" r="-17177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20036650">
            <a:off x="4436913" y="2655557"/>
            <a:ext cx="1600200" cy="1143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1397675"/>
            <a:ext cx="2362199" cy="923330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r>
              <a:rPr lang="en-US" dirty="0" smtClean="0"/>
              <a:t>Magnet integration table will be surveyed and fixed into place</a:t>
            </a:r>
            <a:endParaRPr lang="en-US" dirty="0"/>
          </a:p>
        </p:txBody>
      </p:sp>
      <p:cxnSp>
        <p:nvCxnSpPr>
          <p:cNvPr id="10" name="Straight Arrow Connector 9"/>
          <p:cNvCxnSpPr>
            <a:endCxn id="8" idx="1"/>
          </p:cNvCxnSpPr>
          <p:nvPr/>
        </p:nvCxnSpPr>
        <p:spPr>
          <a:xfrm>
            <a:off x="2362200" y="2209800"/>
            <a:ext cx="2189052" cy="9027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Multiply 10"/>
          <p:cNvSpPr/>
          <p:nvPr/>
        </p:nvSpPr>
        <p:spPr>
          <a:xfrm>
            <a:off x="3505200" y="3124200"/>
            <a:ext cx="457200" cy="2286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3505200" y="4572000"/>
            <a:ext cx="457200" cy="2286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6096000" y="3657600"/>
            <a:ext cx="457200" cy="2286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6248400" y="2819400"/>
            <a:ext cx="457200" cy="2286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2590800" y="3581400"/>
            <a:ext cx="457200" cy="2286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57800" y="5105400"/>
            <a:ext cx="3886200" cy="1200329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r>
              <a:rPr lang="en-US" dirty="0" smtClean="0"/>
              <a:t>Network of semi-</a:t>
            </a:r>
            <a:r>
              <a:rPr lang="en-US" dirty="0" err="1" smtClean="0"/>
              <a:t>permenent</a:t>
            </a:r>
            <a:r>
              <a:rPr lang="en-US" dirty="0" smtClean="0"/>
              <a:t> survey monuments for aligning the tables and defining coordinate system when surveying magnet structure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3962400" y="4876800"/>
            <a:ext cx="13716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IMG_1098.jpeg"/>
          <p:cNvPicPr>
            <a:picLocks noChangeAspect="1"/>
          </p:cNvPicPr>
          <p:nvPr/>
        </p:nvPicPr>
        <p:blipFill>
          <a:blip r:embed="rId3"/>
          <a:srcRect l="19293"/>
          <a:stretch>
            <a:fillRect/>
          </a:stretch>
        </p:blipFill>
        <p:spPr>
          <a:xfrm>
            <a:off x="2362200" y="1143155"/>
            <a:ext cx="6603358" cy="380969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Structure has been well developed through many years of LARP model magnet development, exhibiting good correlation of FEA and real structures</a:t>
            </a:r>
          </a:p>
          <a:p>
            <a:r>
              <a:rPr lang="en-US" dirty="0" smtClean="0"/>
              <a:t>Assembly tooling and procedures are based on the experiences and lessons learned from both short and long models </a:t>
            </a:r>
          </a:p>
          <a:p>
            <a:pPr lvl="1"/>
            <a:r>
              <a:rPr lang="en-US" dirty="0" smtClean="0"/>
              <a:t>Tooling will be ready this summer for the MQXFA-Mechanical model assembly</a:t>
            </a:r>
          </a:p>
          <a:p>
            <a:pPr lvl="1"/>
            <a:r>
              <a:rPr lang="en-US" dirty="0" smtClean="0"/>
              <a:t>Tooling will also be used for HL-LHC AUP Project</a:t>
            </a:r>
          </a:p>
          <a:p>
            <a:r>
              <a:rPr lang="en-US" dirty="0" smtClean="0"/>
              <a:t>The prototypes that are being fabricated now are being used to evaluate and confirm</a:t>
            </a:r>
          </a:p>
          <a:p>
            <a:pPr lvl="1"/>
            <a:r>
              <a:rPr lang="en-US" dirty="0" smtClean="0"/>
              <a:t>Assembly processes for the long prototypes</a:t>
            </a:r>
          </a:p>
          <a:p>
            <a:pPr lvl="1"/>
            <a:r>
              <a:rPr lang="en-US" dirty="0" smtClean="0"/>
              <a:t>Survey and </a:t>
            </a:r>
            <a:r>
              <a:rPr lang="en-US" dirty="0" err="1" smtClean="0"/>
              <a:t>fiducialization</a:t>
            </a:r>
            <a:r>
              <a:rPr lang="en-US" dirty="0" smtClean="0"/>
              <a:t> measurements</a:t>
            </a:r>
          </a:p>
          <a:p>
            <a:pPr lvl="1"/>
            <a:r>
              <a:rPr lang="en-US" dirty="0" smtClean="0"/>
              <a:t>QA steps (</a:t>
            </a:r>
            <a:r>
              <a:rPr lang="en-US" dirty="0" err="1" smtClean="0"/>
              <a:t>hipot</a:t>
            </a:r>
            <a:r>
              <a:rPr lang="en-US" dirty="0" smtClean="0"/>
              <a:t>, alignment, etc.) and Documentation</a:t>
            </a:r>
          </a:p>
          <a:p>
            <a:r>
              <a:rPr lang="en-US" dirty="0" smtClean="0"/>
              <a:t>First long magnet test expected in spring 2017</a:t>
            </a:r>
          </a:p>
          <a:p>
            <a:r>
              <a:rPr lang="en-US" dirty="0" smtClean="0"/>
              <a:t>Second prototype structure assembled late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LBNL</a:t>
            </a:r>
          </a:p>
          <a:p>
            <a:pPr lvl="1"/>
            <a:r>
              <a:rPr lang="en-US" dirty="0" smtClean="0"/>
              <a:t>H. </a:t>
            </a:r>
            <a:r>
              <a:rPr lang="en-US" dirty="0" err="1" smtClean="0"/>
              <a:t>Felice</a:t>
            </a:r>
            <a:r>
              <a:rPr lang="en-US" dirty="0" smtClean="0"/>
              <a:t>, H. Pan, E.C. </a:t>
            </a:r>
            <a:r>
              <a:rPr lang="en-US" dirty="0" err="1" smtClean="0"/>
              <a:t>Anderssen</a:t>
            </a:r>
            <a:r>
              <a:rPr lang="en-US" dirty="0" smtClean="0"/>
              <a:t>, L. </a:t>
            </a:r>
            <a:r>
              <a:rPr lang="en-US" dirty="0" err="1" smtClean="0"/>
              <a:t>Brouwer</a:t>
            </a:r>
            <a:r>
              <a:rPr lang="en-US" dirty="0" smtClean="0"/>
              <a:t>, D.R. </a:t>
            </a:r>
            <a:r>
              <a:rPr lang="en-US" dirty="0" err="1" smtClean="0"/>
              <a:t>Dietderich</a:t>
            </a:r>
            <a:r>
              <a:rPr lang="en-US" dirty="0" smtClean="0"/>
              <a:t>, R. </a:t>
            </a:r>
            <a:r>
              <a:rPr lang="en-US" dirty="0" err="1" smtClean="0"/>
              <a:t>Hafalia</a:t>
            </a:r>
            <a:r>
              <a:rPr lang="en-US" dirty="0" smtClean="0"/>
              <a:t>, M. </a:t>
            </a:r>
            <a:r>
              <a:rPr lang="en-US" dirty="0" err="1" smtClean="0"/>
              <a:t>Marchevsky</a:t>
            </a:r>
            <a:r>
              <a:rPr lang="en-US" dirty="0" smtClean="0"/>
              <a:t>, S. Myers, S. O. </a:t>
            </a:r>
            <a:r>
              <a:rPr lang="en-US" dirty="0" err="1" smtClean="0"/>
              <a:t>Prestemon</a:t>
            </a:r>
            <a:r>
              <a:rPr lang="en-US" dirty="0" smtClean="0"/>
              <a:t>, G.L. </a:t>
            </a:r>
            <a:r>
              <a:rPr lang="en-US" dirty="0" err="1" smtClean="0"/>
              <a:t>Sabbi</a:t>
            </a:r>
            <a:r>
              <a:rPr lang="en-US" dirty="0" smtClean="0"/>
              <a:t>, X. Wang, J. </a:t>
            </a:r>
            <a:r>
              <a:rPr lang="en-US" dirty="0" err="1" smtClean="0"/>
              <a:t>Wirdzek</a:t>
            </a:r>
            <a:endParaRPr lang="en-US" dirty="0" smtClean="0"/>
          </a:p>
          <a:p>
            <a:r>
              <a:rPr lang="en-US" dirty="0" smtClean="0"/>
              <a:t>CERN</a:t>
            </a:r>
          </a:p>
          <a:p>
            <a:pPr lvl="1"/>
            <a:r>
              <a:rPr lang="en-US" dirty="0" smtClean="0"/>
              <a:t>N. </a:t>
            </a:r>
            <a:r>
              <a:rPr lang="en-US" dirty="0" err="1" smtClean="0"/>
              <a:t>Bourcey</a:t>
            </a:r>
            <a:r>
              <a:rPr lang="en-US" dirty="0" smtClean="0"/>
              <a:t>, P. </a:t>
            </a:r>
            <a:r>
              <a:rPr lang="en-US" dirty="0" err="1" smtClean="0"/>
              <a:t>Ferracin</a:t>
            </a:r>
            <a:r>
              <a:rPr lang="en-US" dirty="0" smtClean="0"/>
              <a:t>, M. </a:t>
            </a:r>
            <a:r>
              <a:rPr lang="en-US" dirty="0" err="1" smtClean="0"/>
              <a:t>Juchno</a:t>
            </a:r>
            <a:r>
              <a:rPr lang="en-US" dirty="0" smtClean="0"/>
              <a:t>, J. C. Perez, H. </a:t>
            </a:r>
            <a:r>
              <a:rPr lang="en-US" dirty="0" err="1" smtClean="0"/>
              <a:t>Prin</a:t>
            </a:r>
            <a:r>
              <a:rPr lang="en-US" dirty="0" smtClean="0"/>
              <a:t>, G. </a:t>
            </a:r>
            <a:r>
              <a:rPr lang="en-US" dirty="0" err="1" smtClean="0"/>
              <a:t>Vallone</a:t>
            </a:r>
            <a:endParaRPr lang="en-US" dirty="0" smtClean="0"/>
          </a:p>
          <a:p>
            <a:r>
              <a:rPr lang="en-US" dirty="0" smtClean="0"/>
              <a:t>BNL</a:t>
            </a:r>
          </a:p>
          <a:p>
            <a:pPr lvl="1"/>
            <a:r>
              <a:rPr lang="en-US" dirty="0" smtClean="0"/>
              <a:t>M. </a:t>
            </a:r>
            <a:r>
              <a:rPr lang="en-US" dirty="0" err="1" smtClean="0"/>
              <a:t>Anerella</a:t>
            </a:r>
            <a:r>
              <a:rPr lang="en-US" dirty="0" smtClean="0"/>
              <a:t>, A. </a:t>
            </a:r>
            <a:r>
              <a:rPr lang="en-US" dirty="0" err="1" smtClean="0"/>
              <a:t>Ghosh</a:t>
            </a:r>
            <a:r>
              <a:rPr lang="en-US" dirty="0" smtClean="0"/>
              <a:t>, J. </a:t>
            </a:r>
            <a:r>
              <a:rPr lang="en-US" dirty="0" err="1" smtClean="0"/>
              <a:t>Schmalzle</a:t>
            </a:r>
            <a:r>
              <a:rPr lang="en-US" dirty="0" smtClean="0"/>
              <a:t>, P. Wanderer </a:t>
            </a:r>
          </a:p>
          <a:p>
            <a:r>
              <a:rPr lang="en-US" dirty="0" smtClean="0"/>
              <a:t>FNAL</a:t>
            </a:r>
          </a:p>
          <a:p>
            <a:pPr lvl="1"/>
            <a:r>
              <a:rPr lang="en-US" dirty="0" smtClean="0"/>
              <a:t>G. </a:t>
            </a:r>
            <a:r>
              <a:rPr lang="en-US" dirty="0" err="1" smtClean="0"/>
              <a:t>Ambrosio</a:t>
            </a:r>
            <a:r>
              <a:rPr lang="en-US" dirty="0" smtClean="0"/>
              <a:t>, R. </a:t>
            </a:r>
            <a:r>
              <a:rPr lang="en-US" dirty="0" err="1" smtClean="0"/>
              <a:t>Bossert</a:t>
            </a:r>
            <a:r>
              <a:rPr lang="en-US" dirty="0" smtClean="0"/>
              <a:t>, E. </a:t>
            </a:r>
            <a:r>
              <a:rPr lang="en-US" dirty="0" err="1" smtClean="0"/>
              <a:t>Holik</a:t>
            </a:r>
            <a:r>
              <a:rPr lang="en-US" dirty="0" smtClean="0"/>
              <a:t>, S. </a:t>
            </a:r>
            <a:r>
              <a:rPr lang="en-US" dirty="0" err="1" smtClean="0"/>
              <a:t>Krave</a:t>
            </a:r>
            <a:r>
              <a:rPr lang="en-US" dirty="0" smtClean="0"/>
              <a:t>, F. </a:t>
            </a:r>
            <a:r>
              <a:rPr lang="en-US" dirty="0" err="1" smtClean="0"/>
              <a:t>Nobrega</a:t>
            </a:r>
            <a:r>
              <a:rPr lang="en-US" dirty="0" smtClean="0"/>
              <a:t>, M. Yu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D.W. Cheng et al. – Long Magnet Fabrication at LBNL, DOE Review, July 13-15, 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D.W. Cheng et al. – Long Magnet Fabrication at LBNL, DOE Review, July 13-15, 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MQXFA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449580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 smtClean="0"/>
              <a:t>Draft requirements already agreed upon:</a:t>
            </a:r>
          </a:p>
          <a:p>
            <a:pPr lvl="1"/>
            <a:r>
              <a:rPr lang="en-US" dirty="0" smtClean="0"/>
              <a:t>Aperture (T) = 150 mm</a:t>
            </a:r>
          </a:p>
          <a:p>
            <a:pPr lvl="1"/>
            <a:r>
              <a:rPr lang="en-US" dirty="0" smtClean="0"/>
              <a:t>Gradient (T) = 143 T/</a:t>
            </a:r>
            <a:r>
              <a:rPr lang="en-US" dirty="0" err="1" smtClean="0"/>
              <a:t>m</a:t>
            </a:r>
            <a:endParaRPr lang="en-US" dirty="0" smtClean="0"/>
          </a:p>
          <a:p>
            <a:pPr lvl="1"/>
            <a:r>
              <a:rPr lang="en-US" dirty="0" smtClean="0"/>
              <a:t>Magnetic Length</a:t>
            </a:r>
            <a:r>
              <a:rPr lang="en-US" baseline="0" dirty="0" smtClean="0"/>
              <a:t> (T) = 4.2 </a:t>
            </a:r>
            <a:r>
              <a:rPr lang="en-US" baseline="0" dirty="0" err="1" smtClean="0"/>
              <a:t>m</a:t>
            </a:r>
            <a:endParaRPr lang="en-US" baseline="0" dirty="0" smtClean="0"/>
          </a:p>
          <a:p>
            <a:pPr lvl="1"/>
            <a:r>
              <a:rPr lang="en-US" baseline="0" dirty="0" smtClean="0"/>
              <a:t>O.D. (T) = 614 mm</a:t>
            </a:r>
          </a:p>
          <a:p>
            <a:pPr lvl="1"/>
            <a:r>
              <a:rPr lang="en-US" baseline="0" dirty="0" smtClean="0"/>
              <a:t>Fringe Field (O) &lt; 50 </a:t>
            </a:r>
            <a:r>
              <a:rPr lang="en-US" baseline="0" dirty="0" err="1" smtClean="0"/>
              <a:t>mT</a:t>
            </a:r>
            <a:r>
              <a:rPr lang="en-US" baseline="0" dirty="0" smtClean="0"/>
              <a:t> at 0.5 </a:t>
            </a:r>
            <a:r>
              <a:rPr lang="en-US" baseline="0" dirty="0" err="1" smtClean="0"/>
              <a:t>m</a:t>
            </a:r>
            <a:endParaRPr lang="en-US" baseline="0" dirty="0" smtClean="0"/>
          </a:p>
          <a:p>
            <a:pPr lvl="1"/>
            <a:r>
              <a:rPr lang="en-US" baseline="0" dirty="0" smtClean="0"/>
              <a:t>Operating Temp. (T) = 1.9 K</a:t>
            </a:r>
          </a:p>
          <a:p>
            <a:pPr lvl="1"/>
            <a:r>
              <a:rPr lang="en-US" baseline="0" dirty="0" smtClean="0"/>
              <a:t>Yoke Channel Diameter (T) = 77 mm (for HX tubes)</a:t>
            </a:r>
          </a:p>
          <a:p>
            <a:pPr lvl="1"/>
            <a:r>
              <a:rPr lang="en-US" baseline="0" dirty="0" smtClean="0"/>
              <a:t>Cooling Provisions (T):</a:t>
            </a:r>
          </a:p>
          <a:p>
            <a:pPr lvl="2"/>
            <a:r>
              <a:rPr lang="en-US" dirty="0" smtClean="0"/>
              <a:t>Polyimide-free</a:t>
            </a:r>
            <a:r>
              <a:rPr lang="en-US" baseline="0" dirty="0" smtClean="0"/>
              <a:t> area: 40% inner coil surface</a:t>
            </a:r>
          </a:p>
          <a:p>
            <a:pPr lvl="2"/>
            <a:r>
              <a:rPr lang="en-US" baseline="0" dirty="0" smtClean="0"/>
              <a:t>Free passage through the coil pole and G-10 alignment key, equivalent of 8 mm diameter holes repeated every 50 mm</a:t>
            </a:r>
          </a:p>
          <a:p>
            <a:pPr lvl="2"/>
            <a:r>
              <a:rPr lang="en-US" baseline="0" dirty="0" smtClean="0"/>
              <a:t>Free Helium paths interconnecting the yoke cooling channel holes</a:t>
            </a:r>
          </a:p>
          <a:p>
            <a:pPr lvl="2"/>
            <a:r>
              <a:rPr lang="en-US" baseline="0" dirty="0" smtClean="0"/>
              <a:t>Free cross sectional area of at least 150 cm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baseline="0" dirty="0" smtClean="0"/>
              <a:t>Maximum ΔT at cool down: 100 K</a:t>
            </a:r>
          </a:p>
          <a:p>
            <a:pPr lvl="1"/>
            <a:r>
              <a:rPr lang="en-US" baseline="0" dirty="0" smtClean="0"/>
              <a:t>Ramp rate (T): 14 A/</a:t>
            </a:r>
            <a:r>
              <a:rPr lang="en-US" baseline="0" dirty="0" err="1" smtClean="0"/>
              <a:t>s</a:t>
            </a:r>
            <a:endParaRPr lang="en-US" baseline="0" dirty="0" smtClean="0"/>
          </a:p>
          <a:p>
            <a:pPr lvl="1"/>
            <a:r>
              <a:rPr lang="en-US" baseline="0" dirty="0" smtClean="0"/>
              <a:t>Instrumentation (T): Voltage taps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200400" y="5906869"/>
            <a:ext cx="58674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R. </a:t>
            </a:r>
            <a:r>
              <a:rPr lang="en-US" sz="1050" dirty="0" err="1" smtClean="0"/>
              <a:t>Carcagno</a:t>
            </a:r>
            <a:r>
              <a:rPr lang="en-US" sz="1050" dirty="0" smtClean="0"/>
              <a:t>, et al.:</a:t>
            </a:r>
            <a:r>
              <a:rPr lang="en-US" sz="1050" dirty="0" smtClean="0">
                <a:hlinkClick r:id="rId2"/>
              </a:rPr>
              <a:t>https://us-hilumi-docdb.fnal.gov:440/cgi-bin/ShowDocument?docid=36</a:t>
            </a:r>
            <a:endParaRPr lang="en-US" sz="1050" dirty="0" smtClean="0"/>
          </a:p>
          <a:p>
            <a:r>
              <a:rPr lang="en-US" sz="1050" dirty="0" smtClean="0"/>
              <a:t>Threshold Requirements (T): Project must meet</a:t>
            </a:r>
          </a:p>
          <a:p>
            <a:r>
              <a:rPr lang="en-US" sz="1050" dirty="0" smtClean="0"/>
              <a:t>Objective Requirements (O): Project should meet and will strive to achieve</a:t>
            </a:r>
          </a:p>
        </p:txBody>
      </p:sp>
      <p:pic>
        <p:nvPicPr>
          <p:cNvPr id="8" name="Picture 7" descr="Screenshot 2016-06-08 09.26.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450" y="609600"/>
            <a:ext cx="2096349" cy="312499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MQXFA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Draft requirements already agreed upon (cont.):</a:t>
            </a:r>
          </a:p>
          <a:p>
            <a:pPr lvl="1"/>
            <a:r>
              <a:rPr lang="en-US" dirty="0" smtClean="0"/>
              <a:t>Quench memory (O): reach operating current after thermal cycle with no more than 1 quench</a:t>
            </a:r>
          </a:p>
          <a:p>
            <a:pPr lvl="1"/>
            <a:r>
              <a:rPr lang="en-US" dirty="0" smtClean="0"/>
              <a:t>Ramp Down (T): Not quench while ramping down at 300 A/</a:t>
            </a:r>
            <a:r>
              <a:rPr lang="en-US" dirty="0" err="1" smtClean="0"/>
              <a:t>s</a:t>
            </a:r>
            <a:endParaRPr lang="en-US" dirty="0" smtClean="0"/>
          </a:p>
          <a:p>
            <a:pPr lvl="1"/>
            <a:r>
              <a:rPr lang="en-US" dirty="0" smtClean="0"/>
              <a:t>Radiation dose (O) &lt; 30 </a:t>
            </a:r>
            <a:r>
              <a:rPr lang="en-US" dirty="0" err="1" smtClean="0"/>
              <a:t>MGy</a:t>
            </a:r>
            <a:endParaRPr lang="en-US" dirty="0" smtClean="0"/>
          </a:p>
          <a:p>
            <a:pPr lvl="1"/>
            <a:r>
              <a:rPr lang="en-US" dirty="0" smtClean="0"/>
              <a:t>Powering cycles (O) &lt; 3,000</a:t>
            </a:r>
          </a:p>
          <a:p>
            <a:pPr lvl="1"/>
            <a:r>
              <a:rPr lang="en-US" dirty="0" smtClean="0"/>
              <a:t>Quenches (O) &lt; 50</a:t>
            </a:r>
          </a:p>
          <a:p>
            <a:pPr lvl="1"/>
            <a:r>
              <a:rPr lang="en-US" dirty="0" smtClean="0"/>
              <a:t>Interfaces (T):</a:t>
            </a:r>
          </a:p>
          <a:p>
            <a:pPr lvl="2"/>
            <a:r>
              <a:rPr lang="en-US" dirty="0" smtClean="0"/>
              <a:t>Cold Mass, CERN </a:t>
            </a:r>
            <a:r>
              <a:rPr lang="en-US" dirty="0" err="1" smtClean="0"/>
              <a:t>cryo</a:t>
            </a:r>
            <a:r>
              <a:rPr lang="en-US" dirty="0" smtClean="0"/>
              <a:t> system, CERN power system, CERN quench protection system, CERN instrumentation system</a:t>
            </a:r>
          </a:p>
          <a:p>
            <a:pPr lvl="3"/>
            <a:r>
              <a:rPr lang="en-US" dirty="0" smtClean="0"/>
              <a:t>Details defined in interface document (</a:t>
            </a:r>
            <a:r>
              <a:rPr lang="en-US" dirty="0" smtClean="0">
                <a:solidFill>
                  <a:srgbClr val="FF0000"/>
                </a:solidFill>
              </a:rPr>
              <a:t>to be written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Safety (T): complies with CERN’s “Launch Safety Agreement” (LSA) for IR Magnets (WP3)</a:t>
            </a:r>
          </a:p>
          <a:p>
            <a:pPr lvl="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of feedback from analytical models and test results (LQS01)</a:t>
            </a:r>
            <a:endParaRPr lang="en-US" dirty="0"/>
          </a:p>
        </p:txBody>
      </p:sp>
      <p:sp>
        <p:nvSpPr>
          <p:cNvPr id="63" name="Footer Placeholder 6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6200" y="1219200"/>
            <a:ext cx="4328535" cy="3142761"/>
            <a:chOff x="76200" y="990600"/>
            <a:chExt cx="4328535" cy="314276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990600"/>
              <a:ext cx="4328535" cy="3142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2010169" y="1556747"/>
              <a:ext cx="7557" cy="82371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057400" y="2237601"/>
              <a:ext cx="1340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Expected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81200" y="1475601"/>
              <a:ext cx="1340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measured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199" y="1210057"/>
            <a:ext cx="4328535" cy="314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2" descr="lqs01_cross-section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79399" y="1752600"/>
            <a:ext cx="1536148" cy="153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>
            <a:stCxn id="19" idx="1"/>
            <a:endCxn id="17" idx="0"/>
          </p:cNvCxnSpPr>
          <p:nvPr/>
        </p:nvCxnSpPr>
        <p:spPr>
          <a:xfrm flipH="1">
            <a:off x="6747473" y="1619273"/>
            <a:ext cx="699052" cy="133327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46525" y="1296107"/>
            <a:ext cx="1435932" cy="646331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shell Strain Gauge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28840" y="3429000"/>
            <a:ext cx="3862760" cy="262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479468" y="2637550"/>
            <a:ext cx="1435932" cy="646331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coil Strain Gauge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644417" y="2410691"/>
            <a:ext cx="823717" cy="49876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4"/>
          <p:cNvGrpSpPr/>
          <p:nvPr/>
        </p:nvGrpSpPr>
        <p:grpSpPr>
          <a:xfrm>
            <a:off x="-76200" y="4267578"/>
            <a:ext cx="4267200" cy="1889259"/>
            <a:chOff x="-76200" y="4127758"/>
            <a:chExt cx="4267200" cy="1889259"/>
          </a:xfrm>
        </p:grpSpPr>
        <p:grpSp>
          <p:nvGrpSpPr>
            <p:cNvPr id="12" name="Group 25"/>
            <p:cNvGrpSpPr/>
            <p:nvPr/>
          </p:nvGrpSpPr>
          <p:grpSpPr>
            <a:xfrm>
              <a:off x="-76200" y="4191000"/>
              <a:ext cx="2813672" cy="1630747"/>
              <a:chOff x="-76200" y="4191000"/>
              <a:chExt cx="2813672" cy="1630747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1969398" y="4996456"/>
                <a:ext cx="7680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>
                        <a:lumMod val="75000"/>
                      </a:schemeClr>
                    </a:solidFill>
                  </a:rPr>
                  <a:t>pad</a:t>
                </a:r>
                <a:endParaRPr lang="en-US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13" name="Group 29"/>
              <p:cNvGrpSpPr>
                <a:grpSpLocks noChangeAspect="1"/>
              </p:cNvGrpSpPr>
              <p:nvPr/>
            </p:nvGrpSpPr>
            <p:grpSpPr>
              <a:xfrm>
                <a:off x="609600" y="4191000"/>
                <a:ext cx="1394434" cy="1630747"/>
                <a:chOff x="2209801" y="4521578"/>
                <a:chExt cx="1409699" cy="1648599"/>
              </a:xfrm>
            </p:grpSpPr>
            <p:pic>
              <p:nvPicPr>
                <p:cNvPr id="35" name="Picture 2" descr="LQ_deformed_all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/>
                <a:srcRect r="51124" b="49680"/>
                <a:stretch/>
              </p:blipFill>
              <p:spPr bwMode="auto">
                <a:xfrm>
                  <a:off x="2209801" y="4521578"/>
                  <a:ext cx="1409699" cy="14091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6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2438400" y="5893178"/>
                  <a:ext cx="914400" cy="27699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dirty="0">
                      <a:solidFill>
                        <a:schemeClr val="tx2"/>
                      </a:solidFill>
                      <a:latin typeface="+mn-lt"/>
                    </a:rPr>
                    <a:t>Nominal</a:t>
                  </a:r>
                </a:p>
              </p:txBody>
            </p:sp>
          </p:grpSp>
          <p:cxnSp>
            <p:nvCxnSpPr>
              <p:cNvPr id="31" name="Straight Arrow Connector 30"/>
              <p:cNvCxnSpPr/>
              <p:nvPr/>
            </p:nvCxnSpPr>
            <p:spPr>
              <a:xfrm flipH="1" flipV="1">
                <a:off x="1828800" y="4904282"/>
                <a:ext cx="304800" cy="201119"/>
              </a:xfrm>
              <a:prstGeom prst="straightConnector1">
                <a:avLst/>
              </a:prstGeom>
              <a:ln>
                <a:solidFill>
                  <a:schemeClr val="tx2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457200" y="4676008"/>
                <a:ext cx="1037909" cy="320677"/>
              </a:xfrm>
              <a:prstGeom prst="straightConnector1">
                <a:avLst/>
              </a:prstGeom>
              <a:ln>
                <a:solidFill>
                  <a:schemeClr val="tx2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-76200" y="4724400"/>
                <a:ext cx="982228" cy="923330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92500" lnSpcReduction="20000"/>
              </a:bodyPr>
              <a:lstStyle/>
              <a:p>
                <a:r>
                  <a:rPr lang="en-US" dirty="0" smtClean="0">
                    <a:solidFill>
                      <a:schemeClr val="tx2">
                        <a:lumMod val="75000"/>
                      </a:schemeClr>
                    </a:solidFill>
                  </a:rPr>
                  <a:t>Pole Strain</a:t>
                </a:r>
              </a:p>
              <a:p>
                <a:r>
                  <a:rPr lang="en-US" dirty="0" smtClean="0">
                    <a:solidFill>
                      <a:schemeClr val="tx2">
                        <a:lumMod val="75000"/>
                      </a:schemeClr>
                    </a:solidFill>
                  </a:rPr>
                  <a:t>Gauge</a:t>
                </a:r>
                <a:endParaRPr lang="en-US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14" name="Group 26"/>
            <p:cNvGrpSpPr/>
            <p:nvPr/>
          </p:nvGrpSpPr>
          <p:grpSpPr>
            <a:xfrm>
              <a:off x="2590800" y="4127758"/>
              <a:ext cx="1600200" cy="1889259"/>
              <a:chOff x="6022022" y="4087607"/>
              <a:chExt cx="1600200" cy="1889259"/>
            </a:xfrm>
          </p:grpSpPr>
          <p:pic>
            <p:nvPicPr>
              <p:cNvPr id="28" name="Picture 15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l="24577" r="52310"/>
              <a:stretch/>
            </p:blipFill>
            <p:spPr bwMode="auto">
              <a:xfrm>
                <a:off x="6022022" y="4087607"/>
                <a:ext cx="1447800" cy="1889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6326822" y="4195025"/>
                <a:ext cx="1295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2">
                        <a:lumMod val="75000"/>
                      </a:schemeClr>
                    </a:solidFill>
                  </a:rPr>
                  <a:t>LQS01a</a:t>
                </a:r>
                <a:endParaRPr lang="en-US" sz="14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15" name="Group 36"/>
          <p:cNvGrpSpPr/>
          <p:nvPr/>
        </p:nvGrpSpPr>
        <p:grpSpPr>
          <a:xfrm>
            <a:off x="-76200" y="4330820"/>
            <a:ext cx="4072688" cy="1662235"/>
            <a:chOff x="-76200" y="4191000"/>
            <a:chExt cx="4072688" cy="1662235"/>
          </a:xfrm>
        </p:grpSpPr>
        <p:grpSp>
          <p:nvGrpSpPr>
            <p:cNvPr id="16" name="Group 37"/>
            <p:cNvGrpSpPr/>
            <p:nvPr/>
          </p:nvGrpSpPr>
          <p:grpSpPr>
            <a:xfrm>
              <a:off x="609600" y="4191000"/>
              <a:ext cx="3386888" cy="1662235"/>
              <a:chOff x="609600" y="4357565"/>
              <a:chExt cx="3386888" cy="1662235"/>
            </a:xfrm>
          </p:grpSpPr>
          <p:grpSp>
            <p:nvGrpSpPr>
              <p:cNvPr id="23" name="Group 42"/>
              <p:cNvGrpSpPr>
                <a:grpSpLocks noChangeAspect="1"/>
              </p:cNvGrpSpPr>
              <p:nvPr/>
            </p:nvGrpSpPr>
            <p:grpSpPr>
              <a:xfrm>
                <a:off x="609600" y="4357565"/>
                <a:ext cx="1394434" cy="1630747"/>
                <a:chOff x="2209801" y="4521578"/>
                <a:chExt cx="1409699" cy="1648599"/>
              </a:xfrm>
            </p:grpSpPr>
            <p:pic>
              <p:nvPicPr>
                <p:cNvPr id="47" name="Picture 2" descr="LQ_deformed_all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/>
                <a:srcRect r="51124" b="49680"/>
                <a:stretch/>
              </p:blipFill>
              <p:spPr bwMode="auto">
                <a:xfrm>
                  <a:off x="2209801" y="4521578"/>
                  <a:ext cx="1409699" cy="14091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8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2438400" y="5893178"/>
                  <a:ext cx="914400" cy="27699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dirty="0">
                      <a:solidFill>
                        <a:schemeClr val="tx2"/>
                      </a:solidFill>
                      <a:latin typeface="+mn-lt"/>
                    </a:rPr>
                    <a:t>Nominal</a:t>
                  </a:r>
                </a:p>
              </p:txBody>
            </p:sp>
          </p:grpSp>
          <p:grpSp>
            <p:nvGrpSpPr>
              <p:cNvPr id="24" name="Group 43"/>
              <p:cNvGrpSpPr>
                <a:grpSpLocks noChangeAspect="1"/>
              </p:cNvGrpSpPr>
              <p:nvPr/>
            </p:nvGrpSpPr>
            <p:grpSpPr>
              <a:xfrm>
                <a:off x="2528676" y="4373880"/>
                <a:ext cx="1467812" cy="1645920"/>
                <a:chOff x="3545319" y="4521578"/>
                <a:chExt cx="1483881" cy="1663938"/>
              </a:xfrm>
            </p:grpSpPr>
            <p:pic>
              <p:nvPicPr>
                <p:cNvPr id="45" name="Picture 2" descr="LQ_deformed_all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/>
                <a:srcRect l="46303" r="2249" b="49680"/>
                <a:stretch/>
              </p:blipFill>
              <p:spPr bwMode="auto">
                <a:xfrm>
                  <a:off x="3545319" y="4521578"/>
                  <a:ext cx="1483881" cy="14091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6" name="TextBox 45"/>
                <p:cNvSpPr txBox="1">
                  <a:spLocks noChangeArrowheads="1"/>
                </p:cNvSpPr>
                <p:nvPr/>
              </p:nvSpPr>
              <p:spPr bwMode="auto">
                <a:xfrm>
                  <a:off x="3952225" y="5908517"/>
                  <a:ext cx="792653" cy="27699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200" dirty="0">
                      <a:solidFill>
                        <a:schemeClr val="tx2"/>
                      </a:solidFill>
                      <a:latin typeface="+mn-lt"/>
                    </a:rPr>
                    <a:t>Oversized</a:t>
                  </a:r>
                </a:p>
              </p:txBody>
            </p:sp>
          </p:grpSp>
        </p:grpSp>
        <p:sp>
          <p:nvSpPr>
            <p:cNvPr id="40" name="TextBox 39"/>
            <p:cNvSpPr txBox="1"/>
            <p:nvPr/>
          </p:nvSpPr>
          <p:spPr>
            <a:xfrm>
              <a:off x="1969398" y="4996456"/>
              <a:ext cx="768074" cy="369332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pad</a:t>
              </a: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 flipV="1">
              <a:off x="1828800" y="4904282"/>
              <a:ext cx="304800" cy="201119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57200" y="4676008"/>
              <a:ext cx="1037909" cy="320677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-76200" y="4724400"/>
              <a:ext cx="982228" cy="923330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Pole Strain</a:t>
              </a:r>
            </a:p>
            <a:p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Gauge</a:t>
              </a: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0056"/>
            <a:ext cx="4328535" cy="314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49"/>
          <p:cNvGrpSpPr/>
          <p:nvPr/>
        </p:nvGrpSpPr>
        <p:grpSpPr>
          <a:xfrm>
            <a:off x="5128840" y="3429000"/>
            <a:ext cx="4085251" cy="2628213"/>
            <a:chOff x="4800600" y="743385"/>
            <a:chExt cx="4085251" cy="2628213"/>
          </a:xfrm>
        </p:grpSpPr>
        <p:sp>
          <p:nvSpPr>
            <p:cNvPr id="51" name="TextBox 50"/>
            <p:cNvSpPr txBox="1"/>
            <p:nvPr/>
          </p:nvSpPr>
          <p:spPr>
            <a:xfrm>
              <a:off x="7514251" y="1178169"/>
              <a:ext cx="13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2">
                      <a:lumMod val="75000"/>
                    </a:schemeClr>
                  </a:solidFill>
                </a:rPr>
                <a:t>92 % at 4.5 K</a:t>
              </a:r>
              <a:endParaRPr lang="en-US" sz="1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52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743385"/>
              <a:ext cx="3862760" cy="262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" name="Group 52"/>
          <p:cNvGrpSpPr/>
          <p:nvPr/>
        </p:nvGrpSpPr>
        <p:grpSpPr>
          <a:xfrm>
            <a:off x="17640" y="4330820"/>
            <a:ext cx="4503400" cy="1968620"/>
            <a:chOff x="848240" y="4062958"/>
            <a:chExt cx="4503400" cy="1968620"/>
          </a:xfrm>
        </p:grpSpPr>
        <p:sp>
          <p:nvSpPr>
            <p:cNvPr id="54" name="Rectangle 53"/>
            <p:cNvSpPr/>
            <p:nvPr/>
          </p:nvSpPr>
          <p:spPr>
            <a:xfrm>
              <a:off x="848240" y="4062958"/>
              <a:ext cx="4503400" cy="193951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54"/>
            <p:cNvGrpSpPr/>
            <p:nvPr/>
          </p:nvGrpSpPr>
          <p:grpSpPr>
            <a:xfrm>
              <a:off x="1311738" y="4103021"/>
              <a:ext cx="3108213" cy="1928557"/>
              <a:chOff x="1616187" y="1981200"/>
              <a:chExt cx="3108213" cy="1928557"/>
            </a:xfrm>
            <a:solidFill>
              <a:srgbClr val="FFFFFF"/>
            </a:solidFill>
          </p:grpSpPr>
          <p:grpSp>
            <p:nvGrpSpPr>
              <p:cNvPr id="30" name="Group 55"/>
              <p:cNvGrpSpPr/>
              <p:nvPr/>
            </p:nvGrpSpPr>
            <p:grpSpPr>
              <a:xfrm>
                <a:off x="1616187" y="1981200"/>
                <a:ext cx="2942561" cy="1928557"/>
                <a:chOff x="1616187" y="1981200"/>
                <a:chExt cx="2942561" cy="1928557"/>
              </a:xfrm>
              <a:grpFill/>
            </p:grpSpPr>
            <p:pic>
              <p:nvPicPr>
                <p:cNvPr id="59" name="Picture 15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</a:ext>
                  </a:extLst>
                </a:blip>
                <a:srcRect l="24577" r="52310"/>
                <a:stretch/>
              </p:blipFill>
              <p:spPr bwMode="auto">
                <a:xfrm>
                  <a:off x="3080833" y="1981200"/>
                  <a:ext cx="1477915" cy="192855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14"/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</a:ext>
                  </a:extLst>
                </a:blip>
                <a:srcRect l="23845" r="52310"/>
                <a:stretch/>
              </p:blipFill>
              <p:spPr bwMode="auto">
                <a:xfrm>
                  <a:off x="1616187" y="2033842"/>
                  <a:ext cx="1464490" cy="185235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7" name="TextBox 56"/>
              <p:cNvSpPr txBox="1"/>
              <p:nvPr/>
            </p:nvSpPr>
            <p:spPr>
              <a:xfrm>
                <a:off x="3429000" y="2057400"/>
                <a:ext cx="1295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2">
                        <a:lumMod val="75000"/>
                      </a:schemeClr>
                    </a:solidFill>
                  </a:rPr>
                  <a:t>LQS01a</a:t>
                </a:r>
                <a:endParaRPr lang="en-US" sz="16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1981200" y="2057400"/>
                <a:ext cx="1295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2">
                        <a:lumMod val="75000"/>
                      </a:schemeClr>
                    </a:solidFill>
                  </a:rPr>
                  <a:t>LQS01b</a:t>
                </a:r>
                <a:endParaRPr lang="en-US" sz="16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pic>
        <p:nvPicPr>
          <p:cNvPr id="61" name="Picture 4" descr="\\Thunder\Supercon\Collaborations\LARP_LQ\LQS03\LQS03-Fuji-test\10mils_shim\Fuji_paper\Photos\DSC01193.JPG"/>
          <p:cNvPicPr>
            <a:picLocks noChangeAspect="1" noChangeArrowheads="1"/>
          </p:cNvPicPr>
          <p:nvPr/>
        </p:nvPicPr>
        <p:blipFill>
          <a:blip r:embed="rId11" cstate="print"/>
          <a:srcRect t="29012" b="33951"/>
          <a:stretch>
            <a:fillRect/>
          </a:stretch>
        </p:blipFill>
        <p:spPr bwMode="auto">
          <a:xfrm rot="5400000">
            <a:off x="3349109" y="4261386"/>
            <a:ext cx="2743198" cy="762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314376" y="1180980"/>
            <a:ext cx="1574664" cy="132343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normAutofit fontScale="85000" lnSpcReduction="10000"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Coupled analysis and SG measurements fed back into assembly improved the performance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4968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3198911"/>
            <a:ext cx="25907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L</a:t>
            </a:r>
            <a:r>
              <a:rPr lang="en-US" sz="1400" dirty="0" smtClean="0">
                <a:solidFill>
                  <a:schemeClr val="tx2"/>
                </a:solidFill>
              </a:rPr>
              <a:t>Q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Long</a:t>
            </a:r>
          </a:p>
          <a:p>
            <a:r>
              <a:rPr lang="en-US" sz="1400" dirty="0" err="1" smtClean="0">
                <a:solidFill>
                  <a:schemeClr val="tx2"/>
                </a:solidFill>
              </a:rPr>
              <a:t>Quadrupole</a:t>
            </a:r>
            <a:endParaRPr lang="en-US" sz="1400" dirty="0" smtClean="0">
              <a:solidFill>
                <a:schemeClr val="tx2"/>
              </a:solidFill>
            </a:endParaRPr>
          </a:p>
          <a:p>
            <a:r>
              <a:rPr lang="en-US" sz="1200" i="1" dirty="0" smtClean="0">
                <a:solidFill>
                  <a:schemeClr val="tx2"/>
                </a:solidFill>
              </a:rPr>
              <a:t>LQS01a-b/02/03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Some accelerator quality features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Length with cos2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Symbol" panose="05050102010706020507" pitchFamily="18" charset="2"/>
              </a:rPr>
              <a:t>q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Accommodating  variability in coil dimension</a:t>
            </a:r>
          </a:p>
          <a:p>
            <a:endParaRPr lang="en-US" sz="1200" dirty="0" smtClean="0">
              <a:solidFill>
                <a:schemeClr val="bg1">
                  <a:lumMod val="50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838200"/>
            <a:ext cx="11049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53200" y="2217003"/>
            <a:ext cx="2514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L</a:t>
            </a:r>
            <a:r>
              <a:rPr lang="en-US" sz="1400" dirty="0">
                <a:solidFill>
                  <a:schemeClr val="tx2"/>
                </a:solidFill>
              </a:rPr>
              <a:t>R</a:t>
            </a:r>
            <a:endParaRPr lang="en-US" sz="1400" dirty="0" smtClean="0">
              <a:solidFill>
                <a:schemeClr val="tx2"/>
              </a:solidFill>
            </a:endParaRPr>
          </a:p>
          <a:p>
            <a:r>
              <a:rPr lang="en-US" sz="1400" dirty="0" smtClean="0">
                <a:solidFill>
                  <a:schemeClr val="tx2"/>
                </a:solidFill>
              </a:rPr>
              <a:t>Long Racetrack</a:t>
            </a:r>
          </a:p>
          <a:p>
            <a:r>
              <a:rPr lang="en-US" sz="1200" i="1" dirty="0" smtClean="0">
                <a:solidFill>
                  <a:schemeClr val="tx2"/>
                </a:solidFill>
              </a:rPr>
              <a:t>LRS01-02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Length demonstration</a:t>
            </a:r>
          </a:p>
          <a:p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Picture 22" descr="lqs01_cross-section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1" y="3235068"/>
            <a:ext cx="730309" cy="73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33599" y="3810000"/>
            <a:ext cx="285625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HQ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High-field </a:t>
            </a:r>
          </a:p>
          <a:p>
            <a:r>
              <a:rPr lang="en-US" sz="1400" dirty="0" err="1" smtClean="0">
                <a:solidFill>
                  <a:schemeClr val="tx2"/>
                </a:solidFill>
              </a:rPr>
              <a:t>Quadrupole</a:t>
            </a:r>
            <a:endParaRPr lang="en-US" sz="1400" dirty="0" smtClean="0">
              <a:solidFill>
                <a:schemeClr val="tx2"/>
              </a:solidFill>
            </a:endParaRPr>
          </a:p>
          <a:p>
            <a:r>
              <a:rPr lang="en-US" sz="1200" i="1" dirty="0" smtClean="0">
                <a:solidFill>
                  <a:schemeClr val="tx2"/>
                </a:solidFill>
              </a:rPr>
              <a:t>HQ01a-b-c-d-e</a:t>
            </a:r>
          </a:p>
          <a:p>
            <a:r>
              <a:rPr lang="en-US" sz="1200" i="1" dirty="0" smtClean="0">
                <a:solidFill>
                  <a:schemeClr val="tx2"/>
                </a:solidFill>
              </a:rPr>
              <a:t>HQ02a-b / HQ03a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Accelerator quality features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Mechanical alignment</a:t>
            </a:r>
          </a:p>
          <a:p>
            <a:r>
              <a:rPr lang="en-US" sz="1200" dirty="0" smtClean="0">
                <a:solidFill>
                  <a:srgbClr val="C00000"/>
                </a:solidFill>
              </a:rPr>
              <a:t>High stress regime</a:t>
            </a:r>
          </a:p>
          <a:p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76199" y="764976"/>
            <a:ext cx="8970601" cy="8154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0" y="993576"/>
            <a:ext cx="152400" cy="5407224"/>
          </a:xfrm>
          <a:prstGeom prst="downArrow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4" descr="sq02_cross-section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49068"/>
            <a:ext cx="730309" cy="73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 descr="lrs01_mech000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5432" y="2264215"/>
            <a:ext cx="445168" cy="44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 descr="HQ_2d_cross-section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19033"/>
            <a:ext cx="832144" cy="83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3" descr="tqs02_cross-section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4891" y="1907978"/>
            <a:ext cx="730309" cy="73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6200" y="86055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2004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" y="5209401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2014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" y="12954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2005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" y="17526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2006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890" y="2189441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2007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" y="25908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2008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200" y="39624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2011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200" y="43434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2012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200" y="48006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2013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838200" y="808911"/>
            <a:ext cx="0" cy="10846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33400" y="917377"/>
            <a:ext cx="647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0.3 m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33600" y="914400"/>
            <a:ext cx="647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1 m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2400300" y="1168327"/>
            <a:ext cx="0" cy="78166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400300" y="808911"/>
            <a:ext cx="0" cy="10846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065168" y="1295400"/>
            <a:ext cx="0" cy="9144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696200" y="990600"/>
            <a:ext cx="1029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3.6-3.7 m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8077200" y="811888"/>
            <a:ext cx="0" cy="10846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60427" y="1450777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SQ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Subscale quad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Concept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33599" y="2401670"/>
            <a:ext cx="24401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T</a:t>
            </a:r>
            <a:r>
              <a:rPr lang="en-US" sz="1400" dirty="0" smtClean="0">
                <a:solidFill>
                  <a:schemeClr val="tx2"/>
                </a:solidFill>
              </a:rPr>
              <a:t>Q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Technology </a:t>
            </a:r>
            <a:r>
              <a:rPr lang="en-US" sz="1400" dirty="0" err="1" smtClean="0">
                <a:solidFill>
                  <a:schemeClr val="tx2"/>
                </a:solidFill>
              </a:rPr>
              <a:t>Quadrupole</a:t>
            </a:r>
            <a:endParaRPr lang="en-US" sz="1400" dirty="0" smtClean="0">
              <a:solidFill>
                <a:schemeClr val="tx2"/>
              </a:solidFill>
            </a:endParaRPr>
          </a:p>
          <a:p>
            <a:r>
              <a:rPr lang="en-US" sz="1200" i="1" dirty="0" smtClean="0">
                <a:solidFill>
                  <a:schemeClr val="tx2"/>
                </a:solidFill>
              </a:rPr>
              <a:t>TQS01/02a-b-c/03a-b-c-d</a:t>
            </a:r>
            <a:endParaRPr lang="en-US" sz="1200" i="1" dirty="0">
              <a:solidFill>
                <a:schemeClr val="tx2"/>
              </a:solidFill>
            </a:endParaRP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Concept on cos2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Symbol" panose="05050102010706020507" pitchFamily="18" charset="2"/>
              </a:rPr>
              <a:t>q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Technology selection</a:t>
            </a:r>
          </a:p>
          <a:p>
            <a:r>
              <a:rPr lang="en-US" sz="1200" dirty="0" smtClean="0">
                <a:solidFill>
                  <a:srgbClr val="C00000"/>
                </a:solidFill>
              </a:rPr>
              <a:t>Ultimate stress exploration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41" name="Left Bracket 40"/>
          <p:cNvSpPr/>
          <p:nvPr/>
        </p:nvSpPr>
        <p:spPr>
          <a:xfrm>
            <a:off x="6553200" y="3186499"/>
            <a:ext cx="45719" cy="1614101"/>
          </a:xfrm>
          <a:prstGeom prst="leftBracket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Bracket 41"/>
          <p:cNvSpPr/>
          <p:nvPr/>
        </p:nvSpPr>
        <p:spPr>
          <a:xfrm>
            <a:off x="6584265" y="2264215"/>
            <a:ext cx="45719" cy="858102"/>
          </a:xfrm>
          <a:prstGeom prst="leftBracket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eft Bracket 42"/>
          <p:cNvSpPr/>
          <p:nvPr/>
        </p:nvSpPr>
        <p:spPr>
          <a:xfrm>
            <a:off x="2137768" y="1949994"/>
            <a:ext cx="45719" cy="1650227"/>
          </a:xfrm>
          <a:prstGeom prst="leftBracket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Bracket 43"/>
          <p:cNvSpPr/>
          <p:nvPr/>
        </p:nvSpPr>
        <p:spPr>
          <a:xfrm>
            <a:off x="2137768" y="3808372"/>
            <a:ext cx="45719" cy="1650227"/>
          </a:xfrm>
          <a:prstGeom prst="leftBracket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>
            <a:off x="2183487" y="1949994"/>
            <a:ext cx="483513" cy="1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629984" y="2258787"/>
            <a:ext cx="1478281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598919" y="3122317"/>
            <a:ext cx="1478281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606108" y="3186124"/>
            <a:ext cx="1478281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209511" y="3808666"/>
            <a:ext cx="1478281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Left Bracket 49"/>
          <p:cNvSpPr/>
          <p:nvPr/>
        </p:nvSpPr>
        <p:spPr>
          <a:xfrm>
            <a:off x="573221" y="974578"/>
            <a:ext cx="45719" cy="1161999"/>
          </a:xfrm>
          <a:prstGeom prst="leftBracket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226072" y="3127177"/>
            <a:ext cx="2479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Scale-up  &amp; design optimization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52" name="Picture 2" descr="all_cross-section_cronological_label_v4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6818" t="24822" r="36136" b="52783"/>
          <a:stretch/>
        </p:blipFill>
        <p:spPr bwMode="auto">
          <a:xfrm>
            <a:off x="3667673" y="1949995"/>
            <a:ext cx="724611" cy="76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76200" y="5666601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2015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4191000" y="838200"/>
            <a:ext cx="0" cy="119139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191000" y="2627634"/>
            <a:ext cx="0" cy="203642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191000" y="4664063"/>
            <a:ext cx="0" cy="119139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26072" y="5696171"/>
            <a:ext cx="1478281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886200" y="967543"/>
            <a:ext cx="6477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1.5 m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9" name="Right Arrow 58"/>
          <p:cNvSpPr/>
          <p:nvPr/>
        </p:nvSpPr>
        <p:spPr>
          <a:xfrm>
            <a:off x="3886200" y="3294221"/>
            <a:ext cx="2667000" cy="184667"/>
          </a:xfrm>
          <a:prstGeom prst="rightArrow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4191000" y="5712023"/>
            <a:ext cx="10665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MQXFS</a:t>
            </a:r>
          </a:p>
          <a:p>
            <a:r>
              <a:rPr lang="en-US" sz="1200" i="1" dirty="0" smtClean="0">
                <a:solidFill>
                  <a:schemeClr val="tx2">
                    <a:lumMod val="75000"/>
                  </a:schemeClr>
                </a:solidFill>
              </a:rPr>
              <a:t>MQXFS1/D1</a:t>
            </a:r>
            <a:endParaRPr lang="en-US" sz="1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" name="Picture 2" descr="D:\Work\QXF\Mechanics\2D\MQXF_150mm_aperture\v7_ref\pictures\MQXF_2d_mech_cross-section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1438" y="5259762"/>
            <a:ext cx="994162" cy="9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6781800" y="6019800"/>
            <a:ext cx="1828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MQXFA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Length scale up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2" name="Picture 2" descr="D:\Work\QXF\Mechanics\2D\MQXF_150mm_aperture\v7_ref\pictures\MQXF_2d_mech_cross-section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9838" y="5707384"/>
            <a:ext cx="994162" cy="9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76200" y="6047601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2016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rot="5400000">
            <a:off x="8443556" y="5233998"/>
            <a:ext cx="866792" cy="158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7681159" y="2768195"/>
            <a:ext cx="2391588" cy="158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508777" y="1216223"/>
            <a:ext cx="1029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4.5 </a:t>
            </a:r>
            <a:r>
              <a:rPr lang="en-US" sz="1400" dirty="0" err="1" smtClean="0">
                <a:solidFill>
                  <a:schemeClr val="tx2"/>
                </a:solidFill>
              </a:rPr>
              <a:t>m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rot="5400000">
            <a:off x="8671540" y="1011078"/>
            <a:ext cx="410289" cy="158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56169" y="608191"/>
            <a:ext cx="925631" cy="366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Length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262930" y="3240287"/>
            <a:ext cx="6762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Time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00" y="35052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2010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" y="30480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2009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682346" y="6275458"/>
            <a:ext cx="6023254" cy="1588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LARP Magnet Development History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shell development with LR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70B72-D748-4774-A3F8-2960FA4AAC9C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4775" y="2514600"/>
            <a:ext cx="4772025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514600"/>
            <a:ext cx="4772025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 descr="lrs01_3d_fr02_segmen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29187" y="1243012"/>
            <a:ext cx="3657600" cy="13477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gauge_locati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14387" y="1219200"/>
            <a:ext cx="3352800" cy="109855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775" y="5788223"/>
            <a:ext cx="8154536" cy="33855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dirty="0" smtClean="0">
                <a:solidFill>
                  <a:schemeClr val="tx2"/>
                </a:solidFill>
                <a:latin typeface="Arial" charset="0"/>
              </a:rPr>
              <a:t>Shell segmentation demonstrated in LR to ensure reliable azimuthal preload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1598" y="3336624"/>
            <a:ext cx="3276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LRS02 reached 96 % of </a:t>
            </a:r>
            <a:r>
              <a:rPr lang="en-US" sz="1600" b="1" dirty="0" err="1" smtClean="0">
                <a:solidFill>
                  <a:schemeClr val="tx2">
                    <a:lumMod val="75000"/>
                  </a:schemeClr>
                </a:solidFill>
              </a:rPr>
              <a:t>Iss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9308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and components description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3" descr="C:\Helene\Conf_review_meetings\2015_HiLumi_structure_review\background\mqxfa_3d_mech_2L-2L-2L-1L0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7011" t="8916" r="23802" b="10549"/>
          <a:stretch/>
        </p:blipFill>
        <p:spPr bwMode="auto">
          <a:xfrm>
            <a:off x="3161654" y="1379349"/>
            <a:ext cx="4107051" cy="420004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1293013"/>
            <a:ext cx="487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Half-length model: 2.281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45 degree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View of the meshed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Solid 186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All components are in contact using contact elements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Contact174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Target170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Baseline Friction coefficient is 0.2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Long model built using the short model as starting point.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0714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and components description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21506" name="Picture 2" descr="C:\Helene\Conf_review_meetings\2015_HiLumi_structure_review\background\mqxfa_3d_mech_2L-2L-2L-1L0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7266" t="16347" r="16841" b="11980"/>
          <a:stretch/>
        </p:blipFill>
        <p:spPr bwMode="auto">
          <a:xfrm>
            <a:off x="2805193" y="1472339"/>
            <a:ext cx="5052448" cy="413029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1293013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Half-length model: 2.281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45 degree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View of the volumes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2907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and components description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6387" name="Picture 3" descr="C:\Helene\Conf_review_meetings\2015_HiLumi_structure_review\background\mqxfa_3d_mech_2L-2L-2L-1L01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7372" t="17019" r="9160" b="16283"/>
          <a:stretch/>
        </p:blipFill>
        <p:spPr bwMode="auto">
          <a:xfrm>
            <a:off x="3580109" y="1511085"/>
            <a:ext cx="4866468" cy="384358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1293013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All components of the coils are modeled and bonded to simulate impregnation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The coil is the only component imported from CAD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388" name="Picture 4" descr="C:\Helene\Conf_review_meetings\2015_HiLumi_structure_review\lay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9450" t="7284" r="20670" b="6654"/>
          <a:stretch/>
        </p:blipFill>
        <p:spPr bwMode="auto">
          <a:xfrm>
            <a:off x="533400" y="3056681"/>
            <a:ext cx="2743200" cy="29631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67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and components description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20482" name="Picture 2" descr="C:\Helene\Conf_review_meetings\2015_HiLumi_structure_review\background\mqxfa_3d_mech_2L-2L-2L-1L01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0505" t="15271" r="14820" b="15476"/>
          <a:stretch/>
        </p:blipFill>
        <p:spPr bwMode="auto">
          <a:xfrm>
            <a:off x="3820333" y="1410346"/>
            <a:ext cx="4192292" cy="399081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820333" y="3462010"/>
            <a:ext cx="904067" cy="27179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667000" y="32004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G10 Alignment key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483" name="Picture 3" descr="C:\Helene\Conf_review_meetings\2015_HiLumi_structure_review\background\crss-sectio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128" t="2530" r="16622" b="7374"/>
          <a:stretch/>
        </p:blipFill>
        <p:spPr bwMode="auto">
          <a:xfrm>
            <a:off x="0" y="3810000"/>
            <a:ext cx="2438400" cy="231734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1600200" y="3674105"/>
            <a:ext cx="1262466" cy="105029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200" y="1293013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During assembly, key are assembled in pole groove: tight 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In the model the key is bonded to the bottom of the pole groove to ensure convergence of the model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0714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and components description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9458" name="Picture 2" descr="C:\Helene\Conf_review_meetings\2015_HiLumi_structure_review\background\mqxfa_3d_mech_2L-2L-2L-1L01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5351" t="17422" b="10365"/>
          <a:stretch/>
        </p:blipFill>
        <p:spPr bwMode="auto">
          <a:xfrm>
            <a:off x="3425125" y="1534332"/>
            <a:ext cx="5723828" cy="416129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Helene\Conf_review_meetings\2015_HiLumi_structure_review\background\crss-sectio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128" t="2530" r="16622" b="7374"/>
          <a:stretch/>
        </p:blipFill>
        <p:spPr bwMode="auto">
          <a:xfrm>
            <a:off x="0" y="3810000"/>
            <a:ext cx="2438400" cy="231734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510366" y="3509796"/>
            <a:ext cx="904067" cy="27179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67000" y="32004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Aluminum collar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676400" y="3674105"/>
            <a:ext cx="1186266" cy="112649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" y="1263113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Aluminum collars in contact with the alignment key</a:t>
            </a: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In the model, contact allowing sliding and separation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581400" y="4968671"/>
            <a:ext cx="533400" cy="136729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37295" y="5032350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G10 coil to collar ground plane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67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Helene\Conf_review_meetings\2015_HiLumi_structure_review\background\crss-sectio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128" t="2530" r="16622" b="7374"/>
          <a:stretch/>
        </p:blipFill>
        <p:spPr bwMode="auto">
          <a:xfrm>
            <a:off x="0" y="3810000"/>
            <a:ext cx="2438400" cy="231734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and components description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8434" name="Picture 2" descr="C:\Helene\Conf_review_meetings\2015_HiLumi_structure_review\background\mqxfa_3d_mech_2L-2L-2L-1L01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6968" t="12716" b="11442"/>
          <a:stretch/>
        </p:blipFill>
        <p:spPr bwMode="auto">
          <a:xfrm>
            <a:off x="3549112" y="1263113"/>
            <a:ext cx="5599841" cy="437052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662766" y="3662196"/>
            <a:ext cx="904067" cy="27179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19400" y="35022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Load pads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828800" y="3826505"/>
            <a:ext cx="1186266" cy="112649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8600" y="1263113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Load pads: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Magnetic steel in the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Stainless steel at the extremity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67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and components description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7410" name="Picture 2" descr="C:\Helene\Conf_review_meetings\2015_HiLumi_structure_review\background\mqxfa_3d_mech_2L-2L-2L-1L01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4340" t="8547" b="7676"/>
          <a:stretch/>
        </p:blipFill>
        <p:spPr bwMode="auto">
          <a:xfrm>
            <a:off x="3347634" y="1022887"/>
            <a:ext cx="5801319" cy="482772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Helene\Conf_review_meetings\2015_HiLumi_structure_review\background\crss-sectio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128" t="2530" r="16622" b="7374"/>
          <a:stretch/>
        </p:blipFill>
        <p:spPr bwMode="auto">
          <a:xfrm>
            <a:off x="0" y="3810000"/>
            <a:ext cx="2438400" cy="231734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810000" y="3354419"/>
            <a:ext cx="1061633" cy="27179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95600" y="29718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Aluminum shell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209800" y="3490314"/>
            <a:ext cx="914400" cy="1154909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8600" y="11430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Yoke and shell are pre-assembled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Tensile azimuthal strain in the shell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In the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Shell stress is zero for the first step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3976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and components description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5362" name="Picture 2" descr="C:\Helene\Conf_review_meetings\2015_HiLumi_structure_review\background\mqxfa_3d_mech_2L-2L-2L-1L0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5351" t="9623" b="6063"/>
          <a:stretch/>
        </p:blipFill>
        <p:spPr bwMode="auto">
          <a:xfrm>
            <a:off x="3425125" y="1084881"/>
            <a:ext cx="5723828" cy="485872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Helene\Conf_review_meetings\2015_HiLumi_structure_review\background\crss-sectio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128" t="2530" r="16622" b="7374"/>
          <a:stretch/>
        </p:blipFill>
        <p:spPr bwMode="auto">
          <a:xfrm>
            <a:off x="0" y="3810000"/>
            <a:ext cx="2438400" cy="231734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425125" y="3354419"/>
            <a:ext cx="537275" cy="136998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95600" y="29718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Masters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905000" y="3279577"/>
            <a:ext cx="1066800" cy="1444823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00" y="11430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During assembly master allow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Insertion of the bladders and keys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3217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and components description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4338" name="Picture 2" descr="C:\Helene\Conf_review_meetings\2015_HiLumi_structure_review\background\mqxfa_3d_mech_2L-2L-2L-1L01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4441" t="7337" b="6197"/>
          <a:stretch/>
        </p:blipFill>
        <p:spPr bwMode="auto">
          <a:xfrm>
            <a:off x="3355383" y="953146"/>
            <a:ext cx="5793570" cy="498270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026689" y="3415514"/>
            <a:ext cx="1164311" cy="136998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05000" y="3032895"/>
            <a:ext cx="188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G10 and stainless steel pushers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143000"/>
            <a:ext cx="502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Pushers are present in the assembly</a:t>
            </a: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to ensure GPI and contact between the endplate and bullets screws</a:t>
            </a:r>
          </a:p>
          <a:p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In the model, pusher are bonded to the coil </a:t>
            </a:r>
            <a:r>
              <a:rPr lang="en-US" sz="1600" dirty="0" err="1" smtClean="0">
                <a:solidFill>
                  <a:schemeClr val="tx2">
                    <a:lumMod val="75000"/>
                  </a:schemeClr>
                </a:solidFill>
              </a:rPr>
              <a:t>endshoes</a:t>
            </a:r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6667" r="5464"/>
          <a:stretch>
            <a:fillRect/>
          </a:stretch>
        </p:blipFill>
        <p:spPr bwMode="auto">
          <a:xfrm>
            <a:off x="7086600" y="4267200"/>
            <a:ext cx="189892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542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Analytical Structures Development for MQXFA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3624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Developed 2D and 3D models based on prior experience, models, and test data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149A-14C6-B749-AF60-1744CFF2A84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 descr="E:\Work\LARP QXF\ANSYS simulations\MQXFS1\2D\Baseline case\MQXF_2D_mech_coilsy_4field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9575" y="1405496"/>
            <a:ext cx="303784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3"/>
          <p:cNvPicPr/>
          <p:nvPr/>
        </p:nvPicPr>
        <p:blipFill rotWithShape="1">
          <a:blip r:embed="rId3"/>
          <a:srcRect l="24167" t="28518" r="33750" b="15927"/>
          <a:stretch/>
        </p:blipFill>
        <p:spPr>
          <a:xfrm>
            <a:off x="579650" y="3691496"/>
            <a:ext cx="3391200" cy="2520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845935" y="1599601"/>
            <a:ext cx="5108628" cy="2024960"/>
            <a:chOff x="3049594" y="1666536"/>
            <a:chExt cx="5108628" cy="202496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7727" t="30256" r="32772" b="25200"/>
            <a:stretch/>
          </p:blipFill>
          <p:spPr bwMode="auto">
            <a:xfrm>
              <a:off x="5442886" y="2163758"/>
              <a:ext cx="2715336" cy="152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75436" t="32673" r="6754" b="44169"/>
            <a:stretch/>
          </p:blipFill>
          <p:spPr bwMode="auto">
            <a:xfrm>
              <a:off x="5373547" y="1666536"/>
              <a:ext cx="967534" cy="945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241682" y="1990496"/>
              <a:ext cx="1143440" cy="346524"/>
            </a:xfrm>
            <a:prstGeom prst="rect">
              <a:avLst/>
            </a:prstGeom>
            <a:noFill/>
          </p:spPr>
          <p:txBody>
            <a:bodyPr wrap="square" rtlCol="0">
              <a:normAutofit fontScale="62500" lnSpcReduction="20000"/>
            </a:bodyPr>
            <a:lstStyle/>
            <a:p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At 140 T/m</a:t>
              </a: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0059" t="20019" r="30914" b="27620"/>
            <a:stretch/>
          </p:blipFill>
          <p:spPr bwMode="auto">
            <a:xfrm>
              <a:off x="3049594" y="1949100"/>
              <a:ext cx="1988943" cy="13259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4802398" y="4033837"/>
            <a:ext cx="3249598" cy="2253738"/>
            <a:chOff x="3593540" y="1143000"/>
            <a:chExt cx="4970567" cy="3447305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3031" t="9951" r="26224" b="11114"/>
            <a:stretch/>
          </p:blipFill>
          <p:spPr bwMode="auto">
            <a:xfrm>
              <a:off x="4453181" y="1143000"/>
              <a:ext cx="4110926" cy="3447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75528" t="32990" r="8302" b="44284"/>
            <a:stretch/>
          </p:blipFill>
          <p:spPr bwMode="auto">
            <a:xfrm>
              <a:off x="7299714" y="2820910"/>
              <a:ext cx="1239863" cy="1309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593540" y="1143000"/>
              <a:ext cx="4166523" cy="399931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rtlCol="0">
              <a:normAutofit fontScale="92500" lnSpcReduction="20000"/>
            </a:bodyPr>
            <a:lstStyle/>
            <a:p>
              <a:r>
                <a:rPr lang="en-US" sz="1400" dirty="0" smtClean="0">
                  <a:solidFill>
                    <a:schemeClr val="tx2">
                      <a:lumMod val="75000"/>
                    </a:schemeClr>
                  </a:solidFill>
                </a:rPr>
                <a:t>MQXFA Shell </a:t>
              </a:r>
              <a:r>
                <a:rPr lang="en-US" sz="1400" dirty="0" smtClean="0">
                  <a:solidFill>
                    <a:schemeClr val="tx2">
                      <a:lumMod val="75000"/>
                    </a:schemeClr>
                  </a:solidFill>
                  <a:latin typeface="Symbol" panose="05050102010706020507" pitchFamily="18" charset="2"/>
                </a:rPr>
                <a:t> </a:t>
              </a:r>
              <a:r>
                <a:rPr lang="en-US" sz="1400" dirty="0" err="1" smtClean="0">
                  <a:solidFill>
                    <a:schemeClr val="tx2">
                      <a:lumMod val="75000"/>
                    </a:schemeClr>
                  </a:solidFill>
                  <a:latin typeface="Symbol" panose="05050102010706020507" pitchFamily="18" charset="2"/>
                </a:rPr>
                <a:t>s</a:t>
              </a:r>
              <a:r>
                <a:rPr lang="en-US" sz="1400" baseline="-25000" dirty="0" err="1" smtClean="0">
                  <a:solidFill>
                    <a:schemeClr val="tx2">
                      <a:lumMod val="75000"/>
                    </a:schemeClr>
                  </a:solidFill>
                </a:rPr>
                <a:t>VM</a:t>
              </a:r>
              <a:r>
                <a:rPr lang="en-US" sz="1400" dirty="0" smtClean="0">
                  <a:solidFill>
                    <a:schemeClr val="tx2">
                      <a:lumMod val="75000"/>
                    </a:schemeClr>
                  </a:solidFill>
                  <a:latin typeface="Symbol" panose="05050102010706020507" pitchFamily="18" charset="2"/>
                </a:rPr>
                <a:t> </a:t>
              </a:r>
              <a:r>
                <a:rPr lang="en-US" sz="1400" dirty="0" smtClean="0">
                  <a:solidFill>
                    <a:schemeClr val="tx2">
                      <a:lumMod val="75000"/>
                    </a:schemeClr>
                  </a:solidFill>
                </a:rPr>
                <a:t>in Pa at 4.2 K</a:t>
              </a:r>
              <a:r>
                <a:rPr lang="en-US" sz="1400" dirty="0" smtClean="0">
                  <a:solidFill>
                    <a:schemeClr val="tx2">
                      <a:lumMod val="75000"/>
                    </a:schemeClr>
                  </a:solidFill>
                  <a:latin typeface="Symbol" panose="05050102010706020507" pitchFamily="18" charset="2"/>
                </a:rPr>
                <a:t> </a:t>
              </a:r>
              <a:endParaRPr lang="en-US" sz="1400" dirty="0">
                <a:solidFill>
                  <a:schemeClr val="tx2">
                    <a:lumMod val="75000"/>
                  </a:schemeClr>
                </a:solidFill>
                <a:latin typeface="Symbol" panose="05050102010706020507" pitchFamily="18" charset="2"/>
              </a:endParaRPr>
            </a:p>
          </p:txBody>
        </p:sp>
      </p:grpSp>
      <p:sp>
        <p:nvSpPr>
          <p:cNvPr id="24" name="Rounded Rectangular Callout 23"/>
          <p:cNvSpPr/>
          <p:nvPr/>
        </p:nvSpPr>
        <p:spPr>
          <a:xfrm>
            <a:off x="1654131" y="4029624"/>
            <a:ext cx="4515757" cy="900626"/>
          </a:xfrm>
          <a:prstGeom prst="wedgeRoundRectCallout">
            <a:avLst>
              <a:gd name="adj1" fmla="val 44284"/>
              <a:gd name="adj2" fmla="val 107984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dirty="0" smtClean="0"/>
              <a:t>MQXFS short prototype already incorporates the segmented shell design that will be used in MQXFA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 and </a:t>
            </a:r>
            <a:r>
              <a:rPr lang="en-US" dirty="0"/>
              <a:t>components </a:t>
            </a:r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3315" name="Picture 3" descr="C:\Helene\Conf_review_meetings\2015_HiLumi_structure_review\background\mqxfa_3d_mech_2L-2L-2L-1L00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1070" t="8092" b="7594"/>
          <a:stretch/>
        </p:blipFill>
        <p:spPr bwMode="auto">
          <a:xfrm>
            <a:off x="3091912" y="999641"/>
            <a:ext cx="6052088" cy="485871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6667" r="5464"/>
          <a:stretch>
            <a:fillRect/>
          </a:stretch>
        </p:blipFill>
        <p:spPr bwMode="auto">
          <a:xfrm>
            <a:off x="7086600" y="4267200"/>
            <a:ext cx="189892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600" y="1143000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Pushers are present in the assembly</a:t>
            </a: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to ensure contact between the endplate and bullets screws</a:t>
            </a:r>
          </a:p>
          <a:p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In the model, the endplate is in direct contact with the pushers: sliding contact with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=0.2</a:t>
            </a:r>
          </a:p>
          <a:p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8389" t="16137" r="27235" b="20123"/>
          <a:stretch/>
        </p:blipFill>
        <p:spPr bwMode="auto">
          <a:xfrm>
            <a:off x="195020" y="3276600"/>
            <a:ext cx="3051286" cy="227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893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Lessons Learned in Tooling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Key takeaways from our magnet development</a:t>
            </a:r>
          </a:p>
          <a:p>
            <a:r>
              <a:rPr lang="en-US" dirty="0" smtClean="0"/>
              <a:t>LQ</a:t>
            </a:r>
          </a:p>
          <a:p>
            <a:pPr lvl="1"/>
            <a:r>
              <a:rPr lang="en-US" dirty="0" smtClean="0"/>
              <a:t>We learned manufacturing and assembly techniques for long magnets and their related structures</a:t>
            </a:r>
          </a:p>
          <a:p>
            <a:pPr lvl="1"/>
            <a:r>
              <a:rPr lang="en-US" dirty="0" smtClean="0"/>
              <a:t>Tooling related to the length scale up from short models was functional, but for would require design additions for efficiency</a:t>
            </a:r>
          </a:p>
          <a:p>
            <a:r>
              <a:rPr lang="en-US" dirty="0" smtClean="0"/>
              <a:t>HQ</a:t>
            </a:r>
          </a:p>
          <a:p>
            <a:pPr lvl="1"/>
            <a:r>
              <a:rPr lang="en-US" dirty="0" smtClean="0"/>
              <a:t>The addition of the alignment key feature also required better manipulation of coil CMM data and overall shim package control</a:t>
            </a:r>
          </a:p>
          <a:p>
            <a:pPr lvl="1"/>
            <a:r>
              <a:rPr lang="en-US" dirty="0" smtClean="0"/>
              <a:t>We refined the process of calculating radial shim packaging due to large variances of coil sizes that were observed</a:t>
            </a:r>
          </a:p>
          <a:p>
            <a:r>
              <a:rPr lang="en-US" dirty="0" smtClean="0"/>
              <a:t>MQXFS(D/1)</a:t>
            </a:r>
          </a:p>
          <a:p>
            <a:pPr lvl="1"/>
            <a:r>
              <a:rPr lang="en-US" dirty="0" smtClean="0"/>
              <a:t>Beginning to apply efficiency and throughput improvements (with the use of custom-sized radial shims, for example, etc.) </a:t>
            </a:r>
          </a:p>
          <a:p>
            <a:pPr lvl="1"/>
            <a:r>
              <a:rPr lang="en-US" dirty="0" smtClean="0"/>
              <a:t>Our tooling for manipulating the coils during preparation and assembly are designed to be scaled up for production</a:t>
            </a:r>
          </a:p>
          <a:p>
            <a:pPr lvl="1"/>
            <a:r>
              <a:rPr lang="en-US" dirty="0" smtClean="0"/>
              <a:t>Adjusting dimensions of parts (collar radius, adding tooling process keys) will simplify the assembly process by reducing number of parts that have to be handled during operations</a:t>
            </a:r>
          </a:p>
          <a:p>
            <a:r>
              <a:rPr lang="en-US" dirty="0" smtClean="0"/>
              <a:t>Parallel short magnet development with CERN provides feedback for similar tools &amp; tooling designs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D.W. Cheng et al. – Long Magnet Fabrication at LBNL, DOE Review, July 13-15, 2016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What we learned:</a:t>
            </a:r>
          </a:p>
          <a:p>
            <a:pPr lvl="1"/>
            <a:r>
              <a:rPr lang="en-US" dirty="0" smtClean="0"/>
              <a:t>Master keys were integral to the design and assembly of the long structure assembly process</a:t>
            </a:r>
          </a:p>
          <a:p>
            <a:pPr lvl="1"/>
            <a:r>
              <a:rPr lang="en-US" dirty="0" smtClean="0"/>
              <a:t>Joining shell-yoke subassemblies is a viable option to making long magnets</a:t>
            </a:r>
          </a:p>
          <a:p>
            <a:pPr lvl="1"/>
            <a:r>
              <a:rPr lang="en-US" dirty="0" smtClean="0"/>
              <a:t>Half-length master key assemblies were effective in the preload operations</a:t>
            </a:r>
          </a:p>
          <a:p>
            <a:pPr lvl="1"/>
            <a:r>
              <a:rPr lang="en-US" dirty="0" smtClean="0"/>
              <a:t>Collar shimming and coil radial contact was important for the preload of the magnet coils </a:t>
            </a:r>
          </a:p>
          <a:p>
            <a:r>
              <a:rPr lang="en-US" dirty="0" smtClean="0"/>
              <a:t>What we wanted to do better: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Long shell machining started with one piece, but limited fabrication options, and added time and cost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Long coil handling tooling was functional, but not efficient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Load pad handling was also functional, but not necessarily scalable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Coil pack insertion method is not necessarily scalable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Instrumentation wire routing at magnet level needed improvement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LQ Experience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9794" y="3817998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794" y="4319103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634" y="4665812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794" y="4959748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9794" y="5245796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581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we learned</a:t>
            </a:r>
          </a:p>
          <a:p>
            <a:pPr lvl="1"/>
            <a:r>
              <a:rPr lang="en-US" dirty="0" smtClean="0"/>
              <a:t>We refined the process of calculating what shims were required to ensure the contact between collars, coils, and alignment keys</a:t>
            </a:r>
          </a:p>
          <a:p>
            <a:pPr lvl="1"/>
            <a:r>
              <a:rPr lang="en-US" dirty="0" smtClean="0"/>
              <a:t>Collars required ground plane protection in addition to better control of radial shimming</a:t>
            </a:r>
          </a:p>
          <a:p>
            <a:pPr lvl="1"/>
            <a:r>
              <a:rPr lang="en-US" dirty="0" smtClean="0"/>
              <a:t>Full length (G10) alignment keys only needed to be shimmed to size at pole island region</a:t>
            </a:r>
          </a:p>
          <a:p>
            <a:pPr lvl="1"/>
            <a:r>
              <a:rPr lang="en-US" dirty="0" smtClean="0"/>
              <a:t>Strain gauge installation process was refined, which improved reliability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HQ Experience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What we learned</a:t>
            </a:r>
          </a:p>
          <a:p>
            <a:pPr lvl="1"/>
            <a:r>
              <a:rPr lang="en-US" dirty="0" smtClean="0"/>
              <a:t>We were able to preload several shells in one shell-yoke preload assembly step</a:t>
            </a:r>
          </a:p>
          <a:p>
            <a:pPr lvl="1"/>
            <a:r>
              <a:rPr lang="en-US" dirty="0" smtClean="0"/>
              <a:t>Yoke/Shell alignment may only require 1 quadrant pin for clocking, which will not over-constrain system</a:t>
            </a:r>
          </a:p>
          <a:p>
            <a:pPr lvl="1"/>
            <a:r>
              <a:rPr lang="en-US" dirty="0" smtClean="0"/>
              <a:t>Custom width GPI coil layers facilitated ease of preparation</a:t>
            </a:r>
          </a:p>
          <a:p>
            <a:pPr lvl="1"/>
            <a:r>
              <a:rPr lang="en-US" dirty="0" smtClean="0"/>
              <a:t>Strain gauge measurement systems are showing comparable results</a:t>
            </a:r>
          </a:p>
          <a:p>
            <a:r>
              <a:rPr lang="en-US" dirty="0" smtClean="0"/>
              <a:t>What we’d like to do better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Seismic support of the shell-yoke subassembly needs improvement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Bladder support cross requires double slots for lower pressure operation =&gt; more reliability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GPI creasing technique/tooling to be improved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Collar radius will be adjusted to reduce amount of radial shims required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Collar shims will be custom width sheets of </a:t>
            </a:r>
            <a:r>
              <a:rPr lang="en-US" dirty="0" err="1" smtClean="0">
                <a:solidFill>
                  <a:srgbClr val="FF0000"/>
                </a:solidFill>
              </a:rPr>
              <a:t>Kapton</a:t>
            </a:r>
            <a:r>
              <a:rPr lang="en-US" dirty="0" smtClean="0">
                <a:solidFill>
                  <a:srgbClr val="FF0000"/>
                </a:solidFill>
              </a:rPr>
              <a:t> rolls, also for ease of prep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Pressure paper sensitivity was not high enough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Coil pack installation support needs to positively engage coils during assembly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Alignment and load keys will be adjusted in thickness to reduce the amount of shim stock required, and also be made out of bronze instead of steel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MQXFS/D Experience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9794" y="2803756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634" y="3150465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794" y="3444401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794" y="3730449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9794" y="4204147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634" y="4550856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794" y="4844792"/>
            <a:ext cx="445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Present Tooling Infrastructure Footprint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4414825"/>
            <a:ext cx="7920000" cy="1711338"/>
          </a:xfrm>
        </p:spPr>
        <p:txBody>
          <a:bodyPr>
            <a:normAutofit/>
          </a:bodyPr>
          <a:lstStyle/>
          <a:p>
            <a:r>
              <a:rPr lang="en-US" dirty="0" smtClean="0"/>
              <a:t>Accommodates the short magnet program that is continuing in parallel with the prototype development</a:t>
            </a:r>
          </a:p>
          <a:p>
            <a:r>
              <a:rPr lang="en-US" dirty="0" smtClean="0"/>
              <a:t>Long prototype layout presently being built up</a:t>
            </a:r>
          </a:p>
          <a:p>
            <a:r>
              <a:rPr lang="en-US" dirty="0" smtClean="0"/>
              <a:t>Entire long operation serial, no parallelization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700" y="1099378"/>
            <a:ext cx="9146931" cy="331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3" y="1100795"/>
            <a:ext cx="33665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Layout for MQXFA (early 2016)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D.W. Cheng et al. – Long Magnet Fabrication at LBNL, DOE Review, July 13-15, 2016</a:t>
            </a:r>
            <a:endParaRPr lang="en-GB" noProof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9309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Alignment: What is Achievable?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more of a </a:t>
            </a:r>
            <a:r>
              <a:rPr lang="en-US" dirty="0" err="1" smtClean="0"/>
              <a:t>fiducialization</a:t>
            </a:r>
            <a:r>
              <a:rPr lang="en-US" dirty="0" smtClean="0"/>
              <a:t> process</a:t>
            </a:r>
          </a:p>
          <a:p>
            <a:r>
              <a:rPr lang="en-US" dirty="0" smtClean="0"/>
              <a:t>Magnet alignment: No real “knobs to turn”</a:t>
            </a:r>
          </a:p>
          <a:p>
            <a:pPr lvl="1"/>
            <a:r>
              <a:rPr lang="en-US" dirty="0" smtClean="0"/>
              <a:t>Assembly tooling will be aligned, though</a:t>
            </a:r>
          </a:p>
          <a:p>
            <a:pPr lvl="1"/>
            <a:r>
              <a:rPr lang="en-US" dirty="0" smtClean="0"/>
              <a:t>Will likely use a laser tracker (FARO Vantage system)</a:t>
            </a:r>
          </a:p>
          <a:p>
            <a:pPr lvl="1"/>
            <a:r>
              <a:rPr lang="en-US" dirty="0" smtClean="0"/>
              <a:t>Our survey crew will need to perform some tests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7" name="Picture 6" descr="Screenshot 2016-01-22 08.45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904427"/>
            <a:ext cx="4431704" cy="20391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399" y="6019800"/>
            <a:ext cx="5730453" cy="374092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http://www.faro.com/products/metrology/faro-laser-tracker/overview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324600" y="5257800"/>
            <a:ext cx="1600200" cy="762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MQXFA Structure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612000" y="1219200"/>
            <a:ext cx="4493400" cy="4906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Shell-Yoke Structure</a:t>
            </a:r>
          </a:p>
          <a:p>
            <a:pPr lvl="1"/>
            <a:r>
              <a:rPr lang="en-US" dirty="0" smtClean="0"/>
              <a:t>Half-length subassemblies</a:t>
            </a:r>
          </a:p>
          <a:p>
            <a:pPr lvl="1"/>
            <a:r>
              <a:rPr lang="en-US" dirty="0" smtClean="0"/>
              <a:t>Joined shell-yoke subassembly, full-length</a:t>
            </a:r>
          </a:p>
          <a:p>
            <a:r>
              <a:rPr lang="en-US" dirty="0" smtClean="0"/>
              <a:t>Coil pack subassembly</a:t>
            </a:r>
          </a:p>
          <a:p>
            <a:pPr lvl="1"/>
            <a:r>
              <a:rPr lang="en-US" dirty="0" smtClean="0"/>
              <a:t>Load pad stacks</a:t>
            </a:r>
          </a:p>
          <a:p>
            <a:pPr lvl="1"/>
            <a:r>
              <a:rPr lang="en-US" dirty="0" smtClean="0"/>
              <a:t>Collar stacks</a:t>
            </a:r>
          </a:p>
          <a:p>
            <a:pPr lvl="1"/>
            <a:r>
              <a:rPr lang="en-US" dirty="0" smtClean="0"/>
              <a:t>Instrumented and dressed coils</a:t>
            </a:r>
          </a:p>
          <a:p>
            <a:r>
              <a:rPr lang="en-US" dirty="0" smtClean="0"/>
              <a:t>Master Key packages</a:t>
            </a:r>
          </a:p>
          <a:p>
            <a:pPr lvl="1"/>
            <a:r>
              <a:rPr lang="en-US" dirty="0" smtClean="0"/>
              <a:t>Load keys, alignment keys, shims</a:t>
            </a:r>
          </a:p>
          <a:p>
            <a:r>
              <a:rPr lang="en-US" dirty="0" smtClean="0"/>
              <a:t>Axial load</a:t>
            </a:r>
          </a:p>
          <a:p>
            <a:pPr lvl="1"/>
            <a:r>
              <a:rPr lang="en-US" dirty="0" smtClean="0"/>
              <a:t>Axial rods (End plates, wire guides not shown)</a:t>
            </a:r>
          </a:p>
          <a:p>
            <a:r>
              <a:rPr lang="en-US" dirty="0" smtClean="0"/>
              <a:t>Splice Connection box (Not shown)</a:t>
            </a:r>
          </a:p>
          <a:p>
            <a:r>
              <a:rPr lang="en-US" dirty="0" smtClean="0"/>
              <a:t>Instrumentation connectors (not shown)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7" name="Picture 2" descr="D:\Work\QXF\Mechanics\2D\MQXF_150mm_aperture\v7_ref\pictures\MQXF_2d_mech_cross-section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52600"/>
            <a:ext cx="3588746" cy="358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886200" y="1447800"/>
            <a:ext cx="2743200" cy="6096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886200" y="2590800"/>
            <a:ext cx="2362200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429000" y="3505200"/>
            <a:ext cx="2631336" cy="30638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922788" y="4191000"/>
            <a:ext cx="1554212" cy="10529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Shell-based support </a:t>
            </a:r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 descr="step01.png"/>
          <p:cNvPicPr>
            <a:picLocks noChangeAspect="1"/>
          </p:cNvPicPr>
          <p:nvPr/>
        </p:nvPicPr>
        <p:blipFill>
          <a:blip r:embed="rId2" cstate="print"/>
          <a:srcRect l="3946" t="8333" r="34896" b="8333"/>
          <a:stretch>
            <a:fillRect/>
          </a:stretch>
        </p:blipFill>
        <p:spPr>
          <a:xfrm>
            <a:off x="4325112" y="1219200"/>
            <a:ext cx="4724400" cy="457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48" y="2843784"/>
            <a:ext cx="4161246" cy="301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219201"/>
            <a:ext cx="53889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Shell-based support structure often referred as “bladder and keys” structure developed at LBNL for strain sensitive material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Low pre-stress at RT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Achieves full pre-load at cold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25689" y="1735596"/>
            <a:ext cx="4846777" cy="1108188"/>
            <a:chOff x="4025689" y="1735596"/>
            <a:chExt cx="4846777" cy="1108188"/>
          </a:xfrm>
        </p:grpSpPr>
        <p:sp>
          <p:nvSpPr>
            <p:cNvPr id="9" name="Rectangular Callout 8"/>
            <p:cNvSpPr/>
            <p:nvPr/>
          </p:nvSpPr>
          <p:spPr>
            <a:xfrm>
              <a:off x="4025689" y="2104992"/>
              <a:ext cx="1855026" cy="738792"/>
            </a:xfrm>
            <a:prstGeom prst="wedgeRectCallout">
              <a:avLst>
                <a:gd name="adj1" fmla="val 80467"/>
                <a:gd name="adj2" fmla="val 96039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70000" lnSpcReduction="20000"/>
            </a:bodyPr>
            <a:lstStyle/>
            <a:p>
              <a:pPr algn="ctr"/>
              <a:r>
                <a:rPr lang="en-US" dirty="0" smtClean="0"/>
                <a:t>Each coil strain gauges on pole segments</a:t>
              </a:r>
              <a:endParaRPr lang="en-US" dirty="0"/>
            </a:p>
          </p:txBody>
        </p:sp>
        <p:sp>
          <p:nvSpPr>
            <p:cNvPr id="10" name="Rectangular Callout 9"/>
            <p:cNvSpPr/>
            <p:nvPr/>
          </p:nvSpPr>
          <p:spPr>
            <a:xfrm>
              <a:off x="7017440" y="1735596"/>
              <a:ext cx="1855026" cy="738792"/>
            </a:xfrm>
            <a:prstGeom prst="wedgeRectCallout">
              <a:avLst>
                <a:gd name="adj1" fmla="val -92633"/>
                <a:gd name="adj2" fmla="val -9960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70000" lnSpcReduction="20000"/>
            </a:bodyPr>
            <a:lstStyle/>
            <a:p>
              <a:pPr algn="ctr"/>
              <a:r>
                <a:rPr lang="en-US" dirty="0" smtClean="0"/>
                <a:t>Shell strain gauges on each quadrant</a:t>
              </a:r>
              <a:endParaRPr lang="en-US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6257230" y="5773802"/>
            <a:ext cx="2869374" cy="511604"/>
          </a:xfrm>
          <a:prstGeom prst="rect">
            <a:avLst/>
          </a:prstGeom>
          <a:solidFill>
            <a:srgbClr val="E0692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en-US" i="1" dirty="0" smtClean="0"/>
              <a:t>Depictions of the HQ loading case shown</a:t>
            </a:r>
            <a:endParaRPr lang="en-US" i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493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Shell-based support </a:t>
            </a:r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3" name="Group 4"/>
          <p:cNvGrpSpPr/>
          <p:nvPr/>
        </p:nvGrpSpPr>
        <p:grpSpPr>
          <a:xfrm>
            <a:off x="4325112" y="1069848"/>
            <a:ext cx="4818888" cy="4800600"/>
            <a:chOff x="0" y="1066800"/>
            <a:chExt cx="4818888" cy="48006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1066800"/>
              <a:ext cx="4818888" cy="4800600"/>
              <a:chOff x="-1371600" y="1066800"/>
              <a:chExt cx="4818888" cy="4800600"/>
            </a:xfrm>
          </p:grpSpPr>
          <p:pic>
            <p:nvPicPr>
              <p:cNvPr id="15" name="Picture 14" descr="step1.png"/>
              <p:cNvPicPr>
                <a:picLocks noChangeAspect="1"/>
              </p:cNvPicPr>
              <p:nvPr/>
            </p:nvPicPr>
            <p:blipFill>
              <a:blip r:embed="rId2" cstate="print"/>
              <a:srcRect l="3945" t="5556" r="33674" b="6945"/>
              <a:stretch>
                <a:fillRect/>
              </a:stretch>
            </p:blipFill>
            <p:spPr>
              <a:xfrm>
                <a:off x="-1371600" y="1066800"/>
                <a:ext cx="4818888" cy="4800600"/>
              </a:xfrm>
              <a:prstGeom prst="rect">
                <a:avLst/>
              </a:prstGeom>
            </p:spPr>
          </p:pic>
          <p:grpSp>
            <p:nvGrpSpPr>
              <p:cNvPr id="6" name="Group 18"/>
              <p:cNvGrpSpPr/>
              <p:nvPr/>
            </p:nvGrpSpPr>
            <p:grpSpPr>
              <a:xfrm>
                <a:off x="2320139" y="3810013"/>
                <a:ext cx="152399" cy="285300"/>
                <a:chOff x="3601949" y="3153523"/>
                <a:chExt cx="360451" cy="504077"/>
              </a:xfrm>
            </p:grpSpPr>
            <p:sp>
              <p:nvSpPr>
                <p:cNvPr id="45" name="Right Arrow 44"/>
                <p:cNvSpPr/>
                <p:nvPr/>
              </p:nvSpPr>
              <p:spPr>
                <a:xfrm>
                  <a:off x="3810000" y="3153523"/>
                  <a:ext cx="152400" cy="762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ight Arrow 45"/>
                <p:cNvSpPr/>
                <p:nvPr/>
              </p:nvSpPr>
              <p:spPr>
                <a:xfrm>
                  <a:off x="3810000" y="3581400"/>
                  <a:ext cx="152400" cy="762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ight Arrow 46"/>
                <p:cNvSpPr/>
                <p:nvPr/>
              </p:nvSpPr>
              <p:spPr>
                <a:xfrm rot="10800000">
                  <a:off x="3601949" y="3155233"/>
                  <a:ext cx="152400" cy="762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ight Arrow 47"/>
                <p:cNvSpPr/>
                <p:nvPr/>
              </p:nvSpPr>
              <p:spPr>
                <a:xfrm rot="10800000">
                  <a:off x="3601949" y="3580544"/>
                  <a:ext cx="152400" cy="762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26"/>
              <p:cNvGrpSpPr/>
              <p:nvPr/>
            </p:nvGrpSpPr>
            <p:grpSpPr>
              <a:xfrm rot="5400000">
                <a:off x="554743" y="4688434"/>
                <a:ext cx="152405" cy="262130"/>
                <a:chOff x="3601949" y="3194453"/>
                <a:chExt cx="360463" cy="463147"/>
              </a:xfrm>
            </p:grpSpPr>
            <p:sp>
              <p:nvSpPr>
                <p:cNvPr id="41" name="Right Arrow 40"/>
                <p:cNvSpPr/>
                <p:nvPr/>
              </p:nvSpPr>
              <p:spPr>
                <a:xfrm>
                  <a:off x="3810012" y="3194453"/>
                  <a:ext cx="152400" cy="76201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ight Arrow 41"/>
                <p:cNvSpPr/>
                <p:nvPr/>
              </p:nvSpPr>
              <p:spPr>
                <a:xfrm>
                  <a:off x="3810000" y="3581400"/>
                  <a:ext cx="152400" cy="762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ight Arrow 42"/>
                <p:cNvSpPr/>
                <p:nvPr/>
              </p:nvSpPr>
              <p:spPr>
                <a:xfrm rot="10800000">
                  <a:off x="3601953" y="3196169"/>
                  <a:ext cx="152399" cy="76201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ight Arrow 43"/>
                <p:cNvSpPr/>
                <p:nvPr/>
              </p:nvSpPr>
              <p:spPr>
                <a:xfrm rot="10800000">
                  <a:off x="3601949" y="3580544"/>
                  <a:ext cx="152400" cy="762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26"/>
              <p:cNvGrpSpPr/>
              <p:nvPr/>
            </p:nvGrpSpPr>
            <p:grpSpPr>
              <a:xfrm rot="5400000">
                <a:off x="1423827" y="4695334"/>
                <a:ext cx="152402" cy="288551"/>
                <a:chOff x="3601945" y="3147772"/>
                <a:chExt cx="360457" cy="509828"/>
              </a:xfrm>
            </p:grpSpPr>
            <p:sp>
              <p:nvSpPr>
                <p:cNvPr id="37" name="Right Arrow 36"/>
                <p:cNvSpPr/>
                <p:nvPr/>
              </p:nvSpPr>
              <p:spPr>
                <a:xfrm>
                  <a:off x="3810003" y="3147772"/>
                  <a:ext cx="152399" cy="76201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ight Arrow 37"/>
                <p:cNvSpPr/>
                <p:nvPr/>
              </p:nvSpPr>
              <p:spPr>
                <a:xfrm>
                  <a:off x="3810000" y="3581400"/>
                  <a:ext cx="152400" cy="762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ight Arrow 38"/>
                <p:cNvSpPr/>
                <p:nvPr/>
              </p:nvSpPr>
              <p:spPr>
                <a:xfrm rot="10800000">
                  <a:off x="3601945" y="3149482"/>
                  <a:ext cx="152399" cy="76201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ight Arrow 39"/>
                <p:cNvSpPr/>
                <p:nvPr/>
              </p:nvSpPr>
              <p:spPr>
                <a:xfrm rot="10800000">
                  <a:off x="3601949" y="3580544"/>
                  <a:ext cx="152400" cy="762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8"/>
              <p:cNvGrpSpPr/>
              <p:nvPr/>
            </p:nvGrpSpPr>
            <p:grpSpPr>
              <a:xfrm>
                <a:off x="2321074" y="2941894"/>
                <a:ext cx="152399" cy="285300"/>
                <a:chOff x="3601949" y="3153523"/>
                <a:chExt cx="360451" cy="504077"/>
              </a:xfrm>
            </p:grpSpPr>
            <p:sp>
              <p:nvSpPr>
                <p:cNvPr id="33" name="Right Arrow 32"/>
                <p:cNvSpPr/>
                <p:nvPr/>
              </p:nvSpPr>
              <p:spPr>
                <a:xfrm>
                  <a:off x="3810000" y="3153523"/>
                  <a:ext cx="152400" cy="762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ight Arrow 33"/>
                <p:cNvSpPr/>
                <p:nvPr/>
              </p:nvSpPr>
              <p:spPr>
                <a:xfrm>
                  <a:off x="3810000" y="3581400"/>
                  <a:ext cx="152400" cy="762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ight Arrow 34"/>
                <p:cNvSpPr/>
                <p:nvPr/>
              </p:nvSpPr>
              <p:spPr>
                <a:xfrm rot="10800000">
                  <a:off x="3601949" y="3155233"/>
                  <a:ext cx="152400" cy="762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ight Arrow 35"/>
                <p:cNvSpPr/>
                <p:nvPr/>
              </p:nvSpPr>
              <p:spPr>
                <a:xfrm rot="10800000">
                  <a:off x="3601949" y="3580544"/>
                  <a:ext cx="152400" cy="762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26"/>
              <p:cNvGrpSpPr/>
              <p:nvPr/>
            </p:nvGrpSpPr>
            <p:grpSpPr>
              <a:xfrm rot="5400000">
                <a:off x="1424761" y="2029735"/>
                <a:ext cx="152402" cy="288551"/>
                <a:chOff x="3601945" y="3147772"/>
                <a:chExt cx="360457" cy="509828"/>
              </a:xfrm>
            </p:grpSpPr>
            <p:sp>
              <p:nvSpPr>
                <p:cNvPr id="29" name="Right Arrow 28"/>
                <p:cNvSpPr/>
                <p:nvPr/>
              </p:nvSpPr>
              <p:spPr>
                <a:xfrm>
                  <a:off x="3810003" y="3147772"/>
                  <a:ext cx="152399" cy="76201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ight Arrow 29"/>
                <p:cNvSpPr/>
                <p:nvPr/>
              </p:nvSpPr>
              <p:spPr>
                <a:xfrm>
                  <a:off x="3810000" y="3581400"/>
                  <a:ext cx="152400" cy="762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ight Arrow 30"/>
                <p:cNvSpPr/>
                <p:nvPr/>
              </p:nvSpPr>
              <p:spPr>
                <a:xfrm rot="10800000">
                  <a:off x="3601945" y="3149482"/>
                  <a:ext cx="152399" cy="76201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ight Arrow 31"/>
                <p:cNvSpPr/>
                <p:nvPr/>
              </p:nvSpPr>
              <p:spPr>
                <a:xfrm rot="10800000">
                  <a:off x="3601949" y="3580544"/>
                  <a:ext cx="152400" cy="762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26"/>
              <p:cNvGrpSpPr/>
              <p:nvPr/>
            </p:nvGrpSpPr>
            <p:grpSpPr>
              <a:xfrm rot="5400000">
                <a:off x="564122" y="2024126"/>
                <a:ext cx="152402" cy="288551"/>
                <a:chOff x="3601945" y="3147772"/>
                <a:chExt cx="360457" cy="509828"/>
              </a:xfrm>
            </p:grpSpPr>
            <p:sp>
              <p:nvSpPr>
                <p:cNvPr id="25" name="Right Arrow 24"/>
                <p:cNvSpPr/>
                <p:nvPr/>
              </p:nvSpPr>
              <p:spPr>
                <a:xfrm>
                  <a:off x="3810003" y="3147772"/>
                  <a:ext cx="152399" cy="76201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ight Arrow 25"/>
                <p:cNvSpPr/>
                <p:nvPr/>
              </p:nvSpPr>
              <p:spPr>
                <a:xfrm>
                  <a:off x="3810000" y="3581400"/>
                  <a:ext cx="152400" cy="762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ight Arrow 26"/>
                <p:cNvSpPr/>
                <p:nvPr/>
              </p:nvSpPr>
              <p:spPr>
                <a:xfrm rot="10800000">
                  <a:off x="3601945" y="3149482"/>
                  <a:ext cx="152399" cy="76201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ight Arrow 27"/>
                <p:cNvSpPr/>
                <p:nvPr/>
              </p:nvSpPr>
              <p:spPr>
                <a:xfrm rot="10800000">
                  <a:off x="3601949" y="3580544"/>
                  <a:ext cx="152400" cy="762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Rectangle 21"/>
              <p:cNvSpPr/>
              <p:nvPr/>
            </p:nvSpPr>
            <p:spPr>
              <a:xfrm>
                <a:off x="990600" y="3234690"/>
                <a:ext cx="274320" cy="3467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219200" y="3352800"/>
                <a:ext cx="179070" cy="217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94410" y="314706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ight Arrow 6"/>
            <p:cNvSpPr/>
            <p:nvPr/>
          </p:nvSpPr>
          <p:spPr>
            <a:xfrm>
              <a:off x="1120573" y="3810716"/>
              <a:ext cx="64435" cy="4312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1120573" y="4052888"/>
              <a:ext cx="64435" cy="4312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rot="10800000">
              <a:off x="1032609" y="3811684"/>
              <a:ext cx="64435" cy="4312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10800000">
              <a:off x="1032609" y="4052403"/>
              <a:ext cx="64435" cy="4312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1121508" y="2942597"/>
              <a:ext cx="64435" cy="4312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1121508" y="3184769"/>
              <a:ext cx="64435" cy="4312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10800000">
              <a:off x="1033544" y="2943565"/>
              <a:ext cx="64435" cy="4312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1033544" y="3184284"/>
              <a:ext cx="64435" cy="4312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4191000" y="59436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Displacement scaling 30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34000" y="8382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Inflated Bladders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48" y="2843784"/>
            <a:ext cx="4161246" cy="301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770626" y="3659294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Bladder</a:t>
            </a:r>
            <a:endParaRPr lang="en-US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0" y="1219201"/>
            <a:ext cx="53889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Shell-based support structure often referred as “bladder and keys” structure developed at LBNL for strain sensitive material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Low pre-stress at RT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Achieves full pre-load at cold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257230" y="5773802"/>
            <a:ext cx="2869374" cy="511604"/>
          </a:xfrm>
          <a:prstGeom prst="rect">
            <a:avLst/>
          </a:prstGeom>
          <a:solidFill>
            <a:srgbClr val="E0692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en-US" i="1" dirty="0" smtClean="0"/>
              <a:t>Depictions of the HQ loading case shown</a:t>
            </a:r>
            <a:endParaRPr lang="en-US" i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627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Shell-based support </a:t>
            </a:r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3" name="Group 4"/>
          <p:cNvGrpSpPr/>
          <p:nvPr/>
        </p:nvGrpSpPr>
        <p:grpSpPr>
          <a:xfrm>
            <a:off x="4351572" y="1143000"/>
            <a:ext cx="4800600" cy="4724400"/>
            <a:chOff x="0" y="1143000"/>
            <a:chExt cx="4800600" cy="47244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1143000"/>
              <a:ext cx="4800600" cy="4724400"/>
              <a:chOff x="-1371600" y="1143000"/>
              <a:chExt cx="4800600" cy="4724400"/>
            </a:xfrm>
          </p:grpSpPr>
          <p:pic>
            <p:nvPicPr>
              <p:cNvPr id="9" name="Picture 8" descr="step2.png"/>
              <p:cNvPicPr>
                <a:picLocks noChangeAspect="1"/>
              </p:cNvPicPr>
              <p:nvPr/>
            </p:nvPicPr>
            <p:blipFill>
              <a:blip r:embed="rId2" cstate="print"/>
              <a:srcRect l="4254" t="6944" r="33602" b="6944"/>
              <a:stretch>
                <a:fillRect/>
              </a:stretch>
            </p:blipFill>
            <p:spPr>
              <a:xfrm>
                <a:off x="-1371600" y="1143000"/>
                <a:ext cx="4800600" cy="47244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 rot="5400000">
                <a:off x="813267" y="4749334"/>
                <a:ext cx="129927" cy="8006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5400000">
                <a:off x="1139179" y="4754993"/>
                <a:ext cx="129333" cy="777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5400000">
                <a:off x="810967" y="2177254"/>
                <a:ext cx="129927" cy="8006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5400000">
                <a:off x="1136879" y="2182913"/>
                <a:ext cx="129333" cy="777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64044" y="3305000"/>
                <a:ext cx="138192" cy="7363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270502" y="3636936"/>
                <a:ext cx="133027" cy="6715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990600" y="3234690"/>
                <a:ext cx="274320" cy="3467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219200" y="3352800"/>
                <a:ext cx="179070" cy="217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94410" y="314706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057404" y="3299976"/>
              <a:ext cx="138192" cy="7363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63862" y="3631912"/>
              <a:ext cx="133027" cy="67159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191000" y="59436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Displacement scaling 30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0" y="8382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Shimming of the load leys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48" y="2843784"/>
            <a:ext cx="4161246" cy="301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219200" y="41910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Keys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770626" y="3659294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Bladder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1219201"/>
            <a:ext cx="53889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Shell-based support structure often referred as “bladder and keys” structure developed at LBNL for strain sensitive material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Low pre-stress at RT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Achieves full pre-load at cold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57230" y="5773802"/>
            <a:ext cx="2869374" cy="511604"/>
          </a:xfrm>
          <a:prstGeom prst="rect">
            <a:avLst/>
          </a:prstGeom>
          <a:solidFill>
            <a:srgbClr val="E0692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en-US" i="1" dirty="0" smtClean="0"/>
              <a:t>Depictions of the HQ loading case shown</a:t>
            </a:r>
            <a:endParaRPr lang="en-US" i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023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Shell-based support </a:t>
            </a:r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D.W. Cheng et al. – Long Magnet Fabrication at LBNL, DOE Review, July 13-15, 2016</a:t>
            </a:r>
            <a:endParaRPr lang="en-US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3" name="Group 15"/>
          <p:cNvGrpSpPr/>
          <p:nvPr/>
        </p:nvGrpSpPr>
        <p:grpSpPr>
          <a:xfrm>
            <a:off x="4325112" y="1143000"/>
            <a:ext cx="4800600" cy="4572000"/>
            <a:chOff x="0" y="1143000"/>
            <a:chExt cx="4800600" cy="4572000"/>
          </a:xfrm>
        </p:grpSpPr>
        <p:grpSp>
          <p:nvGrpSpPr>
            <p:cNvPr id="5" name="Group 16"/>
            <p:cNvGrpSpPr/>
            <p:nvPr/>
          </p:nvGrpSpPr>
          <p:grpSpPr>
            <a:xfrm>
              <a:off x="0" y="1143000"/>
              <a:ext cx="4800600" cy="4572000"/>
              <a:chOff x="-1371600" y="1143000"/>
              <a:chExt cx="4800600" cy="4572000"/>
            </a:xfrm>
          </p:grpSpPr>
          <p:pic>
            <p:nvPicPr>
              <p:cNvPr id="20" name="Picture 19" descr="step3.png"/>
              <p:cNvPicPr>
                <a:picLocks noChangeAspect="1"/>
              </p:cNvPicPr>
              <p:nvPr/>
            </p:nvPicPr>
            <p:blipFill>
              <a:blip r:embed="rId2" cstate="print"/>
              <a:srcRect l="3945" t="6944" r="33910" b="9723"/>
              <a:stretch>
                <a:fillRect/>
              </a:stretch>
            </p:blipFill>
            <p:spPr>
              <a:xfrm>
                <a:off x="-1371600" y="1143000"/>
                <a:ext cx="4800600" cy="457200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 rot="5400000">
                <a:off x="846336" y="4613104"/>
                <a:ext cx="129927" cy="8006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5400000">
                <a:off x="1154995" y="4618764"/>
                <a:ext cx="129333" cy="777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148362" y="3312940"/>
                <a:ext cx="140393" cy="64514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143982" y="3637291"/>
                <a:ext cx="133027" cy="6715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5400000">
                <a:off x="856399" y="2317039"/>
                <a:ext cx="129927" cy="8006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5400000">
                <a:off x="1149560" y="2316242"/>
                <a:ext cx="129333" cy="777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990600" y="3234690"/>
                <a:ext cx="274320" cy="3467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219200" y="3352800"/>
                <a:ext cx="179070" cy="217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994410" y="314706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1208868" y="3324771"/>
              <a:ext cx="140393" cy="6451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220371" y="3622218"/>
              <a:ext cx="133027" cy="67159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191000" y="59436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Displacement scaling 30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34000" y="8382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Cool-down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48" y="2843784"/>
            <a:ext cx="4161246" cy="301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295400" y="27432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Cool-down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1219200" y="41910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Keys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770626" y="3659294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Bladder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1219201"/>
            <a:ext cx="53889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Shell-based support structure often referred as “bladder and keys” structure developed at LBNL for strain sensitive material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Low pre-stress at RT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Achieves full pre-load at cold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257230" y="5773802"/>
            <a:ext cx="2869374" cy="511604"/>
          </a:xfrm>
          <a:prstGeom prst="rect">
            <a:avLst/>
          </a:prstGeom>
          <a:solidFill>
            <a:srgbClr val="E0692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en-US" i="1" dirty="0" smtClean="0"/>
              <a:t>Depictions of the HQ loading case shown</a:t>
            </a:r>
            <a:endParaRPr lang="en-US" i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4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</Template>
  <TotalTime>21198</TotalTime>
  <Words>4099</Words>
  <Application>Microsoft Macintosh PowerPoint</Application>
  <PresentationFormat>On-screen Show (4:3)</PresentationFormat>
  <Paragraphs>556</Paragraphs>
  <Slides>46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FermilabTemplate</vt:lpstr>
      <vt:lpstr>Long Magnet Fabrication at LBNL</vt:lpstr>
      <vt:lpstr>Outline</vt:lpstr>
      <vt:lpstr>LARP Magnet Development History</vt:lpstr>
      <vt:lpstr>Analytical Structures Development for MQXFA </vt:lpstr>
      <vt:lpstr>MQXFA Structure</vt:lpstr>
      <vt:lpstr>Shell-based support structure</vt:lpstr>
      <vt:lpstr>Shell-based support structure</vt:lpstr>
      <vt:lpstr>Shell-based support structure</vt:lpstr>
      <vt:lpstr>Shell-based support structure</vt:lpstr>
      <vt:lpstr>Shell-based support structure</vt:lpstr>
      <vt:lpstr>ABS and Documentation</vt:lpstr>
      <vt:lpstr>MQXFA1 Shells</vt:lpstr>
      <vt:lpstr>First Article parts</vt:lpstr>
      <vt:lpstr>MQXFA1 Structures Status</vt:lpstr>
      <vt:lpstr>Magnet Assembly Process Flow</vt:lpstr>
      <vt:lpstr>Magnet Assembly Tooling</vt:lpstr>
      <vt:lpstr>Assembly Tooling Status</vt:lpstr>
      <vt:lpstr>LARP MQXF Prototype Scale-up Plan</vt:lpstr>
      <vt:lpstr>Objectives of the MQXFA Prototypes</vt:lpstr>
      <vt:lpstr>Fiducializing the Magnet Structure</vt:lpstr>
      <vt:lpstr>Proposed Fiducial Plan</vt:lpstr>
      <vt:lpstr>Warm Magnetic Measurements</vt:lpstr>
      <vt:lpstr>Magnet Assembly Tooling Layout</vt:lpstr>
      <vt:lpstr>Summary</vt:lpstr>
      <vt:lpstr>Acknowledgements</vt:lpstr>
      <vt:lpstr>Backup Slides</vt:lpstr>
      <vt:lpstr>MQXFA Requirements</vt:lpstr>
      <vt:lpstr>MQXFA Requirements</vt:lpstr>
      <vt:lpstr>Example of feedback from analytical models and test results (LQS01)</vt:lpstr>
      <vt:lpstr>Segmented shell development with LR</vt:lpstr>
      <vt:lpstr>Model and components description</vt:lpstr>
      <vt:lpstr>Model and components description</vt:lpstr>
      <vt:lpstr>Model and components description</vt:lpstr>
      <vt:lpstr>Model and components description</vt:lpstr>
      <vt:lpstr>Model and components description</vt:lpstr>
      <vt:lpstr>Model and components description</vt:lpstr>
      <vt:lpstr>Model and components description</vt:lpstr>
      <vt:lpstr>Model and components description</vt:lpstr>
      <vt:lpstr>Model and components description</vt:lpstr>
      <vt:lpstr>Model and components description</vt:lpstr>
      <vt:lpstr>Applying Lessons Learned in Tooling</vt:lpstr>
      <vt:lpstr>Summary of LQ Experience</vt:lpstr>
      <vt:lpstr>Summary of HQ Experience</vt:lpstr>
      <vt:lpstr>Summary of MQXFS/D Experience</vt:lpstr>
      <vt:lpstr>Present Tooling Infrastructure Footprint</vt:lpstr>
      <vt:lpstr>Alignment: What is Achievable?</vt:lpstr>
    </vt:vector>
  </TitlesOfParts>
  <Manager/>
  <Company>Sandbox Studio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Sandbox Studio</dc:creator>
  <cp:keywords/>
  <dc:description/>
  <cp:lastModifiedBy>Dan Cheng</cp:lastModifiedBy>
  <cp:revision>426</cp:revision>
  <cp:lastPrinted>2014-01-20T19:40:21Z</cp:lastPrinted>
  <dcterms:created xsi:type="dcterms:W3CDTF">2016-07-09T03:52:49Z</dcterms:created>
  <dcterms:modified xsi:type="dcterms:W3CDTF">2016-07-09T06:47:41Z</dcterms:modified>
  <cp:category/>
</cp:coreProperties>
</file>