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20" r:id="rId2"/>
  </p:sldMasterIdLst>
  <p:notesMasterIdLst>
    <p:notesMasterId r:id="rId39"/>
  </p:notesMasterIdLst>
  <p:sldIdLst>
    <p:sldId id="268" r:id="rId3"/>
    <p:sldId id="309" r:id="rId4"/>
    <p:sldId id="362" r:id="rId5"/>
    <p:sldId id="340" r:id="rId6"/>
    <p:sldId id="336" r:id="rId7"/>
    <p:sldId id="359" r:id="rId8"/>
    <p:sldId id="361" r:id="rId9"/>
    <p:sldId id="345" r:id="rId10"/>
    <p:sldId id="355" r:id="rId11"/>
    <p:sldId id="358" r:id="rId12"/>
    <p:sldId id="346" r:id="rId13"/>
    <p:sldId id="369" r:id="rId14"/>
    <p:sldId id="356" r:id="rId15"/>
    <p:sldId id="348" r:id="rId16"/>
    <p:sldId id="370" r:id="rId17"/>
    <p:sldId id="365" r:id="rId18"/>
    <p:sldId id="357" r:id="rId19"/>
    <p:sldId id="366" r:id="rId20"/>
    <p:sldId id="371" r:id="rId21"/>
    <p:sldId id="382" r:id="rId22"/>
    <p:sldId id="367" r:id="rId23"/>
    <p:sldId id="350" r:id="rId24"/>
    <p:sldId id="351" r:id="rId25"/>
    <p:sldId id="353" r:id="rId26"/>
    <p:sldId id="380" r:id="rId27"/>
    <p:sldId id="324" r:id="rId28"/>
    <p:sldId id="379" r:id="rId29"/>
    <p:sldId id="378" r:id="rId30"/>
    <p:sldId id="364" r:id="rId31"/>
    <p:sldId id="374" r:id="rId32"/>
    <p:sldId id="375" r:id="rId33"/>
    <p:sldId id="376" r:id="rId34"/>
    <p:sldId id="377" r:id="rId35"/>
    <p:sldId id="372" r:id="rId36"/>
    <p:sldId id="373" r:id="rId37"/>
    <p:sldId id="322" r:id="rId38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09B8B0-B358-4653-9D32-1FCFBA2FC2BE}">
          <p14:sldIdLst>
            <p14:sldId id="268"/>
            <p14:sldId id="309"/>
            <p14:sldId id="362"/>
            <p14:sldId id="340"/>
            <p14:sldId id="336"/>
            <p14:sldId id="359"/>
            <p14:sldId id="361"/>
            <p14:sldId id="345"/>
            <p14:sldId id="355"/>
            <p14:sldId id="358"/>
            <p14:sldId id="346"/>
            <p14:sldId id="369"/>
            <p14:sldId id="356"/>
            <p14:sldId id="348"/>
            <p14:sldId id="370"/>
            <p14:sldId id="365"/>
            <p14:sldId id="357"/>
            <p14:sldId id="366"/>
            <p14:sldId id="371"/>
            <p14:sldId id="382"/>
            <p14:sldId id="367"/>
            <p14:sldId id="350"/>
            <p14:sldId id="351"/>
            <p14:sldId id="353"/>
            <p14:sldId id="380"/>
            <p14:sldId id="324"/>
            <p14:sldId id="379"/>
            <p14:sldId id="378"/>
            <p14:sldId id="364"/>
            <p14:sldId id="374"/>
            <p14:sldId id="375"/>
            <p14:sldId id="376"/>
            <p14:sldId id="377"/>
            <p14:sldId id="372"/>
            <p14:sldId id="373"/>
            <p14:sldId id="322"/>
          </p14:sldIdLst>
        </p14:section>
        <p14:section name="Untitled Section" id="{A2CF2C81-8208-4323-B027-8B5E953422A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1F497D"/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49" autoAdjust="0"/>
    <p:restoredTop sz="97386" autoAdjust="0"/>
  </p:normalViewPr>
  <p:slideViewPr>
    <p:cSldViewPr>
      <p:cViewPr varScale="1">
        <p:scale>
          <a:sx n="108" d="100"/>
          <a:sy n="108" d="100"/>
        </p:scale>
        <p:origin x="-84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18" tIns="46408" rIns="92818" bIns="464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18" tIns="46408" rIns="92818" bIns="46408" rtlCol="0"/>
          <a:lstStyle>
            <a:lvl1pPr algn="r">
              <a:defRPr sz="1200"/>
            </a:lvl1pPr>
          </a:lstStyle>
          <a:p>
            <a:fld id="{2422609D-80F9-4409-9649-DAA6BBD0AA9B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18" tIns="46408" rIns="92818" bIns="464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18" tIns="46408" rIns="92818" bIns="464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18" tIns="46408" rIns="92818" bIns="464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18" tIns="46408" rIns="92818" bIns="46408" rtlCol="0" anchor="b"/>
          <a:lstStyle>
            <a:lvl1pPr algn="r">
              <a:defRPr sz="1200"/>
            </a:lvl1pPr>
          </a:lstStyle>
          <a:p>
            <a:fld id="{F160B941-DBA9-4065-8178-D69C4AFE8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3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473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54864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334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6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12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3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72975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BA856C-4D21-4772-82B1-72B2C507B884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22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696200" cy="4143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51163C-B96E-40B6-97A7-00D90564AC6A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22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99EC04-A00F-43DB-9877-50515ED8D375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807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696200" cy="4143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588" y="11430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1430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C2D888-8344-4E91-A849-C3716C44B860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36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405D12-1CED-4D8B-8599-D64363749CAC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28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696200" cy="4143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B1C452-782B-4FFF-9AF4-03AAEBE936A5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4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05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0D334-4A11-45AA-92C5-C8139A5DB351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673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CF0CD1-8544-4640-B407-1E47E36B2057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35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5AC09B-0172-42C8-B9F8-E4E9FC5AE077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27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696200" cy="4143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ECE292-A979-41D7-B6C0-F988493D2FE5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99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538" y="304800"/>
            <a:ext cx="2151062" cy="60960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2588" y="3048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035C83-C09C-4551-B20B-C40BFBAF5DE8}" type="slidenum">
              <a:rPr lang="en-US" altLang="en-US"/>
              <a:pPr/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51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1447800" y="152400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r>
              <a:rPr lang="en-US" kern="0" smtClean="0"/>
              <a:t>Click to edit Master title style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0327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20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61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558165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2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Line 4"/>
          <p:cNvSpPr>
            <a:spLocks noChangeShapeType="1"/>
          </p:cNvSpPr>
          <p:nvPr userDrawn="1"/>
        </p:nvSpPr>
        <p:spPr bwMode="auto">
          <a:xfrm>
            <a:off x="1250950" y="990600"/>
            <a:ext cx="62166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558165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78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447800" y="152400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r>
              <a:rPr lang="en-US" kern="0" smtClean="0"/>
              <a:t>Click to edit Master title style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7436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152400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93800"/>
            <a:ext cx="77597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level5</a:t>
            </a:r>
          </a:p>
        </p:txBody>
      </p:sp>
      <p:sp>
        <p:nvSpPr>
          <p:cNvPr id="1031" name="TextBox 7"/>
          <p:cNvSpPr txBox="1">
            <a:spLocks noChangeArrowheads="1"/>
          </p:cNvSpPr>
          <p:nvPr/>
        </p:nvSpPr>
        <p:spPr bwMode="auto">
          <a:xfrm>
            <a:off x="8656638" y="6543675"/>
            <a:ext cx="3349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0346AF-ACFB-4C64-9BFA-79D3B779B3BC}" type="slidenum">
              <a:rPr lang="en-US" sz="10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 smtClean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49" y="6284854"/>
            <a:ext cx="895350" cy="3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7" y="84930"/>
            <a:ext cx="6889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11" descr="HLU-logoN-title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338488" y="37035"/>
            <a:ext cx="1764975" cy="7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1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1143000"/>
            <a:ext cx="8382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619875"/>
            <a:ext cx="9906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A390C7-D24D-4679-8193-BAA53F1DD03E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latin typeface="Times New Roman" pitchFamily="18" charset="0"/>
            </a:endParaRPr>
          </a:p>
        </p:txBody>
      </p:sp>
      <p:pic>
        <p:nvPicPr>
          <p:cNvPr id="11" name="Image 11" descr="HLU-logoN-title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338488" y="37035"/>
            <a:ext cx="1764975" cy="715428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63" y="6324600"/>
            <a:ext cx="895350" cy="3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90" y="152400"/>
            <a:ext cx="65881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e Placeholder 2"/>
          <p:cNvSpPr txBox="1">
            <a:spLocks/>
          </p:cNvSpPr>
          <p:nvPr userDrawn="1"/>
        </p:nvSpPr>
        <p:spPr>
          <a:xfrm>
            <a:off x="76200" y="6504213"/>
            <a:ext cx="5130573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7/14/16 • DOE Review of LARP • M. Anerella •  Vertical Testing at BNL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1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Comic Sans MS" pitchFamily="66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23838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965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3081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6510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108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565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0226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4798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81534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BNL LHC Hi-Lumi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QXF Vertical Test Facility Status </a:t>
            </a:r>
          </a:p>
          <a:p>
            <a:endParaRPr lang="en-US" sz="18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800" b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</a:rPr>
              <a:t>M. Anerella </a:t>
            </a:r>
          </a:p>
          <a:p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</a:rPr>
              <a:t>On behalf of H. Hocker, P. Joshi, P. Kovach, A. Marone &amp; J. Muratore </a:t>
            </a:r>
          </a:p>
          <a:p>
            <a:endParaRPr lang="en-US" sz="18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</a:rPr>
              <a:t>July 14, 2016</a:t>
            </a:r>
            <a:endParaRPr lang="en-US" sz="1800" b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10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7176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kern="0" dirty="0">
                <a:solidFill>
                  <a:srgbClr val="00279F"/>
                </a:solidFill>
              </a:rPr>
              <a:t>Cryogenic Facility </a:t>
            </a:r>
            <a:r>
              <a:rPr lang="en-US" sz="2400" kern="0" dirty="0" smtClean="0">
                <a:solidFill>
                  <a:srgbClr val="00279F"/>
                </a:solidFill>
              </a:rPr>
              <a:t>p.4 </a:t>
            </a:r>
            <a:endParaRPr lang="en-US" sz="2400" kern="0" dirty="0">
              <a:solidFill>
                <a:srgbClr val="00279F"/>
              </a:solidFill>
            </a:endParaRPr>
          </a:p>
          <a:p>
            <a:pPr algn="ctr"/>
            <a:r>
              <a:rPr lang="en-US" dirty="0" err="1" smtClean="0"/>
              <a:t>Sullair</a:t>
            </a:r>
            <a:r>
              <a:rPr lang="en-US" dirty="0" smtClean="0"/>
              <a:t> 500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(500 </a:t>
            </a:r>
            <a:r>
              <a:rPr lang="en-US" dirty="0" err="1"/>
              <a:t>hp</a:t>
            </a:r>
            <a:r>
              <a:rPr lang="en-US" dirty="0"/>
              <a:t>,  94 g/s) </a:t>
            </a:r>
            <a:r>
              <a:rPr lang="en-US" dirty="0" smtClean="0"/>
              <a:t>Installation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97" y="1447800"/>
            <a:ext cx="1868479" cy="140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066800"/>
            <a:ext cx="3733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4160V transformer relocated into place – conduit/wiring installation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Sullair</a:t>
            </a:r>
            <a:r>
              <a:rPr lang="en-US" dirty="0" smtClean="0"/>
              <a:t> skid modified for new 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Electrical panel removed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Frame cut/shortened/re-welded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electrical &amp; plumbing installations are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Waiting for turn-on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Cost underrun! Surplus </a:t>
            </a:r>
            <a:r>
              <a:rPr lang="en-US" dirty="0"/>
              <a:t>funds approved for use in commissioning helium dirty gas purifier system (Linde contract)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13418"/>
          <a:stretch/>
        </p:blipFill>
        <p:spPr bwMode="auto">
          <a:xfrm>
            <a:off x="4145170" y="4164623"/>
            <a:ext cx="160232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7688"/>
            <a:ext cx="2961542" cy="394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05400" y="6016323"/>
            <a:ext cx="38481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Note: all this work is BNL funded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762000"/>
            <a:ext cx="64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FF0000"/>
                </a:solidFill>
              </a:rPr>
              <a:t>*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backup unit, risk mitigation against </a:t>
            </a:r>
            <a:r>
              <a:rPr lang="en-US" sz="1600" dirty="0" err="1" smtClean="0">
                <a:solidFill>
                  <a:srgbClr val="FF0000"/>
                </a:solidFill>
              </a:rPr>
              <a:t>Mycom</a:t>
            </a:r>
            <a:r>
              <a:rPr lang="en-US" sz="1600" dirty="0" smtClean="0">
                <a:solidFill>
                  <a:srgbClr val="FF0000"/>
                </a:solidFill>
              </a:rPr>
              <a:t> compressor failure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8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11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52116" y="8817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</a:rPr>
              <a:t>Cryogenic Facility p.5</a:t>
            </a: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 smtClean="0">
                <a:latin typeface="Arial"/>
              </a:rPr>
              <a:t>Nash Helium Vacuum Pump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408" y="2286000"/>
            <a:ext cx="5181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FF0000"/>
                </a:solidFill>
              </a:rPr>
              <a:t>Purchased (BNL funded) new 100 hp </a:t>
            </a:r>
            <a:r>
              <a:rPr lang="en-US" sz="1600" dirty="0" err="1" smtClean="0">
                <a:solidFill>
                  <a:srgbClr val="FF0000"/>
                </a:solidFill>
              </a:rPr>
              <a:t>Sullair</a:t>
            </a:r>
            <a:r>
              <a:rPr lang="en-US" sz="1600" dirty="0" smtClean="0">
                <a:solidFill>
                  <a:srgbClr val="FF0000"/>
                </a:solidFill>
              </a:rPr>
              <a:t> compressor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1F497D"/>
                </a:solidFill>
              </a:rPr>
              <a:t>Connected helium exhaust gas line to new 100 hp compressor and inline purifier, to reclaim helium gas (was previously routed to dirty gas facility)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Replaced legacy soldered copper water lines with welded stainless steel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Purchased new booster and liquid ring vacuum pumps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Refurbished existing / purchased new </a:t>
            </a:r>
            <a:r>
              <a:rPr lang="en-US" sz="1600" dirty="0" smtClean="0">
                <a:solidFill>
                  <a:srgbClr val="FF0000"/>
                </a:solidFill>
              </a:rPr>
              <a:t>(BNL </a:t>
            </a:r>
            <a:r>
              <a:rPr lang="en-US" sz="1600" dirty="0">
                <a:solidFill>
                  <a:srgbClr val="FF0000"/>
                </a:solidFill>
              </a:rPr>
              <a:t>funded) </a:t>
            </a:r>
            <a:r>
              <a:rPr lang="en-US" sz="1600" dirty="0" smtClean="0"/>
              <a:t>spare chilled water heat exchangers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Replaced drive belts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Repaired </a:t>
            </a:r>
            <a:r>
              <a:rPr lang="en-US" sz="1600" dirty="0"/>
              <a:t>service air supply line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Updated control system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Installed new vacuum jacketed transfer line, valve to test dewar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88" y="1447800"/>
            <a:ext cx="3702050" cy="277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40"/>
          <a:stretch/>
        </p:blipFill>
        <p:spPr bwMode="auto">
          <a:xfrm>
            <a:off x="4936101" y="4549471"/>
            <a:ext cx="4186697" cy="18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2000" y="882073"/>
            <a:ext cx="3429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dirty="0"/>
              <a:t>Nash-</a:t>
            </a:r>
            <a:r>
              <a:rPr lang="en-US" altLang="en-US" sz="2000" b="1" dirty="0" err="1"/>
              <a:t>Kinema</a:t>
            </a:r>
            <a:r>
              <a:rPr lang="en-US" altLang="en-US" sz="2000" b="1" dirty="0"/>
              <a:t> Vacuum Pump</a:t>
            </a:r>
            <a:endParaRPr lang="en-US" altLang="en-US" sz="2000" dirty="0"/>
          </a:p>
          <a:p>
            <a:r>
              <a:rPr lang="en-US" altLang="en-US" sz="1400" dirty="0">
                <a:solidFill>
                  <a:srgbClr val="0000CC"/>
                </a:solidFill>
              </a:rPr>
              <a:t>Power = Two stages at 74.6 kW </a:t>
            </a:r>
            <a:r>
              <a:rPr lang="en-US" altLang="en-US" sz="1400" dirty="0" smtClean="0">
                <a:solidFill>
                  <a:srgbClr val="0000CC"/>
                </a:solidFill>
              </a:rPr>
              <a:t>each </a:t>
            </a:r>
            <a:endParaRPr lang="en-US" altLang="en-US" sz="1400" dirty="0">
              <a:solidFill>
                <a:srgbClr val="0000CC"/>
              </a:solidFill>
            </a:endParaRPr>
          </a:p>
          <a:p>
            <a:r>
              <a:rPr lang="en-US" altLang="en-US" sz="1400" dirty="0">
                <a:solidFill>
                  <a:srgbClr val="0000CC"/>
                </a:solidFill>
              </a:rPr>
              <a:t>Suction pressure = </a:t>
            </a:r>
            <a:r>
              <a:rPr lang="en-US" altLang="en-US" sz="1400" dirty="0" smtClean="0">
                <a:solidFill>
                  <a:srgbClr val="0000CC"/>
                </a:solidFill>
              </a:rPr>
              <a:t>0.0837 bar @ 4.5 K</a:t>
            </a:r>
            <a:endParaRPr lang="en-US" altLang="en-US" sz="1400" dirty="0">
              <a:solidFill>
                <a:srgbClr val="0000CC"/>
              </a:solidFill>
            </a:endParaRPr>
          </a:p>
          <a:p>
            <a:r>
              <a:rPr lang="en-US" altLang="en-US" sz="1400" dirty="0">
                <a:solidFill>
                  <a:srgbClr val="0000CC"/>
                </a:solidFill>
              </a:rPr>
              <a:t>Discharge pressure = 1.2 </a:t>
            </a:r>
            <a:r>
              <a:rPr lang="en-US" altLang="en-US" sz="1400" dirty="0" smtClean="0">
                <a:solidFill>
                  <a:srgbClr val="0000CC"/>
                </a:solidFill>
              </a:rPr>
              <a:t>bar </a:t>
            </a:r>
            <a:endParaRPr lang="en-US" altLang="en-US" sz="1400" dirty="0">
              <a:solidFill>
                <a:srgbClr val="0000CC"/>
              </a:solidFill>
            </a:endParaRPr>
          </a:p>
          <a:p>
            <a:r>
              <a:rPr lang="en-US" altLang="en-US" sz="1400" dirty="0" smtClean="0">
                <a:solidFill>
                  <a:srgbClr val="0000CC"/>
                </a:solidFill>
              </a:rPr>
              <a:t>Delivers </a:t>
            </a:r>
            <a:r>
              <a:rPr lang="en-US" altLang="en-US" sz="1400" dirty="0">
                <a:solidFill>
                  <a:srgbClr val="0000CC"/>
                </a:solidFill>
              </a:rPr>
              <a:t>2.7 </a:t>
            </a:r>
            <a:r>
              <a:rPr lang="en-US" altLang="en-US" sz="1400" dirty="0" smtClean="0">
                <a:solidFill>
                  <a:srgbClr val="0000CC"/>
                </a:solidFill>
              </a:rPr>
              <a:t>g/s @ 1.8 K</a:t>
            </a:r>
          </a:p>
          <a:p>
            <a:r>
              <a:rPr lang="en-US" altLang="en-US" sz="1400" dirty="0" smtClean="0">
                <a:solidFill>
                  <a:srgbClr val="0000CC"/>
                </a:solidFill>
              </a:rPr>
              <a:t>Cooling capacity = 40 W @ 1.8 K</a:t>
            </a:r>
            <a:endParaRPr lang="en-US" altLang="en-US" sz="1400" dirty="0">
              <a:solidFill>
                <a:srgbClr val="0000CC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244923" y="801469"/>
            <a:ext cx="49324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>
                <a:solidFill>
                  <a:srgbClr val="339933"/>
                </a:solidFill>
              </a:rPr>
              <a:t>Pumps on LHe in heat exchanger - down to 16 mbar for </a:t>
            </a:r>
            <a:r>
              <a:rPr lang="en-US" altLang="en-US" sz="1800" dirty="0" smtClean="0">
                <a:solidFill>
                  <a:srgbClr val="339933"/>
                </a:solidFill>
              </a:rPr>
              <a:t>1.8 </a:t>
            </a:r>
            <a:r>
              <a:rPr lang="en-US" altLang="en-US" sz="1800" dirty="0">
                <a:solidFill>
                  <a:srgbClr val="339933"/>
                </a:solidFill>
              </a:rPr>
              <a:t>K operation.</a:t>
            </a:r>
          </a:p>
        </p:txBody>
      </p:sp>
    </p:spTree>
    <p:extLst>
      <p:ext uri="{BB962C8B-B14F-4D97-AF65-F5344CB8AC3E}">
        <p14:creationId xmlns:p14="http://schemas.microsoft.com/office/powerpoint/2010/main" val="52398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44826C-CE19-47A1-86EA-13682A71AEA6}" type="slidenum">
              <a:rPr lang="en-US" altLang="en-US"/>
              <a:pPr>
                <a:defRPr/>
              </a:pPr>
              <a:t>12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0" y="1371600"/>
            <a:ext cx="41148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000" b="1" dirty="0" smtClean="0"/>
              <a:t>Gardner Denver </a:t>
            </a:r>
            <a:r>
              <a:rPr lang="en-US" altLang="en-US" sz="2000" b="1" dirty="0"/>
              <a:t>60</a:t>
            </a:r>
            <a:r>
              <a:rPr lang="en-US" altLang="en-US" sz="2000" dirty="0"/>
              <a:t> </a:t>
            </a:r>
          </a:p>
          <a:p>
            <a:pPr>
              <a:spcBef>
                <a:spcPts val="0"/>
              </a:spcBef>
            </a:pPr>
            <a:r>
              <a:rPr lang="en-US" altLang="en-US" sz="1400" dirty="0">
                <a:solidFill>
                  <a:srgbClr val="0000CC"/>
                </a:solidFill>
              </a:rPr>
              <a:t>Power =  </a:t>
            </a:r>
            <a:r>
              <a:rPr lang="en-US" altLang="en-US" sz="1400" dirty="0" smtClean="0">
                <a:solidFill>
                  <a:srgbClr val="0000CC"/>
                </a:solidFill>
              </a:rPr>
              <a:t>44.7 </a:t>
            </a:r>
            <a:r>
              <a:rPr lang="en-US" altLang="en-US" sz="1400" dirty="0">
                <a:solidFill>
                  <a:srgbClr val="0000CC"/>
                </a:solidFill>
              </a:rPr>
              <a:t>kW </a:t>
            </a:r>
          </a:p>
          <a:p>
            <a:r>
              <a:rPr lang="en-US" altLang="en-US" sz="1400" dirty="0">
                <a:solidFill>
                  <a:srgbClr val="0000CC"/>
                </a:solidFill>
              </a:rPr>
              <a:t>Discharge pressure = </a:t>
            </a:r>
            <a:r>
              <a:rPr lang="en-US" altLang="en-US" sz="1400" dirty="0" smtClean="0">
                <a:solidFill>
                  <a:srgbClr val="0000CC"/>
                </a:solidFill>
              </a:rPr>
              <a:t>17 </a:t>
            </a:r>
            <a:r>
              <a:rPr lang="en-US" altLang="en-US" sz="1400" dirty="0">
                <a:solidFill>
                  <a:srgbClr val="0000CC"/>
                </a:solidFill>
              </a:rPr>
              <a:t>bar </a:t>
            </a:r>
          </a:p>
          <a:p>
            <a:r>
              <a:rPr lang="en-US" altLang="en-US" sz="1400" dirty="0">
                <a:solidFill>
                  <a:srgbClr val="0000CC"/>
                </a:solidFill>
              </a:rPr>
              <a:t>Delivers </a:t>
            </a:r>
            <a:r>
              <a:rPr lang="en-US" altLang="en-US" sz="1400" dirty="0" smtClean="0">
                <a:solidFill>
                  <a:srgbClr val="0000CC"/>
                </a:solidFill>
              </a:rPr>
              <a:t>213 m</a:t>
            </a:r>
            <a:r>
              <a:rPr lang="en-US" altLang="en-US" sz="1400" baseline="30000" dirty="0" smtClean="0">
                <a:solidFill>
                  <a:srgbClr val="0000CC"/>
                </a:solidFill>
              </a:rPr>
              <a:t>3</a:t>
            </a:r>
            <a:r>
              <a:rPr lang="en-US" altLang="en-US" sz="1400" dirty="0" smtClean="0">
                <a:solidFill>
                  <a:srgbClr val="0000CC"/>
                </a:solidFill>
              </a:rPr>
              <a:t>/hr </a:t>
            </a:r>
            <a:r>
              <a:rPr lang="en-US" altLang="en-US" sz="14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400" dirty="0" smtClean="0">
                <a:solidFill>
                  <a:srgbClr val="0000CC"/>
                </a:solidFill>
              </a:rPr>
              <a:t> 9.65 g/s</a:t>
            </a:r>
          </a:p>
          <a:p>
            <a:r>
              <a:rPr lang="en-US" altLang="en-US" sz="1400" dirty="0">
                <a:solidFill>
                  <a:srgbClr val="FF0000"/>
                </a:solidFill>
              </a:rPr>
              <a:t>New </a:t>
            </a:r>
            <a:r>
              <a:rPr lang="en-US" altLang="en-US" sz="1400" dirty="0" smtClean="0">
                <a:solidFill>
                  <a:srgbClr val="FF0000"/>
                </a:solidFill>
              </a:rPr>
              <a:t>Gardner Denver compressor </a:t>
            </a:r>
          </a:p>
          <a:p>
            <a:r>
              <a:rPr lang="en-US" altLang="en-US" sz="1400" dirty="0" smtClean="0">
                <a:solidFill>
                  <a:srgbClr val="FF0000"/>
                </a:solidFill>
              </a:rPr>
              <a:t>purchased with </a:t>
            </a:r>
            <a:r>
              <a:rPr lang="en-US" altLang="en-US" sz="1400" dirty="0">
                <a:solidFill>
                  <a:srgbClr val="FF0000"/>
                </a:solidFill>
              </a:rPr>
              <a:t>BNL funding</a:t>
            </a:r>
            <a:r>
              <a:rPr lang="en-US" altLang="en-US" sz="1400" dirty="0" smtClean="0">
                <a:solidFill>
                  <a:srgbClr val="FF0000"/>
                </a:solidFill>
              </a:rPr>
              <a:t>.</a:t>
            </a:r>
          </a:p>
          <a:p>
            <a:endParaRPr lang="en-US" altLang="en-US" sz="14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en-US" sz="2000" b="1" dirty="0" smtClean="0"/>
              <a:t>Sullair </a:t>
            </a:r>
            <a:r>
              <a:rPr lang="en-US" altLang="en-US" sz="2000" b="1" dirty="0"/>
              <a:t>100 (3 units: CS4, CS5, CS6)</a:t>
            </a:r>
          </a:p>
          <a:p>
            <a:pPr>
              <a:spcBef>
                <a:spcPts val="0"/>
              </a:spcBef>
            </a:pPr>
            <a:r>
              <a:rPr lang="en-US" altLang="en-US" sz="1400" dirty="0">
                <a:solidFill>
                  <a:srgbClr val="0000CC"/>
                </a:solidFill>
              </a:rPr>
              <a:t>Power = 74.6 kW </a:t>
            </a:r>
          </a:p>
          <a:p>
            <a:r>
              <a:rPr lang="en-US" altLang="en-US" sz="1400" dirty="0">
                <a:solidFill>
                  <a:srgbClr val="0000CC"/>
                </a:solidFill>
              </a:rPr>
              <a:t>Discharge pressure = 12 bar = 1.2 MPa </a:t>
            </a:r>
          </a:p>
          <a:p>
            <a:r>
              <a:rPr lang="en-US" altLang="en-US" sz="1400" dirty="0">
                <a:solidFill>
                  <a:srgbClr val="0000CC"/>
                </a:solidFill>
              </a:rPr>
              <a:t>Delivers 20 g/s (80 g/s @ 8 bar input</a:t>
            </a:r>
            <a:r>
              <a:rPr lang="en-US" altLang="en-US" sz="1400" dirty="0" smtClean="0">
                <a:solidFill>
                  <a:srgbClr val="0000CC"/>
                </a:solidFill>
              </a:rPr>
              <a:t>)</a:t>
            </a:r>
          </a:p>
          <a:p>
            <a:r>
              <a:rPr lang="en-US" altLang="en-US" sz="1400" dirty="0" smtClean="0">
                <a:solidFill>
                  <a:srgbClr val="FF0000"/>
                </a:solidFill>
              </a:rPr>
              <a:t>New Sullair 100 compressor </a:t>
            </a:r>
          </a:p>
          <a:p>
            <a:r>
              <a:rPr lang="en-US" altLang="en-US" sz="1400" dirty="0" smtClean="0">
                <a:solidFill>
                  <a:srgbClr val="FF0000"/>
                </a:solidFill>
              </a:rPr>
              <a:t>purchased with BNL funding.</a:t>
            </a:r>
            <a:endParaRPr lang="en-US" altLang="en-US" dirty="0">
              <a:solidFill>
                <a:srgbClr val="FF0000"/>
              </a:solidFill>
            </a:endParaRPr>
          </a:p>
          <a:p>
            <a:endParaRPr lang="en-US" altLang="en-US" sz="2000" b="1" dirty="0" smtClean="0"/>
          </a:p>
          <a:p>
            <a:r>
              <a:rPr lang="en-US" altLang="en-US" sz="2000" b="1" dirty="0" smtClean="0"/>
              <a:t>Linde Model 500A He Gas Purifier</a:t>
            </a:r>
            <a:endParaRPr lang="en-US" altLang="en-US" sz="2000" b="1" dirty="0"/>
          </a:p>
          <a:p>
            <a:r>
              <a:rPr lang="en-US" altLang="en-US" sz="1400" dirty="0" smtClean="0"/>
              <a:t>with dedicated compressor</a:t>
            </a:r>
          </a:p>
          <a:p>
            <a:r>
              <a:rPr lang="en-US" altLang="en-US" sz="1400" dirty="0" smtClean="0">
                <a:solidFill>
                  <a:srgbClr val="FF0000"/>
                </a:solidFill>
              </a:rPr>
              <a:t>All new system and commissioning contract purchased </a:t>
            </a:r>
            <a:r>
              <a:rPr lang="en-US" altLang="en-US" sz="1400" dirty="0">
                <a:solidFill>
                  <a:srgbClr val="FF0000"/>
                </a:solidFill>
              </a:rPr>
              <a:t>with BNL funding</a:t>
            </a:r>
            <a:r>
              <a:rPr lang="en-US" altLang="en-US" sz="1400" dirty="0" smtClean="0">
                <a:solidFill>
                  <a:srgbClr val="FF0000"/>
                </a:solidFill>
              </a:rPr>
              <a:t>.</a:t>
            </a:r>
            <a:endParaRPr lang="en-US" altLang="en-US" sz="2000" b="1" dirty="0"/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4191000" y="3475038"/>
            <a:ext cx="4800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 smtClean="0">
                <a:solidFill>
                  <a:srgbClr val="339933"/>
                </a:solidFill>
              </a:rPr>
              <a:t>Presently, </a:t>
            </a:r>
            <a:r>
              <a:rPr lang="en-US" altLang="en-US" sz="1800" dirty="0">
                <a:solidFill>
                  <a:srgbClr val="339933"/>
                </a:solidFill>
              </a:rPr>
              <a:t>only CS4 (new unit) being used, for pumping Nash 1.9 K station outlet to high pressure gas storage tanks. </a:t>
            </a:r>
          </a:p>
        </p:txBody>
      </p:sp>
      <p:sp>
        <p:nvSpPr>
          <p:cNvPr id="15369" name="Text Box 6"/>
          <p:cNvSpPr txBox="1">
            <a:spLocks noChangeArrowheads="1"/>
          </p:cNvSpPr>
          <p:nvPr/>
        </p:nvSpPr>
        <p:spPr bwMode="auto">
          <a:xfrm>
            <a:off x="2819400" y="1390650"/>
            <a:ext cx="304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>
                <a:solidFill>
                  <a:srgbClr val="339933"/>
                </a:solidFill>
              </a:rPr>
              <a:t>Pumps </a:t>
            </a:r>
            <a:r>
              <a:rPr lang="en-US" altLang="en-US" sz="1800" dirty="0" smtClean="0">
                <a:solidFill>
                  <a:srgbClr val="339933"/>
                </a:solidFill>
              </a:rPr>
              <a:t>‘dirty’ He gas </a:t>
            </a:r>
            <a:r>
              <a:rPr lang="en-US" altLang="en-US" sz="1800" dirty="0">
                <a:solidFill>
                  <a:srgbClr val="339933"/>
                </a:solidFill>
              </a:rPr>
              <a:t>to dirty gas bag and </a:t>
            </a:r>
            <a:r>
              <a:rPr lang="en-US" altLang="en-US" sz="1800" dirty="0" smtClean="0">
                <a:solidFill>
                  <a:srgbClr val="339933"/>
                </a:solidFill>
              </a:rPr>
              <a:t>gas recovery tank.</a:t>
            </a:r>
            <a:endParaRPr lang="en-US" altLang="en-US" sz="1800" dirty="0">
              <a:solidFill>
                <a:srgbClr val="339933"/>
              </a:solidFill>
            </a:endParaRPr>
          </a:p>
        </p:txBody>
      </p:sp>
      <p:pic>
        <p:nvPicPr>
          <p:cNvPr id="153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1036638"/>
            <a:ext cx="3154362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4724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9933"/>
                </a:solidFill>
              </a:rPr>
              <a:t>Cleans and recovers ‘dirty’ gas.</a:t>
            </a:r>
            <a:endParaRPr lang="en-US" sz="1800" dirty="0">
              <a:solidFill>
                <a:srgbClr val="339933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447800" y="152400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</a:rPr>
              <a:t>Cryogenic Facility p.6</a:t>
            </a: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 smtClean="0">
                <a:latin typeface="Arial"/>
              </a:rPr>
              <a:t>Utility Compressors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3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13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47800" y="152400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Cryogenic Facility p.7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350542"/>
            <a:ext cx="5181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Inline Purifiers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Replaced </a:t>
            </a:r>
            <a:r>
              <a:rPr lang="en-US" sz="1600" dirty="0" err="1" smtClean="0"/>
              <a:t>Polyflow</a:t>
            </a:r>
            <a:r>
              <a:rPr lang="en-US" sz="1600" dirty="0" smtClean="0"/>
              <a:t>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Valve Boxes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Replaced </a:t>
            </a:r>
            <a:r>
              <a:rPr lang="en-US" sz="1600" dirty="0" err="1" smtClean="0"/>
              <a:t>Polyflow</a:t>
            </a:r>
            <a:r>
              <a:rPr lang="en-US" sz="1600" dirty="0" smtClean="0"/>
              <a:t>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Quench Tank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Replaced valve &amp; legacy soldered copper lines with stainless steel welded pipe; rerouted quench recovery line to improve flow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Replaced </a:t>
            </a:r>
            <a:r>
              <a:rPr lang="en-US" sz="1600" dirty="0"/>
              <a:t>legacy soldered copper </a:t>
            </a:r>
            <a:r>
              <a:rPr lang="en-US" sz="1600" dirty="0" smtClean="0"/>
              <a:t>small diameter return manifold piping </a:t>
            </a:r>
            <a:r>
              <a:rPr lang="en-US" sz="1600" dirty="0"/>
              <a:t>with </a:t>
            </a:r>
            <a:r>
              <a:rPr lang="en-US" sz="1600" dirty="0" smtClean="0"/>
              <a:t>large diameter welded </a:t>
            </a:r>
            <a:r>
              <a:rPr lang="en-US" sz="1600" dirty="0"/>
              <a:t>stainless </a:t>
            </a:r>
            <a:r>
              <a:rPr lang="en-US" sz="1600" dirty="0" smtClean="0"/>
              <a:t>steel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Purchased &amp; installed new return manifold valves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34583"/>
            <a:ext cx="2711714" cy="203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36223" y="102078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“before” legacy copper lines &amp; valves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4495800"/>
            <a:ext cx="8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“now”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6022024"/>
            <a:ext cx="38481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Note: all this work is BNL funded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60" y="3475892"/>
            <a:ext cx="2362201" cy="315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59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14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47800" y="152400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Cryogenic Facility p.8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66800"/>
            <a:ext cx="40862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(FY17)*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Re-commission Kinney Vacuum Pump (backup to Nash Pump, 2.0 g/s He @ 1.8K)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400" dirty="0" smtClean="0"/>
              <a:t>* Pending final </a:t>
            </a:r>
            <a:r>
              <a:rPr lang="en-US" sz="1400" dirty="0" smtClean="0">
                <a:solidFill>
                  <a:srgbClr val="FF0000"/>
                </a:solidFill>
              </a:rPr>
              <a:t>BNL</a:t>
            </a:r>
            <a:r>
              <a:rPr lang="en-US" sz="1400" dirty="0" smtClean="0"/>
              <a:t> budget authorization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48" y="2154674"/>
            <a:ext cx="474825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4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0F7DE0-DD0D-4FBF-9824-3F5BFD15161A}" type="slidenum">
              <a:rPr lang="en-US" altLang="en-US"/>
              <a:pPr>
                <a:defRPr/>
              </a:pPr>
              <a:t>15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15365" name="Text Box 2"/>
          <p:cNvSpPr txBox="1">
            <a:spLocks noChangeArrowheads="1"/>
          </p:cNvSpPr>
          <p:nvPr/>
        </p:nvSpPr>
        <p:spPr bwMode="auto">
          <a:xfrm>
            <a:off x="1219200" y="304800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800" b="1" dirty="0" smtClean="0">
                <a:latin typeface="+mn-lt"/>
              </a:rPr>
              <a:t>30 kA POWER SUPPLY UPGRADE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27" y="914400"/>
            <a:ext cx="7470775" cy="560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755" y="4495800"/>
            <a:ext cx="56028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u="sng" dirty="0">
                <a:solidFill>
                  <a:srgbClr val="0070C0"/>
                </a:solidFill>
                <a:latin typeface="+mn-lt"/>
              </a:rPr>
              <a:t>IGBT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+mn-lt"/>
              </a:rPr>
              <a:t>Max 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operating current = 2000 </a:t>
            </a:r>
            <a:r>
              <a:rPr lang="en-US" sz="1400" b="1" dirty="0">
                <a:solidFill>
                  <a:srgbClr val="0070C0"/>
                </a:solidFill>
              </a:rPr>
              <a:t>A (</a:t>
            </a:r>
            <a:r>
              <a:rPr lang="en-US" sz="1400" b="1" dirty="0" smtClean="0">
                <a:solidFill>
                  <a:srgbClr val="0070C0"/>
                </a:solidFill>
              </a:rPr>
              <a:t>Rated </a:t>
            </a:r>
            <a:r>
              <a:rPr lang="en-US" sz="1400" b="1" dirty="0">
                <a:solidFill>
                  <a:srgbClr val="0070C0"/>
                </a:solidFill>
              </a:rPr>
              <a:t>= 3600 A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+mn-lt"/>
              </a:rPr>
              <a:t>Max 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voltage per IGBT = </a:t>
            </a:r>
            <a:r>
              <a:rPr lang="en-US" sz="1400" b="1" dirty="0" smtClean="0">
                <a:solidFill>
                  <a:srgbClr val="0070C0"/>
                </a:solidFill>
                <a:latin typeface="+mn-lt"/>
              </a:rPr>
              <a:t>840 V (Rated = 1200V)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+mn-lt"/>
              </a:rPr>
              <a:t>(These values are with 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66 m</a:t>
            </a:r>
            <a:r>
              <a:rPr lang="el-GR" sz="1400" b="1" dirty="0" smtClean="0">
                <a:solidFill>
                  <a:srgbClr val="0070C0"/>
                </a:solidFill>
                <a:latin typeface="+mn-lt"/>
              </a:rPr>
              <a:t>Ω</a:t>
            </a:r>
            <a:r>
              <a:rPr lang="en-US" sz="1400" b="1" dirty="0" smtClean="0">
                <a:solidFill>
                  <a:srgbClr val="0070C0"/>
                </a:solidFill>
                <a:latin typeface="+mn-lt"/>
              </a:rPr>
              <a:t> dump resistor.)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  <a:p>
            <a:pPr>
              <a:defRPr/>
            </a:pPr>
            <a:r>
              <a:rPr lang="en-US" sz="1400" b="1" u="sng" dirty="0" smtClean="0">
                <a:solidFill>
                  <a:srgbClr val="0070C0"/>
                </a:solidFill>
                <a:latin typeface="+mn-lt"/>
              </a:rPr>
              <a:t>Energy </a:t>
            </a:r>
            <a:r>
              <a:rPr lang="en-US" sz="1400" b="1" u="sng" dirty="0">
                <a:solidFill>
                  <a:srgbClr val="0070C0"/>
                </a:solidFill>
                <a:latin typeface="+mn-lt"/>
              </a:rPr>
              <a:t>Extraction</a:t>
            </a:r>
          </a:p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66 m</a:t>
            </a:r>
            <a:r>
              <a:rPr lang="el-GR" sz="1400" b="1" dirty="0">
                <a:solidFill>
                  <a:srgbClr val="0070C0"/>
                </a:solidFill>
                <a:latin typeface="+mn-lt"/>
              </a:rPr>
              <a:t>Ω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center tapped to </a:t>
            </a:r>
            <a:r>
              <a:rPr lang="en-US" sz="1400" b="1" dirty="0" smtClean="0">
                <a:solidFill>
                  <a:srgbClr val="0070C0"/>
                </a:solidFill>
                <a:latin typeface="+mn-lt"/>
              </a:rPr>
              <a:t>ground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+mn-lt"/>
              </a:rPr>
              <a:t>Stainless Steel 1 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MJ energy absorption </a:t>
            </a:r>
            <a:r>
              <a:rPr lang="en-US" sz="1400" b="1" dirty="0" smtClean="0">
                <a:solidFill>
                  <a:srgbClr val="0070C0"/>
                </a:solidFill>
                <a:latin typeface="+mn-lt"/>
              </a:rPr>
              <a:t>rating</a:t>
            </a:r>
          </a:p>
          <a:p>
            <a:pPr lvl="0">
              <a:defRPr/>
            </a:pP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200" dirty="0">
                <a:solidFill>
                  <a:srgbClr val="FF0000"/>
                </a:solidFill>
              </a:rPr>
              <a:t>will be replaced by new high power ceramic 66 m</a:t>
            </a:r>
            <a:r>
              <a:rPr lang="el-GR" sz="1200" dirty="0">
                <a:solidFill>
                  <a:srgbClr val="FF0000"/>
                </a:solidFill>
              </a:rPr>
              <a:t>Ω </a:t>
            </a:r>
            <a:r>
              <a:rPr lang="en-US" sz="1200" dirty="0">
                <a:solidFill>
                  <a:srgbClr val="FF0000"/>
                </a:solidFill>
              </a:rPr>
              <a:t>10 MJ resistors for MQXF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16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371768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Power Supply Energy Extraction Switch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990600"/>
            <a:ext cx="5867400" cy="3657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</a:rPr>
              <a:t>24KA IGBT B</a:t>
            </a:r>
            <a:r>
              <a:rPr lang="en-US" sz="1600" dirty="0" smtClean="0">
                <a:latin typeface="Calibri"/>
                <a:ea typeface="Calibri"/>
              </a:rPr>
              <a:t>ased Energy Extraction Switch</a:t>
            </a:r>
            <a:r>
              <a:rPr lang="en-US" sz="1600" dirty="0">
                <a:latin typeface="Calibri"/>
                <a:ea typeface="Calibri"/>
              </a:rPr>
              <a:t>: </a:t>
            </a:r>
            <a:endParaRPr lang="en-US" sz="1600" dirty="0" smtClean="0">
              <a:latin typeface="Calibri"/>
              <a:ea typeface="Calibri"/>
            </a:endParaRPr>
          </a:p>
          <a:p>
            <a:pPr marL="623887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/>
                <a:ea typeface="Calibri"/>
              </a:rPr>
              <a:t>Switch consist of 2 modules each with six high power IGBTs in parallel </a:t>
            </a:r>
          </a:p>
          <a:p>
            <a:pPr marL="623887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alibri"/>
              </a:rPr>
              <a:t>First module - Design and tuning of snubber circuit components to absorb high voltage switching transients is complete in one module. Tested so far up to 9KA.</a:t>
            </a:r>
          </a:p>
          <a:p>
            <a:pPr marL="623887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alibri"/>
              </a:rPr>
              <a:t>Tuning and testing of second module in progress. Tested up to 5.4KA</a:t>
            </a:r>
          </a:p>
          <a:p>
            <a:pPr marL="623887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/>
              </a:rPr>
              <a:t>Stray and mutual inductances in the power supply circuit generated  much higher switching transients than expected. </a:t>
            </a:r>
          </a:p>
          <a:p>
            <a:pPr marL="623887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/>
              </a:rPr>
              <a:t>Reconfiguration of snubbers caused some delays.</a:t>
            </a:r>
          </a:p>
          <a:p>
            <a:pPr marL="623887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/>
                <a:ea typeface="Calibri"/>
              </a:rPr>
              <a:t>40 channel IGBT Switch data monitoring  and logging system for each module: Lab View program debugged and tested.</a:t>
            </a:r>
            <a:endParaRPr lang="en-US" sz="1600" dirty="0">
              <a:solidFill>
                <a:srgbClr val="1F497D"/>
              </a:solidFill>
              <a:latin typeface="Calibri"/>
              <a:ea typeface="Calibri"/>
            </a:endParaRPr>
          </a:p>
          <a:p>
            <a:pPr marL="0" lvl="0" indent="0"/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295401"/>
            <a:ext cx="2819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11160"/>
            <a:ext cx="1409028" cy="250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57687" y="4796554"/>
            <a:ext cx="18034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dirty="0">
                <a:latin typeface="+mn-lt"/>
              </a:rPr>
              <a:t>15 kA power supply switch cabinet with IGBT and snubber circuits. Each power supply is configured for 12 kA with 6 water-cooled IGBT and snubber circuits, allowing 24 kA magnet operation.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4200" y="4933542"/>
            <a:ext cx="147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dirty="0">
                <a:latin typeface="+mn-lt"/>
              </a:rPr>
              <a:t>IGBT data acquisition and instrumentation panel</a:t>
            </a:r>
          </a:p>
        </p:txBody>
      </p:sp>
    </p:spTree>
    <p:extLst>
      <p:ext uri="{BB962C8B-B14F-4D97-AF65-F5344CB8AC3E}">
        <p14:creationId xmlns:p14="http://schemas.microsoft.com/office/powerpoint/2010/main" val="17364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17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37177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Power Supply Status, continued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066800"/>
            <a:ext cx="8991600" cy="36933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Water cooled cable (from 24KA IGBT cabinet terminal to dewar) installation is complete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593" y="3628261"/>
            <a:ext cx="2438400" cy="208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17421" r="17951" b="7171"/>
          <a:stretch/>
        </p:blipFill>
        <p:spPr bwMode="auto">
          <a:xfrm>
            <a:off x="3080610" y="1524000"/>
            <a:ext cx="2830379" cy="210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3" y="4124272"/>
            <a:ext cx="3017317" cy="226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47" y="1524000"/>
            <a:ext cx="2940162" cy="39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4990454" y="3124200"/>
            <a:ext cx="957989" cy="90870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3200400" y="5029200"/>
            <a:ext cx="457200" cy="149504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85745"/>
            <a:ext cx="298667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3250" y="1524000"/>
            <a:ext cx="2674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(Note also helium vacuum line)</a:t>
            </a:r>
            <a:endParaRPr lang="en-US" sz="1400" dirty="0"/>
          </a:p>
        </p:txBody>
      </p:sp>
      <p:cxnSp>
        <p:nvCxnSpPr>
          <p:cNvPr id="10" name="Elbow Connector 9"/>
          <p:cNvCxnSpPr/>
          <p:nvPr/>
        </p:nvCxnSpPr>
        <p:spPr bwMode="auto">
          <a:xfrm rot="16200000" flipH="1">
            <a:off x="301298" y="1749840"/>
            <a:ext cx="456457" cy="312552"/>
          </a:xfrm>
          <a:prstGeom prst="bentConnector3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3301485" y="5704392"/>
            <a:ext cx="5219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24 kA water-cooled cables </a:t>
            </a: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Finished DI water cooling circuit, installed drain outlet, and verified flow (&gt;68 L/min) and pressure drop. </a:t>
            </a:r>
            <a:r>
              <a:rPr lang="en-US" altLang="en-US" sz="16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15 kA water-cooled cables </a:t>
            </a: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flow is 30 L/min.</a:t>
            </a:r>
            <a:endParaRPr lang="en-US" altLang="en-US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3" y="3754158"/>
            <a:ext cx="1295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Overhead view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6258390"/>
            <a:ext cx="2133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Cables from trench at dewar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629400" y="5410288"/>
            <a:ext cx="2126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Cables from junction box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18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140937"/>
            <a:ext cx="454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Data Acquisition and Controls</a:t>
            </a:r>
          </a:p>
          <a:p>
            <a:r>
              <a:rPr lang="en-US" sz="2400" dirty="0" smtClean="0"/>
              <a:t>(details in spare slides)</a:t>
            </a:r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868" y="1170709"/>
            <a:ext cx="5224650" cy="962891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>
                <a:latin typeface="Calibri" panose="020F0502020204030204" pitchFamily="34" charset="0"/>
              </a:rPr>
              <a:t>Voltage Taps monitoring system: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128 </a:t>
            </a:r>
            <a:r>
              <a:rPr lang="en-US" sz="1800" dirty="0">
                <a:latin typeface="Calibri" panose="020F0502020204030204" pitchFamily="34" charset="0"/>
              </a:rPr>
              <a:t>C</a:t>
            </a:r>
            <a:r>
              <a:rPr lang="en-US" sz="1800" dirty="0" smtClean="0">
                <a:latin typeface="Calibri" panose="020F0502020204030204" pitchFamily="34" charset="0"/>
              </a:rPr>
              <a:t>hannels Fast logger: Assembled and tested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64 Channels Slow logger: Assembled and tested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64 Channel Strain gage logger: 32 Channels tested, remaining channels to be assembled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8 Channel Quench Detector: Assembled </a:t>
            </a:r>
            <a:r>
              <a:rPr lang="en-US" sz="1800" dirty="0">
                <a:latin typeface="Calibri" panose="020F0502020204030204" pitchFamily="34" charset="0"/>
              </a:rPr>
              <a:t>&amp; tested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Cable end connector assembly complete on dewar end.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Acquisition software written/debugged/tested.</a:t>
            </a:r>
          </a:p>
          <a:p>
            <a:pPr marL="0" indent="0"/>
            <a:r>
              <a:rPr lang="en-US" sz="1800" dirty="0" smtClean="0">
                <a:latin typeface="Calibri" panose="020F0502020204030204" pitchFamily="34" charset="0"/>
              </a:rPr>
              <a:t>All </a:t>
            </a:r>
            <a:r>
              <a:rPr lang="en-US" sz="1800" dirty="0">
                <a:latin typeface="Calibri" panose="020F0502020204030204" pitchFamily="34" charset="0"/>
              </a:rPr>
              <a:t>isolators / pre-amplifiers assembled, calibrated &amp; tested.</a:t>
            </a:r>
          </a:p>
          <a:p>
            <a:pPr marL="0" lvl="0" indent="0"/>
            <a:r>
              <a:rPr lang="en-US" sz="1800" dirty="0" smtClean="0">
                <a:latin typeface="Calibri" panose="020F0502020204030204" pitchFamily="34" charset="0"/>
              </a:rPr>
              <a:t>(FY17) - Spike Detector &amp; Quench Antenna Data Acquisition System to be designed &amp; built</a:t>
            </a:r>
            <a:endParaRPr lang="en-US" sz="1800" dirty="0">
              <a:latin typeface="Calibri" panose="020F0502020204030204" pitchFamily="34" charset="0"/>
            </a:endParaRPr>
          </a:p>
          <a:p>
            <a:pPr marL="0" lvl="0" indent="0"/>
            <a:endParaRPr lang="en-US" sz="1800" dirty="0" smtClean="0">
              <a:latin typeface="Calibri" panose="020F0502020204030204" pitchFamily="34" charset="0"/>
            </a:endParaRPr>
          </a:p>
          <a:p>
            <a:pPr marL="0" lvl="0" indent="0"/>
            <a:endParaRPr lang="en-US" sz="18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81" y="4053840"/>
            <a:ext cx="1314982" cy="245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36234"/>
            <a:ext cx="1529911" cy="271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914" y="1321905"/>
            <a:ext cx="1705086" cy="273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79300"/>
            <a:ext cx="2111617" cy="223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9963" y="5562600"/>
            <a:ext cx="1279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128 </a:t>
            </a:r>
            <a:r>
              <a:rPr lang="en-US" sz="1600" dirty="0" err="1" smtClean="0"/>
              <a:t>Ch</a:t>
            </a:r>
            <a:endParaRPr lang="en-US" sz="1600" dirty="0" smtClean="0"/>
          </a:p>
          <a:p>
            <a:r>
              <a:rPr lang="en-US" sz="1600" dirty="0" smtClean="0"/>
              <a:t>Fast Logger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217017" y="983351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Quench Detector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258518" y="952573"/>
            <a:ext cx="1927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64 </a:t>
            </a:r>
            <a:r>
              <a:rPr lang="en-US" sz="1600" dirty="0" err="1" smtClean="0"/>
              <a:t>Ch</a:t>
            </a:r>
            <a:r>
              <a:rPr lang="en-US" sz="1600" dirty="0" smtClean="0"/>
              <a:t> Slow Logger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713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1A2EF2-A3D0-4025-92F5-9A3A8113A04F}" type="slidenum">
              <a:rPr lang="en-US" altLang="en-US"/>
              <a:pPr>
                <a:defRPr/>
              </a:pPr>
              <a:t>19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15365" name="Text Box 2"/>
          <p:cNvSpPr txBox="1">
            <a:spLocks noChangeArrowheads="1"/>
          </p:cNvSpPr>
          <p:nvPr/>
        </p:nvSpPr>
        <p:spPr bwMode="auto">
          <a:xfrm>
            <a:off x="1219200" y="304800"/>
            <a:ext cx="7620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800" dirty="0" smtClean="0">
                <a:latin typeface="+mn-lt"/>
              </a:rPr>
              <a:t>QUENCH PROTECTION  p.1</a:t>
            </a:r>
          </a:p>
        </p:txBody>
      </p:sp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8132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990600"/>
            <a:ext cx="4953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The quench detection system is based on a redundant scheme which relies on a number of voltage signals. When any one of the following signals reaches its specified </a:t>
            </a:r>
            <a:r>
              <a:rPr lang="en-US" sz="1200" i="1" dirty="0">
                <a:solidFill>
                  <a:srgbClr val="0000CC"/>
                </a:solidFill>
                <a:latin typeface="+mn-lt"/>
              </a:rPr>
              <a:t>threshold voltage</a:t>
            </a:r>
            <a:r>
              <a:rPr lang="en-US" sz="1200" dirty="0">
                <a:latin typeface="+mn-lt"/>
              </a:rPr>
              <a:t> after a specified </a:t>
            </a:r>
            <a:r>
              <a:rPr lang="en-US" sz="1200" i="1" dirty="0">
                <a:solidFill>
                  <a:srgbClr val="C00000"/>
                </a:solidFill>
                <a:latin typeface="+mn-lt"/>
              </a:rPr>
              <a:t>validation time</a:t>
            </a:r>
            <a:r>
              <a:rPr lang="en-US" sz="1200" dirty="0">
                <a:latin typeface="+mn-lt"/>
              </a:rPr>
              <a:t>, a fast discharge is instigated (current decays through dump resistor</a:t>
            </a:r>
            <a:r>
              <a:rPr lang="en-US" sz="1200" dirty="0" smtClean="0">
                <a:latin typeface="+mn-lt"/>
              </a:rPr>
              <a:t>). Typical threshold voltages and validation times are listed here.</a:t>
            </a:r>
            <a:endParaRPr lang="en-US" sz="1200" dirty="0">
              <a:latin typeface="+mn-lt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US" sz="1200" dirty="0">
                <a:latin typeface="+mn-lt"/>
              </a:rPr>
              <a:t>Half coil voltage V</a:t>
            </a:r>
            <a:r>
              <a:rPr lang="en-US" sz="1200" baseline="-25000" dirty="0">
                <a:latin typeface="+mn-lt"/>
              </a:rPr>
              <a:t>half1</a:t>
            </a:r>
            <a:r>
              <a:rPr lang="en-US" sz="1200" dirty="0">
                <a:latin typeface="+mn-lt"/>
              </a:rPr>
              <a:t> - V</a:t>
            </a:r>
            <a:r>
              <a:rPr lang="en-US" sz="1200" baseline="-25000" dirty="0">
                <a:latin typeface="+mn-lt"/>
              </a:rPr>
              <a:t>half2</a:t>
            </a:r>
            <a:r>
              <a:rPr lang="en-US" sz="1200" dirty="0">
                <a:latin typeface="+mn-lt"/>
              </a:rPr>
              <a:t>       </a:t>
            </a:r>
            <a:r>
              <a:rPr lang="en-US" sz="1200" dirty="0" smtClean="0">
                <a:latin typeface="+mn-lt"/>
              </a:rPr>
              <a:t>   </a:t>
            </a:r>
            <a:r>
              <a:rPr lang="en-US" sz="1200" dirty="0" smtClean="0">
                <a:solidFill>
                  <a:srgbClr val="0000CC"/>
                </a:solidFill>
                <a:latin typeface="+mn-lt"/>
              </a:rPr>
              <a:t>50-100 </a:t>
            </a:r>
            <a:r>
              <a:rPr lang="en-US" sz="1200" dirty="0">
                <a:solidFill>
                  <a:srgbClr val="0000CC"/>
                </a:solidFill>
                <a:latin typeface="+mn-lt"/>
              </a:rPr>
              <a:t>mV</a:t>
            </a:r>
            <a:r>
              <a:rPr lang="en-US" sz="1200" dirty="0">
                <a:latin typeface="+mn-lt"/>
              </a:rPr>
              <a:t>  </a:t>
            </a:r>
            <a:r>
              <a:rPr lang="en-US" sz="1200" dirty="0">
                <a:solidFill>
                  <a:srgbClr val="C00000"/>
                </a:solidFill>
                <a:latin typeface="+mn-lt"/>
              </a:rPr>
              <a:t>10 ms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200" dirty="0">
                <a:latin typeface="+mn-lt"/>
              </a:rPr>
              <a:t>Quarter coil voltage V</a:t>
            </a:r>
            <a:r>
              <a:rPr lang="en-US" sz="1200" baseline="-25000" dirty="0">
                <a:latin typeface="+mn-lt"/>
              </a:rPr>
              <a:t>1</a:t>
            </a:r>
            <a:r>
              <a:rPr lang="en-US" sz="1200" dirty="0">
                <a:latin typeface="+mn-lt"/>
              </a:rPr>
              <a:t> – V</a:t>
            </a:r>
            <a:r>
              <a:rPr lang="en-US" sz="1200" baseline="-25000" dirty="0">
                <a:latin typeface="+mn-lt"/>
              </a:rPr>
              <a:t>2</a:t>
            </a:r>
            <a:r>
              <a:rPr lang="en-US" sz="1200" dirty="0">
                <a:latin typeface="+mn-lt"/>
              </a:rPr>
              <a:t>           </a:t>
            </a:r>
            <a:r>
              <a:rPr lang="en-US" sz="1200" dirty="0">
                <a:solidFill>
                  <a:srgbClr val="0000CC"/>
                </a:solidFill>
                <a:latin typeface="+mn-lt"/>
              </a:rPr>
              <a:t>50-100 mV</a:t>
            </a:r>
            <a:r>
              <a:rPr lang="en-US" sz="1200" dirty="0">
                <a:latin typeface="+mn-lt"/>
              </a:rPr>
              <a:t>  </a:t>
            </a:r>
            <a:r>
              <a:rPr lang="en-US" sz="1200" dirty="0">
                <a:solidFill>
                  <a:srgbClr val="C00000"/>
                </a:solidFill>
                <a:latin typeface="+mn-lt"/>
              </a:rPr>
              <a:t>10 ms</a:t>
            </a:r>
            <a:endParaRPr lang="en-US" sz="1200" dirty="0">
              <a:latin typeface="+mn-lt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US" sz="1200" dirty="0">
                <a:latin typeface="+mn-lt"/>
              </a:rPr>
              <a:t>Quarter coil voltage V</a:t>
            </a:r>
            <a:r>
              <a:rPr lang="en-US" sz="1200" baseline="-25000" dirty="0">
                <a:latin typeface="+mn-lt"/>
              </a:rPr>
              <a:t>3</a:t>
            </a:r>
            <a:r>
              <a:rPr lang="en-US" sz="1200" dirty="0">
                <a:latin typeface="+mn-lt"/>
              </a:rPr>
              <a:t> – V</a:t>
            </a:r>
            <a:r>
              <a:rPr lang="en-US" sz="1200" baseline="-25000" dirty="0">
                <a:latin typeface="+mn-lt"/>
              </a:rPr>
              <a:t>4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>
                <a:solidFill>
                  <a:srgbClr val="0000CC"/>
                </a:solidFill>
                <a:latin typeface="+mn-lt"/>
              </a:rPr>
              <a:t>          50-100 mV</a:t>
            </a:r>
            <a:r>
              <a:rPr lang="en-US" sz="1200" dirty="0">
                <a:latin typeface="+mn-lt"/>
              </a:rPr>
              <a:t>  </a:t>
            </a:r>
            <a:r>
              <a:rPr lang="en-US" sz="1200" dirty="0">
                <a:solidFill>
                  <a:srgbClr val="C00000"/>
                </a:solidFill>
                <a:latin typeface="+mn-lt"/>
              </a:rPr>
              <a:t>10 ms</a:t>
            </a:r>
            <a:endParaRPr lang="en-US" sz="1200" dirty="0">
              <a:latin typeface="+mn-lt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US" sz="1200" dirty="0">
                <a:latin typeface="+mn-lt"/>
              </a:rPr>
              <a:t>Total coil voltage V</a:t>
            </a:r>
            <a:r>
              <a:rPr lang="en-US" sz="1200" baseline="-25000" dirty="0">
                <a:latin typeface="+mn-lt"/>
              </a:rPr>
              <a:t>total                              </a:t>
            </a:r>
            <a:r>
              <a:rPr lang="en-US" sz="1200" dirty="0">
                <a:solidFill>
                  <a:srgbClr val="0000CC"/>
                </a:solidFill>
                <a:latin typeface="+mn-lt"/>
              </a:rPr>
              <a:t>50-100 mV</a:t>
            </a:r>
            <a:r>
              <a:rPr lang="en-US" sz="1200" dirty="0">
                <a:latin typeface="+mn-lt"/>
              </a:rPr>
              <a:t>  </a:t>
            </a:r>
            <a:r>
              <a:rPr lang="en-US" sz="1200" dirty="0">
                <a:solidFill>
                  <a:srgbClr val="C00000"/>
                </a:solidFill>
                <a:latin typeface="+mn-lt"/>
              </a:rPr>
              <a:t>10 ms</a:t>
            </a:r>
            <a:endParaRPr lang="en-US" sz="1200" dirty="0">
              <a:latin typeface="+mn-lt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US" sz="1200" dirty="0">
                <a:latin typeface="+mn-lt"/>
              </a:rPr>
              <a:t>SC lead voltages V</a:t>
            </a:r>
            <a:r>
              <a:rPr lang="en-US" sz="1200" baseline="-25000" dirty="0">
                <a:latin typeface="+mn-lt"/>
              </a:rPr>
              <a:t>SCL+</a:t>
            </a:r>
            <a:r>
              <a:rPr lang="en-US" sz="1200" dirty="0">
                <a:latin typeface="+mn-lt"/>
              </a:rPr>
              <a:t> and V</a:t>
            </a:r>
            <a:r>
              <a:rPr lang="en-US" sz="1200" baseline="-25000" dirty="0">
                <a:latin typeface="+mn-lt"/>
              </a:rPr>
              <a:t>SCL-</a:t>
            </a:r>
            <a:r>
              <a:rPr lang="en-US" sz="1200" dirty="0">
                <a:latin typeface="+mn-lt"/>
              </a:rPr>
              <a:t>    </a:t>
            </a:r>
            <a:r>
              <a:rPr lang="en-US" sz="1200" dirty="0">
                <a:solidFill>
                  <a:srgbClr val="0000CC"/>
                </a:solidFill>
                <a:latin typeface="+mn-lt"/>
              </a:rPr>
              <a:t>10-50 mV</a:t>
            </a:r>
            <a:r>
              <a:rPr lang="en-US" sz="1200" dirty="0">
                <a:latin typeface="+mn-lt"/>
              </a:rPr>
              <a:t>    </a:t>
            </a:r>
            <a:r>
              <a:rPr lang="en-US" sz="1200" dirty="0">
                <a:solidFill>
                  <a:srgbClr val="C00000"/>
                </a:solidFill>
                <a:latin typeface="+mn-lt"/>
              </a:rPr>
              <a:t>5 ms</a:t>
            </a:r>
            <a:endParaRPr lang="en-US" sz="1200" dirty="0">
              <a:latin typeface="+mn-lt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US" sz="1200" dirty="0">
                <a:latin typeface="+mn-lt"/>
              </a:rPr>
              <a:t>Splice voltages V</a:t>
            </a:r>
            <a:r>
              <a:rPr lang="en-US" sz="1200" baseline="-25000" dirty="0">
                <a:latin typeface="+mn-lt"/>
              </a:rPr>
              <a:t>12</a:t>
            </a:r>
            <a:r>
              <a:rPr lang="en-US" sz="1200" dirty="0">
                <a:latin typeface="+mn-lt"/>
              </a:rPr>
              <a:t>, V</a:t>
            </a:r>
            <a:r>
              <a:rPr lang="en-US" sz="1200" baseline="-25000" dirty="0">
                <a:latin typeface="+mn-lt"/>
              </a:rPr>
              <a:t>34</a:t>
            </a:r>
            <a:r>
              <a:rPr lang="en-US" sz="1200" dirty="0">
                <a:latin typeface="+mn-lt"/>
              </a:rPr>
              <a:t>, V</a:t>
            </a:r>
            <a:r>
              <a:rPr lang="en-US" sz="1200" baseline="-25000" dirty="0">
                <a:latin typeface="+mn-lt"/>
              </a:rPr>
              <a:t>24</a:t>
            </a:r>
            <a:r>
              <a:rPr lang="en-US" sz="1200" dirty="0">
                <a:latin typeface="+mn-lt"/>
              </a:rPr>
              <a:t>           </a:t>
            </a:r>
            <a:r>
              <a:rPr lang="en-US" sz="1200" dirty="0" smtClean="0">
                <a:latin typeface="+mn-lt"/>
              </a:rPr>
              <a:t>   </a:t>
            </a:r>
            <a:r>
              <a:rPr lang="en-US" sz="1200" dirty="0" smtClean="0">
                <a:solidFill>
                  <a:srgbClr val="0000CC"/>
                </a:solidFill>
                <a:latin typeface="+mn-lt"/>
              </a:rPr>
              <a:t>8-10 </a:t>
            </a:r>
            <a:r>
              <a:rPr lang="en-US" sz="1200" dirty="0">
                <a:solidFill>
                  <a:srgbClr val="0000CC"/>
                </a:solidFill>
                <a:latin typeface="+mn-lt"/>
              </a:rPr>
              <a:t>mV</a:t>
            </a:r>
            <a:r>
              <a:rPr lang="en-US" sz="1200" dirty="0">
                <a:latin typeface="+mn-lt"/>
              </a:rPr>
              <a:t>    </a:t>
            </a:r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5 ms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200" dirty="0" smtClean="0">
                <a:latin typeface="+mn-lt"/>
              </a:rPr>
              <a:t>Current Derivative </a:t>
            </a:r>
            <a:r>
              <a:rPr lang="en-US" sz="1200" dirty="0">
                <a:latin typeface="+mn-lt"/>
              </a:rPr>
              <a:t>V</a:t>
            </a:r>
            <a:r>
              <a:rPr lang="en-US" sz="1200" baseline="-25000" dirty="0">
                <a:latin typeface="+mn-lt"/>
              </a:rPr>
              <a:t>total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– L dI/dt</a:t>
            </a:r>
            <a:r>
              <a:rPr lang="en-US" sz="1200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rgbClr val="0000CC"/>
                </a:solidFill>
                <a:latin typeface="+mn-lt"/>
              </a:rPr>
              <a:t>         0.1-5 V</a:t>
            </a:r>
            <a:r>
              <a:rPr lang="en-US" sz="1200" dirty="0" smtClean="0">
                <a:latin typeface="+mn-lt"/>
              </a:rPr>
              <a:t>  </a:t>
            </a:r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10 ms</a:t>
            </a:r>
            <a:endParaRPr lang="en-US" sz="1200" dirty="0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4419600"/>
            <a:ext cx="4800600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There are also designed into the system a number of interlocks which also rely on various signals which, if they do not meet specified conditions such as </a:t>
            </a:r>
            <a:r>
              <a:rPr lang="en-US" sz="1400" i="1" dirty="0">
                <a:latin typeface="+mn-lt"/>
              </a:rPr>
              <a:t>voltage threshold</a:t>
            </a:r>
            <a:r>
              <a:rPr lang="en-US" sz="1400" dirty="0">
                <a:latin typeface="+mn-lt"/>
              </a:rPr>
              <a:t> or </a:t>
            </a:r>
            <a:r>
              <a:rPr lang="en-US" sz="1400" i="1" dirty="0">
                <a:latin typeface="+mn-lt"/>
              </a:rPr>
              <a:t>on-off state</a:t>
            </a:r>
            <a:r>
              <a:rPr lang="en-US" sz="1400" dirty="0">
                <a:latin typeface="+mn-lt"/>
              </a:rPr>
              <a:t>, will instigate a slow discharge, with the dump resistor out of the circuit. These include</a:t>
            </a:r>
            <a:r>
              <a:rPr lang="en-US" sz="1400" dirty="0" smtClean="0">
                <a:latin typeface="+mn-lt"/>
              </a:rPr>
              <a:t>:</a:t>
            </a:r>
            <a:endParaRPr lang="en-US" sz="1400" dirty="0">
              <a:latin typeface="+mn-lt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US" sz="1400" dirty="0">
                <a:latin typeface="+mn-lt"/>
              </a:rPr>
              <a:t>Vapor-cooled lead voltages </a:t>
            </a:r>
            <a:r>
              <a:rPr lang="en-US" sz="1400" dirty="0">
                <a:solidFill>
                  <a:srgbClr val="0000CC"/>
                </a:solidFill>
                <a:latin typeface="+mn-lt"/>
              </a:rPr>
              <a:t>80-100 mV</a:t>
            </a:r>
            <a:r>
              <a:rPr lang="en-US" sz="1400" dirty="0">
                <a:latin typeface="+mn-lt"/>
              </a:rPr>
              <a:t>  </a:t>
            </a:r>
            <a:r>
              <a:rPr lang="en-US" sz="1400" dirty="0">
                <a:solidFill>
                  <a:srgbClr val="C00000"/>
                </a:solidFill>
                <a:latin typeface="+mn-lt"/>
              </a:rPr>
              <a:t>500-1000 ms</a:t>
            </a:r>
            <a:endParaRPr lang="en-US" sz="1400" dirty="0">
              <a:latin typeface="+mn-lt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US" sz="1400" dirty="0">
                <a:latin typeface="+mn-lt"/>
              </a:rPr>
              <a:t>Strip heater capacitor bank not charged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400" dirty="0">
                <a:latin typeface="+mn-lt"/>
              </a:rPr>
              <a:t>IGBT switch temperature </a:t>
            </a:r>
            <a:r>
              <a:rPr lang="en-US" sz="1400" dirty="0" smtClean="0">
                <a:latin typeface="+mn-lt"/>
              </a:rPr>
              <a:t>or voltage too </a:t>
            </a:r>
            <a:r>
              <a:rPr lang="en-US" sz="1400" dirty="0">
                <a:latin typeface="+mn-lt"/>
              </a:rPr>
              <a:t>high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400" dirty="0">
                <a:latin typeface="+mn-lt"/>
              </a:rPr>
              <a:t>Others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1" y="989013"/>
            <a:ext cx="2057400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u="sng" dirty="0">
                <a:latin typeface="+mn-lt"/>
              </a:rPr>
              <a:t>QUENCH DETECTION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1000" y="3489456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C00000"/>
                </a:solidFill>
                <a:latin typeface="+mn-lt"/>
              </a:rPr>
              <a:t>Note: In Nb</a:t>
            </a:r>
            <a:r>
              <a:rPr lang="en-US" sz="1200" baseline="-25000" dirty="0">
                <a:solidFill>
                  <a:srgbClr val="C00000"/>
                </a:solidFill>
                <a:latin typeface="+mn-lt"/>
              </a:rPr>
              <a:t>3</a:t>
            </a:r>
            <a:r>
              <a:rPr lang="en-US" sz="1200" dirty="0">
                <a:solidFill>
                  <a:srgbClr val="C00000"/>
                </a:solidFill>
                <a:latin typeface="+mn-lt"/>
              </a:rPr>
              <a:t>Sn magnets, </a:t>
            </a:r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current-dependent </a:t>
            </a:r>
            <a:r>
              <a:rPr lang="en-US" sz="1200" dirty="0">
                <a:solidFill>
                  <a:srgbClr val="C00000"/>
                </a:solidFill>
                <a:latin typeface="+mn-lt"/>
              </a:rPr>
              <a:t>thresholds </a:t>
            </a:r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as high as several volts at low currents are necessary and are set in the software. This </a:t>
            </a:r>
            <a:r>
              <a:rPr lang="en-US" sz="1200" dirty="0">
                <a:solidFill>
                  <a:srgbClr val="C00000"/>
                </a:solidFill>
                <a:latin typeface="+mn-lt"/>
              </a:rPr>
              <a:t>is to avoid false QD trips due to flux jump spikes.</a:t>
            </a:r>
          </a:p>
        </p:txBody>
      </p:sp>
    </p:spTree>
    <p:extLst>
      <p:ext uri="{BB962C8B-B14F-4D97-AF65-F5344CB8AC3E}">
        <p14:creationId xmlns:p14="http://schemas.microsoft.com/office/powerpoint/2010/main" val="302350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2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47800" y="152400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Outline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8450" y="2133600"/>
            <a:ext cx="419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Scope - Introduction</a:t>
            </a:r>
          </a:p>
          <a:p>
            <a:endParaRPr lang="en-US" dirty="0"/>
          </a:p>
          <a:p>
            <a:r>
              <a:rPr lang="en-US" dirty="0" smtClean="0"/>
              <a:t>Cryogenic Infrastructure</a:t>
            </a:r>
          </a:p>
          <a:p>
            <a:endParaRPr lang="en-US" dirty="0"/>
          </a:p>
          <a:p>
            <a:r>
              <a:rPr lang="en-US" dirty="0" smtClean="0"/>
              <a:t>Power Supply </a:t>
            </a:r>
          </a:p>
          <a:p>
            <a:endParaRPr lang="en-US" dirty="0"/>
          </a:p>
          <a:p>
            <a:r>
              <a:rPr lang="en-US" dirty="0" smtClean="0"/>
              <a:t>Data Acquisition</a:t>
            </a:r>
          </a:p>
          <a:p>
            <a:endParaRPr lang="en-US" dirty="0"/>
          </a:p>
          <a:p>
            <a:r>
              <a:rPr lang="en-US" dirty="0" smtClean="0"/>
              <a:t>Test Dewar</a:t>
            </a:r>
          </a:p>
          <a:p>
            <a:endParaRPr lang="en-US" dirty="0" smtClean="0"/>
          </a:p>
          <a:p>
            <a:r>
              <a:rPr lang="en-US" altLang="en-US" dirty="0"/>
              <a:t>First Long MQXF (Mirror) Test </a:t>
            </a:r>
            <a:r>
              <a:rPr lang="en-US" altLang="en-US" dirty="0" smtClean="0"/>
              <a:t>Plan</a:t>
            </a:r>
          </a:p>
          <a:p>
            <a:endParaRPr lang="en-US" dirty="0"/>
          </a:p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2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17662"/>
              </p:ext>
            </p:extLst>
          </p:nvPr>
        </p:nvGraphicFramePr>
        <p:xfrm>
          <a:off x="379327" y="3307705"/>
          <a:ext cx="8381996" cy="3008080"/>
        </p:xfrm>
        <a:graphic>
          <a:graphicData uri="http://schemas.openxmlformats.org/drawingml/2006/table">
            <a:tbl>
              <a:tblPr/>
              <a:tblGrid>
                <a:gridCol w="538572"/>
                <a:gridCol w="485473"/>
                <a:gridCol w="485473"/>
                <a:gridCol w="485473"/>
                <a:gridCol w="485473"/>
                <a:gridCol w="485473"/>
                <a:gridCol w="485473"/>
                <a:gridCol w="485473"/>
                <a:gridCol w="485473"/>
                <a:gridCol w="485473"/>
                <a:gridCol w="508230"/>
                <a:gridCol w="538572"/>
                <a:gridCol w="485473"/>
                <a:gridCol w="485473"/>
                <a:gridCol w="485473"/>
                <a:gridCol w="485473"/>
                <a:gridCol w="485473"/>
              </a:tblGrid>
              <a:tr h="539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outer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inner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energy 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energy 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density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density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Capacitors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 (</a:t>
                      </a:r>
                      <a:r>
                        <a:rPr lang="el-G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μ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 (</a:t>
                      </a:r>
                      <a:r>
                        <a:rPr lang="el-G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Ω)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 (ms)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 (ms)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 (J)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(J/cm</a:t>
                      </a:r>
                      <a:r>
                        <a:rPr lang="en-US" sz="9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Capacitors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 (</a:t>
                      </a:r>
                      <a:r>
                        <a:rPr lang="el-G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μ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 (</a:t>
                      </a:r>
                      <a:r>
                        <a:rPr lang="el-G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Ω)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 (ms)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 (ms)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 (J)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(J/cm</a:t>
                      </a:r>
                      <a:r>
                        <a:rPr lang="en-US" sz="9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313.9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57.104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313.9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627.8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114.208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627.8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85.7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941.6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171.312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941.6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114.2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1255.5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228.416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1255.5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1569.4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285.521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1569.4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18600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171.3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1883.3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18600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342.625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1883.3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199.9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2197.1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399.729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2197.1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2511.0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456.833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2511.0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27900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2824.9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6.9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27900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513.937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2824.9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31000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3138.8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7.7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31000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571.041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3138.8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34100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68.2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314.1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3452.6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34100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628.145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3452.6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37200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342.6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3766.5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37200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685.249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3766.5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371.2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4080.4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161.2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742.353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4080.4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43400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399.7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4394.3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43400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799.458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4394.3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1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428.3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4708.1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11.5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592" marR="7592" marT="75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46500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186.0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856.562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4708.1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</a:t>
                      </a:r>
                    </a:p>
                  </a:txBody>
                  <a:tcPr marL="7592" marR="7592" marT="75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20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5" name="Titre 2"/>
          <p:cNvSpPr txBox="1">
            <a:spLocks/>
          </p:cNvSpPr>
          <p:nvPr/>
        </p:nvSpPr>
        <p:spPr>
          <a:xfrm>
            <a:off x="612000" y="180000"/>
            <a:ext cx="7920000" cy="584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0" dirty="0">
                <a:solidFill>
                  <a:schemeClr val="tx1"/>
                </a:solidFill>
                <a:latin typeface="+mn-lt"/>
              </a:rPr>
              <a:t>QUENCH </a:t>
            </a:r>
            <a:r>
              <a:rPr lang="en-US" altLang="en-US" b="0" dirty="0" smtClean="0">
                <a:solidFill>
                  <a:schemeClr val="tx1"/>
                </a:solidFill>
                <a:latin typeface="+mn-lt"/>
              </a:rPr>
              <a:t>PROTECTION  p.2</a:t>
            </a:r>
            <a:endParaRPr lang="en-US" altLang="en-US" b="0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764704"/>
            <a:ext cx="5410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u="sng" dirty="0">
                <a:latin typeface="+mn-lt"/>
              </a:rPr>
              <a:t>Quench Protection Heater Firing Units (HFU)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125" y="1221904"/>
            <a:ext cx="4267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u="sng" dirty="0">
                <a:latin typeface="+mn-lt"/>
              </a:rPr>
              <a:t>PRESENT HFU SYSTEM</a:t>
            </a:r>
          </a:p>
          <a:p>
            <a:pPr>
              <a:defRPr/>
            </a:pPr>
            <a:r>
              <a:rPr lang="en-US" sz="1600" dirty="0">
                <a:latin typeface="+mn-lt"/>
              </a:rPr>
              <a:t>Number of capacitor banks               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4</a:t>
            </a:r>
          </a:p>
          <a:p>
            <a:pPr>
              <a:defRPr/>
            </a:pPr>
            <a:r>
              <a:rPr lang="en-US" sz="1600" dirty="0">
                <a:latin typeface="+mn-lt"/>
              </a:rPr>
              <a:t>Number of capacitors per bank       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15 units</a:t>
            </a:r>
          </a:p>
          <a:p>
            <a:pPr>
              <a:defRPr/>
            </a:pPr>
            <a:r>
              <a:rPr lang="en-US" sz="1600" dirty="0">
                <a:latin typeface="+mn-lt"/>
              </a:rPr>
              <a:t>Capacitor voltage rating                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450 V</a:t>
            </a:r>
          </a:p>
          <a:p>
            <a:pPr>
              <a:defRPr/>
            </a:pPr>
            <a:r>
              <a:rPr lang="en-US" sz="1600" dirty="0">
                <a:latin typeface="+mn-lt"/>
              </a:rPr>
              <a:t>Capacitance per unit                   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3100 </a:t>
            </a:r>
            <a:r>
              <a:rPr lang="el-GR" sz="1600" dirty="0">
                <a:solidFill>
                  <a:schemeClr val="accent2"/>
                </a:solidFill>
                <a:latin typeface="+mn-lt"/>
              </a:rPr>
              <a:t>μ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F</a:t>
            </a:r>
          </a:p>
          <a:p>
            <a:pPr>
              <a:defRPr/>
            </a:pPr>
            <a:r>
              <a:rPr lang="en-US" sz="1600" dirty="0">
                <a:latin typeface="+mn-lt"/>
              </a:rPr>
              <a:t>Total capacitance per bank        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46500 </a:t>
            </a:r>
            <a:r>
              <a:rPr lang="el-GR" sz="1600" dirty="0">
                <a:solidFill>
                  <a:schemeClr val="accent2"/>
                </a:solidFill>
                <a:latin typeface="+mn-lt"/>
              </a:rPr>
              <a:t>μ</a:t>
            </a: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F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2881557"/>
            <a:ext cx="807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Maximum energy density that can be delivered vs capacitance with present system</a:t>
            </a:r>
            <a:endParaRPr lang="en-US" sz="1600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58495" y="4643375"/>
            <a:ext cx="3907160" cy="479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00745" y="4643376"/>
            <a:ext cx="3907160" cy="479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599221"/>
            <a:ext cx="7620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QXF</a:t>
            </a:r>
          </a:p>
          <a:p>
            <a:r>
              <a:rPr lang="en-US" sz="1400" dirty="0" smtClean="0"/>
              <a:t>target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50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21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1" y="990600"/>
            <a:ext cx="5791199" cy="50292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Times New Roman"/>
              <a:ea typeface="Calibri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/>
                <a:ea typeface="Calibri"/>
              </a:rPr>
              <a:t>Nash Vacuum Pump Controls : New lab View based controls tested for remote and local operation</a:t>
            </a:r>
            <a:endParaRPr lang="en-US" sz="1800" dirty="0">
              <a:latin typeface="Calibri"/>
              <a:ea typeface="Calibri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ea typeface="Calibri"/>
              </a:rPr>
              <a:t>Finished hardware and software debugging of the new Lab View based Inline Helium purifier and its associated valve system.</a:t>
            </a:r>
            <a:endParaRPr lang="en-US" sz="1800" dirty="0">
              <a:latin typeface="Times New Roman"/>
              <a:ea typeface="Calibri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/>
                <a:ea typeface="Calibri"/>
              </a:rPr>
              <a:t>Helium </a:t>
            </a:r>
            <a:r>
              <a:rPr lang="en-US" sz="1800" dirty="0">
                <a:latin typeface="Calibri"/>
                <a:ea typeface="Calibri"/>
              </a:rPr>
              <a:t>Recovery compressor: Retrieved vendor  programmed ladder logic code for modification and addition of remote control logic</a:t>
            </a:r>
            <a:r>
              <a:rPr lang="en-US" sz="1800" dirty="0" smtClean="0">
                <a:latin typeface="Calibri"/>
                <a:ea typeface="Calibri"/>
              </a:rPr>
              <a:t>. </a:t>
            </a:r>
            <a:r>
              <a:rPr lang="en-US" sz="1800" dirty="0">
                <a:latin typeface="Calibri"/>
                <a:ea typeface="Calibri"/>
              </a:rPr>
              <a:t>initial testing revealed damaged pressure sensor (as received).  Replacement </a:t>
            </a:r>
            <a:r>
              <a:rPr lang="en-US" sz="1800" dirty="0" smtClean="0">
                <a:latin typeface="Calibri"/>
                <a:ea typeface="Calibri"/>
              </a:rPr>
              <a:t>ordered.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/>
                <a:ea typeface="Calibri"/>
              </a:rPr>
              <a:t>New Lab View based controls for Quench recovery valve system being tested.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/>
                <a:ea typeface="Calibri"/>
              </a:rPr>
              <a:t>Monitoring system and controls for various level sensors, temperature sensors,  heaters, vacuum sensors etc. are in process of being calibration and testing.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0" lvl="0" indent="0"/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371770"/>
            <a:ext cx="4547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Cryogenic Controls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2907498" cy="516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9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22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1524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0000"/>
                </a:solidFill>
              </a:rPr>
              <a:t>Test Dewar </a:t>
            </a:r>
          </a:p>
          <a:p>
            <a:pPr lvl="0" algn="ctr"/>
            <a:r>
              <a:rPr lang="en-US" sz="2400" dirty="0" smtClean="0">
                <a:solidFill>
                  <a:srgbClr val="000000"/>
                </a:solidFill>
              </a:rPr>
              <a:t>Overall Design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1" t="6364" r="26689" b="30873"/>
          <a:stretch/>
        </p:blipFill>
        <p:spPr bwMode="auto">
          <a:xfrm>
            <a:off x="3581400" y="1261395"/>
            <a:ext cx="2041943" cy="187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26" y="1314685"/>
            <a:ext cx="78737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00" y="4457844"/>
            <a:ext cx="1053290" cy="177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30629"/>
            <a:ext cx="2590802" cy="328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96" y="4284759"/>
            <a:ext cx="1941472" cy="173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4420" y="6050072"/>
            <a:ext cx="210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+200 mm extended helium dewar bottom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037179" y="4190999"/>
            <a:ext cx="1211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1.9K pre-cool Heat exchanger in magnet helium passage (left) and outside Mirror O.D. (right)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6446242" y="1401066"/>
            <a:ext cx="1371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Upper He vessel</a:t>
            </a:r>
            <a:endParaRPr lang="en-US" sz="1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209624" y="1186417"/>
            <a:ext cx="2393617" cy="2920068"/>
            <a:chOff x="4939204" y="1169988"/>
            <a:chExt cx="2393617" cy="2920068"/>
          </a:xfrm>
        </p:grpSpPr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1" y="1169988"/>
              <a:ext cx="1430134" cy="1785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939204" y="3505281"/>
              <a:ext cx="23936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Lambda plate sealing detail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5352907" y="2481821"/>
              <a:ext cx="13719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Lower He vessel</a:t>
              </a:r>
              <a:endParaRPr lang="en-US" sz="1100" dirty="0"/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6523733" y="2642799"/>
              <a:ext cx="13719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Outer 4K heat shield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5874267" y="1803169"/>
              <a:ext cx="9909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He vessel flange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57223" y="1169988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G-10/SST Lambda plate</a:t>
              </a:r>
              <a:endParaRPr lang="en-US" sz="1000" dirty="0"/>
            </a:p>
          </p:txBody>
        </p:sp>
      </p:grpSp>
      <p:cxnSp>
        <p:nvCxnSpPr>
          <p:cNvPr id="9" name="Straight Arrow Connector 8"/>
          <p:cNvCxnSpPr>
            <a:stCxn id="5" idx="3"/>
          </p:cNvCxnSpPr>
          <p:nvPr/>
        </p:nvCxnSpPr>
        <p:spPr bwMode="auto">
          <a:xfrm flipV="1">
            <a:off x="5562600" y="1805592"/>
            <a:ext cx="457200" cy="274973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 rot="16200000">
            <a:off x="3199208" y="4777022"/>
            <a:ext cx="1433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2K-300K warm bore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2390124" y="4669972"/>
            <a:ext cx="137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4K Al heat shield</a:t>
            </a:r>
            <a:endParaRPr lang="en-US" sz="1100" dirty="0"/>
          </a:p>
        </p:txBody>
      </p:sp>
      <p:sp>
        <p:nvSpPr>
          <p:cNvPr id="36" name="TextBox 35"/>
          <p:cNvSpPr txBox="1"/>
          <p:nvPr/>
        </p:nvSpPr>
        <p:spPr>
          <a:xfrm>
            <a:off x="8204227" y="5687492"/>
            <a:ext cx="9397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Overall hanging assembly (mirror shown)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86903" y="4617968"/>
            <a:ext cx="262979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Upper dewar assembly: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Vent </a:t>
            </a:r>
            <a:r>
              <a:rPr lang="en-US" sz="1600" i="1" dirty="0" smtClean="0"/>
              <a:t>and</a:t>
            </a:r>
            <a:r>
              <a:rPr lang="en-US" sz="1600" dirty="0" smtClean="0"/>
              <a:t> burst disc in lambda plate </a:t>
            </a:r>
            <a:r>
              <a:rPr lang="en-US" sz="1400" dirty="0" smtClean="0"/>
              <a:t>(for Safety Approval)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Gravity seal at lambda plate 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5410199" y="1950975"/>
            <a:ext cx="152401" cy="25917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5" r="3399"/>
          <a:stretch/>
        </p:blipFill>
        <p:spPr bwMode="auto">
          <a:xfrm>
            <a:off x="4003117" y="3386800"/>
            <a:ext cx="1249027" cy="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019" y="3468316"/>
            <a:ext cx="889713" cy="313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4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23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52400"/>
            <a:ext cx="605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0000"/>
                </a:solidFill>
              </a:rPr>
              <a:t>Helium Dewar &amp; Outer 4K Heat Shield</a:t>
            </a:r>
          </a:p>
          <a:p>
            <a:pPr lvl="0" algn="ctr"/>
            <a:r>
              <a:rPr lang="en-US" sz="2400" dirty="0" smtClean="0">
                <a:solidFill>
                  <a:srgbClr val="000000"/>
                </a:solidFill>
              </a:rPr>
              <a:t>Design Details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222" y="1447801"/>
            <a:ext cx="247758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34" y="1066800"/>
            <a:ext cx="83681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61049"/>
            <a:ext cx="254802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5715000"/>
            <a:ext cx="2819400" cy="3385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Helium supply from 4K liquid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 bwMode="auto">
          <a:xfrm flipV="1">
            <a:off x="5334000" y="4343400"/>
            <a:ext cx="838200" cy="1540877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752600" y="5105400"/>
            <a:ext cx="3657600" cy="3385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Helium return in gas above 4K liquid</a:t>
            </a:r>
            <a:endParaRPr lang="en-US" sz="1600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 flipV="1">
            <a:off x="5410200" y="3429002"/>
            <a:ext cx="1143000" cy="1845675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5965243" y="6382830"/>
            <a:ext cx="2209800" cy="3385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SST manifolds, pipes</a:t>
            </a:r>
            <a:endParaRPr lang="en-US" sz="1600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611" y="4038600"/>
            <a:ext cx="486654" cy="771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6629400" y="4724400"/>
            <a:ext cx="304800" cy="4572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553200" y="3364468"/>
            <a:ext cx="12954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Flexible cu connections to Aluminum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1906012"/>
            <a:ext cx="2393842" cy="30469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“blue/green” sections of helium vessel and lambda plate flange welded as a subassembly to permit precise, flat machined surface of lambda plate flange after welding (also locally thicker sections to accommodate bending stresses)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622442" y="3200400"/>
            <a:ext cx="882758" cy="381003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2622442" y="3200400"/>
            <a:ext cx="1111358" cy="1066800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76200" y="6079406"/>
            <a:ext cx="5486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Heat shield is bolted to outside of lambda plate flange (supports weight, provides conductive cooling)</a:t>
            </a:r>
            <a:endParaRPr lang="en-US" sz="14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5410200" y="4495801"/>
            <a:ext cx="914400" cy="1752599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8582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846" y="2355524"/>
            <a:ext cx="3460954" cy="408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24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37357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0000"/>
                </a:solidFill>
              </a:rPr>
              <a:t>Test Dewar Thermal Performance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6790" y="2362200"/>
            <a:ext cx="2667001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1600" u="sng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Boil-off  </a:t>
            </a:r>
            <a:r>
              <a:rPr lang="en-US" sz="1600" u="sng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based on total heat load, including leads</a:t>
            </a:r>
            <a:r>
              <a:rPr lang="en-US" sz="16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:</a:t>
            </a:r>
          </a:p>
          <a:p>
            <a:endParaRPr lang="en-US" sz="1600" dirty="0">
              <a:solidFill>
                <a:srgbClr val="1F497D"/>
              </a:solidFill>
              <a:latin typeface="Calibri"/>
              <a:ea typeface="Calibri"/>
              <a:cs typeface="Times New Roman"/>
            </a:endParaRPr>
          </a:p>
          <a:p>
            <a:r>
              <a:rPr lang="en-US" sz="1600" dirty="0" smtClean="0">
                <a:solidFill>
                  <a:srgbClr val="1F497D"/>
                </a:solidFill>
                <a:latin typeface="Calibri"/>
                <a:ea typeface="Calibri"/>
              </a:rPr>
              <a:t>200 l/hr</a:t>
            </a:r>
            <a:r>
              <a:rPr lang="en-US" sz="1600" dirty="0">
                <a:solidFill>
                  <a:srgbClr val="1F497D"/>
                </a:solidFill>
                <a:latin typeface="Calibri"/>
                <a:ea typeface="Calibri"/>
              </a:rPr>
              <a:t>. = magnet powered, 1.9K steady state (0.4 inches/min, liquid level above lambda plate</a:t>
            </a:r>
            <a:r>
              <a:rPr lang="en-US" sz="1600" dirty="0" smtClean="0">
                <a:solidFill>
                  <a:srgbClr val="1F497D"/>
                </a:solidFill>
                <a:latin typeface="Calibri"/>
                <a:ea typeface="Calibri"/>
              </a:rPr>
              <a:t>)</a:t>
            </a:r>
          </a:p>
          <a:p>
            <a:endParaRPr lang="en-US" sz="1600" dirty="0">
              <a:latin typeface="Times New Roman"/>
              <a:ea typeface="Calibri"/>
            </a:endParaRPr>
          </a:p>
          <a:p>
            <a:r>
              <a:rPr lang="en-US" sz="1600" dirty="0" smtClean="0">
                <a:solidFill>
                  <a:srgbClr val="1F497D"/>
                </a:solidFill>
                <a:latin typeface="Calibri"/>
                <a:ea typeface="Calibri"/>
              </a:rPr>
              <a:t>170 l/hr</a:t>
            </a:r>
            <a:r>
              <a:rPr lang="en-US" sz="1600" dirty="0">
                <a:solidFill>
                  <a:srgbClr val="1F497D"/>
                </a:solidFill>
                <a:latin typeface="Calibri"/>
                <a:ea typeface="Calibri"/>
              </a:rPr>
              <a:t>. = magnet unpowered, 1.9K steady state (0.35 inches/min</a:t>
            </a:r>
            <a:r>
              <a:rPr lang="en-US" sz="1600" dirty="0" smtClean="0">
                <a:solidFill>
                  <a:srgbClr val="1F497D"/>
                </a:solidFill>
                <a:latin typeface="Calibri"/>
                <a:ea typeface="Calibri"/>
              </a:rPr>
              <a:t>)</a:t>
            </a:r>
          </a:p>
          <a:p>
            <a:endParaRPr lang="en-US" sz="1600" dirty="0">
              <a:latin typeface="Times New Roman"/>
              <a:ea typeface="Calibri"/>
            </a:endParaRPr>
          </a:p>
          <a:p>
            <a:r>
              <a:rPr lang="en-US" sz="1600" dirty="0" smtClean="0">
                <a:solidFill>
                  <a:srgbClr val="1F497D"/>
                </a:solidFill>
                <a:latin typeface="Calibri"/>
                <a:ea typeface="Calibri"/>
              </a:rPr>
              <a:t>283 l/hr</a:t>
            </a:r>
            <a:r>
              <a:rPr lang="en-US" sz="1600" dirty="0">
                <a:solidFill>
                  <a:srgbClr val="1F497D"/>
                </a:solidFill>
                <a:latin typeface="Calibri"/>
                <a:ea typeface="Calibri"/>
              </a:rPr>
              <a:t>. = magnet unpowered, cooldown from 4.5K to 1.9K (0.5 inches/min)</a:t>
            </a:r>
            <a:endParaRPr lang="en-US" sz="1600" dirty="0">
              <a:latin typeface="Times New Roman"/>
              <a:ea typeface="Calibri"/>
            </a:endParaRPr>
          </a:p>
          <a:p>
            <a:pPr lvl="0"/>
            <a:endParaRPr lang="en-US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762000" y="685800"/>
            <a:ext cx="82590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“The </a:t>
            </a:r>
            <a:r>
              <a:rPr lang="en-US" sz="1600" dirty="0"/>
              <a:t>committee members thought that, because of the limited length of the dewar, the lambda plate was too close to the bottom of the VCL’s leaving only a very short length for 4.2 K </a:t>
            </a:r>
            <a:r>
              <a:rPr lang="en-US" sz="1600" dirty="0" err="1" smtClean="0"/>
              <a:t>LHe</a:t>
            </a:r>
            <a:r>
              <a:rPr lang="en-US" sz="1600" dirty="0" smtClean="0"/>
              <a:t> </a:t>
            </a:r>
            <a:r>
              <a:rPr lang="en-US" sz="1600" dirty="0"/>
              <a:t>in the upper chamber. The problem could be either very high heat leak and helium consumption, or inability to establish a superfluid volume below the lambda plate</a:t>
            </a:r>
            <a:r>
              <a:rPr lang="en-US" sz="1600" dirty="0" smtClean="0"/>
              <a:t>.”</a:t>
            </a:r>
            <a:endParaRPr lang="en-US" sz="160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181600" y="4038600"/>
            <a:ext cx="3733800" cy="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4961348" y="5943600"/>
            <a:ext cx="3886200" cy="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4855043" y="5630672"/>
            <a:ext cx="1317157" cy="8128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4969343" y="5447697"/>
            <a:ext cx="3352800" cy="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8616715" y="4038600"/>
            <a:ext cx="0" cy="1899169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 rot="16200000">
            <a:off x="7261508" y="4022206"/>
            <a:ext cx="317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33.34”</a:t>
            </a:r>
          </a:p>
          <a:p>
            <a:r>
              <a:rPr lang="en-US" sz="1200" dirty="0" smtClean="0"/>
              <a:t>top plate to lambda plate (33.25” at FNAL)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6102115" y="5545136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5.5” Bottom of 24KA vapor cooled leads to top of lambda plate</a:t>
            </a:r>
          </a:p>
          <a:p>
            <a:r>
              <a:rPr lang="en-US" sz="1200" dirty="0" smtClean="0"/>
              <a:t>(6.5” at FNAL)</a:t>
            </a:r>
            <a:endParaRPr lang="en-US" sz="1200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6096000" y="5354938"/>
            <a:ext cx="0" cy="275734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6096000" y="5937769"/>
            <a:ext cx="0" cy="304800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6093398" y="5208672"/>
            <a:ext cx="2617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~6”-7” nominal helium liquid level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3761601" y="4601996"/>
            <a:ext cx="987047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4.5K helium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3647301" y="6162794"/>
            <a:ext cx="987047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1.9K helium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5750393" y="6489772"/>
            <a:ext cx="128900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4.5K heat shield</a:t>
            </a:r>
            <a:endParaRPr lang="en-US" sz="1200" dirty="0"/>
          </a:p>
        </p:txBody>
      </p:sp>
      <p:cxnSp>
        <p:nvCxnSpPr>
          <p:cNvPr id="40" name="Straight Arrow Connector 39"/>
          <p:cNvCxnSpPr>
            <a:stCxn id="47" idx="1"/>
          </p:cNvCxnSpPr>
          <p:nvPr/>
        </p:nvCxnSpPr>
        <p:spPr bwMode="auto">
          <a:xfrm flipH="1" flipV="1">
            <a:off x="4961348" y="6248400"/>
            <a:ext cx="789045" cy="37987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97219" y="1763807"/>
            <a:ext cx="9007312" cy="55399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Helium supply capacity, using (2) Ø¾” fill lines, is 380 l/hr</a:t>
            </a:r>
            <a:r>
              <a:rPr lang="en-US" sz="16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. – when powered, leads are submerged in liquid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*</a:t>
            </a:r>
          </a:p>
          <a:p>
            <a:pPr lvl="0" algn="ctr"/>
            <a:r>
              <a:rPr lang="en-US" sz="1400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* as is done at FNAL</a:t>
            </a:r>
            <a:r>
              <a:rPr lang="en-US" sz="14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30" name="Arc 29"/>
          <p:cNvSpPr/>
          <p:nvPr/>
        </p:nvSpPr>
        <p:spPr bwMode="auto">
          <a:xfrm>
            <a:off x="3991674" y="5367572"/>
            <a:ext cx="228600" cy="118099"/>
          </a:xfrm>
          <a:prstGeom prst="arc">
            <a:avLst>
              <a:gd name="adj1" fmla="val 30103"/>
              <a:gd name="adj2" fmla="val 10887814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Arc 31"/>
          <p:cNvSpPr/>
          <p:nvPr/>
        </p:nvSpPr>
        <p:spPr bwMode="auto">
          <a:xfrm>
            <a:off x="4220274" y="5388647"/>
            <a:ext cx="228600" cy="118099"/>
          </a:xfrm>
          <a:prstGeom prst="arc">
            <a:avLst>
              <a:gd name="adj1" fmla="val 30103"/>
              <a:gd name="adj2" fmla="val 10887814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Arc 32"/>
          <p:cNvSpPr/>
          <p:nvPr/>
        </p:nvSpPr>
        <p:spPr bwMode="auto">
          <a:xfrm>
            <a:off x="4448874" y="5378317"/>
            <a:ext cx="228600" cy="118099"/>
          </a:xfrm>
          <a:prstGeom prst="arc">
            <a:avLst>
              <a:gd name="adj1" fmla="val 30103"/>
              <a:gd name="adj2" fmla="val 10887814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Arc 33"/>
          <p:cNvSpPr/>
          <p:nvPr/>
        </p:nvSpPr>
        <p:spPr bwMode="auto">
          <a:xfrm>
            <a:off x="4677474" y="5378317"/>
            <a:ext cx="228600" cy="118099"/>
          </a:xfrm>
          <a:prstGeom prst="arc">
            <a:avLst>
              <a:gd name="adj1" fmla="val 30103"/>
              <a:gd name="adj2" fmla="val 10887814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Arc 34"/>
          <p:cNvSpPr/>
          <p:nvPr/>
        </p:nvSpPr>
        <p:spPr bwMode="auto">
          <a:xfrm>
            <a:off x="3763074" y="5378316"/>
            <a:ext cx="228600" cy="118099"/>
          </a:xfrm>
          <a:prstGeom prst="arc">
            <a:avLst>
              <a:gd name="adj1" fmla="val 30103"/>
              <a:gd name="adj2" fmla="val 10887814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Arc 38"/>
          <p:cNvSpPr/>
          <p:nvPr/>
        </p:nvSpPr>
        <p:spPr bwMode="auto">
          <a:xfrm>
            <a:off x="3533001" y="5378317"/>
            <a:ext cx="228600" cy="118099"/>
          </a:xfrm>
          <a:prstGeom prst="arc">
            <a:avLst>
              <a:gd name="adj1" fmla="val 30103"/>
              <a:gd name="adj2" fmla="val 10887814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Arc 41"/>
          <p:cNvSpPr/>
          <p:nvPr/>
        </p:nvSpPr>
        <p:spPr bwMode="auto">
          <a:xfrm>
            <a:off x="3352800" y="5367573"/>
            <a:ext cx="187148" cy="128844"/>
          </a:xfrm>
          <a:prstGeom prst="arc">
            <a:avLst>
              <a:gd name="adj1" fmla="val 30103"/>
              <a:gd name="adj2" fmla="val 10887814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867" y="1139613"/>
            <a:ext cx="2459296" cy="213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60" y="916524"/>
            <a:ext cx="2340375" cy="296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25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37357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0000"/>
                </a:solidFill>
              </a:rPr>
              <a:t>Top Hat, Lambda Plate Design Details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37" y="1515851"/>
            <a:ext cx="2121001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1158038"/>
            <a:ext cx="2161543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1600" u="sng" dirty="0" smtClean="0"/>
              <a:t>Top Hat</a:t>
            </a:r>
            <a:r>
              <a:rPr lang="en-US" sz="1600" dirty="0" smtClean="0"/>
              <a:t>: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 smtClean="0"/>
              <a:t>(2) 24KA main coil vapor cooled leads</a:t>
            </a:r>
          </a:p>
          <a:p>
            <a:pPr lvl="0"/>
            <a:r>
              <a:rPr lang="en-US" sz="1600" dirty="0" smtClean="0"/>
              <a:t> </a:t>
            </a:r>
          </a:p>
          <a:p>
            <a:pPr lvl="0"/>
            <a:r>
              <a:rPr lang="en-US" sz="1600" dirty="0" smtClean="0"/>
              <a:t>(2) 1KA CLIQ vapor cooled leads; port for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lead provided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(3) instrumentation wiring ports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(2) helium fill lines, solenoid valves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1.9K precool Heat exchanger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Warm bore port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Helium vent port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4092" y="815530"/>
            <a:ext cx="2028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Lambda plate:</a:t>
            </a:r>
            <a:endParaRPr lang="en-US" sz="1600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4205452" y="360920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Top Hat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2209799" y="5958426"/>
            <a:ext cx="204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Top Hat and Lambda Plate assembled together</a:t>
            </a:r>
            <a:endParaRPr lang="en-US" sz="1200" dirty="0"/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7381791" y="3527666"/>
            <a:ext cx="176220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dirty="0"/>
              <a:t>2” </a:t>
            </a:r>
            <a:r>
              <a:rPr lang="en-US" altLang="en-US" sz="1400" dirty="0" err="1"/>
              <a:t>Fike</a:t>
            </a:r>
            <a:r>
              <a:rPr lang="en-US" altLang="en-US" sz="1400" dirty="0"/>
              <a:t> burst disc designed for subcritical flow (API 520). Venting 4150 g/s helium at 5.86 bar to 3.45 bar backpressure.</a:t>
            </a:r>
          </a:p>
          <a:p>
            <a:endParaRPr lang="en-US" altLang="en-US" sz="1400" dirty="0"/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V="1">
            <a:off x="8262896" y="1981200"/>
            <a:ext cx="500104" cy="1546466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pic>
        <p:nvPicPr>
          <p:cNvPr id="29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t="8868" r="7444" b="12929"/>
          <a:stretch/>
        </p:blipFill>
        <p:spPr bwMode="auto">
          <a:xfrm>
            <a:off x="4853152" y="3957419"/>
            <a:ext cx="1728786" cy="141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 flipH="1">
            <a:off x="6096000" y="2669401"/>
            <a:ext cx="1825516" cy="1766206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4268434" y="5373650"/>
            <a:ext cx="4953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dirty="0" smtClean="0"/>
              <a:t>Pressure Relief (Quench</a:t>
            </a:r>
            <a:r>
              <a:rPr lang="en-US" altLang="en-US" sz="1400" dirty="0"/>
              <a:t>) </a:t>
            </a:r>
            <a:r>
              <a:rPr lang="en-US" altLang="en-US" sz="1400" dirty="0" smtClean="0"/>
              <a:t>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Designed </a:t>
            </a:r>
            <a:r>
              <a:rPr lang="en-US" altLang="en-US" sz="1400" dirty="0"/>
              <a:t>for 750 g/s with a pressure rise of under 0.34 bar @ operating conditions (approx. 1.2 bar</a:t>
            </a:r>
            <a:r>
              <a:rPr lang="en-US" altLang="en-US" sz="14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Contains </a:t>
            </a:r>
            <a:r>
              <a:rPr lang="en-US" altLang="en-US" sz="1400" dirty="0"/>
              <a:t>internal </a:t>
            </a:r>
            <a:r>
              <a:rPr lang="en-US" altLang="en-US" sz="1400" dirty="0" smtClean="0"/>
              <a:t>1.9 K </a:t>
            </a:r>
            <a:r>
              <a:rPr lang="en-US" altLang="en-US" sz="1400" dirty="0"/>
              <a:t>make up valve, to eliminate low pressure vapor under lambda plate.</a:t>
            </a:r>
          </a:p>
        </p:txBody>
      </p:sp>
    </p:spTree>
    <p:extLst>
      <p:ext uri="{BB962C8B-B14F-4D97-AF65-F5344CB8AC3E}">
        <p14:creationId xmlns:p14="http://schemas.microsoft.com/office/powerpoint/2010/main" val="25348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26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1524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0000"/>
                </a:solidFill>
              </a:rPr>
              <a:t>Test Dewar Status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064217"/>
            <a:ext cx="9067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F497D"/>
                </a:solidFill>
              </a:rPr>
              <a:t>Dewar &amp; Heat Shield assembled, installed in vertical cryostat, pressure &amp; leak checked </a:t>
            </a:r>
            <a:r>
              <a:rPr lang="en-US" sz="2000" dirty="0" smtClean="0">
                <a:solidFill>
                  <a:srgbClr val="FF0000"/>
                </a:solidFill>
              </a:rPr>
              <a:t>– ready for operation</a:t>
            </a:r>
          </a:p>
          <a:p>
            <a:pPr lvl="0"/>
            <a:endParaRPr lang="en-US" sz="2000" dirty="0">
              <a:solidFill>
                <a:srgbClr val="FF0000"/>
              </a:solidFill>
            </a:endParaRPr>
          </a:p>
          <a:p>
            <a:pPr lvl="0"/>
            <a:r>
              <a:rPr lang="en-US" sz="2000" dirty="0" smtClean="0">
                <a:solidFill>
                  <a:srgbClr val="1F497D"/>
                </a:solidFill>
              </a:rPr>
              <a:t>Top Hat &amp; Lambda Plate assembly complete </a:t>
            </a:r>
            <a:r>
              <a:rPr lang="en-US" sz="2000" dirty="0" smtClean="0">
                <a:solidFill>
                  <a:srgbClr val="FF0000"/>
                </a:solidFill>
              </a:rPr>
              <a:t>– ready for operation</a:t>
            </a:r>
          </a:p>
          <a:p>
            <a:pPr lvl="0"/>
            <a:endParaRPr lang="en-US" sz="2000" dirty="0">
              <a:solidFill>
                <a:srgbClr val="FF0000"/>
              </a:solidFill>
            </a:endParaRPr>
          </a:p>
          <a:p>
            <a:pPr lvl="0"/>
            <a:r>
              <a:rPr lang="en-US" sz="2000" dirty="0" smtClean="0">
                <a:solidFill>
                  <a:srgbClr val="1F497D"/>
                </a:solidFill>
              </a:rPr>
              <a:t>1.9K Precool Heat Exchanger assembly complete </a:t>
            </a:r>
            <a:r>
              <a:rPr lang="en-US" sz="2000" dirty="0" smtClean="0">
                <a:solidFill>
                  <a:srgbClr val="FF0000"/>
                </a:solidFill>
              </a:rPr>
              <a:t>– ready for operation</a:t>
            </a:r>
          </a:p>
          <a:p>
            <a:pPr lvl="0"/>
            <a:endParaRPr lang="en-US" sz="2000" dirty="0">
              <a:solidFill>
                <a:srgbClr val="FF0000"/>
              </a:solidFill>
            </a:endParaRPr>
          </a:p>
          <a:p>
            <a:pPr lvl="0"/>
            <a:r>
              <a:rPr lang="en-US" sz="2000" dirty="0" smtClean="0">
                <a:solidFill>
                  <a:srgbClr val="1F497D"/>
                </a:solidFill>
              </a:rPr>
              <a:t>Mirror Magnet – received, assembled onto top Hat, installed into dewar (by 7/8)</a:t>
            </a:r>
          </a:p>
          <a:p>
            <a:pPr lvl="0"/>
            <a:endParaRPr lang="en-US" sz="2000" dirty="0">
              <a:solidFill>
                <a:srgbClr val="1F497D"/>
              </a:solidFill>
            </a:endParaRPr>
          </a:p>
          <a:p>
            <a:pPr lvl="0"/>
            <a:r>
              <a:rPr lang="en-US" sz="2000" dirty="0" smtClean="0">
                <a:solidFill>
                  <a:srgbClr val="1F497D"/>
                </a:solidFill>
              </a:rPr>
              <a:t>Power Supply – IGBT testing complete to 21 KA total power (by 7/13)</a:t>
            </a:r>
          </a:p>
          <a:p>
            <a:pPr lvl="0"/>
            <a:endParaRPr lang="en-US" sz="2000" dirty="0">
              <a:solidFill>
                <a:srgbClr val="FF0000"/>
              </a:solidFill>
            </a:endParaRPr>
          </a:p>
          <a:p>
            <a:pPr lvl="0"/>
            <a:r>
              <a:rPr lang="en-US" sz="2000" dirty="0" smtClean="0">
                <a:solidFill>
                  <a:srgbClr val="FF0000"/>
                </a:solidFill>
              </a:rPr>
              <a:t>Waiting for cryogenic facility turn-on</a:t>
            </a:r>
          </a:p>
        </p:txBody>
      </p:sp>
    </p:spTree>
    <p:extLst>
      <p:ext uri="{BB962C8B-B14F-4D97-AF65-F5344CB8AC3E}">
        <p14:creationId xmlns:p14="http://schemas.microsoft.com/office/powerpoint/2010/main" val="120205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34CA8-894D-4082-95BE-1457530F8E85}" type="slidenum">
              <a:rPr lang="en-US" altLang="en-US"/>
              <a:pPr>
                <a:defRPr/>
              </a:pPr>
              <a:t>27</a:t>
            </a:fld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20485" name="Text Box 3"/>
          <p:cNvSpPr>
            <a:spLocks noGrp="1" noChangeArrowheads="1"/>
          </p:cNvSpPr>
          <p:nvPr>
            <p:ph type="title"/>
          </p:nvPr>
        </p:nvSpPr>
        <p:spPr>
          <a:xfrm>
            <a:off x="838200" y="145173"/>
            <a:ext cx="6781800" cy="41433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+mn-lt"/>
              </a:rPr>
              <a:t>MQXFPM1 DRAFT TEST PLAN SUMMARY </a:t>
            </a:r>
            <a:r>
              <a:rPr lang="en-US" altLang="en-US" sz="1800" b="0" dirty="0" smtClean="0">
                <a:solidFill>
                  <a:schemeClr val="tx1"/>
                </a:solidFill>
                <a:latin typeface="+mn-lt"/>
              </a:rPr>
              <a:t>(more detail in back-up slides)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1066800"/>
            <a:ext cx="7924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n-lt"/>
              </a:rPr>
              <a:t>Electrical checkout at room temperature</a:t>
            </a:r>
            <a:endParaRPr lang="en-US" sz="1800" b="1" u="sng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u="sng" dirty="0">
                <a:latin typeface="+mn-lt"/>
              </a:rPr>
              <a:t>Electrical </a:t>
            </a:r>
            <a:r>
              <a:rPr lang="en-US" sz="1800" u="sng" dirty="0" smtClean="0">
                <a:latin typeface="+mn-lt"/>
              </a:rPr>
              <a:t>checkout at 4.5 K</a:t>
            </a:r>
            <a:endParaRPr lang="en-US" sz="1800" u="sng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/>
            </a:r>
            <a:br>
              <a:rPr lang="en-US" sz="1800" dirty="0" smtClean="0">
                <a:latin typeface="+mn-lt"/>
              </a:rPr>
            </a:br>
            <a:r>
              <a:rPr lang="en-US" sz="1800" u="sng" dirty="0" smtClean="0">
                <a:latin typeface="+mn-lt"/>
              </a:rPr>
              <a:t>Testing at 1.9 K</a:t>
            </a:r>
            <a:endParaRPr lang="en-US" sz="18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training at 1.9K</a:t>
            </a:r>
          </a:p>
          <a:p>
            <a:r>
              <a:rPr lang="en-US" sz="1600" dirty="0" smtClean="0">
                <a:latin typeface="+mn-lt"/>
              </a:rPr>
              <a:t>Operate magnet at I</a:t>
            </a:r>
            <a:r>
              <a:rPr lang="en-US" sz="1600" baseline="-25000" dirty="0" smtClean="0">
                <a:latin typeface="+mn-lt"/>
              </a:rPr>
              <a:t>nom</a:t>
            </a:r>
            <a:r>
              <a:rPr lang="en-US" sz="1600" dirty="0" smtClean="0">
                <a:latin typeface="+mn-lt"/>
              </a:rPr>
              <a:t> = 0.95 I</a:t>
            </a:r>
            <a:r>
              <a:rPr lang="en-US" sz="1600" baseline="-25000" dirty="0" smtClean="0">
                <a:latin typeface="+mn-lt"/>
              </a:rPr>
              <a:t>max</a:t>
            </a:r>
            <a:r>
              <a:rPr lang="en-US" sz="1600" dirty="0" smtClean="0">
                <a:latin typeface="+mn-lt"/>
              </a:rPr>
              <a:t> for at least 2 hrs.</a:t>
            </a:r>
          </a:p>
          <a:p>
            <a:r>
              <a:rPr lang="en-US" sz="1600" dirty="0" smtClean="0">
                <a:latin typeface="+mn-lt"/>
              </a:rPr>
              <a:t>Quench ramp rate dependence study – 10, 20, 50, 100, 200, 300 A/s</a:t>
            </a:r>
          </a:p>
          <a:p>
            <a:r>
              <a:rPr lang="en-US" sz="1600" dirty="0" smtClean="0">
                <a:latin typeface="+mn-lt"/>
              </a:rPr>
              <a:t>Magnet inductance measurements at 50, 200, 300 A/s</a:t>
            </a:r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temperature dependence study  (20 A/s ramp rate)</a:t>
            </a:r>
          </a:p>
          <a:p>
            <a:endParaRPr lang="en-US" sz="1600" dirty="0"/>
          </a:p>
          <a:p>
            <a:r>
              <a:rPr lang="en-US" u="sng" dirty="0"/>
              <a:t>Testing at 4.5 K</a:t>
            </a:r>
          </a:p>
          <a:p>
            <a:r>
              <a:rPr lang="en-US" sz="1600" dirty="0"/>
              <a:t>Establish quench plateau at 4.5 K</a:t>
            </a:r>
          </a:p>
          <a:p>
            <a:r>
              <a:rPr lang="en-US" sz="1600" dirty="0" smtClean="0"/>
              <a:t>Operate </a:t>
            </a:r>
            <a:r>
              <a:rPr lang="en-US" sz="1600" dirty="0"/>
              <a:t>magnet at 0.95 I</a:t>
            </a:r>
            <a:r>
              <a:rPr lang="en-US" sz="1600" baseline="-25000" dirty="0"/>
              <a:t>max</a:t>
            </a:r>
            <a:r>
              <a:rPr lang="en-US" sz="1600" dirty="0"/>
              <a:t> (4.5 K) for at least 2 </a:t>
            </a:r>
            <a:r>
              <a:rPr lang="en-US" sz="1600" dirty="0" err="1" smtClean="0"/>
              <a:t>hrs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/>
              <a:t>Magnet </a:t>
            </a:r>
            <a:r>
              <a:rPr lang="en-US" sz="1600" dirty="0"/>
              <a:t>inductance measurement at 200 </a:t>
            </a:r>
            <a:r>
              <a:rPr lang="en-US" sz="1600" dirty="0" smtClean="0"/>
              <a:t>A/s </a:t>
            </a:r>
            <a:endParaRPr lang="en-US" sz="1600" dirty="0"/>
          </a:p>
          <a:p>
            <a:r>
              <a:rPr lang="en-US" sz="1600" dirty="0" smtClean="0"/>
              <a:t>Magnet </a:t>
            </a:r>
            <a:r>
              <a:rPr lang="en-US" sz="1600" dirty="0"/>
              <a:t>splice resistance measurements – splice voltage vs </a:t>
            </a:r>
            <a:r>
              <a:rPr lang="en-US" sz="1600" dirty="0" smtClean="0"/>
              <a:t>current</a:t>
            </a:r>
          </a:p>
          <a:p>
            <a:endParaRPr lang="en-US" sz="1600" dirty="0"/>
          </a:p>
          <a:p>
            <a:r>
              <a:rPr lang="en-US" u="sng" dirty="0"/>
              <a:t>Testing at 1.9 K</a:t>
            </a:r>
          </a:p>
          <a:p>
            <a:r>
              <a:rPr lang="en-US" sz="1600" dirty="0" smtClean="0"/>
              <a:t>Demonstrate quench plateau at 1.9K</a:t>
            </a:r>
          </a:p>
          <a:p>
            <a:r>
              <a:rPr lang="en-US" sz="1600" dirty="0" smtClean="0"/>
              <a:t>Quench </a:t>
            </a:r>
            <a:r>
              <a:rPr lang="en-US" sz="1600" dirty="0"/>
              <a:t>Protection Heater </a:t>
            </a:r>
            <a:r>
              <a:rPr lang="en-US" sz="1600" dirty="0" smtClean="0"/>
              <a:t>Studies</a:t>
            </a:r>
          </a:p>
          <a:p>
            <a:r>
              <a:rPr lang="en-US" sz="1600" dirty="0" smtClean="0"/>
              <a:t>Warmup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6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89C662-98D8-49BA-9DD3-5B469134028A}" type="slidenum">
              <a:rPr lang="en-US" altLang="en-US"/>
              <a:pPr>
                <a:defRPr/>
              </a:pPr>
              <a:t>28</a:t>
            </a:fld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22533" name="Text Box 3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algn="l">
              <a:spcBef>
                <a:spcPct val="50000"/>
              </a:spcBef>
              <a:defRPr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             </a:t>
            </a:r>
            <a:r>
              <a:rPr lang="en-US" altLang="en-US" sz="4000" dirty="0" smtClean="0">
                <a:solidFill>
                  <a:schemeClr val="tx1"/>
                </a:solidFill>
                <a:latin typeface="+mn-lt"/>
              </a:rPr>
              <a:t>SUMMARY  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52400" y="990600"/>
            <a:ext cx="8763000" cy="5853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2" indent="0">
              <a:lnSpc>
                <a:spcPct val="130000"/>
              </a:lnSpc>
              <a:spcBef>
                <a:spcPct val="65000"/>
              </a:spcBef>
            </a:pP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The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cryogenics facility refrigerators, compressors, and other peripheral devices have been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refurbished to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test MQXF quadrupoles </a:t>
            </a:r>
            <a:r>
              <a:rPr lang="en-US" altLang="en-US" sz="1600">
                <a:solidFill>
                  <a:srgbClr val="0000CC"/>
                </a:solidFill>
                <a:latin typeface="Arial" charset="0"/>
              </a:rPr>
              <a:t>at </a:t>
            </a:r>
            <a:r>
              <a:rPr lang="en-US" altLang="en-US" sz="1600" smtClean="0">
                <a:solidFill>
                  <a:srgbClr val="0000CC"/>
                </a:solidFill>
                <a:latin typeface="Arial" charset="0"/>
              </a:rPr>
              <a:t>1.9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K and 1 bar (nom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).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BNL management supported funding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(~$1.4M) the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purchase of critical spares, preventive maintenance of critical components, and installation of backup systems to improve reliability and reduce  risk for the Hi-Lumi production magnet testing program</a:t>
            </a:r>
          </a:p>
          <a:p>
            <a:pPr>
              <a:lnSpc>
                <a:spcPct val="130000"/>
              </a:lnSpc>
              <a:spcBef>
                <a:spcPct val="65000"/>
              </a:spcBef>
            </a:pP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The Magnet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Division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30 kA power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supply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(formerly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used for cable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testing)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and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peripheral systems such as energy extraction and quench heater firing units have been converted to test magnets to 24 kA and at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1.9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K,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and have added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24 kA water-cooled cables to test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dewar.</a:t>
            </a:r>
          </a:p>
          <a:p>
            <a:pPr>
              <a:lnSpc>
                <a:spcPct val="130000"/>
              </a:lnSpc>
              <a:spcBef>
                <a:spcPct val="65000"/>
              </a:spcBef>
            </a:pP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A new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and redesigned vertical test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dewar has been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built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for 1.9 K testing of 4.2 m MQXF magnets, with new inner helium vessel, 4 K heat shield, 1.9 K heat exchanger, lambda plate, and new top plate with 24 kA vapor cooled copper leads.</a:t>
            </a:r>
            <a:endParaRPr lang="en-US" altLang="en-US" sz="1600" dirty="0">
              <a:solidFill>
                <a:srgbClr val="0000CC"/>
              </a:solidFill>
              <a:latin typeface="Arial" charset="0"/>
            </a:endParaRPr>
          </a:p>
          <a:p>
            <a:pPr>
              <a:lnSpc>
                <a:spcPct val="130000"/>
              </a:lnSpc>
              <a:spcBef>
                <a:spcPct val="65000"/>
              </a:spcBef>
            </a:pP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The old data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acquisition systems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have been replaced by completely modernized and improved NI hardware and LabVIEW-based software.</a:t>
            </a:r>
          </a:p>
          <a:p>
            <a:pPr>
              <a:lnSpc>
                <a:spcPct val="130000"/>
              </a:lnSpc>
              <a:spcBef>
                <a:spcPct val="65000"/>
              </a:spcBef>
            </a:pP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The vertical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test facility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will be commissioned with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a short sample of 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superconducting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cable instrumented with taps and a spot heater. The mirror magnet will be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on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the hanging fixture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but </a:t>
            </a:r>
            <a:r>
              <a:rPr lang="en-US" altLang="en-US" sz="1600" dirty="0" smtClean="0">
                <a:solidFill>
                  <a:srgbClr val="FF0000"/>
                </a:solidFill>
                <a:latin typeface="Arial" charset="0"/>
              </a:rPr>
              <a:t>will not be connected 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to the power leads until the cable test has been successfully </a:t>
            </a:r>
            <a:r>
              <a:rPr lang="en-US" altLang="en-US" sz="1600" dirty="0" smtClean="0">
                <a:solidFill>
                  <a:srgbClr val="0000CC"/>
                </a:solidFill>
                <a:latin typeface="Arial" charset="0"/>
              </a:rPr>
              <a:t>completed</a:t>
            </a:r>
            <a:r>
              <a:rPr lang="en-US" altLang="en-US" sz="1600" dirty="0">
                <a:solidFill>
                  <a:srgbClr val="0000CC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725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29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31242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56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3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173997" y="76200"/>
            <a:ext cx="5886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Scope,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Introduction</a:t>
            </a: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 smtClean="0">
                <a:latin typeface="Arial"/>
              </a:rPr>
              <a:t>“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Challenges for HiLumi”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91633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schemeClr val="accent2"/>
                </a:solidFill>
              </a:rPr>
              <a:t>Scope:</a:t>
            </a:r>
            <a:r>
              <a:rPr lang="en-US" sz="2000" dirty="0" smtClean="0">
                <a:solidFill>
                  <a:schemeClr val="accent2"/>
                </a:solidFill>
              </a:rPr>
              <a:t> cold test (4) prototype units, (20) production magnets</a:t>
            </a:r>
          </a:p>
          <a:p>
            <a:endParaRPr lang="en-US" sz="1600" u="sng" dirty="0"/>
          </a:p>
          <a:p>
            <a:r>
              <a:rPr lang="en-US" sz="1600" u="sng" dirty="0" smtClean="0">
                <a:solidFill>
                  <a:schemeClr val="accent2"/>
                </a:solidFill>
              </a:rPr>
              <a:t>Challenges:</a:t>
            </a:r>
          </a:p>
          <a:p>
            <a:endParaRPr lang="en-US" sz="1600" u="sng" dirty="0" smtClean="0">
              <a:solidFill>
                <a:schemeClr val="accent2"/>
              </a:solidFill>
            </a:endParaRPr>
          </a:p>
          <a:p>
            <a:r>
              <a:rPr lang="en-US" sz="1600" u="sng" dirty="0" smtClean="0"/>
              <a:t>Cryogenic Test Facility</a:t>
            </a:r>
            <a:r>
              <a:rPr lang="en-US" sz="1600" dirty="0" smtClean="0"/>
              <a:t>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1.9K in magnet testing (previously 4.5K for magnets, but 1.9K has been achieved for cable sample tests)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u="sng" dirty="0" smtClean="0"/>
              <a:t>Electrical Systems</a:t>
            </a:r>
            <a:r>
              <a:rPr lang="en-US" sz="1600" dirty="0" smtClean="0"/>
              <a:t>: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24KA (21KA max. required, </a:t>
            </a:r>
            <a:r>
              <a:rPr lang="en-US" sz="1600" dirty="0" smtClean="0"/>
              <a:t>Mirror</a:t>
            </a:r>
            <a:r>
              <a:rPr lang="en-US" sz="1600" dirty="0"/>
              <a:t>)  in magnet testing (previously 10KA for magnets; are now modifying a 30KA power supply previously utilized for cable sample tests)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Intensive </a:t>
            </a:r>
            <a:r>
              <a:rPr lang="en-US" sz="1600" dirty="0"/>
              <a:t>data </a:t>
            </a:r>
            <a:r>
              <a:rPr lang="en-US" sz="1600" dirty="0" smtClean="0"/>
              <a:t>acquisition</a:t>
            </a:r>
            <a:endParaRPr lang="en-US" sz="1600" dirty="0">
              <a:solidFill>
                <a:srgbClr val="FF0000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/>
              </a:rPr>
              <a:t>5 MJ energy </a:t>
            </a:r>
            <a:r>
              <a:rPr lang="en-US" sz="1600" dirty="0" smtClean="0">
                <a:cs typeface="Arial"/>
              </a:rPr>
              <a:t>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Arial"/>
            </a:endParaRPr>
          </a:p>
          <a:p>
            <a:r>
              <a:rPr lang="en-US" sz="1600" u="sng" dirty="0" smtClean="0">
                <a:cs typeface="Arial"/>
              </a:rPr>
              <a:t>Vertical Dewar</a:t>
            </a:r>
            <a:r>
              <a:rPr lang="en-US" sz="1600" dirty="0" smtClean="0">
                <a:cs typeface="Arial"/>
              </a:rPr>
              <a:t>:</a:t>
            </a:r>
          </a:p>
          <a:p>
            <a:endParaRPr lang="en-US" sz="16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Existing available </a:t>
            </a:r>
            <a:r>
              <a:rPr lang="en-US" sz="1600" dirty="0" smtClean="0"/>
              <a:t>dewar operates </a:t>
            </a:r>
            <a:r>
              <a:rPr lang="en-US" sz="1600" dirty="0"/>
              <a:t>at 4.5K; no </a:t>
            </a:r>
            <a:r>
              <a:rPr lang="en-US" sz="1600" dirty="0" smtClean="0"/>
              <a:t>capability </a:t>
            </a:r>
            <a:r>
              <a:rPr lang="en-US" sz="1600" dirty="0"/>
              <a:t>for 1.9K heat exchanger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Existing available dewar </a:t>
            </a:r>
            <a:r>
              <a:rPr lang="en-US" sz="1600" dirty="0" smtClean="0"/>
              <a:t>contains Ø </a:t>
            </a:r>
            <a:r>
              <a:rPr lang="en-US" sz="1600" dirty="0"/>
              <a:t>610 mm helium vessel (</a:t>
            </a:r>
            <a:r>
              <a:rPr lang="en-US" sz="1600" dirty="0">
                <a:solidFill>
                  <a:srgbClr val="FF0000"/>
                </a:solidFill>
              </a:rPr>
              <a:t>HiLumi </a:t>
            </a:r>
            <a:r>
              <a:rPr lang="en-US" sz="1600" dirty="0" smtClean="0">
                <a:solidFill>
                  <a:srgbClr val="FF0000"/>
                </a:solidFill>
              </a:rPr>
              <a:t>= </a:t>
            </a:r>
            <a:r>
              <a:rPr lang="en-US" sz="1600" dirty="0">
                <a:solidFill>
                  <a:srgbClr val="FF0000"/>
                </a:solidFill>
              </a:rPr>
              <a:t>Ø 630 mm</a:t>
            </a:r>
            <a:r>
              <a:rPr lang="en-US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702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30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3048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34CA8-894D-4082-95BE-1457530F8E85}" type="slidenum">
              <a:rPr lang="en-US" altLang="en-US"/>
              <a:pPr>
                <a:defRPr/>
              </a:pPr>
              <a:t>31</a:t>
            </a:fld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20485" name="Text Box 3"/>
          <p:cNvSpPr>
            <a:spLocks noGrp="1" noChangeArrowheads="1"/>
          </p:cNvSpPr>
          <p:nvPr>
            <p:ph type="title"/>
          </p:nvPr>
        </p:nvSpPr>
        <p:spPr>
          <a:xfrm>
            <a:off x="1066800" y="368384"/>
            <a:ext cx="7696200" cy="41433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spcBef>
                <a:spcPct val="50000"/>
              </a:spcBef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+mn-lt"/>
              </a:rPr>
              <a:t>MQXFPM1 DRAFT TEST PLAN 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105" y="1143000"/>
            <a:ext cx="65532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n-lt"/>
              </a:rPr>
              <a:t>Electrical checkout at room temperature</a:t>
            </a:r>
            <a:endParaRPr lang="en-US" sz="1800" u="sng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Series resistances, grounds, hipots, level shift tests,</a:t>
            </a:r>
          </a:p>
          <a:p>
            <a:r>
              <a:rPr lang="en-US" sz="1600" dirty="0">
                <a:latin typeface="+mn-lt"/>
              </a:rPr>
              <a:t>i</a:t>
            </a:r>
            <a:r>
              <a:rPr lang="en-US" sz="1600" dirty="0" smtClean="0">
                <a:latin typeface="+mn-lt"/>
              </a:rPr>
              <a:t>nstrumentation checks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u="sng" dirty="0">
                <a:latin typeface="+mn-lt"/>
              </a:rPr>
              <a:t>Electrical </a:t>
            </a:r>
            <a:r>
              <a:rPr lang="en-US" sz="1800" u="sng" dirty="0" smtClean="0">
                <a:latin typeface="+mn-lt"/>
              </a:rPr>
              <a:t>checkout at 4.5 K</a:t>
            </a:r>
            <a:endParaRPr lang="en-US" sz="1800" u="sng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Grounds</a:t>
            </a:r>
            <a:r>
              <a:rPr lang="en-US" sz="1600" dirty="0">
                <a:latin typeface="+mn-lt"/>
              </a:rPr>
              <a:t>, hipots, level shift </a:t>
            </a:r>
            <a:r>
              <a:rPr lang="en-US" sz="1600" dirty="0" smtClean="0">
                <a:latin typeface="+mn-lt"/>
              </a:rPr>
              <a:t>tests, instrumentation checks</a:t>
            </a:r>
          </a:p>
          <a:p>
            <a:r>
              <a:rPr lang="en-US" sz="1600" dirty="0" smtClean="0">
                <a:latin typeface="+mn-lt"/>
              </a:rPr>
              <a:t>Power supply shutoff (manual trip) at 1000 A</a:t>
            </a:r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protection heater quenches I ≤ 5 kA</a:t>
            </a:r>
          </a:p>
          <a:p>
            <a:r>
              <a:rPr lang="en-US" sz="1800" dirty="0" smtClean="0">
                <a:latin typeface="+mn-lt"/>
              </a:rPr>
              <a:t/>
            </a:r>
            <a:br>
              <a:rPr lang="en-US" sz="1800" dirty="0" smtClean="0">
                <a:latin typeface="+mn-lt"/>
              </a:rPr>
            </a:br>
            <a:r>
              <a:rPr lang="en-US" sz="1800" u="sng" dirty="0" smtClean="0">
                <a:latin typeface="+mn-lt"/>
              </a:rPr>
              <a:t>Testing at 1.9 K</a:t>
            </a:r>
            <a:endParaRPr lang="en-US" sz="18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training at 1.9K @ 20 A/s, establish plateau (I</a:t>
            </a:r>
            <a:r>
              <a:rPr lang="en-US" sz="1600" baseline="-25000" dirty="0" smtClean="0">
                <a:latin typeface="+mn-lt"/>
              </a:rPr>
              <a:t>max</a:t>
            </a:r>
            <a:r>
              <a:rPr lang="en-US" sz="1600" dirty="0" smtClean="0">
                <a:latin typeface="+mn-lt"/>
              </a:rPr>
              <a:t>).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Operate magnet at I</a:t>
            </a:r>
            <a:r>
              <a:rPr lang="en-US" sz="1600" baseline="-25000" dirty="0" smtClean="0">
                <a:latin typeface="+mn-lt"/>
              </a:rPr>
              <a:t>nom</a:t>
            </a:r>
            <a:r>
              <a:rPr lang="en-US" sz="1600" dirty="0" smtClean="0">
                <a:latin typeface="+mn-lt"/>
              </a:rPr>
              <a:t> = 0.95 I</a:t>
            </a:r>
            <a:r>
              <a:rPr lang="en-US" sz="1600" baseline="-25000" dirty="0" smtClean="0">
                <a:latin typeface="+mn-lt"/>
              </a:rPr>
              <a:t>max</a:t>
            </a:r>
            <a:r>
              <a:rPr lang="en-US" sz="1600" dirty="0" smtClean="0">
                <a:latin typeface="+mn-lt"/>
              </a:rPr>
              <a:t> for at least 2 hrs.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ramp rate dependence study – 10, 20, 50, 100, 200, 300 A/s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Magnet inductance measurements at 50, 200, 300 A/s</a:t>
            </a:r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temperature dependence study  (20 A/s ramp rate)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12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34CA8-894D-4082-95BE-1457530F8E85}" type="slidenum">
              <a:rPr lang="en-US" altLang="en-US"/>
              <a:pPr>
                <a:defRPr/>
              </a:pPr>
              <a:t>32</a:t>
            </a:fld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20485" name="Text Box 3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696200" cy="41433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MQXFPM1</a:t>
            </a:r>
            <a:r>
              <a:rPr lang="en-US" altLang="en-US" sz="2400" dirty="0" smtClean="0">
                <a:solidFill>
                  <a:schemeClr val="tx1"/>
                </a:solidFill>
                <a:latin typeface="+mn-lt"/>
              </a:rPr>
              <a:t> DRAFT TEST PLAN 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104" y="990600"/>
            <a:ext cx="86522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n-lt"/>
              </a:rPr>
              <a:t>Testing at 4.5 K</a:t>
            </a:r>
          </a:p>
          <a:p>
            <a:r>
              <a:rPr lang="en-US" sz="1600" dirty="0" smtClean="0">
                <a:latin typeface="+mn-lt"/>
              </a:rPr>
              <a:t>Establish quench plateau at 4.5 K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Operate </a:t>
            </a:r>
            <a:r>
              <a:rPr lang="en-US" sz="1600" dirty="0">
                <a:latin typeface="+mn-lt"/>
              </a:rPr>
              <a:t>magnet at 0.95 I</a:t>
            </a:r>
            <a:r>
              <a:rPr lang="en-US" sz="1600" baseline="-25000" dirty="0">
                <a:latin typeface="+mn-lt"/>
              </a:rPr>
              <a:t>max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(4.5 K) for </a:t>
            </a:r>
            <a:r>
              <a:rPr lang="en-US" sz="1600" dirty="0">
                <a:latin typeface="+mn-lt"/>
              </a:rPr>
              <a:t>at least 2 hrs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Magnet inductance measurement at 200 A/s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Magnet splice resistance measurements – splice voltage vs current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u="sng" dirty="0">
                <a:latin typeface="+mn-lt"/>
              </a:rPr>
              <a:t>Testing at </a:t>
            </a:r>
            <a:r>
              <a:rPr lang="en-US" sz="1800" u="sng" dirty="0" smtClean="0">
                <a:latin typeface="+mn-lt"/>
              </a:rPr>
              <a:t>1.9 </a:t>
            </a:r>
            <a:r>
              <a:rPr lang="en-US" sz="1800" u="sng" dirty="0">
                <a:latin typeface="+mn-lt"/>
              </a:rPr>
              <a:t>K</a:t>
            </a:r>
          </a:p>
          <a:p>
            <a:endParaRPr lang="en-US" sz="1600" u="sng" dirty="0" smtClean="0">
              <a:latin typeface="+mn-lt"/>
            </a:endParaRPr>
          </a:p>
          <a:p>
            <a:r>
              <a:rPr lang="en-US" sz="1600" u="sng" dirty="0" smtClean="0">
                <a:latin typeface="+mn-lt"/>
              </a:rPr>
              <a:t>Quench Protection Heater Studies </a:t>
            </a:r>
            <a:r>
              <a:rPr lang="en-US" sz="1600" dirty="0" smtClean="0">
                <a:latin typeface="+mn-lt"/>
              </a:rPr>
              <a:t>– Tests to be done: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Minimum power density to quench at various currents  0.2I</a:t>
            </a:r>
            <a:r>
              <a:rPr lang="en-US" sz="1600" baseline="-25000" dirty="0" smtClean="0">
                <a:latin typeface="+mn-lt"/>
              </a:rPr>
              <a:t>nom</a:t>
            </a:r>
            <a:r>
              <a:rPr lang="en-US" sz="1600" dirty="0" smtClean="0">
                <a:latin typeface="+mn-lt"/>
              </a:rPr>
              <a:t> –  I</a:t>
            </a:r>
            <a:r>
              <a:rPr lang="en-US" sz="1600" baseline="-25000" dirty="0" smtClean="0">
                <a:latin typeface="+mn-lt"/>
              </a:rPr>
              <a:t>nom</a:t>
            </a:r>
            <a:r>
              <a:rPr lang="en-US" sz="1600" dirty="0" smtClean="0">
                <a:latin typeface="+mn-lt"/>
              </a:rPr>
              <a:t>; one heater (IL or OL) to initiate quench, the rest to protect the magnet; HFU voltage increase in steps for each current.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delay vs current, with comparison of IL and OL heaters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delay vs peak power density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at currents 0.4I</a:t>
            </a:r>
            <a:r>
              <a:rPr lang="en-US" sz="1600" baseline="-25000" dirty="0" smtClean="0">
                <a:latin typeface="+mn-lt"/>
              </a:rPr>
              <a:t>SSL</a:t>
            </a:r>
            <a:r>
              <a:rPr lang="en-US" sz="1600" dirty="0" smtClean="0">
                <a:latin typeface="+mn-lt"/>
              </a:rPr>
              <a:t>,0.8I</a:t>
            </a:r>
            <a:r>
              <a:rPr lang="en-US" sz="1600" baseline="-25000" dirty="0" smtClean="0">
                <a:latin typeface="+mn-lt"/>
              </a:rPr>
              <a:t>SSL</a:t>
            </a:r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delay vs HFU time constant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at currents 0.4I</a:t>
            </a:r>
            <a:r>
              <a:rPr lang="en-US" sz="1600" baseline="-25000" dirty="0" smtClean="0">
                <a:latin typeface="+mn-lt"/>
              </a:rPr>
              <a:t>SSL</a:t>
            </a:r>
            <a:r>
              <a:rPr lang="en-US" sz="1600" dirty="0" smtClean="0">
                <a:latin typeface="+mn-lt"/>
              </a:rPr>
              <a:t>,0.8I</a:t>
            </a:r>
            <a:r>
              <a:rPr lang="en-US" sz="1600" baseline="-25000" dirty="0" smtClean="0">
                <a:latin typeface="+mn-lt"/>
              </a:rPr>
              <a:t>SSL</a:t>
            </a:r>
            <a:endParaRPr lang="en-US" sz="1600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691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34CA8-894D-4082-95BE-1457530F8E85}" type="slidenum">
              <a:rPr lang="en-US" altLang="en-US"/>
              <a:pPr>
                <a:defRPr/>
              </a:pPr>
              <a:t>33</a:t>
            </a:fld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20485" name="Text Box 3"/>
          <p:cNvSpPr>
            <a:spLocks noGrp="1" noChangeArrowheads="1"/>
          </p:cNvSpPr>
          <p:nvPr>
            <p:ph type="title"/>
          </p:nvPr>
        </p:nvSpPr>
        <p:spPr>
          <a:xfrm>
            <a:off x="1207168" y="304800"/>
            <a:ext cx="7696200" cy="41433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MQXFPM1</a:t>
            </a:r>
            <a:r>
              <a:rPr lang="en-US" altLang="en-US" sz="2400" dirty="0" smtClean="0">
                <a:solidFill>
                  <a:schemeClr val="tx1"/>
                </a:solidFill>
                <a:latin typeface="+mn-lt"/>
              </a:rPr>
              <a:t> DRAFT TEST PLAN 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104" y="1143000"/>
            <a:ext cx="865227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n-lt"/>
              </a:rPr>
              <a:t>Testing </a:t>
            </a:r>
            <a:r>
              <a:rPr lang="en-US" sz="1800" u="sng" dirty="0">
                <a:latin typeface="+mn-lt"/>
              </a:rPr>
              <a:t>at </a:t>
            </a:r>
            <a:r>
              <a:rPr lang="en-US" sz="1800" u="sng" dirty="0" smtClean="0">
                <a:latin typeface="+mn-lt"/>
              </a:rPr>
              <a:t>1.9 </a:t>
            </a:r>
            <a:r>
              <a:rPr lang="en-US" sz="1800" u="sng" dirty="0">
                <a:latin typeface="+mn-lt"/>
              </a:rPr>
              <a:t>K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u="sng" dirty="0">
                <a:latin typeface="+mn-lt"/>
              </a:rPr>
              <a:t>Quench Protection Heater Studies </a:t>
            </a:r>
            <a:r>
              <a:rPr lang="en-US" sz="1600" dirty="0">
                <a:latin typeface="+mn-lt"/>
              </a:rPr>
              <a:t>– Tests to be </a:t>
            </a:r>
            <a:r>
              <a:rPr lang="en-US" sz="1600" dirty="0" smtClean="0">
                <a:latin typeface="+mn-lt"/>
              </a:rPr>
              <a:t>done (continued):</a:t>
            </a:r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Heater delay repeatability tests at fixed nominal conditions of current, power density, etc.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Integral (MIITs) measurements vs current with no energy extraction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Quench </a:t>
            </a:r>
            <a:r>
              <a:rPr lang="en-US" sz="1600" dirty="0">
                <a:latin typeface="+mn-lt"/>
              </a:rPr>
              <a:t>Integral (MIITs) </a:t>
            </a:r>
            <a:r>
              <a:rPr lang="en-US" sz="1600" dirty="0" smtClean="0">
                <a:latin typeface="+mn-lt"/>
              </a:rPr>
              <a:t>measurements vs current with energy </a:t>
            </a:r>
            <a:r>
              <a:rPr lang="en-US" sz="1600" dirty="0">
                <a:latin typeface="+mn-lt"/>
              </a:rPr>
              <a:t>extraction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Fast Extraction Study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800" u="sng" dirty="0" smtClean="0">
                <a:latin typeface="+mn-lt"/>
              </a:rPr>
              <a:t>Warmup </a:t>
            </a:r>
          </a:p>
          <a:p>
            <a:r>
              <a:rPr lang="en-US" sz="1600" dirty="0" smtClean="0">
                <a:latin typeface="+mn-lt"/>
              </a:rPr>
              <a:t>RRR measurements</a:t>
            </a:r>
          </a:p>
        </p:txBody>
      </p:sp>
    </p:spTree>
    <p:extLst>
      <p:ext uri="{BB962C8B-B14F-4D97-AF65-F5344CB8AC3E}">
        <p14:creationId xmlns:p14="http://schemas.microsoft.com/office/powerpoint/2010/main" val="27033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405FA7-A754-47BB-8710-C495DBCB83F3}" type="slidenum">
              <a:rPr lang="en-US" altLang="en-US"/>
              <a:pPr>
                <a:defRPr/>
              </a:pPr>
              <a:t>34</a:t>
            </a:fld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18438" name="Text Box 9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924800" cy="41433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spcBef>
                <a:spcPct val="50000"/>
              </a:spcBef>
              <a:defRPr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DATA ACQUISITION SYSTEMS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990600"/>
            <a:ext cx="56388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en-US" sz="1600" b="1" u="sng" dirty="0">
                <a:latin typeface="Arial" charset="0"/>
              </a:rPr>
              <a:t>FAST DATA LOGGER DAQ </a:t>
            </a:r>
            <a:endParaRPr lang="en-US" altLang="en-US" sz="1600" b="1" u="sng" dirty="0" smtClean="0">
              <a:latin typeface="Arial" charset="0"/>
            </a:endParaRP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National Instruments PXIe-4300  (16 Units)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Number of channels = 8 differential, simultaneous sampling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Analog input = </a:t>
            </a:r>
            <a:r>
              <a:rPr lang="en-US" altLang="en-US" sz="1400" b="1" dirty="0" smtClean="0">
                <a:solidFill>
                  <a:srgbClr val="0000CC"/>
                </a:solidFill>
                <a:latin typeface="Arial" charset="0"/>
              </a:rPr>
              <a:t>±10 V</a:t>
            </a:r>
            <a:r>
              <a:rPr lang="en-US" altLang="en-US" sz="1400" b="1" dirty="0" smtClean="0">
                <a:latin typeface="Arial" charset="0"/>
              </a:rPr>
              <a:t>, ±5 V, ±2 V, ±1 V</a:t>
            </a:r>
            <a:endParaRPr lang="en-US" altLang="en-US" sz="1400" b="1" dirty="0">
              <a:latin typeface="Arial" charset="0"/>
            </a:endParaRP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ADC resolution = 16 bit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Sampling rate = 250 kHz max per channel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Time scale accuracy = 50 ppm sampling rate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Time scale resolution = 10 ns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solidFill>
                  <a:srgbClr val="0000CC"/>
                </a:solidFill>
                <a:latin typeface="Arial" charset="0"/>
              </a:rPr>
              <a:t>TOTAL CHANNELS = </a:t>
            </a:r>
            <a:r>
              <a:rPr lang="en-US" altLang="en-US" sz="1400" b="1" u="sng" dirty="0" smtClean="0">
                <a:solidFill>
                  <a:srgbClr val="0000CC"/>
                </a:solidFill>
                <a:latin typeface="Arial" charset="0"/>
              </a:rPr>
              <a:t>128 differential</a:t>
            </a:r>
            <a:r>
              <a:rPr lang="en-US" altLang="en-US" sz="1400" b="1" dirty="0" smtClean="0">
                <a:solidFill>
                  <a:srgbClr val="0000CC"/>
                </a:solidFill>
                <a:latin typeface="Arial" charset="0"/>
              </a:rPr>
              <a:t>, simultaneous sampling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solidFill>
                  <a:srgbClr val="C00000"/>
                </a:solidFill>
                <a:latin typeface="Arial" charset="0"/>
              </a:rPr>
              <a:t>Usage = fixed (main) voltage taps and configurable (auxiliary) voltage taps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Status: Assembled and Tested</a:t>
            </a:r>
            <a:endParaRPr lang="en-US" altLang="en-US" sz="1400" b="1" dirty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3733800"/>
            <a:ext cx="51816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en-US" sz="1600" b="1" u="sng" dirty="0" smtClean="0">
                <a:latin typeface="Arial" charset="0"/>
              </a:rPr>
              <a:t>SLOW </a:t>
            </a:r>
            <a:r>
              <a:rPr lang="en-US" altLang="en-US" sz="1600" b="1" u="sng" dirty="0">
                <a:latin typeface="Arial" charset="0"/>
              </a:rPr>
              <a:t>DATA LOGGER DAQ </a:t>
            </a:r>
            <a:endParaRPr lang="en-US" altLang="en-US" sz="1600" b="1" u="sng" dirty="0" smtClean="0">
              <a:latin typeface="Arial" charset="0"/>
            </a:endParaRP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National Instruments PXI-6289  (4 Units)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Number of channels = 16 differential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>
                <a:latin typeface="Arial" charset="0"/>
              </a:rPr>
              <a:t>Analog input = </a:t>
            </a:r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±10 V</a:t>
            </a:r>
            <a:r>
              <a:rPr lang="en-US" altLang="en-US" sz="1400" b="1" dirty="0">
                <a:latin typeface="Arial" charset="0"/>
              </a:rPr>
              <a:t>, ±5 V, ±2 V, ±1 </a:t>
            </a:r>
            <a:r>
              <a:rPr lang="en-US" altLang="en-US" sz="1400" b="1" dirty="0" smtClean="0">
                <a:latin typeface="Arial" charset="0"/>
              </a:rPr>
              <a:t>V,</a:t>
            </a:r>
            <a:r>
              <a:rPr lang="en-US" altLang="en-US" sz="1400" b="1" dirty="0">
                <a:latin typeface="Arial" charset="0"/>
              </a:rPr>
              <a:t> </a:t>
            </a:r>
            <a:r>
              <a:rPr lang="en-US" altLang="en-US" sz="1400" b="1" dirty="0" smtClean="0">
                <a:latin typeface="Arial" charset="0"/>
              </a:rPr>
              <a:t>±0.5 </a:t>
            </a:r>
            <a:r>
              <a:rPr lang="en-US" altLang="en-US" sz="1400" b="1" dirty="0">
                <a:latin typeface="Arial" charset="0"/>
              </a:rPr>
              <a:t>V, </a:t>
            </a:r>
            <a:r>
              <a:rPr lang="en-US" altLang="en-US" sz="1400" b="1" dirty="0" smtClean="0">
                <a:latin typeface="Arial" charset="0"/>
              </a:rPr>
              <a:t>±0.2 </a:t>
            </a:r>
            <a:r>
              <a:rPr lang="en-US" altLang="en-US" sz="1400" b="1" dirty="0">
                <a:latin typeface="Arial" charset="0"/>
              </a:rPr>
              <a:t>V, </a:t>
            </a:r>
            <a:r>
              <a:rPr lang="en-US" altLang="en-US" sz="1400" b="1" dirty="0" smtClean="0">
                <a:latin typeface="Arial" charset="0"/>
              </a:rPr>
              <a:t>±0.1 V</a:t>
            </a:r>
            <a:endParaRPr lang="en-US" altLang="en-US" sz="1400" b="1" dirty="0">
              <a:latin typeface="Arial" charset="0"/>
            </a:endParaRP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ADC resolution = 18 bit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Sampling rate = 500 kHz max multichannel (31.25 kHz max)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Time scale accuracy = 50 ppm sampling rate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Time scale resolution = 50 ns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solidFill>
                  <a:srgbClr val="0000CC"/>
                </a:solidFill>
                <a:latin typeface="Arial" charset="0"/>
              </a:rPr>
              <a:t>TOTAL CHANNELS = </a:t>
            </a:r>
            <a:r>
              <a:rPr lang="en-US" altLang="en-US" sz="1400" b="1" u="sng" dirty="0" smtClean="0">
                <a:solidFill>
                  <a:srgbClr val="0000CC"/>
                </a:solidFill>
                <a:latin typeface="Arial" charset="0"/>
              </a:rPr>
              <a:t>64 differential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solidFill>
                  <a:srgbClr val="C00000"/>
                </a:solidFill>
                <a:latin typeface="Arial" charset="0"/>
              </a:rPr>
              <a:t>Usage = monitoring of vapor-cooled lead voltages, splice voltages, SC lead voltages, temperatures, LHe levels, and other instrumentation</a:t>
            </a:r>
            <a:endParaRPr lang="en-US" altLang="en-US" sz="1400" b="1" dirty="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Status: </a:t>
            </a:r>
            <a:r>
              <a:rPr lang="en-US" altLang="en-US" sz="1400" b="1" dirty="0">
                <a:latin typeface="Arial" charset="0"/>
              </a:rPr>
              <a:t>Assembled and Tested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0"/>
            <a:ext cx="238036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82999"/>
            <a:ext cx="1600200" cy="284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18926" y="3743980"/>
            <a:ext cx="1272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</a:rPr>
              <a:t>64 Channel Slow Logger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7913" y="3349823"/>
            <a:ext cx="2325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</a:rPr>
              <a:t>128 Channel Fast Logger</a:t>
            </a:r>
          </a:p>
        </p:txBody>
      </p:sp>
    </p:spTree>
    <p:extLst>
      <p:ext uri="{BB962C8B-B14F-4D97-AF65-F5344CB8AC3E}">
        <p14:creationId xmlns:p14="http://schemas.microsoft.com/office/powerpoint/2010/main" val="21660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405FA7-A754-47BB-8710-C495DBCB83F3}" type="slidenum">
              <a:rPr lang="en-US" altLang="en-US"/>
              <a:pPr>
                <a:defRPr/>
              </a:pPr>
              <a:t>35</a:t>
            </a:fld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18436" name="Date Placeholder 5"/>
          <p:cNvSpPr>
            <a:spLocks noGrp="1"/>
          </p:cNvSpPr>
          <p:nvPr>
            <p:ph type="dt" sz="quarter" idx="4294967295"/>
          </p:nvPr>
        </p:nvSpPr>
        <p:spPr>
          <a:xfrm>
            <a:off x="0" y="6580188"/>
            <a:ext cx="4419600" cy="238125"/>
          </a:xfrm>
          <a:prstGeom prst="rect">
            <a:avLst/>
          </a:prstGeom>
        </p:spPr>
        <p:txBody>
          <a:bodyPr/>
          <a:lstStyle>
            <a:lvl1pPr>
              <a:tabLst>
                <a:tab pos="1714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1714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1714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1714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1714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1200" dirty="0">
                <a:solidFill>
                  <a:srgbClr val="0000CC"/>
                </a:solidFill>
                <a:latin typeface="+mn-lt"/>
              </a:rPr>
              <a:t>Inner Triplet Quadrupoles Review CERN June 7-10, 2016</a:t>
            </a:r>
          </a:p>
        </p:txBody>
      </p:sp>
      <p:sp>
        <p:nvSpPr>
          <p:cNvPr id="18438" name="Text Box 9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924800" cy="41433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spcBef>
                <a:spcPct val="50000"/>
              </a:spcBef>
              <a:defRPr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DATA ACQUISITION SYSTEMS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1066800"/>
            <a:ext cx="56388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en-US" sz="1600" b="1" u="sng" dirty="0" smtClean="0">
                <a:latin typeface="Arial" charset="0"/>
              </a:rPr>
              <a:t>QUENCH DETECTOR DAQ 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National Instruments PXIe-6356  (1 Unit)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Number of channels = 8 differential, simultaneous sampling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>
                <a:latin typeface="Arial" charset="0"/>
              </a:rPr>
              <a:t>Analog input = </a:t>
            </a:r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±10 V</a:t>
            </a:r>
            <a:r>
              <a:rPr lang="en-US" altLang="en-US" sz="1400" b="1" dirty="0">
                <a:latin typeface="Arial" charset="0"/>
              </a:rPr>
              <a:t>, ±5 V, ±2 V, ±1 V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ADC resolution = 16 bit 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Sampling rate = 1.25 MHz max per channel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Time scale accuracy = 50 ppm sampling rate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Time scale resolution = 10 ns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solidFill>
                  <a:srgbClr val="0000CC"/>
                </a:solidFill>
                <a:latin typeface="Arial" charset="0"/>
              </a:rPr>
              <a:t>TOTAL CHANNELS = </a:t>
            </a:r>
            <a:r>
              <a:rPr lang="en-US" altLang="en-US" sz="1400" b="1" u="sng" dirty="0" smtClean="0">
                <a:solidFill>
                  <a:srgbClr val="0000CC"/>
                </a:solidFill>
                <a:latin typeface="Arial" charset="0"/>
              </a:rPr>
              <a:t>8 differential</a:t>
            </a:r>
            <a:r>
              <a:rPr lang="en-US" altLang="en-US" sz="1400" b="1" dirty="0" smtClean="0">
                <a:solidFill>
                  <a:srgbClr val="0000CC"/>
                </a:solidFill>
                <a:latin typeface="Arial" charset="0"/>
              </a:rPr>
              <a:t>, simultaneous sampling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solidFill>
                  <a:srgbClr val="C00000"/>
                </a:solidFill>
                <a:latin typeface="Arial" charset="0"/>
              </a:rPr>
              <a:t>Usage = signals used for quench detection, such as half coil and quarter coil voltage differences, SC lead voltages, etc.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Status: </a:t>
            </a:r>
            <a:r>
              <a:rPr lang="en-US" altLang="en-US" sz="1400" b="1" dirty="0">
                <a:latin typeface="Arial" charset="0"/>
              </a:rPr>
              <a:t>Assembled and Tested</a:t>
            </a:r>
            <a:endParaRPr lang="en-US" altLang="en-US" sz="14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4114800"/>
            <a:ext cx="5638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en-US" sz="1600" b="1" u="sng" dirty="0" smtClean="0">
                <a:latin typeface="Arial" charset="0"/>
              </a:rPr>
              <a:t>STRAIN GAUGE (LARP) LOGGER DAQ 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Agilent 34970A Data Acquisition/Switching Unit  (2 Units)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Number of channels = 60 differential, scanning</a:t>
            </a:r>
            <a:endParaRPr lang="en-US" altLang="en-US" sz="1400" b="1" dirty="0">
              <a:latin typeface="Arial" charset="0"/>
            </a:endParaRP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ADC resolution = 22 bit max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Accuracy = 0.004% max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latin typeface="Arial" charset="0"/>
              </a:rPr>
              <a:t>Scan rate = 250 </a:t>
            </a:r>
            <a:r>
              <a:rPr lang="en-US" altLang="en-US" sz="1400" b="1" dirty="0" err="1" smtClean="0">
                <a:latin typeface="Arial" charset="0"/>
              </a:rPr>
              <a:t>ch</a:t>
            </a:r>
            <a:r>
              <a:rPr lang="en-US" altLang="en-US" sz="1400" b="1" dirty="0" smtClean="0">
                <a:latin typeface="Arial" charset="0"/>
              </a:rPr>
              <a:t>/s max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solidFill>
                  <a:srgbClr val="0000CC"/>
                </a:solidFill>
                <a:latin typeface="Arial" charset="0"/>
              </a:rPr>
              <a:t>TOTAL CHANNELS = </a:t>
            </a:r>
            <a:r>
              <a:rPr lang="en-US" altLang="en-US" sz="1400" b="1" u="sng" dirty="0" smtClean="0">
                <a:solidFill>
                  <a:srgbClr val="0000CC"/>
                </a:solidFill>
                <a:latin typeface="Arial" charset="0"/>
              </a:rPr>
              <a:t>120 differential</a:t>
            </a:r>
            <a:r>
              <a:rPr lang="en-US" altLang="en-US" sz="1400" b="1" dirty="0" smtClean="0">
                <a:solidFill>
                  <a:srgbClr val="0000CC"/>
                </a:solidFill>
                <a:latin typeface="Arial" charset="0"/>
              </a:rPr>
              <a:t>, scanning</a:t>
            </a:r>
          </a:p>
          <a:p>
            <a:pPr>
              <a:spcBef>
                <a:spcPts val="0"/>
              </a:spcBef>
            </a:pPr>
            <a:r>
              <a:rPr lang="en-US" altLang="en-US" sz="1400" b="1" dirty="0" smtClean="0">
                <a:solidFill>
                  <a:srgbClr val="C00000"/>
                </a:solidFill>
                <a:latin typeface="Arial" charset="0"/>
              </a:rPr>
              <a:t>Usage = strain gauges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57442"/>
            <a:ext cx="1828800" cy="293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53200" y="3989287"/>
            <a:ext cx="252986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+mn-lt"/>
              </a:rPr>
              <a:t>8 Channel Quench </a:t>
            </a:r>
            <a:r>
              <a:rPr lang="en-US" sz="1400" b="1" dirty="0">
                <a:latin typeface="+mn-lt"/>
              </a:rPr>
              <a:t>Detector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232" y="60198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Note: For mirror test, a portable Cytec scanner system will be used. </a:t>
            </a:r>
            <a:r>
              <a:rPr lang="en-US" sz="1400" dirty="0" smtClean="0">
                <a:latin typeface="+mn-lt"/>
              </a:rPr>
              <a:t>All 64 channels have been assembled and tested.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00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36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1524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0000"/>
                </a:solidFill>
              </a:rPr>
              <a:t>2K Heat Exchanger Assembly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97" y="813626"/>
            <a:ext cx="761999" cy="291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67000" y="1002592"/>
            <a:ext cx="32004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ASSEMBLY COMPLETE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05998"/>
            <a:ext cx="1355464" cy="180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65614"/>
            <a:ext cx="1263650" cy="168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8" b="32026"/>
          <a:stretch/>
        </p:blipFill>
        <p:spPr bwMode="auto">
          <a:xfrm>
            <a:off x="52411" y="1486789"/>
            <a:ext cx="3958530" cy="95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32" y="4800599"/>
            <a:ext cx="1634044" cy="1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5" y="3013078"/>
            <a:ext cx="1993845" cy="79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42052"/>
            <a:ext cx="2819400" cy="190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800" y="4324905"/>
            <a:ext cx="105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top </a:t>
            </a:r>
            <a:r>
              <a:rPr lang="en-US" sz="1400" dirty="0" err="1" smtClean="0"/>
              <a:t>hx</a:t>
            </a:r>
            <a:r>
              <a:rPr lang="en-US" sz="1400" dirty="0" smtClean="0"/>
              <a:t> end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81200" y="4257538"/>
            <a:ext cx="1583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bottom </a:t>
            </a:r>
            <a:r>
              <a:rPr lang="en-US" sz="1400" dirty="0" err="1" smtClean="0"/>
              <a:t>hx</a:t>
            </a:r>
            <a:r>
              <a:rPr lang="en-US" sz="1400" dirty="0" smtClean="0"/>
              <a:t> end</a:t>
            </a:r>
            <a:endParaRPr 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142" y="2581112"/>
            <a:ext cx="586724" cy="155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044929"/>
            <a:ext cx="764289" cy="552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2" r="44326"/>
          <a:stretch/>
        </p:blipFill>
        <p:spPr bwMode="auto">
          <a:xfrm>
            <a:off x="7817603" y="813626"/>
            <a:ext cx="1119516" cy="593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8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4</a:t>
            </a:fld>
            <a:endParaRPr lang="en-US" altLang="en-US" sz="140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669280" cy="404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295400" y="381000"/>
            <a:ext cx="5886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</a:rPr>
              <a:t>BNL Facility North (High) Bay Area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0" kern="0" baseline="0" dirty="0" smtClean="0">
              <a:latin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baseline="0" dirty="0" smtClean="0">
                <a:latin typeface="Arial"/>
              </a:rPr>
              <a:t>Test</a:t>
            </a:r>
            <a:r>
              <a:rPr lang="en-US" sz="2000" b="0" kern="0" dirty="0" smtClean="0">
                <a:latin typeface="Arial"/>
              </a:rPr>
              <a:t> Facility in Background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5029200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Capacity: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30 ton / 5 ton crane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</a:t>
            </a:r>
            <a:r>
              <a:rPr lang="en-US" dirty="0"/>
              <a:t>hook height above dewar flange ~ 6.7 </a:t>
            </a:r>
            <a:r>
              <a:rPr lang="en-US" dirty="0" smtClean="0"/>
              <a:t>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Ø </a:t>
            </a:r>
            <a:r>
              <a:rPr lang="en-US" dirty="0">
                <a:solidFill>
                  <a:srgbClr val="000000"/>
                </a:solidFill>
              </a:rPr>
              <a:t>810 mm vacuum vessel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Total helium dewar length = 6.1 </a:t>
            </a:r>
            <a:r>
              <a:rPr lang="en-US" dirty="0" smtClean="0">
                <a:solidFill>
                  <a:srgbClr val="000000"/>
                </a:solidFill>
              </a:rPr>
              <a:t>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5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9pPr>
          </a:lstStyle>
          <a:p>
            <a:r>
              <a:rPr lang="en-US" sz="2400" b="0" kern="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Facility Schematic</a:t>
            </a:r>
            <a:endParaRPr lang="en-US" sz="2400" b="0" kern="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892629"/>
            <a:ext cx="8534400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9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6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47800" y="274638"/>
            <a:ext cx="57150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Comic Sans MS" pitchFamily="66" charset="0"/>
              </a:defRPr>
            </a:lvl9pPr>
          </a:lstStyle>
          <a:p>
            <a:r>
              <a:rPr lang="en-US" sz="2400" b="0" kern="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1.9K  Cooling Schematic</a:t>
            </a:r>
            <a:endParaRPr lang="en-US" sz="2400" b="0" kern="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0316"/>
            <a:ext cx="8458200" cy="545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7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 bwMode="auto">
          <a:xfrm>
            <a:off x="8153400" y="6619875"/>
            <a:ext cx="9906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A0D334-4A11-45AA-92C5-C8139A5DB351}" type="slidenum">
              <a:rPr lang="en-US" altLang="en-US" smtClean="0"/>
              <a:pPr/>
              <a:t>7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47800" y="152400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</a:rPr>
              <a:t>Cryogenic Facility p.1</a:t>
            </a: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 smtClean="0">
                <a:latin typeface="Arial"/>
              </a:rPr>
              <a:t>Main Refrigeration Units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1" y="1371600"/>
            <a:ext cx="5410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CTI Model 4000 </a:t>
            </a:r>
            <a:r>
              <a:rPr lang="en-US" sz="1600" dirty="0" smtClean="0"/>
              <a:t>Refrigerator/</a:t>
            </a:r>
            <a:r>
              <a:rPr lang="en-US" sz="1600" dirty="0" err="1" smtClean="0"/>
              <a:t>Liquifier</a:t>
            </a:r>
            <a:r>
              <a:rPr lang="en-US" sz="1600" dirty="0" smtClean="0"/>
              <a:t> - (primary unit, 320 L/hr. uses (2) reciprocating engine expanders @ 250 RPM)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Rebuilt expander in 2013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Unit in good working condition</a:t>
            </a:r>
          </a:p>
          <a:p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r>
              <a:rPr lang="en-US" altLang="en-US" sz="1600" dirty="0">
                <a:solidFill>
                  <a:srgbClr val="FF0000"/>
                </a:solidFill>
              </a:rPr>
              <a:t>Recently upgraded with a new LN</a:t>
            </a:r>
            <a:r>
              <a:rPr lang="en-US" altLang="en-US" sz="1600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heat exchanger, doubling the number of inline purifiers to four, rebuilt expansion engines, and new diagnostic and control software (LabVIEW).</a:t>
            </a:r>
          </a:p>
          <a:p>
            <a:endParaRPr lang="en-US" sz="1600" dirty="0"/>
          </a:p>
          <a:p>
            <a:pPr marL="342900" indent="-342900">
              <a:buFont typeface="+mj-lt"/>
              <a:buAutoNum type="arabicPeriod" startAt="2"/>
            </a:pPr>
            <a:r>
              <a:rPr lang="en-US" sz="1600" dirty="0" smtClean="0"/>
              <a:t>Koch Model </a:t>
            </a:r>
            <a:r>
              <a:rPr lang="en-US" sz="1600" dirty="0"/>
              <a:t>1600 Wet </a:t>
            </a:r>
            <a:r>
              <a:rPr lang="en-US" sz="1600" dirty="0" smtClean="0"/>
              <a:t>Expander; 60 RPM, Ø76 mm bore, 51 mm stroke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Unit in good working </a:t>
            </a:r>
            <a:r>
              <a:rPr lang="en-US" sz="1600" dirty="0" smtClean="0">
                <a:solidFill>
                  <a:srgbClr val="000000"/>
                </a:solidFill>
              </a:rPr>
              <a:t>condition</a:t>
            </a:r>
            <a:endParaRPr lang="en-US" sz="16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Seals, O-rings, other parts replaced / maintained</a:t>
            </a:r>
            <a:endParaRPr lang="en-US" sz="16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70" y="2673898"/>
            <a:ext cx="1875494" cy="166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21" y="4451875"/>
            <a:ext cx="2133600" cy="190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312" y="852714"/>
            <a:ext cx="2564815" cy="356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4927600" y="1371600"/>
            <a:ext cx="1397000" cy="1240971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249344" y="6465302"/>
            <a:ext cx="2952750" cy="33855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1600" dirty="0">
                <a:solidFill>
                  <a:srgbClr val="FF0000"/>
                </a:solidFill>
                <a:latin typeface="+mn-lt"/>
              </a:rPr>
              <a:t>This work was funded by BNL.</a:t>
            </a:r>
            <a:endParaRPr lang="en-US" altLang="en-US" sz="1600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30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8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47800" y="152400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</a:rPr>
              <a:t>Cryogenic Facility p.2</a:t>
            </a: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 smtClean="0">
                <a:latin typeface="Arial"/>
              </a:rPr>
              <a:t>Secondary Refrigerator/</a:t>
            </a:r>
            <a:r>
              <a:rPr lang="en-US" b="0" kern="0" dirty="0" err="1" smtClean="0">
                <a:latin typeface="Arial"/>
              </a:rPr>
              <a:t>Liquifier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998" y="1143000"/>
            <a:ext cx="876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CVI Refrigerator </a:t>
            </a:r>
            <a:r>
              <a:rPr lang="en-US" sz="2000" b="1" dirty="0" smtClean="0">
                <a:solidFill>
                  <a:srgbClr val="FF0000"/>
                </a:solidFill>
              </a:rPr>
              <a:t>*</a:t>
            </a:r>
            <a:r>
              <a:rPr lang="en-US" sz="1600" dirty="0" smtClean="0"/>
              <a:t> (2 turbines @ 130,000 RPM, 160 L/hr. – 1000W @ 4.5K)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Replaced (1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stage nitrogen-helium) heat exchanger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Replaced turbine chilled water heat exchanger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Installed upgraded relief &amp; isolation valves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Installed new piping to increase efficiency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Replaced temperature sensors &amp; updated PLC controls for improved turbine protection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*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FF0000"/>
                </a:solidFill>
              </a:rPr>
              <a:t>backup unit, risk mitigation against </a:t>
            </a:r>
            <a:r>
              <a:rPr lang="en-US" sz="1600" dirty="0" smtClean="0">
                <a:solidFill>
                  <a:srgbClr val="FF0000"/>
                </a:solidFill>
              </a:rPr>
              <a:t>CTI Refrigerator failure</a:t>
            </a:r>
            <a:r>
              <a:rPr lang="en-US" sz="1600" dirty="0" smtClean="0"/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57" y="3733800"/>
            <a:ext cx="5181600" cy="20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09899" y="5855732"/>
            <a:ext cx="38481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Note: all this work is BNL funded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0D334-4A11-45AA-92C5-C8139A5DB351}" type="slidenum">
              <a:rPr lang="en-US" altLang="en-US" smtClean="0"/>
              <a:pPr/>
              <a:t>9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47800" y="152400"/>
            <a:ext cx="5581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</a:rPr>
              <a:t>Cryogenic Facility p.3</a:t>
            </a: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 smtClean="0">
                <a:latin typeface="Arial"/>
              </a:rPr>
              <a:t>Compressors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71" y="1066800"/>
            <a:ext cx="5603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Mycom Compressor (primary unit, 2 stage, 800 hp, 597 KW, 160 g/s)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FF0000"/>
                </a:solidFill>
              </a:rPr>
              <a:t>Purchased &amp; received critical spares</a:t>
            </a:r>
            <a:r>
              <a:rPr lang="en-US" sz="1600" dirty="0" smtClean="0"/>
              <a:t>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new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stage compressor head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new 400 hp motor</a:t>
            </a:r>
            <a:endParaRPr lang="en-US" sz="1600" dirty="0"/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new oil heat exchanger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new helium heat exchanger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Maintenance items completed: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Installed new oil filter &amp; seals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Repaired oil leaks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Replaced oil line clamps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Refurbished &amp; resealed heat exchanger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Sullair</a:t>
            </a:r>
            <a:r>
              <a:rPr lang="en-US" sz="1600" dirty="0" smtClean="0"/>
              <a:t> 350 Compressor (single stage, 350 hp, 261 KW, 51 g/s)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FF0000"/>
                </a:solidFill>
              </a:rPr>
              <a:t>Purchased &amp; received critical spares</a:t>
            </a:r>
            <a:r>
              <a:rPr lang="en-US" sz="1600" dirty="0"/>
              <a:t>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new compressor screw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new oil pump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9723"/>
            <a:ext cx="36449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09899" y="5855732"/>
            <a:ext cx="38481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Note: all this work is BNL funded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4419600"/>
            <a:ext cx="27432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dirty="0" err="1" smtClean="0">
                <a:latin typeface="+mn-lt"/>
              </a:rPr>
              <a:t>Mycom</a:t>
            </a:r>
            <a:r>
              <a:rPr lang="en-US" sz="1100" b="1" dirty="0" smtClean="0">
                <a:latin typeface="+mn-lt"/>
              </a:rPr>
              <a:t> </a:t>
            </a:r>
            <a:r>
              <a:rPr lang="en-US" sz="1100" b="1" dirty="0">
                <a:latin typeface="+mn-lt"/>
              </a:rPr>
              <a:t>and Sullair 350 compressors</a:t>
            </a:r>
          </a:p>
        </p:txBody>
      </p:sp>
    </p:spTree>
    <p:extLst>
      <p:ext uri="{BB962C8B-B14F-4D97-AF65-F5344CB8AC3E}">
        <p14:creationId xmlns:p14="http://schemas.microsoft.com/office/powerpoint/2010/main" val="18842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slhc">
  <a:themeElements>
    <a:clrScheme name="Uslhc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Uslhc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Uslh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lh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88507</TotalTime>
  <Words>3596</Words>
  <Application>Microsoft Office PowerPoint</Application>
  <PresentationFormat>On-screen Show (4:3)</PresentationFormat>
  <Paragraphs>772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LBNL</vt:lpstr>
      <vt:lpstr>Uslhc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MQXFPM1 DRAFT TEST PLAN SUMMARY (more detail in back-up slides)</vt:lpstr>
      <vt:lpstr>             SUMMARY  </vt:lpstr>
      <vt:lpstr>PowerPoint Presentation</vt:lpstr>
      <vt:lpstr>PowerPoint Presentation</vt:lpstr>
      <vt:lpstr>MQXFPM1 DRAFT TEST PLAN SUMMARY</vt:lpstr>
      <vt:lpstr>MQXFPM1 DRAFT TEST PLAN SUMMARY</vt:lpstr>
      <vt:lpstr>MQXFPM1 DRAFT TEST PLAN SUMMARY</vt:lpstr>
      <vt:lpstr>DATA ACQUISITION SYSTEMS</vt:lpstr>
      <vt:lpstr>DATA ACQUISITION SYSTEMS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LARP 1.9 K Cold Test Cryogenic System</dc:title>
  <dc:creator>Marone, Andrew J</dc:creator>
  <cp:lastModifiedBy>Anerella, Michael D</cp:lastModifiedBy>
  <cp:revision>559</cp:revision>
  <cp:lastPrinted>2016-05-12T13:37:46Z</cp:lastPrinted>
  <dcterms:created xsi:type="dcterms:W3CDTF">2013-12-11T18:12:07Z</dcterms:created>
  <dcterms:modified xsi:type="dcterms:W3CDTF">2016-07-01T15:47:04Z</dcterms:modified>
</cp:coreProperties>
</file>