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  <p:sldMasterId id="2147483682" r:id="rId2"/>
  </p:sldMasterIdLst>
  <p:notesMasterIdLst>
    <p:notesMasterId r:id="rId33"/>
  </p:notesMasterIdLst>
  <p:handoutMasterIdLst>
    <p:handoutMasterId r:id="rId34"/>
  </p:handoutMasterIdLst>
  <p:sldIdLst>
    <p:sldId id="256" r:id="rId3"/>
    <p:sldId id="326" r:id="rId4"/>
    <p:sldId id="366" r:id="rId5"/>
    <p:sldId id="364" r:id="rId6"/>
    <p:sldId id="362" r:id="rId7"/>
    <p:sldId id="363" r:id="rId8"/>
    <p:sldId id="365" r:id="rId9"/>
    <p:sldId id="335" r:id="rId10"/>
    <p:sldId id="369" r:id="rId11"/>
    <p:sldId id="348" r:id="rId12"/>
    <p:sldId id="343" r:id="rId13"/>
    <p:sldId id="345" r:id="rId14"/>
    <p:sldId id="346" r:id="rId15"/>
    <p:sldId id="370" r:id="rId16"/>
    <p:sldId id="351" r:id="rId17"/>
    <p:sldId id="353" r:id="rId18"/>
    <p:sldId id="367" r:id="rId19"/>
    <p:sldId id="358" r:id="rId20"/>
    <p:sldId id="360" r:id="rId21"/>
    <p:sldId id="361" r:id="rId22"/>
    <p:sldId id="372" r:id="rId23"/>
    <p:sldId id="329" r:id="rId24"/>
    <p:sldId id="330" r:id="rId25"/>
    <p:sldId id="331" r:id="rId26"/>
    <p:sldId id="332" r:id="rId27"/>
    <p:sldId id="336" r:id="rId28"/>
    <p:sldId id="344" r:id="rId29"/>
    <p:sldId id="371" r:id="rId30"/>
    <p:sldId id="349" r:id="rId31"/>
    <p:sldId id="373" r:id="rId32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154D81"/>
    <a:srgbClr val="FCFCFC"/>
    <a:srgbClr val="BD1F24"/>
    <a:srgbClr val="DA592A"/>
    <a:srgbClr val="808080"/>
    <a:srgbClr val="DF652C"/>
    <a:srgbClr val="E0692D"/>
    <a:srgbClr val="DF6424"/>
    <a:srgbClr val="D354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0522" autoAdjust="0"/>
  </p:normalViewPr>
  <p:slideViewPr>
    <p:cSldViewPr snapToGrid="0" snapToObjects="1">
      <p:cViewPr>
        <p:scale>
          <a:sx n="80" d="100"/>
          <a:sy n="80" d="100"/>
        </p:scale>
        <p:origin x="1470" y="87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-66"/>
    </p:cViewPr>
  </p:sorterViewPr>
  <p:notesViewPr>
    <p:cSldViewPr snapToGrid="0" snapToObject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fld id="{528D6FC2-2DAA-FD42-A34C-4639BF3C5E4B}" type="datetimeFigureOut">
              <a:rPr lang="en-US"/>
              <a:pPr>
                <a:defRPr/>
              </a:pPr>
              <a:t>7/5/2016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fld id="{A0BD9128-4C72-AD4E-B74D-E49CB9B8F68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204985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fld id="{7ECE6ED0-F9A8-7E47-933E-17C0F10FECA9}" type="datetimeFigureOut">
              <a:rPr lang="en-US"/>
              <a:pPr>
                <a:defRPr/>
              </a:pPr>
              <a:t>7/5/2016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fld id="{4E3A2339-41DF-D34F-893D-CD7D0A0F306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405769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3A2339-41DF-D34F-893D-CD7D0A0F306E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55297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893776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98591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219763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slarp.org/" TargetMode="External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jp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://www.uslarp.org/" TargetMode="External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806450" y="3559283"/>
            <a:ext cx="7526338" cy="1139271"/>
          </a:xfrm>
          <a:prstGeom prst="rect">
            <a:avLst/>
          </a:prstGeom>
        </p:spPr>
        <p:txBody>
          <a:bodyPr wrap="square" lIns="0" tIns="0" rIns="0" bIns="0" anchor="t"/>
          <a:lstStyle>
            <a:lvl1pPr algn="l">
              <a:defRPr sz="3200" b="1" i="0" baseline="0">
                <a:solidFill>
                  <a:srgbClr val="154D81"/>
                </a:solidFill>
                <a:latin typeface="Helvetica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806450" y="4841093"/>
            <a:ext cx="7526338" cy="148995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2000">
                <a:solidFill>
                  <a:srgbClr val="154D81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7" name="Picture 11" descr="LARP">
            <a:hlinkClick r:id="rId3"/>
          </p:cNvPr>
          <p:cNvPicPr>
            <a:picLocks noChangeAspect="1" noChangeArrowheads="1"/>
          </p:cNvPicPr>
          <p:nvPr userDrawn="1"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56670" cy="871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 11" descr="HLU-logoN-title.png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338488" y="37035"/>
            <a:ext cx="1764975" cy="715428"/>
          </a:xfrm>
          <a:prstGeom prst="rect">
            <a:avLst/>
          </a:prstGeom>
        </p:spPr>
      </p:pic>
      <p:pic>
        <p:nvPicPr>
          <p:cNvPr id="3" name="Picture 2" descr="RGB_Color-Seal_Green-Mark_SC_Horizontal.jp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4862" y="1211219"/>
            <a:ext cx="5483529" cy="920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6241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out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154D8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45250" y="6515100"/>
            <a:ext cx="1076325" cy="2413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C7BF7C-AF16-4460-A594-13AF4D28A73A}" type="datetime1">
              <a:rPr lang="en-US" smtClean="0"/>
              <a:t>7/5/2016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G. Ambrosio | QXF Design</a:t>
            </a:r>
            <a:endParaRPr lang="en-US" b="1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015B89-6E9F-3742-A1D5-5376EC3E0B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5901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6450" y="103664"/>
            <a:ext cx="6532039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154D8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50013" y="6515100"/>
            <a:ext cx="1076325" cy="241300"/>
          </a:xfrm>
        </p:spPr>
        <p:txBody>
          <a:bodyPr/>
          <a:lstStyle>
            <a:lvl1pPr>
              <a:defRPr sz="900">
                <a:solidFill>
                  <a:srgbClr val="154D81"/>
                </a:solidFill>
              </a:defRPr>
            </a:lvl1pPr>
          </a:lstStyle>
          <a:p>
            <a:pPr>
              <a:defRPr/>
            </a:pPr>
            <a:fld id="{CE595FF0-3EE8-4C67-97B8-DEB56093B8FA}" type="datetime1">
              <a:rPr lang="en-US" smtClean="0"/>
              <a:t>7/5/2016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>
                <a:solidFill>
                  <a:srgbClr val="154D81"/>
                </a:solidFill>
              </a:defRPr>
            </a:lvl1pPr>
          </a:lstStyle>
          <a:p>
            <a:pPr>
              <a:defRPr/>
            </a:pPr>
            <a:r>
              <a:rPr lang="en-US" smtClean="0"/>
              <a:t>G. Ambrosio | QXF Design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>
                <a:solidFill>
                  <a:srgbClr val="154D81"/>
                </a:solidFill>
              </a:defRPr>
            </a:lvl1pPr>
          </a:lstStyle>
          <a:p>
            <a:pPr>
              <a:defRPr/>
            </a:pPr>
            <a:fld id="{2E8B149A-14C6-B749-AF60-1744CFF2A84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7" name="Picture 11" descr="LARP">
            <a:hlinkClick r:id="rId2"/>
          </p:cNvPr>
          <p:cNvPicPr>
            <a:picLocks noChangeAspect="1" noChangeArrowheads="1"/>
          </p:cNvPicPr>
          <p:nvPr userDrawn="1"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56670" cy="871912"/>
          </a:xfrm>
          <a:prstGeom prst="rect">
            <a:avLst/>
          </a:prstGeom>
          <a:solidFill>
            <a:srgbClr val="FCFCFC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 11" descr="HLU-logoN-title.png"/>
          <p:cNvPicPr>
            <a:picLocks noChangeAspect="1"/>
          </p:cNvPicPr>
          <p:nvPr userDrawn="1"/>
        </p:nvPicPr>
        <p:blipFill>
          <a:blip r:embed="rId4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38488" y="37035"/>
            <a:ext cx="1764975" cy="715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3414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3"/>
          <p:cNvSpPr>
            <a:spLocks noGrp="1"/>
          </p:cNvSpPr>
          <p:nvPr>
            <p:ph type="body" sz="half" idx="12"/>
          </p:nvPr>
        </p:nvSpPr>
        <p:spPr>
          <a:xfrm>
            <a:off x="229365" y="4765101"/>
            <a:ext cx="425196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40404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4654550" y="4765101"/>
            <a:ext cx="426085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40404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7"/>
          </p:nvPr>
        </p:nvSpPr>
        <p:spPr>
          <a:xfrm>
            <a:off x="228601" y="1043694"/>
            <a:ext cx="4251324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6" name="Content Placeholder 2"/>
          <p:cNvSpPr>
            <a:spLocks noGrp="1"/>
          </p:cNvSpPr>
          <p:nvPr>
            <p:ph sz="half" idx="18"/>
          </p:nvPr>
        </p:nvSpPr>
        <p:spPr>
          <a:xfrm>
            <a:off x="4654550" y="1043694"/>
            <a:ext cx="4260851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154D8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944476-4797-4D60-9124-30C53A14C14A}" type="datetime1">
              <a:rPr lang="en-US" smtClean="0"/>
              <a:t>7/5/2016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G. Ambrosio | QXF Design</a:t>
            </a:r>
            <a:endParaRPr lang="en-US" b="1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97611B-5B9D-504C-A10C-76D254BF846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32545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1043693"/>
            <a:ext cx="3027894" cy="49942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40404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469958" y="1043694"/>
            <a:ext cx="5420360" cy="49942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154D8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00D876-5FAE-418D-9BC1-76CAD84109A4}" type="datetime1">
              <a:rPr lang="en-US" smtClean="0"/>
              <a:t>7/5/2016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G. Ambrosio | QXF Design</a:t>
            </a:r>
            <a:endParaRPr lang="en-US" b="1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CD0EA1-E585-ED4A-B7EF-72E8393BB43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34577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4073" y="1043694"/>
            <a:ext cx="8700851" cy="3695054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40404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700851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40404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154D8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42F374-C6AA-4B32-B957-E07791A34CFB}" type="datetime1">
              <a:rPr lang="en-US" smtClean="0"/>
              <a:t>7/5/2016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G. Ambrosio | QXF Design</a:t>
            </a:r>
            <a:endParaRPr lang="en-US" b="1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114F21-8F40-C449-B067-FA6F87AB7A2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34128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000" y="180000"/>
            <a:ext cx="7920000" cy="7200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295400"/>
            <a:ext cx="4191000" cy="48307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95400"/>
            <a:ext cx="4114800" cy="48307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934200" y="6335713"/>
            <a:ext cx="1146175" cy="365125"/>
          </a:xfrm>
          <a:prstGeom prst="rect">
            <a:avLst/>
          </a:prstGeom>
        </p:spPr>
        <p:txBody>
          <a:bodyPr/>
          <a:lstStyle>
            <a:lvl1pPr algn="l">
              <a:defRPr sz="13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270754A9-33C6-4E3B-90C5-2532EDADBF90}" type="datetime1">
              <a:rPr lang="en-US" smtClean="0"/>
              <a:t>7/5/2016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24600"/>
            <a:ext cx="2895600" cy="365125"/>
          </a:xfrm>
        </p:spPr>
        <p:txBody>
          <a:bodyPr/>
          <a:lstStyle>
            <a:lvl1pPr>
              <a:defRPr sz="14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r>
              <a:rPr lang="en-US" smtClean="0"/>
              <a:t>G. Ambrosio | QXF Design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153400" y="6324600"/>
            <a:ext cx="609600" cy="365125"/>
          </a:xfrm>
        </p:spPr>
        <p:txBody>
          <a:bodyPr/>
          <a:lstStyle>
            <a:lvl1pPr>
              <a:defRPr sz="1400" smtClean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C9331E98-7BD3-4B00-81B5-F251F9AB205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383333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355192"/>
            <a:ext cx="4206240" cy="4250146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2"/>
          <p:cNvSpPr>
            <a:spLocks noGrp="1"/>
          </p:cNvSpPr>
          <p:nvPr>
            <p:ph sz="half" idx="15"/>
          </p:nvPr>
        </p:nvSpPr>
        <p:spPr>
          <a:xfrm>
            <a:off x="4709161" y="355192"/>
            <a:ext cx="4206240" cy="4250146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2"/>
          </p:nvPr>
        </p:nvSpPr>
        <p:spPr>
          <a:xfrm>
            <a:off x="229365" y="4765101"/>
            <a:ext cx="4205476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40404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709160" y="4765101"/>
            <a:ext cx="420623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40404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0"/>
          </p:nvPr>
        </p:nvSpPr>
        <p:spPr>
          <a:xfrm>
            <a:off x="6445250" y="6515100"/>
            <a:ext cx="1076325" cy="2413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98736D-F7A0-4FB5-BB9B-EBBEDE733F6C}" type="datetime1">
              <a:rPr lang="en-US" smtClean="0"/>
              <a:t>7/5/2016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G. Ambrosio | QXF Design</a:t>
            </a:r>
            <a:endParaRPr lang="en-US" b="1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6F397A-9C1D-2B40-851E-E0DB0862E8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5552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361950"/>
            <a:ext cx="8675688" cy="56689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4"/>
          </p:nvPr>
        </p:nvSpPr>
        <p:spPr>
          <a:xfrm>
            <a:off x="6445250" y="6515100"/>
            <a:ext cx="1076325" cy="2413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21BD0A-5C92-4D23-BF4C-539772148E62}" type="datetime1">
              <a:rPr lang="en-US" smtClean="0"/>
              <a:t>7/5/2016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G. Ambrosio | QXF Design</a:t>
            </a:r>
            <a:endParaRPr lang="en-US" b="1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245C53-4825-D941-96F0-E5EF740382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514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361950"/>
            <a:ext cx="8700851" cy="4369742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40404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 smtClean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700851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chemeClr val="accent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>
          <a:xfrm>
            <a:off x="6445250" y="6515100"/>
            <a:ext cx="1076325" cy="2413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428BD5-665D-49F3-8F7C-4CD0AFC56784}" type="datetime1">
              <a:rPr lang="en-US" smtClean="0"/>
              <a:t>7/5/2016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G. Ambrosio | QXF Design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B7E1A3-D14B-384F-BC68-9219155574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6723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emf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8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6459538" y="6515100"/>
            <a:ext cx="1076325" cy="2413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r">
              <a:defRPr sz="900">
                <a:solidFill>
                  <a:srgbClr val="154D81"/>
                </a:solidFill>
                <a:latin typeface="Helvetica"/>
              </a:defRPr>
            </a:lvl1pPr>
          </a:lstStyle>
          <a:p>
            <a:pPr>
              <a:defRPr/>
            </a:pPr>
            <a:fld id="{2D1BACEC-6EC3-456C-A77B-622E891642B2}" type="datetime1">
              <a:rPr lang="en-US" smtClean="0"/>
              <a:t>7/5/2016</a:t>
            </a:fld>
            <a:endParaRPr 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6450" y="6515100"/>
            <a:ext cx="5373688" cy="2413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154D81"/>
                </a:solidFill>
                <a:latin typeface="Helvetica"/>
              </a:defRPr>
            </a:lvl1pPr>
          </a:lstStyle>
          <a:p>
            <a:pPr>
              <a:defRPr/>
            </a:pPr>
            <a:r>
              <a:rPr lang="en-US" smtClean="0"/>
              <a:t>G. Ambrosio | QXF Design</a:t>
            </a:r>
            <a:endParaRPr lang="en-US" b="1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8600" y="6515100"/>
            <a:ext cx="447675" cy="2413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154D81"/>
                </a:solidFill>
                <a:latin typeface="Helvetica"/>
              </a:defRPr>
            </a:lvl1pPr>
          </a:lstStyle>
          <a:p>
            <a:pPr>
              <a:defRPr/>
            </a:pPr>
            <a:fld id="{3B28AF4A-2B9C-4B44-8998-8A4E63D96B7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99" r:id="rId1"/>
    <p:sldLayoutId id="2147484000" r:id="rId2"/>
    <p:sldLayoutId id="2147483996" r:id="rId3"/>
    <p:sldLayoutId id="2147483997" r:id="rId4"/>
    <p:sldLayoutId id="2147483998" r:id="rId5"/>
    <p:sldLayoutId id="2147484005" r:id="rId6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074184"/>
          </a:solidFill>
          <a:latin typeface="Helvetica"/>
          <a:ea typeface="ＭＳ Ｐゴシック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ＭＳ Ｐゴシック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ＭＳ Ｐゴシック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ＭＳ Ｐゴシック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ＭＳ Ｐゴシック" charset="0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595959"/>
          </a:solidFill>
          <a:latin typeface="Helvetica"/>
          <a:ea typeface="ＭＳ Ｐゴシック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595959"/>
          </a:solidFill>
          <a:latin typeface="Helvetica"/>
          <a:ea typeface="ＭＳ Ｐゴシック" charset="0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595959"/>
          </a:solidFill>
          <a:latin typeface="Helvetica"/>
          <a:ea typeface="ＭＳ Ｐゴシック" charset="0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595959"/>
          </a:solidFill>
          <a:latin typeface="Helvetica"/>
          <a:ea typeface="ＭＳ Ｐゴシック" charset="0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595959"/>
          </a:solidFill>
          <a:latin typeface="Helvetica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6450013" y="6515100"/>
            <a:ext cx="107632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defTabSz="914400">
              <a:defRPr sz="900">
                <a:solidFill>
                  <a:srgbClr val="154D81"/>
                </a:solidFill>
                <a:latin typeface="Helvetica" charset="0"/>
                <a:cs typeface="Helvetica" charset="0"/>
              </a:defRPr>
            </a:lvl1pPr>
          </a:lstStyle>
          <a:p>
            <a:pPr>
              <a:defRPr/>
            </a:pPr>
            <a:fld id="{93290835-8A47-4C27-AF1F-42EB369861FA}" type="datetime1">
              <a:rPr lang="en-US" smtClean="0"/>
              <a:t>7/5/2016</a:t>
            </a:fld>
            <a:endParaRPr lang="en-US"/>
          </a:p>
        </p:txBody>
      </p:sp>
      <p:sp>
        <p:nvSpPr>
          <p:cNvPr id="9219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806450" y="6515100"/>
            <a:ext cx="5373688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914400">
              <a:defRPr sz="900">
                <a:solidFill>
                  <a:srgbClr val="154D81"/>
                </a:solidFill>
                <a:latin typeface="Helvetica" charset="0"/>
              </a:defRPr>
            </a:lvl1pPr>
          </a:lstStyle>
          <a:p>
            <a:pPr>
              <a:defRPr/>
            </a:pPr>
            <a:r>
              <a:rPr lang="en-US" smtClean="0"/>
              <a:t>G. Ambrosio | QXF Design</a:t>
            </a:r>
            <a:endParaRPr lang="en-US" b="1"/>
          </a:p>
        </p:txBody>
      </p:sp>
      <p:sp>
        <p:nvSpPr>
          <p:cNvPr id="9220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914400">
              <a:defRPr sz="900">
                <a:solidFill>
                  <a:srgbClr val="154D81"/>
                </a:solidFill>
                <a:latin typeface="Helvetica" charset="0"/>
              </a:defRPr>
            </a:lvl1pPr>
          </a:lstStyle>
          <a:p>
            <a:pPr>
              <a:defRPr/>
            </a:pPr>
            <a:fld id="{8B433248-BB39-E743-A850-354E7CBAD4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01" r:id="rId1"/>
    <p:sldLayoutId id="2147484002" r:id="rId2"/>
    <p:sldLayoutId id="2147484003" r:id="rId3"/>
    <p:sldLayoutId id="2147484004" r:id="rId4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ＭＳ Ｐゴシック" charset="0"/>
          <a:cs typeface="ＭＳ Ｐゴシック" charset="0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e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6.wmf"/><Relationship Id="rId7" Type="http://schemas.openxmlformats.org/officeDocument/2006/relationships/image" Target="../media/image40.jpeg"/><Relationship Id="rId2" Type="http://schemas.openxmlformats.org/officeDocument/2006/relationships/image" Target="../media/image35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wmf"/><Relationship Id="rId10" Type="http://schemas.openxmlformats.org/officeDocument/2006/relationships/image" Target="../media/image43.jpeg"/><Relationship Id="rId4" Type="http://schemas.openxmlformats.org/officeDocument/2006/relationships/image" Target="../media/image37.wmf"/><Relationship Id="rId9" Type="http://schemas.openxmlformats.org/officeDocument/2006/relationships/image" Target="../media/image4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7" Type="http://schemas.openxmlformats.org/officeDocument/2006/relationships/image" Target="../media/image54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emf"/><Relationship Id="rId5" Type="http://schemas.microsoft.com/office/2007/relationships/hdphoto" Target="../media/hdphoto2.wdp"/><Relationship Id="rId4" Type="http://schemas.openxmlformats.org/officeDocument/2006/relationships/image" Target="../media/image5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1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le 1"/>
          <p:cNvSpPr>
            <a:spLocks noGrp="1"/>
          </p:cNvSpPr>
          <p:nvPr>
            <p:ph type="title"/>
          </p:nvPr>
        </p:nvSpPr>
        <p:spPr bwMode="auto">
          <a:xfrm>
            <a:off x="806450" y="3559175"/>
            <a:ext cx="8188138" cy="1139825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numCol="1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solidFill>
                  <a:schemeClr val="tx2"/>
                </a:solidFill>
                <a:latin typeface="Helvetica" charset="0"/>
              </a:rPr>
              <a:t>QXF Design</a:t>
            </a:r>
            <a:endParaRPr lang="en-US" dirty="0">
              <a:solidFill>
                <a:schemeClr val="tx2"/>
              </a:solidFill>
              <a:latin typeface="Helvetica" charset="0"/>
            </a:endParaRPr>
          </a:p>
        </p:txBody>
      </p:sp>
      <p:sp>
        <p:nvSpPr>
          <p:cNvPr id="14338" name="Text Placeholder 2"/>
          <p:cNvSpPr>
            <a:spLocks noGrp="1"/>
          </p:cNvSpPr>
          <p:nvPr>
            <p:ph type="body" sz="quarter" idx="10"/>
          </p:nvPr>
        </p:nvSpPr>
        <p:spPr bwMode="auto">
          <a:xfrm>
            <a:off x="806450" y="4841875"/>
            <a:ext cx="7556500" cy="1805032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solidFill>
                  <a:schemeClr val="tx2"/>
                </a:solidFill>
                <a:latin typeface="Helvetica" charset="0"/>
              </a:rPr>
              <a:t>G. Ambrosio</a:t>
            </a:r>
            <a:endParaRPr lang="en-US" dirty="0">
              <a:solidFill>
                <a:schemeClr val="tx2"/>
              </a:solidFill>
              <a:latin typeface="Helvetica" charset="0"/>
            </a:endParaRPr>
          </a:p>
          <a:p>
            <a:r>
              <a:rPr lang="en-US" i="1" dirty="0" smtClean="0">
                <a:solidFill>
                  <a:schemeClr val="tx2"/>
                </a:solidFill>
                <a:latin typeface="Helvetica" charset="0"/>
              </a:rPr>
              <a:t>LARP Magnet System L2</a:t>
            </a:r>
          </a:p>
          <a:p>
            <a:endParaRPr lang="en-US" dirty="0">
              <a:solidFill>
                <a:schemeClr val="tx2"/>
              </a:solidFill>
              <a:latin typeface="Helvetica" charset="0"/>
            </a:endParaRPr>
          </a:p>
          <a:p>
            <a:r>
              <a:rPr lang="en-US" dirty="0" smtClean="0">
                <a:solidFill>
                  <a:schemeClr val="tx2"/>
                </a:solidFill>
                <a:latin typeface="Helvetica" charset="0"/>
              </a:rPr>
              <a:t>DOE Review of LARP</a:t>
            </a:r>
            <a:endParaRPr lang="en-US" dirty="0">
              <a:solidFill>
                <a:schemeClr val="tx2"/>
              </a:solidFill>
              <a:latin typeface="Helvetica" charset="0"/>
            </a:endParaRPr>
          </a:p>
          <a:p>
            <a:r>
              <a:rPr lang="en-US" dirty="0" smtClean="0">
                <a:solidFill>
                  <a:schemeClr val="tx2"/>
                </a:solidFill>
                <a:latin typeface="Helvetica" charset="0"/>
              </a:rPr>
              <a:t>FNAL, July 13</a:t>
            </a:r>
            <a:r>
              <a:rPr lang="en-US" baseline="30000" dirty="0" smtClean="0">
                <a:solidFill>
                  <a:schemeClr val="tx2"/>
                </a:solidFill>
                <a:latin typeface="Helvetica" charset="0"/>
              </a:rPr>
              <a:t>th</a:t>
            </a:r>
            <a:r>
              <a:rPr lang="en-US" dirty="0" smtClean="0">
                <a:solidFill>
                  <a:schemeClr val="tx2"/>
                </a:solidFill>
                <a:latin typeface="Helvetica" charset="0"/>
              </a:rPr>
              <a:t> – 15</a:t>
            </a:r>
            <a:r>
              <a:rPr lang="en-US" baseline="30000" dirty="0" smtClean="0">
                <a:solidFill>
                  <a:schemeClr val="tx2"/>
                </a:solidFill>
                <a:latin typeface="Helvetica" charset="0"/>
              </a:rPr>
              <a:t>th</a:t>
            </a:r>
            <a:r>
              <a:rPr lang="en-US" dirty="0" smtClean="0">
                <a:solidFill>
                  <a:schemeClr val="tx2"/>
                </a:solidFill>
                <a:latin typeface="Helvetica" charset="0"/>
              </a:rPr>
              <a:t>, 2016</a:t>
            </a:r>
            <a:endParaRPr lang="en-US" dirty="0">
              <a:solidFill>
                <a:schemeClr val="tx2"/>
              </a:solidFill>
              <a:latin typeface="Helvetica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From 1</a:t>
            </a:r>
            <a:r>
              <a:rPr lang="en-US" baseline="30000" dirty="0"/>
              <a:t>st</a:t>
            </a:r>
            <a:r>
              <a:rPr lang="en-US" dirty="0"/>
              <a:t> to 2</a:t>
            </a:r>
            <a:r>
              <a:rPr lang="en-US" baseline="30000" dirty="0"/>
              <a:t>nd</a:t>
            </a:r>
            <a:r>
              <a:rPr lang="en-US" dirty="0"/>
              <a:t> generation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Coil design fine-tuning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8963" y="1260389"/>
            <a:ext cx="7920000" cy="4860324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Final </a:t>
            </a:r>
            <a:r>
              <a:rPr lang="en-US" dirty="0">
                <a:solidFill>
                  <a:srgbClr val="FF0000"/>
                </a:solidFill>
              </a:rPr>
              <a:t>cable </a:t>
            </a:r>
            <a:r>
              <a:rPr lang="en-US" dirty="0" smtClean="0">
                <a:solidFill>
                  <a:srgbClr val="FF0000"/>
                </a:solidFill>
              </a:rPr>
              <a:t>geometry</a:t>
            </a:r>
          </a:p>
          <a:p>
            <a:pPr lvl="1"/>
            <a:r>
              <a:rPr lang="en-US" dirty="0" smtClean="0"/>
              <a:t>Smaller </a:t>
            </a:r>
            <a:r>
              <a:rPr lang="en-US" dirty="0"/>
              <a:t>keystone angle (0.55</a:t>
            </a:r>
            <a:r>
              <a:rPr lang="en-US" dirty="0">
                <a:sym typeface="Symbol" panose="05050102010706020507" pitchFamily="18" charset="2"/>
              </a:rPr>
              <a:t></a:t>
            </a:r>
            <a:r>
              <a:rPr lang="en-US" dirty="0"/>
              <a:t> </a:t>
            </a:r>
            <a:r>
              <a:rPr lang="en-US" dirty="0" smtClean="0">
                <a:sym typeface="Wingdings" panose="05000000000000000000" pitchFamily="2" charset="2"/>
              </a:rPr>
              <a:t></a:t>
            </a:r>
            <a:r>
              <a:rPr lang="en-US" dirty="0" smtClean="0"/>
              <a:t> </a:t>
            </a:r>
            <a:r>
              <a:rPr lang="en-US" dirty="0"/>
              <a:t>0.40</a:t>
            </a:r>
            <a:r>
              <a:rPr lang="en-US" dirty="0" smtClean="0">
                <a:sym typeface="Symbol" panose="05050102010706020507" pitchFamily="18" charset="2"/>
              </a:rPr>
              <a:t></a:t>
            </a:r>
            <a:r>
              <a:rPr lang="en-US" dirty="0" smtClean="0"/>
              <a:t>) </a:t>
            </a:r>
          </a:p>
          <a:p>
            <a:pPr lvl="1"/>
            <a:r>
              <a:rPr lang="en-US" dirty="0" smtClean="0"/>
              <a:t>Smaller width </a:t>
            </a:r>
            <a:r>
              <a:rPr lang="en-US" dirty="0"/>
              <a:t>after reaction </a:t>
            </a:r>
            <a:r>
              <a:rPr lang="en-US" dirty="0" smtClean="0"/>
              <a:t>(2</a:t>
            </a:r>
            <a:r>
              <a:rPr lang="en-US" dirty="0"/>
              <a:t>% </a:t>
            </a:r>
            <a:r>
              <a:rPr lang="en-US" dirty="0" smtClean="0">
                <a:sym typeface="Wingdings" panose="05000000000000000000" pitchFamily="2" charset="2"/>
              </a:rPr>
              <a:t></a:t>
            </a:r>
            <a:r>
              <a:rPr lang="en-US" dirty="0" smtClean="0"/>
              <a:t> </a:t>
            </a:r>
            <a:r>
              <a:rPr lang="en-US" dirty="0"/>
              <a:t>1.2 </a:t>
            </a:r>
            <a:r>
              <a:rPr lang="en-US" dirty="0" smtClean="0"/>
              <a:t>%)</a:t>
            </a:r>
          </a:p>
          <a:p>
            <a:r>
              <a:rPr lang="en-US" dirty="0" smtClean="0"/>
              <a:t>Reduced space for coil azimuthal growth </a:t>
            </a:r>
            <a:endParaRPr lang="en-US" dirty="0"/>
          </a:p>
          <a:p>
            <a:r>
              <a:rPr lang="en-US" dirty="0" smtClean="0"/>
              <a:t>Corrected </a:t>
            </a:r>
            <a:r>
              <a:rPr lang="en-US" dirty="0"/>
              <a:t>the impact of coil </a:t>
            </a:r>
            <a:r>
              <a:rPr lang="en-US" dirty="0">
                <a:solidFill>
                  <a:srgbClr val="FF0000"/>
                </a:solidFill>
              </a:rPr>
              <a:t>mechanical </a:t>
            </a:r>
            <a:r>
              <a:rPr lang="en-US" dirty="0" smtClean="0">
                <a:solidFill>
                  <a:srgbClr val="FF0000"/>
                </a:solidFill>
              </a:rPr>
              <a:t>deformation</a:t>
            </a:r>
            <a:endParaRPr lang="en-US" dirty="0"/>
          </a:p>
          <a:p>
            <a:r>
              <a:rPr lang="en-US" dirty="0" smtClean="0"/>
              <a:t>Optimized </a:t>
            </a:r>
            <a:r>
              <a:rPr lang="en-US" dirty="0"/>
              <a:t>harmonics at 123 </a:t>
            </a:r>
            <a:r>
              <a:rPr lang="en-US" dirty="0" smtClean="0"/>
              <a:t>T/m </a:t>
            </a:r>
          </a:p>
          <a:p>
            <a:pPr lvl="1"/>
            <a:r>
              <a:rPr lang="en-US" dirty="0" smtClean="0"/>
              <a:t>Operational </a:t>
            </a:r>
            <a:r>
              <a:rPr lang="en-US" dirty="0"/>
              <a:t>current </a:t>
            </a:r>
            <a:r>
              <a:rPr lang="en-US" dirty="0" smtClean="0"/>
              <a:t>will </a:t>
            </a:r>
            <a:r>
              <a:rPr lang="en-US" dirty="0"/>
              <a:t>be between 90% and 100% of </a:t>
            </a:r>
            <a:r>
              <a:rPr lang="en-US" dirty="0" smtClean="0"/>
              <a:t>nominal, </a:t>
            </a:r>
            <a:r>
              <a:rPr lang="en-US" dirty="0"/>
              <a:t>depending on the LHC final </a:t>
            </a:r>
            <a:r>
              <a:rPr lang="en-US" dirty="0" smtClean="0"/>
              <a:t>energy</a:t>
            </a:r>
            <a:endParaRPr lang="en-US" dirty="0"/>
          </a:p>
          <a:p>
            <a:r>
              <a:rPr lang="en-US" dirty="0"/>
              <a:t>Compensated </a:t>
            </a:r>
            <a:r>
              <a:rPr lang="en-US" dirty="0">
                <a:solidFill>
                  <a:srgbClr val="FF0000"/>
                </a:solidFill>
              </a:rPr>
              <a:t>end effects </a:t>
            </a:r>
            <a:r>
              <a:rPr lang="en-US" dirty="0"/>
              <a:t>on the integrated harmonics</a:t>
            </a:r>
            <a:endParaRPr lang="en-GB" dirty="0"/>
          </a:p>
          <a:p>
            <a:r>
              <a:rPr lang="en-US" dirty="0" smtClean="0"/>
              <a:t>Added </a:t>
            </a:r>
            <a:r>
              <a:rPr lang="en-US" dirty="0"/>
              <a:t>S2-glass </a:t>
            </a:r>
            <a:r>
              <a:rPr lang="en-US" dirty="0">
                <a:solidFill>
                  <a:srgbClr val="FF0000"/>
                </a:solidFill>
              </a:rPr>
              <a:t>shims </a:t>
            </a:r>
            <a:r>
              <a:rPr lang="en-US" dirty="0"/>
              <a:t>on mid-plane and </a:t>
            </a:r>
            <a:r>
              <a:rPr lang="en-US" dirty="0" smtClean="0"/>
              <a:t>pole</a:t>
            </a:r>
            <a:endParaRPr lang="en-US" dirty="0"/>
          </a:p>
          <a:p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G. Ambrosio | QXF Design</a:t>
            </a:r>
            <a:endParaRPr lang="en-GB"/>
          </a:p>
        </p:txBody>
      </p:sp>
      <p:pic>
        <p:nvPicPr>
          <p:cNvPr id="6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52" t="26811" r="7397" b="20978"/>
          <a:stretch>
            <a:fillRect/>
          </a:stretch>
        </p:blipFill>
        <p:spPr bwMode="auto">
          <a:xfrm>
            <a:off x="6545590" y="866002"/>
            <a:ext cx="2540745" cy="2000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8B149A-14C6-B749-AF60-1744CFF2A849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1785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Title 1"/>
          <p:cNvSpPr>
            <a:spLocks noGrp="1"/>
          </p:cNvSpPr>
          <p:nvPr>
            <p:ph type="title"/>
          </p:nvPr>
        </p:nvSpPr>
        <p:spPr>
          <a:xfrm>
            <a:off x="675502" y="152401"/>
            <a:ext cx="8087497" cy="646670"/>
          </a:xfrm>
        </p:spPr>
        <p:txBody>
          <a:bodyPr/>
          <a:lstStyle/>
          <a:p>
            <a:r>
              <a:rPr lang="en-US" altLang="en-US" dirty="0" smtClean="0"/>
              <a:t>Coil Design</a:t>
            </a:r>
            <a:endParaRPr lang="en-GB" altLang="en-US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4023" y="1013255"/>
            <a:ext cx="5368199" cy="3073896"/>
          </a:xfrm>
        </p:spPr>
        <p:txBody>
          <a:bodyPr>
            <a:normAutofit/>
          </a:bodyPr>
          <a:lstStyle/>
          <a:p>
            <a:pPr>
              <a:buFont typeface="Arial" charset="0"/>
              <a:buChar char="•"/>
              <a:defRPr/>
            </a:pPr>
            <a:r>
              <a:rPr lang="en-GB" dirty="0" smtClean="0"/>
              <a:t>Two-layers, four-blocks design</a:t>
            </a:r>
          </a:p>
          <a:p>
            <a:pPr>
              <a:defRPr/>
            </a:pPr>
            <a:r>
              <a:rPr lang="en-US" dirty="0"/>
              <a:t>22+28 = </a:t>
            </a:r>
            <a:r>
              <a:rPr lang="en-US" dirty="0">
                <a:solidFill>
                  <a:srgbClr val="FF0000"/>
                </a:solidFill>
              </a:rPr>
              <a:t>50 turns</a:t>
            </a:r>
          </a:p>
          <a:p>
            <a:pPr>
              <a:buFont typeface="Arial" charset="0"/>
              <a:buChar char="•"/>
              <a:defRPr/>
            </a:pPr>
            <a:r>
              <a:rPr lang="en-US" dirty="0" smtClean="0">
                <a:solidFill>
                  <a:srgbClr val="FF0000"/>
                </a:solidFill>
              </a:rPr>
              <a:t>No inter-layer splice</a:t>
            </a:r>
          </a:p>
          <a:p>
            <a:pPr>
              <a:buFont typeface="Arial" charset="0"/>
              <a:buChar char="•"/>
              <a:defRPr/>
            </a:pPr>
            <a:r>
              <a:rPr lang="en-US" dirty="0" smtClean="0"/>
              <a:t>Pole impregnated with the coil</a:t>
            </a:r>
          </a:p>
          <a:p>
            <a:pPr>
              <a:buFont typeface="Arial" charset="0"/>
              <a:buChar char="•"/>
              <a:defRPr/>
            </a:pPr>
            <a:r>
              <a:rPr lang="en-GB" altLang="en-US" dirty="0" smtClean="0">
                <a:solidFill>
                  <a:srgbClr val="FF0000"/>
                </a:solidFill>
              </a:rPr>
              <a:t>2</a:t>
            </a:r>
            <a:r>
              <a:rPr lang="en-GB" altLang="en-US" dirty="0" smtClean="0"/>
              <a:t> </a:t>
            </a:r>
            <a:r>
              <a:rPr lang="en-GB" altLang="en-US" dirty="0">
                <a:solidFill>
                  <a:srgbClr val="FF0000"/>
                </a:solidFill>
              </a:rPr>
              <a:t>end spacers </a:t>
            </a:r>
            <a:r>
              <a:rPr lang="en-GB" altLang="en-US" dirty="0"/>
              <a:t>for peak field reduction (1%) and field </a:t>
            </a:r>
            <a:r>
              <a:rPr lang="en-GB" altLang="en-US" dirty="0" smtClean="0"/>
              <a:t>quality</a:t>
            </a:r>
          </a:p>
          <a:p>
            <a:pPr>
              <a:buFont typeface="Arial" charset="0"/>
              <a:buChar char="•"/>
              <a:defRPr/>
            </a:pPr>
            <a:r>
              <a:rPr lang="en-GB" altLang="en-US" dirty="0" smtClean="0"/>
              <a:t>Very similar to HQ (120 mm) design</a:t>
            </a:r>
            <a:endParaRPr lang="en-GB" altLang="en-US" dirty="0"/>
          </a:p>
          <a:p>
            <a:pPr>
              <a:buFont typeface="Arial" charset="0"/>
              <a:buChar char="•"/>
              <a:defRPr/>
            </a:pPr>
            <a:endParaRPr lang="en-US" dirty="0" smtClean="0"/>
          </a:p>
          <a:p>
            <a:pPr>
              <a:buFont typeface="Arial" charset="0"/>
              <a:buChar char="•"/>
              <a:defRPr/>
            </a:pPr>
            <a:endParaRPr lang="en-US" dirty="0"/>
          </a:p>
          <a:p>
            <a:pPr>
              <a:buFont typeface="Arial" charset="0"/>
              <a:buChar char="•"/>
              <a:defRPr/>
            </a:pPr>
            <a:endParaRPr lang="en-GB" dirty="0">
              <a:solidFill>
                <a:srgbClr val="FF0000"/>
              </a:solidFill>
            </a:endParaRPr>
          </a:p>
          <a:p>
            <a:pPr>
              <a:buFont typeface="Arial" charset="0"/>
              <a:buChar char="•"/>
              <a:defRPr/>
            </a:pPr>
            <a:endParaRPr lang="en-US" dirty="0"/>
          </a:p>
          <a:p>
            <a:pPr>
              <a:buFont typeface="Arial" charset="0"/>
              <a:buChar char="•"/>
              <a:defRPr/>
            </a:pP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G. Ambrosio | QXF Design</a:t>
            </a:r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541" b="52568"/>
          <a:stretch/>
        </p:blipFill>
        <p:spPr>
          <a:xfrm rot="10800000">
            <a:off x="243245" y="4149081"/>
            <a:ext cx="8361203" cy="2016223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8B149A-14C6-B749-AF60-1744CFF2A849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2912665" y="6042569"/>
            <a:ext cx="1806585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chemeClr val="accent1">
                    <a:lumMod val="50000"/>
                  </a:schemeClr>
                </a:solidFill>
              </a:rPr>
              <a:t>Short model coils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5672999" y="1289638"/>
            <a:ext cx="2859441" cy="2859442"/>
            <a:chOff x="5672999" y="1289638"/>
            <a:chExt cx="2859441" cy="2859442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525" t="12321" r="24801" b="6739"/>
            <a:stretch/>
          </p:blipFill>
          <p:spPr>
            <a:xfrm>
              <a:off x="5672999" y="1289638"/>
              <a:ext cx="2859441" cy="2859442"/>
            </a:xfrm>
            <a:prstGeom prst="rect">
              <a:avLst/>
            </a:prstGeom>
          </p:spPr>
        </p:pic>
        <p:cxnSp>
          <p:nvCxnSpPr>
            <p:cNvPr id="19" name="Straight Arrow Connector 18"/>
            <p:cNvCxnSpPr/>
            <p:nvPr/>
          </p:nvCxnSpPr>
          <p:spPr>
            <a:xfrm>
              <a:off x="6180138" y="2719359"/>
              <a:ext cx="1864904" cy="0"/>
            </a:xfrm>
            <a:prstGeom prst="straightConnector1">
              <a:avLst/>
            </a:prstGeom>
            <a:ln>
              <a:headEnd type="triangle" w="lg" len="lg"/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/>
            <p:cNvSpPr txBox="1"/>
            <p:nvPr/>
          </p:nvSpPr>
          <p:spPr>
            <a:xfrm>
              <a:off x="6645077" y="2365537"/>
              <a:ext cx="95731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/>
                <a:t>150 mm</a:t>
              </a:r>
              <a:endParaRPr lang="en-US" sz="1800" dirty="0"/>
            </a:p>
          </p:txBody>
        </p:sp>
      </p:grpSp>
    </p:spTree>
    <p:extLst>
      <p:ext uri="{BB962C8B-B14F-4D97-AF65-F5344CB8AC3E}">
        <p14:creationId xmlns:p14="http://schemas.microsoft.com/office/powerpoint/2010/main" val="3523023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>
          <a:xfrm>
            <a:off x="667264" y="152401"/>
            <a:ext cx="8095735" cy="662578"/>
          </a:xfrm>
        </p:spPr>
        <p:txBody>
          <a:bodyPr/>
          <a:lstStyle/>
          <a:p>
            <a:r>
              <a:rPr lang="en-GB" altLang="en-US" dirty="0" smtClean="0"/>
              <a:t>Magnetic Design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6077" y="1219200"/>
            <a:ext cx="5562600" cy="2667000"/>
          </a:xfrm>
        </p:spPr>
        <p:txBody>
          <a:bodyPr>
            <a:normAutofit lnSpcReduction="10000"/>
          </a:bodyPr>
          <a:lstStyle/>
          <a:p>
            <a:pPr>
              <a:buFont typeface="Arial" charset="0"/>
              <a:buChar char="•"/>
              <a:defRPr/>
            </a:pPr>
            <a:r>
              <a:rPr lang="en-GB" dirty="0" smtClean="0">
                <a:solidFill>
                  <a:schemeClr val="tx1"/>
                </a:solidFill>
              </a:rPr>
              <a:t>Allowed harmonics below 1 units</a:t>
            </a:r>
          </a:p>
          <a:p>
            <a:pPr lvl="1">
              <a:buFont typeface="Arial" charset="0"/>
              <a:buChar char="•"/>
              <a:defRPr/>
            </a:pPr>
            <a:r>
              <a:rPr lang="en-GB" dirty="0" smtClean="0">
                <a:solidFill>
                  <a:schemeClr val="tx1"/>
                </a:solidFill>
              </a:rPr>
              <a:t>Confirmed by measurements</a:t>
            </a:r>
          </a:p>
          <a:p>
            <a:pPr>
              <a:buFont typeface="Arial" charset="0"/>
              <a:buChar char="•"/>
              <a:defRPr/>
            </a:pPr>
            <a:r>
              <a:rPr lang="en-GB" dirty="0" smtClean="0">
                <a:solidFill>
                  <a:srgbClr val="FF0000"/>
                </a:solidFill>
              </a:rPr>
              <a:t>6 </a:t>
            </a:r>
            <a:r>
              <a:rPr lang="en-GB" dirty="0">
                <a:solidFill>
                  <a:srgbClr val="FF0000"/>
                </a:solidFill>
              </a:rPr>
              <a:t>blocks </a:t>
            </a:r>
            <a:r>
              <a:rPr lang="en-GB" dirty="0"/>
              <a:t>in the ends</a:t>
            </a:r>
          </a:p>
          <a:p>
            <a:pPr lvl="1">
              <a:buFont typeface="Arial" charset="0"/>
              <a:buChar char="–"/>
              <a:defRPr/>
            </a:pPr>
            <a:r>
              <a:rPr lang="en-US" dirty="0" smtClean="0"/>
              <a:t>Minimized integrated harmonics</a:t>
            </a:r>
            <a:endParaRPr lang="en-US" dirty="0"/>
          </a:p>
          <a:p>
            <a:pPr lvl="1">
              <a:buFont typeface="Arial" charset="0"/>
              <a:buChar char="–"/>
              <a:defRPr/>
            </a:pPr>
            <a:r>
              <a:rPr lang="en-US" dirty="0">
                <a:solidFill>
                  <a:srgbClr val="FF0000"/>
                </a:solidFill>
              </a:rPr>
              <a:t>1%</a:t>
            </a:r>
            <a:r>
              <a:rPr lang="en-US" dirty="0"/>
              <a:t> </a:t>
            </a:r>
            <a:r>
              <a:rPr lang="en-US" dirty="0" smtClean="0"/>
              <a:t>lower peak </a:t>
            </a:r>
            <a:r>
              <a:rPr lang="en-US" dirty="0"/>
              <a:t>field </a:t>
            </a:r>
            <a:r>
              <a:rPr lang="en-US" dirty="0" smtClean="0"/>
              <a:t>in the ends </a:t>
            </a:r>
            <a:r>
              <a:rPr lang="en-US" dirty="0" err="1" smtClean="0"/>
              <a:t>wrt</a:t>
            </a:r>
            <a:r>
              <a:rPr lang="en-US" dirty="0" smtClean="0"/>
              <a:t> straight section</a:t>
            </a:r>
          </a:p>
          <a:p>
            <a:pPr lvl="2">
              <a:buFont typeface="Arial" charset="0"/>
              <a:buChar char="•"/>
              <a:defRPr/>
            </a:pPr>
            <a:r>
              <a:rPr lang="en-US" dirty="0" smtClean="0"/>
              <a:t>Non-magnetic pads in the ends</a:t>
            </a:r>
            <a:endParaRPr lang="en-US" dirty="0"/>
          </a:p>
          <a:p>
            <a:pPr>
              <a:buFont typeface="Arial" charset="0"/>
              <a:buChar char="•"/>
              <a:defRPr/>
            </a:pP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G. Ambrosio | QXF Design</a:t>
            </a:r>
            <a:endParaRPr lang="en-US"/>
          </a:p>
        </p:txBody>
      </p:sp>
      <p:pic>
        <p:nvPicPr>
          <p:cNvPr id="25608" name="Picture 2" descr="D:\Work\QXF\Meetings\2014\2014_12_09_QXF_Design-review\MQXF_design_overview\From_Bruno_1\SQXF MAGNET 1.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49" t="26222" r="8836" b="20370"/>
          <a:stretch>
            <a:fillRect/>
          </a:stretch>
        </p:blipFill>
        <p:spPr bwMode="auto">
          <a:xfrm>
            <a:off x="473978" y="3810000"/>
            <a:ext cx="558165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80" r="37915"/>
          <a:stretch/>
        </p:blipFill>
        <p:spPr>
          <a:xfrm>
            <a:off x="5500687" y="1467690"/>
            <a:ext cx="3535363" cy="152608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1887" y="3810000"/>
            <a:ext cx="2355470" cy="2362200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8B149A-14C6-B749-AF60-1744CFF2A849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846492" y="3342934"/>
            <a:ext cx="1050865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chemeClr val="accent1">
                    <a:lumMod val="50000"/>
                  </a:schemeClr>
                </a:solidFill>
              </a:rPr>
              <a:t>Iron yoke</a:t>
            </a:r>
            <a:endParaRPr lang="en-US" sz="1800" dirty="0">
              <a:solidFill>
                <a:schemeClr val="accent1">
                  <a:lumMod val="50000"/>
                </a:schemeClr>
              </a:solidFill>
            </a:endParaRPr>
          </a:p>
        </p:txBody>
      </p:sp>
      <p:cxnSp>
        <p:nvCxnSpPr>
          <p:cNvPr id="9" name="Straight Arrow Connector 8"/>
          <p:cNvCxnSpPr>
            <a:stCxn id="7" idx="2"/>
          </p:cNvCxnSpPr>
          <p:nvPr/>
        </p:nvCxnSpPr>
        <p:spPr>
          <a:xfrm flipH="1">
            <a:off x="8070209" y="3712266"/>
            <a:ext cx="301716" cy="32283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6400859" y="3342934"/>
            <a:ext cx="1059393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chemeClr val="accent1">
                    <a:lumMod val="50000"/>
                  </a:schemeClr>
                </a:solidFill>
              </a:rPr>
              <a:t>Iron pads</a:t>
            </a:r>
            <a:endParaRPr lang="en-US" sz="1800" dirty="0">
              <a:solidFill>
                <a:schemeClr val="accent1">
                  <a:lumMod val="50000"/>
                </a:schemeClr>
              </a:solidFill>
            </a:endParaRPr>
          </a:p>
        </p:txBody>
      </p:sp>
      <p:cxnSp>
        <p:nvCxnSpPr>
          <p:cNvPr id="11" name="Straight Arrow Connector 10"/>
          <p:cNvCxnSpPr>
            <a:stCxn id="14" idx="2"/>
          </p:cNvCxnSpPr>
          <p:nvPr/>
        </p:nvCxnSpPr>
        <p:spPr>
          <a:xfrm>
            <a:off x="6930556" y="3712266"/>
            <a:ext cx="529696" cy="64162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4963754" y="3712266"/>
            <a:ext cx="611318" cy="57584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5627808" y="852119"/>
            <a:ext cx="3269549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chemeClr val="accent1">
                    <a:lumMod val="50000"/>
                  </a:schemeClr>
                </a:solidFill>
              </a:rPr>
              <a:t>Coil longitudinal section showing</a:t>
            </a:r>
          </a:p>
          <a:p>
            <a:r>
              <a:rPr lang="en-US" sz="1800" dirty="0" smtClean="0">
                <a:solidFill>
                  <a:schemeClr val="accent1">
                    <a:lumMod val="50000"/>
                  </a:schemeClr>
                </a:solidFill>
              </a:rPr>
              <a:t>Coil blocks and end spacers</a:t>
            </a:r>
            <a:endParaRPr lang="en-US" sz="1800" dirty="0">
              <a:solidFill>
                <a:schemeClr val="accent1">
                  <a:lumMod val="50000"/>
                </a:schemeClr>
              </a:solidFill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 flipH="1">
            <a:off x="6055629" y="1412887"/>
            <a:ext cx="269670" cy="94441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7625593" y="1429665"/>
            <a:ext cx="220899" cy="20153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2686712" y="6172200"/>
            <a:ext cx="323999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chemeClr val="accent1">
                    <a:lumMod val="50000"/>
                  </a:schemeClr>
                </a:solidFill>
              </a:rPr>
              <a:t>Short model longitudinal section</a:t>
            </a:r>
          </a:p>
        </p:txBody>
      </p:sp>
    </p:spTree>
    <p:extLst>
      <p:ext uri="{BB962C8B-B14F-4D97-AF65-F5344CB8AC3E}">
        <p14:creationId xmlns:p14="http://schemas.microsoft.com/office/powerpoint/2010/main" val="4162662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044" y="1319601"/>
            <a:ext cx="8583912" cy="421879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dirty="0"/>
              <a:t>Magnetic A</a:t>
            </a:r>
            <a:r>
              <a:rPr lang="en-GB" altLang="en-US" dirty="0" smtClean="0"/>
              <a:t>nalysis &amp; F.Q. Targets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G. Ambrosio | QXF Design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8B149A-14C6-B749-AF60-1744CFF2A849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7189364" y="1468073"/>
            <a:ext cx="933770" cy="3917659"/>
            <a:chOff x="7189364" y="1468073"/>
            <a:chExt cx="933770" cy="3917659"/>
          </a:xfrm>
        </p:grpSpPr>
        <p:sp>
          <p:nvSpPr>
            <p:cNvPr id="8" name="Rectangle 7"/>
            <p:cNvSpPr/>
            <p:nvPr/>
          </p:nvSpPr>
          <p:spPr>
            <a:xfrm>
              <a:off x="7338488" y="1824871"/>
              <a:ext cx="563941" cy="3560861"/>
            </a:xfrm>
            <a:prstGeom prst="rect">
              <a:avLst/>
            </a:prstGeom>
            <a:noFill/>
            <a:ln w="2222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7603016" y="1468073"/>
              <a:ext cx="520118" cy="208327"/>
            </a:xfrm>
            <a:prstGeom prst="rect">
              <a:avLst/>
            </a:prstGeom>
            <a:noFill/>
            <a:ln w="2222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7189364" y="1616544"/>
              <a:ext cx="431093" cy="208327"/>
            </a:xfrm>
            <a:prstGeom prst="rect">
              <a:avLst/>
            </a:prstGeom>
            <a:noFill/>
            <a:ln w="2222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133969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dirty="0"/>
              <a:t>Magnetic analysis</a:t>
            </a:r>
            <a:br>
              <a:rPr lang="en-GB" altLang="en-US" dirty="0"/>
            </a:br>
            <a:r>
              <a:rPr lang="en-GB" altLang="en-US" dirty="0"/>
              <a:t>Corrective strategies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G. Ambrosio | QXF Design</a:t>
            </a:r>
            <a:endParaRPr lang="en-US" b="1" dirty="0"/>
          </a:p>
        </p:txBody>
      </p:sp>
      <p:sp>
        <p:nvSpPr>
          <p:cNvPr id="5" name="Content Placeholder 6"/>
          <p:cNvSpPr>
            <a:spLocks noGrp="1"/>
          </p:cNvSpPr>
          <p:nvPr>
            <p:ph sz="half" idx="1"/>
          </p:nvPr>
        </p:nvSpPr>
        <p:spPr>
          <a:xfrm>
            <a:off x="228600" y="1052275"/>
            <a:ext cx="4551115" cy="4830763"/>
          </a:xfrm>
        </p:spPr>
        <p:txBody>
          <a:bodyPr/>
          <a:lstStyle/>
          <a:p>
            <a:r>
              <a:rPr lang="en-GB" dirty="0" smtClean="0"/>
              <a:t>Allowed harmonics</a:t>
            </a:r>
          </a:p>
          <a:p>
            <a:pPr lvl="1"/>
            <a:r>
              <a:rPr lang="en-GB" sz="2000" dirty="0" smtClean="0"/>
              <a:t>Pole/mid-plane shims (S2-glass)</a:t>
            </a:r>
            <a:endParaRPr lang="en-GB" sz="2000" dirty="0"/>
          </a:p>
        </p:txBody>
      </p:sp>
      <p:sp>
        <p:nvSpPr>
          <p:cNvPr id="6" name="Content Placeholder 7"/>
          <p:cNvSpPr txBox="1">
            <a:spLocks/>
          </p:cNvSpPr>
          <p:nvPr/>
        </p:nvSpPr>
        <p:spPr>
          <a:xfrm>
            <a:off x="4696769" y="1052275"/>
            <a:ext cx="4114800" cy="483076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rgbClr val="595959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595959"/>
                </a:solidFill>
                <a:latin typeface="Helvetica"/>
                <a:ea typeface="ＭＳ Ｐゴシック" charset="0"/>
                <a:cs typeface="+mn-cs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400" kern="1200">
                <a:solidFill>
                  <a:srgbClr val="595959"/>
                </a:solidFill>
                <a:latin typeface="Helvetica"/>
                <a:ea typeface="ＭＳ Ｐゴシック" charset="0"/>
                <a:cs typeface="+mn-cs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200" kern="1200">
                <a:solidFill>
                  <a:srgbClr val="595959"/>
                </a:solidFill>
                <a:latin typeface="Helvetica"/>
                <a:ea typeface="ＭＳ Ｐゴシック" charset="0"/>
                <a:cs typeface="+mn-cs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200" kern="1200">
                <a:solidFill>
                  <a:srgbClr val="595959"/>
                </a:solidFill>
                <a:latin typeface="Helvetica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 smtClean="0">
                <a:solidFill>
                  <a:schemeClr val="tx1"/>
                </a:solidFill>
              </a:rPr>
              <a:t>Un-allowed harmonics</a:t>
            </a:r>
          </a:p>
          <a:p>
            <a:pPr lvl="1"/>
            <a:r>
              <a:rPr lang="en-GB" sz="2000" dirty="0" smtClean="0">
                <a:solidFill>
                  <a:schemeClr val="tx1"/>
                </a:solidFill>
              </a:rPr>
              <a:t>Magnetic shims (iron)</a:t>
            </a:r>
          </a:p>
          <a:p>
            <a:endParaRPr lang="en-GB" sz="18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138" y="4034293"/>
            <a:ext cx="3082797" cy="205934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t="11229"/>
          <a:stretch/>
        </p:blipFill>
        <p:spPr>
          <a:xfrm>
            <a:off x="4841626" y="3660460"/>
            <a:ext cx="3754016" cy="264403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1663" y="1908484"/>
            <a:ext cx="1852987" cy="1839113"/>
          </a:xfrm>
          <a:prstGeom prst="rect">
            <a:avLst/>
          </a:prstGeom>
        </p:spPr>
      </p:pic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8B149A-14C6-B749-AF60-1744CFF2A849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7399090" y="1908484"/>
            <a:ext cx="335560" cy="64176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>
            <a:off x="7002929" y="1870848"/>
            <a:ext cx="496829" cy="32088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38040" y="2174053"/>
            <a:ext cx="1560711" cy="163996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5321" y="2183597"/>
            <a:ext cx="1560711" cy="1841152"/>
          </a:xfrm>
          <a:prstGeom prst="rect">
            <a:avLst/>
          </a:prstGeom>
        </p:spPr>
      </p:pic>
      <p:cxnSp>
        <p:nvCxnSpPr>
          <p:cNvPr id="19" name="Straight Arrow Connector 18"/>
          <p:cNvCxnSpPr/>
          <p:nvPr/>
        </p:nvCxnSpPr>
        <p:spPr>
          <a:xfrm flipH="1">
            <a:off x="1879135" y="1840572"/>
            <a:ext cx="1715686" cy="35116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>
            <a:off x="3579369" y="1953779"/>
            <a:ext cx="185338" cy="179381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7177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smtClean="0"/>
              <a:t>Magnet assembly and pre-loading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G. Ambrosio | QXF Design</a:t>
            </a:r>
            <a:endParaRPr lang="en-US"/>
          </a:p>
        </p:txBody>
      </p:sp>
      <p:pic>
        <p:nvPicPr>
          <p:cNvPr id="39943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502150"/>
            <a:ext cx="2160588" cy="1624013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44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9188" y="4502150"/>
            <a:ext cx="2160587" cy="1624013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45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9775" y="4502150"/>
            <a:ext cx="2160588" cy="1624013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46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1950" y="4502150"/>
            <a:ext cx="2160588" cy="1624013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951" name="Content Placeholder 2"/>
          <p:cNvSpPr txBox="1">
            <a:spLocks/>
          </p:cNvSpPr>
          <p:nvPr/>
        </p:nvSpPr>
        <p:spPr bwMode="auto">
          <a:xfrm>
            <a:off x="103067" y="3689611"/>
            <a:ext cx="4080574" cy="399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2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2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2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2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2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2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2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2"/>
                </a:solidFill>
                <a:latin typeface="Calibri" panose="020F0502020204030204" pitchFamily="34" charset="0"/>
              </a:defRPr>
            </a:lvl9pPr>
          </a:lstStyle>
          <a:p>
            <a:r>
              <a:rPr lang="en-GB" altLang="en-US" sz="2400" dirty="0">
                <a:solidFill>
                  <a:schemeClr val="tx1">
                    <a:lumMod val="75000"/>
                  </a:schemeClr>
                </a:solidFill>
              </a:rPr>
              <a:t>Then bladder operation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8B149A-14C6-B749-AF60-1744CFF2A849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pic>
        <p:nvPicPr>
          <p:cNvPr id="29" name="Picture 28" descr="p8.JPG"/>
          <p:cNvPicPr>
            <a:picLocks noChangeAspect="1"/>
          </p:cNvPicPr>
          <p:nvPr/>
        </p:nvPicPr>
        <p:blipFill>
          <a:blip r:embed="rId6"/>
          <a:srcRect l="3547" t="5423" r="5423" b="3547"/>
          <a:stretch>
            <a:fillRect/>
          </a:stretch>
        </p:blipFill>
        <p:spPr>
          <a:xfrm>
            <a:off x="607012" y="1894871"/>
            <a:ext cx="3556488" cy="1765895"/>
          </a:xfrm>
          <a:prstGeom prst="rect">
            <a:avLst/>
          </a:prstGeom>
        </p:spPr>
      </p:pic>
      <p:pic>
        <p:nvPicPr>
          <p:cNvPr id="31" name="Picture 30" descr="p22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49775" y="1178964"/>
            <a:ext cx="4585599" cy="2646272"/>
          </a:xfrm>
          <a:prstGeom prst="rect">
            <a:avLst/>
          </a:prstGeom>
        </p:spPr>
      </p:pic>
      <p:sp>
        <p:nvSpPr>
          <p:cNvPr id="41987" name="Content Placeholder 2"/>
          <p:cNvSpPr>
            <a:spLocks noGrp="1"/>
          </p:cNvSpPr>
          <p:nvPr>
            <p:ph idx="1"/>
          </p:nvPr>
        </p:nvSpPr>
        <p:spPr>
          <a:xfrm>
            <a:off x="235829" y="945173"/>
            <a:ext cx="8458200" cy="1036638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GB" altLang="en-US" dirty="0" smtClean="0">
                <a:solidFill>
                  <a:srgbClr val="FF0000"/>
                </a:solidFill>
              </a:rPr>
              <a:t>Shell-yoke</a:t>
            </a:r>
            <a:r>
              <a:rPr lang="en-GB" altLang="en-US" dirty="0" smtClean="0"/>
              <a:t> modules combined</a:t>
            </a:r>
          </a:p>
          <a:p>
            <a:pPr>
              <a:defRPr/>
            </a:pPr>
            <a:r>
              <a:rPr lang="en-GB" altLang="en-US" dirty="0" smtClean="0"/>
              <a:t>Insertion of </a:t>
            </a:r>
            <a:r>
              <a:rPr lang="en-GB" altLang="en-US" dirty="0" smtClean="0">
                <a:solidFill>
                  <a:srgbClr val="FF0000"/>
                </a:solidFill>
              </a:rPr>
              <a:t>coil-pack</a:t>
            </a:r>
            <a:r>
              <a:rPr lang="en-GB" altLang="en-US" dirty="0" smtClean="0"/>
              <a:t> sub-assembly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449118" y="5866670"/>
            <a:ext cx="2039899" cy="264918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1100" b="1" dirty="0" smtClean="0">
                <a:solidFill>
                  <a:srgbClr val="FF0000"/>
                </a:solidFill>
                <a:latin typeface="+mn-lt"/>
              </a:rPr>
              <a:t>Bladder operation at 300 K</a:t>
            </a:r>
            <a:endParaRPr lang="en-GB" sz="11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275053" y="5864553"/>
            <a:ext cx="1429345" cy="261610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1100" b="1" dirty="0" smtClean="0">
                <a:solidFill>
                  <a:srgbClr val="FF0000"/>
                </a:solidFill>
                <a:latin typeface="+mn-lt"/>
              </a:rPr>
              <a:t>Cooldown to 1.9 K</a:t>
            </a:r>
            <a:endParaRPr lang="en-GB" sz="11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7382972" y="5866670"/>
            <a:ext cx="1487978" cy="261610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1100" b="1" dirty="0" err="1" smtClean="0">
                <a:solidFill>
                  <a:srgbClr val="FF0000"/>
                </a:solidFill>
                <a:latin typeface="+mn-lt"/>
              </a:rPr>
              <a:t>F_mag</a:t>
            </a:r>
            <a:r>
              <a:rPr lang="en-GB" sz="1100" b="1" dirty="0" smtClean="0">
                <a:solidFill>
                  <a:srgbClr val="FF0000"/>
                </a:solidFill>
                <a:latin typeface="+mn-lt"/>
              </a:rPr>
              <a:t> at I nominal</a:t>
            </a:r>
            <a:endParaRPr lang="en-GB" sz="1100" b="1" dirty="0">
              <a:solidFill>
                <a:srgbClr val="FF0000"/>
              </a:solidFill>
              <a:latin typeface="+mn-lt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-20702" y="3881325"/>
            <a:ext cx="9151273" cy="2895864"/>
            <a:chOff x="429" y="3964882"/>
            <a:chExt cx="9151273" cy="2895864"/>
          </a:xfrm>
        </p:grpSpPr>
        <p:sp>
          <p:nvSpPr>
            <p:cNvPr id="22" name="TextBox 21"/>
            <p:cNvSpPr txBox="1"/>
            <p:nvPr/>
          </p:nvSpPr>
          <p:spPr>
            <a:xfrm>
              <a:off x="430" y="4297131"/>
              <a:ext cx="2287432" cy="26161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2"/>
              </a:solidFill>
            </a:ln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GB" sz="1100" b="1" dirty="0" smtClean="0">
                  <a:solidFill>
                    <a:srgbClr val="FF0000"/>
                  </a:solidFill>
                  <a:latin typeface="+mn-lt"/>
                </a:rPr>
                <a:t>Max bladders:   -</a:t>
              </a:r>
              <a:r>
                <a:rPr lang="en-GB" sz="1100" b="1" dirty="0" smtClean="0">
                  <a:solidFill>
                    <a:srgbClr val="FF0000"/>
                  </a:solidFill>
                </a:rPr>
                <a:t>90</a:t>
              </a:r>
              <a:r>
                <a:rPr lang="en-GB" sz="1100" b="1" dirty="0" smtClean="0">
                  <a:solidFill>
                    <a:srgbClr val="FF0000"/>
                  </a:solidFill>
                  <a:latin typeface="+mn-lt"/>
                </a:rPr>
                <a:t> </a:t>
              </a:r>
              <a:r>
                <a:rPr lang="en-GB" sz="1100" b="1" dirty="0">
                  <a:solidFill>
                    <a:srgbClr val="FF0000"/>
                  </a:solidFill>
                  <a:latin typeface="+mn-lt"/>
                </a:rPr>
                <a:t>MPa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3040174" y="4299263"/>
              <a:ext cx="2262056" cy="26161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2"/>
              </a:solidFill>
            </a:ln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GB" sz="1100" b="1" dirty="0" smtClean="0">
                  <a:solidFill>
                    <a:srgbClr val="FF0000"/>
                  </a:solidFill>
                  <a:latin typeface="+mn-lt"/>
                </a:rPr>
                <a:t>After cooldown:   -160 </a:t>
              </a:r>
              <a:r>
                <a:rPr lang="en-GB" sz="1100" b="1" dirty="0">
                  <a:solidFill>
                    <a:srgbClr val="FF0000"/>
                  </a:solidFill>
                  <a:latin typeface="+mn-lt"/>
                </a:rPr>
                <a:t>MPa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6113863" y="4299263"/>
              <a:ext cx="2269550" cy="26161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2"/>
              </a:solidFill>
            </a:ln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GB" sz="1100" b="1" dirty="0" smtClean="0">
                  <a:solidFill>
                    <a:srgbClr val="FF0000"/>
                  </a:solidFill>
                  <a:latin typeface="+mn-lt"/>
                </a:rPr>
                <a:t>Nominal gradient:   -140 </a:t>
              </a:r>
              <a:r>
                <a:rPr lang="en-GB" sz="1100" b="1" dirty="0">
                  <a:solidFill>
                    <a:srgbClr val="FF0000"/>
                  </a:solidFill>
                  <a:latin typeface="+mn-lt"/>
                </a:rPr>
                <a:t>MPa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4016216" y="3964882"/>
              <a:ext cx="2075656" cy="26161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2"/>
              </a:solidFill>
            </a:ln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GB" sz="1100" b="1" dirty="0">
                  <a:solidFill>
                    <a:srgbClr val="FF0000"/>
                  </a:solidFill>
                  <a:latin typeface="+mn-lt"/>
                </a:rPr>
                <a:t>Coil peak </a:t>
              </a:r>
              <a:r>
                <a:rPr lang="en-GB" sz="1100" b="1" dirty="0" smtClean="0">
                  <a:solidFill>
                    <a:srgbClr val="FF0000"/>
                  </a:solidFill>
                  <a:latin typeface="+mn-lt"/>
                </a:rPr>
                <a:t>azimuthal stress:</a:t>
              </a:r>
              <a:endParaRPr lang="en-GB" sz="1100" b="1" dirty="0">
                <a:solidFill>
                  <a:srgbClr val="FF0000"/>
                </a:solidFill>
                <a:latin typeface="+mn-lt"/>
              </a:endParaRPr>
            </a:p>
          </p:txBody>
        </p:sp>
        <p:pic>
          <p:nvPicPr>
            <p:cNvPr id="26" name="Picture 25" descr="C:\Users\Hengpan\Downloads\MQXF_2D_mech_coilsy_1blad.jpg"/>
            <p:cNvPicPr/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9" y="4570058"/>
              <a:ext cx="3039745" cy="2286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" name="Picture 26" descr="E:\Work\LARP QXF\ANSYS simulations\MQXFS1\2D\Baseline case\Baseline results\Azimuthal\MQXF_2D_mech_coilsy_3cold.jpg"/>
            <p:cNvPicPr/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2127" y="4574746"/>
              <a:ext cx="3039745" cy="2286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" name="Picture 27" descr="E:\Work\LARP QXF\ANSYS simulations\MQXFS1\2D\Baseline case\MQXF_2D_mech_coilsy_4field.jpg"/>
            <p:cNvPicPr/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13862" y="4572000"/>
              <a:ext cx="3037840" cy="2286000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822541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Axial </a:t>
            </a:r>
            <a:r>
              <a:rPr lang="en-US" altLang="en-US" dirty="0"/>
              <a:t>L</a:t>
            </a:r>
            <a:r>
              <a:rPr lang="en-US" altLang="en-US" dirty="0" smtClean="0"/>
              <a:t>oading and Axial Strain</a:t>
            </a:r>
            <a:endParaRPr lang="en-GB" altLang="en-US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1442" y="1155994"/>
            <a:ext cx="6048695" cy="2720336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  <a:defRPr/>
            </a:pPr>
            <a:r>
              <a:rPr lang="en-US" dirty="0" smtClean="0"/>
              <a:t>Axial preload:</a:t>
            </a:r>
          </a:p>
          <a:p>
            <a:pPr>
              <a:buFont typeface="Arial" charset="0"/>
              <a:buChar char="•"/>
              <a:defRPr/>
            </a:pPr>
            <a:r>
              <a:rPr lang="en-US" dirty="0" smtClean="0"/>
              <a:t>SS rods free to contract</a:t>
            </a:r>
            <a:endParaRPr lang="en-US" dirty="0"/>
          </a:p>
          <a:p>
            <a:pPr>
              <a:buFont typeface="Arial" charset="0"/>
              <a:buChar char="•"/>
              <a:defRPr/>
            </a:pPr>
            <a:r>
              <a:rPr lang="en-US" dirty="0" smtClean="0"/>
              <a:t>Possible to maintain coil – end-parts contact </a:t>
            </a:r>
            <a:r>
              <a:rPr lang="en-US" dirty="0">
                <a:solidFill>
                  <a:schemeClr val="tx1"/>
                </a:solidFill>
              </a:rPr>
              <a:t>pressure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</a:p>
          <a:p>
            <a:pPr>
              <a:buFont typeface="Arial" charset="0"/>
              <a:buChar char="•"/>
              <a:defRPr/>
            </a:pPr>
            <a:endParaRPr lang="en-US" dirty="0" smtClean="0"/>
          </a:p>
          <a:p>
            <a:pPr marL="0" indent="0">
              <a:buNone/>
              <a:defRPr/>
            </a:pPr>
            <a:r>
              <a:rPr lang="en-US" dirty="0" smtClean="0"/>
              <a:t>MQXF axial strain: &lt;1600 </a:t>
            </a:r>
            <a:r>
              <a:rPr lang="en-US" dirty="0" smtClean="0">
                <a:latin typeface="Symbol" panose="05050102010706020507" pitchFamily="18" charset="2"/>
              </a:rPr>
              <a:t>me</a:t>
            </a:r>
          </a:p>
          <a:p>
            <a:pPr marL="0" indent="0">
              <a:buNone/>
              <a:defRPr/>
            </a:pPr>
            <a:r>
              <a:rPr lang="en-US" dirty="0"/>
              <a:t>	</a:t>
            </a:r>
            <a:r>
              <a:rPr lang="en-US" dirty="0" smtClean="0"/>
              <a:t>OK based on TQ study w different materials</a:t>
            </a:r>
          </a:p>
          <a:p>
            <a:pPr marL="0" indent="0">
              <a:buNone/>
              <a:defRPr/>
            </a:pPr>
            <a:r>
              <a:rPr lang="en-US" dirty="0" smtClean="0"/>
              <a:t> 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G. Ambrosio | QXF Design</a:t>
            </a:r>
            <a:endParaRPr lang="en-US"/>
          </a:p>
        </p:txBody>
      </p:sp>
      <p:pic>
        <p:nvPicPr>
          <p:cNvPr id="4199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61" t="3880" r="12534" b="7057"/>
          <a:stretch>
            <a:fillRect/>
          </a:stretch>
        </p:blipFill>
        <p:spPr bwMode="auto">
          <a:xfrm>
            <a:off x="6438900" y="1"/>
            <a:ext cx="2541588" cy="2142478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 descr="E:\Users\morto\Dropbox\work\MQXF\Meeting presentation\2014-12-11 - QXF review\COILRE_1500\coil_re_mf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8560" y="2142479"/>
            <a:ext cx="2715439" cy="1733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1" descr="post_path_coil_ez_0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5" t="9412" r="8485" b="7843"/>
          <a:stretch>
            <a:fillRect/>
          </a:stretch>
        </p:blipFill>
        <p:spPr bwMode="auto">
          <a:xfrm>
            <a:off x="0" y="3657600"/>
            <a:ext cx="4252913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6" descr="post_path_coil_ez_06_titaniu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5" t="9412" r="8485" b="7843"/>
          <a:stretch>
            <a:fillRect/>
          </a:stretch>
        </p:blipFill>
        <p:spPr bwMode="auto">
          <a:xfrm>
            <a:off x="4254500" y="3657600"/>
            <a:ext cx="4251325" cy="319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8B149A-14C6-B749-AF60-1744CFF2A849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8064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Cold Mass (LMQXFA)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51196"/>
            <a:ext cx="6419850" cy="2802927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Based on CERN design</a:t>
            </a:r>
          </a:p>
          <a:p>
            <a:r>
              <a:rPr lang="en-US" dirty="0" smtClean="0"/>
              <a:t>Helium vessel by welding </a:t>
            </a:r>
            <a:r>
              <a:rPr lang="en-US" dirty="0" smtClean="0">
                <a:solidFill>
                  <a:srgbClr val="FF0000"/>
                </a:solidFill>
              </a:rPr>
              <a:t>two half SS shells</a:t>
            </a:r>
          </a:p>
          <a:p>
            <a:pPr>
              <a:defRPr/>
            </a:pPr>
            <a:r>
              <a:rPr lang="en-US" dirty="0">
                <a:sym typeface="Symbol"/>
              </a:rPr>
              <a:t>Shell </a:t>
            </a:r>
            <a:r>
              <a:rPr lang="en-US" dirty="0">
                <a:solidFill>
                  <a:srgbClr val="FF0000"/>
                </a:solidFill>
                <a:sym typeface="Symbol"/>
              </a:rPr>
              <a:t>cut-outs</a:t>
            </a:r>
            <a:r>
              <a:rPr lang="en-US" dirty="0">
                <a:sym typeface="Symbol"/>
              </a:rPr>
              <a:t> to align magnet during module assembly and tack welding process</a:t>
            </a:r>
          </a:p>
          <a:p>
            <a:pPr>
              <a:defRPr/>
            </a:pPr>
            <a:r>
              <a:rPr lang="en-US" dirty="0">
                <a:sym typeface="Symbol"/>
              </a:rPr>
              <a:t>Stainless steel </a:t>
            </a:r>
            <a:r>
              <a:rPr lang="en-US" dirty="0">
                <a:solidFill>
                  <a:srgbClr val="FF0000"/>
                </a:solidFill>
                <a:sym typeface="Symbol"/>
              </a:rPr>
              <a:t>shell welded </a:t>
            </a:r>
            <a:r>
              <a:rPr lang="en-US" dirty="0">
                <a:sym typeface="Symbol"/>
              </a:rPr>
              <a:t>with 50-100 MPa tension </a:t>
            </a:r>
            <a:r>
              <a:rPr lang="en-US" dirty="0" smtClean="0">
                <a:sym typeface="Symbol"/>
              </a:rPr>
              <a:t>(in </a:t>
            </a:r>
            <a:r>
              <a:rPr lang="en-US" dirty="0">
                <a:sym typeface="Symbol"/>
              </a:rPr>
              <a:t>contact after </a:t>
            </a:r>
            <a:r>
              <a:rPr lang="en-US" dirty="0" smtClean="0">
                <a:sym typeface="Symbol"/>
              </a:rPr>
              <a:t>cool-down)</a:t>
            </a:r>
          </a:p>
          <a:p>
            <a:pPr>
              <a:defRPr/>
            </a:pPr>
            <a:r>
              <a:rPr lang="en-US" dirty="0" smtClean="0">
                <a:sym typeface="Symbol"/>
              </a:rPr>
              <a:t>Alignment verification by </a:t>
            </a:r>
            <a:r>
              <a:rPr lang="en-US" dirty="0" err="1" smtClean="0">
                <a:sym typeface="Symbol"/>
              </a:rPr>
              <a:t>magn</a:t>
            </a:r>
            <a:r>
              <a:rPr lang="en-US" dirty="0" smtClean="0">
                <a:sym typeface="Symbol"/>
              </a:rPr>
              <a:t>. meas.</a:t>
            </a:r>
            <a:endParaRPr lang="en-US" dirty="0">
              <a:sym typeface="Symbo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1F497D"/>
                </a:solidFill>
              </a:rPr>
              <a:t>G. Ambrosio | QXF Design</a:t>
            </a:r>
            <a:endParaRPr lang="en-US">
              <a:solidFill>
                <a:srgbClr val="1F497D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B49E4E-039F-472C-94D3-961E32C09AC1}" type="slidenum">
              <a:rPr lang="en-US" smtClean="0">
                <a:solidFill>
                  <a:srgbClr val="1F497D"/>
                </a:solidFill>
              </a:rPr>
              <a:pPr>
                <a:defRPr/>
              </a:pPr>
              <a:t>17</a:t>
            </a:fld>
            <a:endParaRPr lang="en-US" dirty="0">
              <a:solidFill>
                <a:srgbClr val="1F497D"/>
              </a:solidFill>
            </a:endParaRPr>
          </a:p>
        </p:txBody>
      </p:sp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61" t="3880" r="12534" b="7057"/>
          <a:stretch>
            <a:fillRect/>
          </a:stretch>
        </p:blipFill>
        <p:spPr bwMode="auto">
          <a:xfrm>
            <a:off x="6505575" y="819412"/>
            <a:ext cx="2638425" cy="2224108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0250" y="3688187"/>
            <a:ext cx="3075549" cy="252412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118" y="3754123"/>
            <a:ext cx="4752528" cy="2563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037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dirty="0" smtClean="0"/>
              <a:t>Cooling &amp; Rad Hardness</a:t>
            </a:r>
            <a:endParaRPr lang="en-GB" altLang="en-US" dirty="0" smtClean="0"/>
          </a:p>
        </p:txBody>
      </p:sp>
      <p:sp>
        <p:nvSpPr>
          <p:cNvPr id="50179" name="Content Placeholder 2"/>
          <p:cNvSpPr>
            <a:spLocks noGrp="1"/>
          </p:cNvSpPr>
          <p:nvPr>
            <p:ph idx="1"/>
          </p:nvPr>
        </p:nvSpPr>
        <p:spPr>
          <a:xfrm>
            <a:off x="152400" y="923901"/>
            <a:ext cx="5200996" cy="5302329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GB" altLang="en-US" dirty="0" smtClean="0">
                <a:solidFill>
                  <a:schemeClr val="tx1"/>
                </a:solidFill>
              </a:rPr>
              <a:t>W beam screen reduces heat load and dose to LHC levels</a:t>
            </a:r>
          </a:p>
          <a:p>
            <a:pPr>
              <a:defRPr/>
            </a:pPr>
            <a:r>
              <a:rPr lang="en-GB" altLang="en-US" dirty="0" smtClean="0">
                <a:solidFill>
                  <a:schemeClr val="tx1"/>
                </a:solidFill>
              </a:rPr>
              <a:t>Requirements </a:t>
            </a:r>
            <a:r>
              <a:rPr lang="en-GB" altLang="en-US" dirty="0" smtClean="0">
                <a:solidFill>
                  <a:schemeClr val="tx1"/>
                </a:solidFill>
              </a:rPr>
              <a:t>&amp; Design Features</a:t>
            </a:r>
            <a:r>
              <a:rPr lang="en-GB" altLang="en-US" dirty="0" smtClean="0">
                <a:solidFill>
                  <a:schemeClr val="tx1"/>
                </a:solidFill>
              </a:rPr>
              <a:t>:</a:t>
            </a:r>
          </a:p>
          <a:p>
            <a:pPr lvl="1">
              <a:defRPr/>
            </a:pPr>
            <a:r>
              <a:rPr lang="en-GB" altLang="en-US" dirty="0" smtClean="0">
                <a:solidFill>
                  <a:schemeClr val="tx1"/>
                </a:solidFill>
              </a:rPr>
              <a:t>All materials OK up to </a:t>
            </a:r>
            <a:r>
              <a:rPr lang="en-GB" altLang="en-US" dirty="0" smtClean="0">
                <a:solidFill>
                  <a:srgbClr val="FF0000"/>
                </a:solidFill>
              </a:rPr>
              <a:t>30 </a:t>
            </a:r>
            <a:r>
              <a:rPr lang="en-GB" altLang="en-US" dirty="0" err="1" smtClean="0">
                <a:solidFill>
                  <a:srgbClr val="FF0000"/>
                </a:solidFill>
              </a:rPr>
              <a:t>MGy</a:t>
            </a:r>
            <a:endParaRPr lang="en-GB" altLang="en-US" dirty="0" smtClean="0">
              <a:solidFill>
                <a:srgbClr val="FF0000"/>
              </a:solidFill>
            </a:endParaRPr>
          </a:p>
          <a:p>
            <a:pPr lvl="1">
              <a:defRPr/>
            </a:pPr>
            <a:r>
              <a:rPr lang="en-GB" altLang="en-US" dirty="0" smtClean="0">
                <a:solidFill>
                  <a:srgbClr val="FF0000"/>
                </a:solidFill>
              </a:rPr>
              <a:t>Perforated</a:t>
            </a:r>
            <a:r>
              <a:rPr lang="en-GB" altLang="en-US" dirty="0" smtClean="0"/>
              <a:t> inner </a:t>
            </a:r>
            <a:r>
              <a:rPr lang="en-GB" altLang="en-US" dirty="0" smtClean="0">
                <a:solidFill>
                  <a:schemeClr val="tx1"/>
                </a:solidFill>
              </a:rPr>
              <a:t>layer trace </a:t>
            </a:r>
            <a:r>
              <a:rPr lang="en-GB" altLang="en-US" dirty="0" smtClean="0"/>
              <a:t>(</a:t>
            </a:r>
            <a:r>
              <a:rPr lang="en-GB" altLang="en-US" dirty="0" smtClean="0">
                <a:solidFill>
                  <a:srgbClr val="FF0000"/>
                </a:solidFill>
              </a:rPr>
              <a:t>40%</a:t>
            </a:r>
            <a:r>
              <a:rPr lang="en-GB" altLang="en-US" dirty="0" smtClean="0"/>
              <a:t>)</a:t>
            </a:r>
          </a:p>
          <a:p>
            <a:pPr lvl="1">
              <a:defRPr/>
            </a:pPr>
            <a:r>
              <a:rPr lang="en-GB" altLang="en-US" dirty="0"/>
              <a:t>77 mm </a:t>
            </a:r>
            <a:r>
              <a:rPr lang="en-GB" altLang="en-US" dirty="0">
                <a:solidFill>
                  <a:srgbClr val="FF0000"/>
                </a:solidFill>
              </a:rPr>
              <a:t>heat exchanger </a:t>
            </a:r>
            <a:r>
              <a:rPr lang="en-GB" altLang="en-US" dirty="0"/>
              <a:t>holes</a:t>
            </a:r>
          </a:p>
          <a:p>
            <a:pPr lvl="2">
              <a:defRPr/>
            </a:pPr>
            <a:r>
              <a:rPr lang="en-GB" altLang="en-US" dirty="0"/>
              <a:t>Top for bus-bars, bottom for cooling</a:t>
            </a:r>
          </a:p>
          <a:p>
            <a:pPr lvl="1">
              <a:defRPr/>
            </a:pPr>
            <a:r>
              <a:rPr lang="en-GB" altLang="en-US" dirty="0" smtClean="0"/>
              <a:t>Pole: </a:t>
            </a:r>
            <a:r>
              <a:rPr lang="en-GB" altLang="en-US" dirty="0" smtClean="0">
                <a:solidFill>
                  <a:srgbClr val="FF0000"/>
                </a:solidFill>
              </a:rPr>
              <a:t>8 mm holes </a:t>
            </a:r>
            <a:r>
              <a:rPr lang="en-GB" altLang="en-US" dirty="0" smtClean="0"/>
              <a:t>every 50 mm</a:t>
            </a:r>
          </a:p>
          <a:p>
            <a:pPr lvl="2">
              <a:defRPr/>
            </a:pPr>
            <a:r>
              <a:rPr lang="en-GB" altLang="en-US" dirty="0" smtClean="0"/>
              <a:t>Same in the pole key </a:t>
            </a:r>
          </a:p>
          <a:p>
            <a:pPr lvl="1">
              <a:defRPr/>
            </a:pPr>
            <a:r>
              <a:rPr lang="en-GB" altLang="en-US" dirty="0"/>
              <a:t>C</a:t>
            </a:r>
            <a:r>
              <a:rPr lang="en-GB" altLang="en-US" dirty="0" smtClean="0"/>
              <a:t>lear </a:t>
            </a:r>
            <a:r>
              <a:rPr lang="en-GB" altLang="en-US" dirty="0" smtClean="0">
                <a:solidFill>
                  <a:srgbClr val="FF0000"/>
                </a:solidFill>
              </a:rPr>
              <a:t>path</a:t>
            </a:r>
            <a:r>
              <a:rPr lang="en-GB" altLang="en-US" dirty="0" smtClean="0"/>
              <a:t> around axial rods</a:t>
            </a:r>
          </a:p>
          <a:p>
            <a:pPr lvl="1">
              <a:defRPr/>
            </a:pPr>
            <a:r>
              <a:rPr lang="en-GB" altLang="en-US" dirty="0" smtClean="0"/>
              <a:t>Cross-talk </a:t>
            </a:r>
            <a:r>
              <a:rPr lang="en-GB" altLang="en-US" dirty="0" smtClean="0">
                <a:solidFill>
                  <a:srgbClr val="FF0000"/>
                </a:solidFill>
              </a:rPr>
              <a:t>channels</a:t>
            </a:r>
            <a:r>
              <a:rPr lang="en-GB" altLang="en-US" dirty="0" smtClean="0"/>
              <a:t> in the yoke</a:t>
            </a:r>
          </a:p>
          <a:p>
            <a:pPr lvl="2">
              <a:defRPr/>
            </a:pPr>
            <a:r>
              <a:rPr lang="en-GB" altLang="en-US" dirty="0" smtClean="0"/>
              <a:t>8 mm diameter, every ~700 mm</a:t>
            </a:r>
          </a:p>
          <a:p>
            <a:pPr lvl="1">
              <a:defRPr/>
            </a:pPr>
            <a:r>
              <a:rPr lang="en-GB" altLang="en-US" dirty="0" smtClean="0"/>
              <a:t>Free helium section of 150 cm</a:t>
            </a:r>
            <a:r>
              <a:rPr lang="en-GB" altLang="en-US" baseline="30000" dirty="0" smtClean="0"/>
              <a:t>2</a:t>
            </a:r>
          </a:p>
          <a:p>
            <a:pPr lvl="1">
              <a:defRPr/>
            </a:pPr>
            <a:endParaRPr lang="en-GB" altLang="en-US" dirty="0" smtClean="0"/>
          </a:p>
          <a:p>
            <a:pPr lvl="1">
              <a:defRPr/>
            </a:pPr>
            <a:endParaRPr lang="en-GB" altLang="en-US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dirty="0" smtClean="0"/>
              <a:t>G. Ambrosio | QXF Design</a:t>
            </a:r>
            <a:endParaRPr lang="en-US" dirty="0"/>
          </a:p>
        </p:txBody>
      </p:sp>
      <p:pic>
        <p:nvPicPr>
          <p:cNvPr id="48135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78" r="29507" b="9689"/>
          <a:stretch/>
        </p:blipFill>
        <p:spPr bwMode="auto">
          <a:xfrm>
            <a:off x="7395427" y="0"/>
            <a:ext cx="1748573" cy="12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7" name="Content Placeholder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75" t="2905" r="20181" b="3059"/>
          <a:stretch>
            <a:fillRect/>
          </a:stretch>
        </p:blipFill>
        <p:spPr bwMode="auto">
          <a:xfrm>
            <a:off x="6583502" y="1357675"/>
            <a:ext cx="2242475" cy="2234498"/>
          </a:xfrm>
          <a:prstGeom prst="rect">
            <a:avLst/>
          </a:prstGeom>
          <a:noFill/>
          <a:ln w="12700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Lamination.png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632" b="95066" l="1300" r="9804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49687" y="3660021"/>
            <a:ext cx="1992914" cy="787836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</p:pic>
      <p:pic>
        <p:nvPicPr>
          <p:cNvPr id="9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137836" y="-1516"/>
            <a:ext cx="1255182" cy="126000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8B149A-14C6-B749-AF60-1744CFF2A849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3569176" y="6201509"/>
            <a:ext cx="2485506" cy="646331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800" dirty="0" smtClean="0"/>
              <a:t>Coil temperature map</a:t>
            </a:r>
          </a:p>
          <a:p>
            <a:pPr algn="ctr"/>
            <a:r>
              <a:rPr lang="en-GB" sz="1800" dirty="0" smtClean="0"/>
              <a:t>in operating condition</a:t>
            </a:r>
            <a:endParaRPr lang="en-GB" sz="1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59496" y="4515705"/>
            <a:ext cx="3084503" cy="2342295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920589" y="-9267"/>
            <a:ext cx="2214838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800" dirty="0" smtClean="0"/>
              <a:t>W beam screen in Q1</a:t>
            </a:r>
            <a:endParaRPr lang="en-GB" sz="1800" dirty="0"/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4811929" y="4053939"/>
            <a:ext cx="1953498" cy="96320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4580313" y="3017520"/>
            <a:ext cx="2543694" cy="9743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8817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14300" y="982300"/>
            <a:ext cx="8735665" cy="3613512"/>
          </a:xfrm>
        </p:spPr>
        <p:txBody>
          <a:bodyPr>
            <a:normAutofit fontScale="85000" lnSpcReduction="10000"/>
          </a:bodyPr>
          <a:lstStyle/>
          <a:p>
            <a:pPr>
              <a:defRPr/>
            </a:pPr>
            <a:r>
              <a:rPr lang="en-GB" dirty="0" smtClean="0"/>
              <a:t>Requirements:</a:t>
            </a:r>
          </a:p>
          <a:p>
            <a:pPr lvl="1">
              <a:defRPr/>
            </a:pPr>
            <a:r>
              <a:rPr lang="en-GB" dirty="0" smtClean="0"/>
              <a:t>Hot-spot temperature &lt; 350 K</a:t>
            </a:r>
          </a:p>
          <a:p>
            <a:pPr lvl="1">
              <a:defRPr/>
            </a:pPr>
            <a:r>
              <a:rPr lang="en-GB" dirty="0" smtClean="0"/>
              <a:t>High Voltage tests RT/1.9K: Coil-Ground 3/1.5 kV;  Heaters-Coil 3/2.3 kV  </a:t>
            </a:r>
          </a:p>
          <a:p>
            <a:pPr lvl="1">
              <a:defRPr/>
            </a:pPr>
            <a:r>
              <a:rPr lang="en-GB" dirty="0" smtClean="0"/>
              <a:t>Compatibility with CERN QP system</a:t>
            </a:r>
          </a:p>
          <a:p>
            <a:pPr>
              <a:defRPr/>
            </a:pPr>
            <a:r>
              <a:rPr lang="en-GB" dirty="0" smtClean="0"/>
              <a:t>Challenge</a:t>
            </a:r>
            <a:r>
              <a:rPr lang="en-GB" dirty="0"/>
              <a:t>: </a:t>
            </a:r>
            <a:r>
              <a:rPr lang="en-GB" dirty="0" smtClean="0">
                <a:solidFill>
                  <a:srgbClr val="FF0000"/>
                </a:solidFill>
              </a:rPr>
              <a:t>1.5</a:t>
            </a:r>
            <a:r>
              <a:rPr lang="en-GB" dirty="0" smtClean="0">
                <a:solidFill>
                  <a:srgbClr val="FF0000"/>
                </a:solidFill>
              </a:rPr>
              <a:t> </a:t>
            </a:r>
            <a:r>
              <a:rPr lang="en-GB" dirty="0" smtClean="0">
                <a:solidFill>
                  <a:srgbClr val="FF0000"/>
                </a:solidFill>
              </a:rPr>
              <a:t>times </a:t>
            </a:r>
            <a:r>
              <a:rPr lang="en-GB" dirty="0">
                <a:solidFill>
                  <a:srgbClr val="FF0000"/>
                </a:solidFill>
              </a:rPr>
              <a:t>e</a:t>
            </a:r>
            <a:r>
              <a:rPr lang="en-GB" dirty="0" smtClean="0">
                <a:solidFill>
                  <a:srgbClr val="FF0000"/>
                </a:solidFill>
              </a:rPr>
              <a:t>nergy density </a:t>
            </a:r>
            <a:r>
              <a:rPr lang="en-GB" dirty="0" smtClean="0"/>
              <a:t>of</a:t>
            </a:r>
            <a:r>
              <a:rPr lang="en-GB" dirty="0" smtClean="0"/>
              <a:t> </a:t>
            </a:r>
            <a:r>
              <a:rPr lang="en-GB" dirty="0"/>
              <a:t>LHC MB</a:t>
            </a:r>
          </a:p>
          <a:p>
            <a:pPr>
              <a:defRPr/>
            </a:pPr>
            <a:r>
              <a:rPr lang="en-GB" dirty="0"/>
              <a:t>No dump (only 5% of energy, due to high inductance)</a:t>
            </a:r>
          </a:p>
          <a:p>
            <a:pPr>
              <a:defRPr/>
            </a:pPr>
            <a:r>
              <a:rPr lang="en-GB" dirty="0" smtClean="0">
                <a:solidFill>
                  <a:srgbClr val="FF0000"/>
                </a:solidFill>
              </a:rPr>
              <a:t>Outer </a:t>
            </a:r>
            <a:r>
              <a:rPr lang="en-GB" dirty="0">
                <a:solidFill>
                  <a:srgbClr val="FF0000"/>
                </a:solidFill>
              </a:rPr>
              <a:t>layer </a:t>
            </a:r>
            <a:r>
              <a:rPr lang="en-GB" dirty="0" smtClean="0">
                <a:solidFill>
                  <a:srgbClr val="FF0000"/>
                </a:solidFill>
              </a:rPr>
              <a:t>QH</a:t>
            </a:r>
            <a:r>
              <a:rPr lang="en-GB" dirty="0" smtClean="0"/>
              <a:t>: </a:t>
            </a:r>
            <a:r>
              <a:rPr lang="en-GB" dirty="0"/>
              <a:t>~</a:t>
            </a:r>
            <a:r>
              <a:rPr lang="en-GB" dirty="0" smtClean="0"/>
              <a:t>350 </a:t>
            </a:r>
            <a:r>
              <a:rPr lang="en-GB" dirty="0" smtClean="0"/>
              <a:t>K reached (failure scenarios)</a:t>
            </a:r>
          </a:p>
          <a:p>
            <a:pPr>
              <a:defRPr/>
            </a:pPr>
            <a:r>
              <a:rPr lang="en-GB" dirty="0" smtClean="0"/>
              <a:t>For </a:t>
            </a:r>
            <a:r>
              <a:rPr lang="en-GB" dirty="0"/>
              <a:t>peak </a:t>
            </a:r>
            <a:r>
              <a:rPr lang="en-GB" dirty="0" smtClean="0"/>
              <a:t>Temp</a:t>
            </a:r>
            <a:r>
              <a:rPr lang="en-GB" i="1" dirty="0" smtClean="0"/>
              <a:t> </a:t>
            </a:r>
            <a:r>
              <a:rPr lang="en-GB" dirty="0" smtClean="0"/>
              <a:t>reduction and additional redundancy</a:t>
            </a:r>
            <a:endParaRPr lang="en-GB" dirty="0"/>
          </a:p>
          <a:p>
            <a:pPr lvl="1">
              <a:defRPr/>
            </a:pPr>
            <a:r>
              <a:rPr lang="en-GB" dirty="0">
                <a:solidFill>
                  <a:srgbClr val="FF0000"/>
                </a:solidFill>
              </a:rPr>
              <a:t>Inner layer </a:t>
            </a:r>
            <a:r>
              <a:rPr lang="en-GB" dirty="0" smtClean="0">
                <a:solidFill>
                  <a:srgbClr val="FF0000"/>
                </a:solidFill>
              </a:rPr>
              <a:t>QH</a:t>
            </a:r>
            <a:r>
              <a:rPr lang="en-GB" dirty="0" smtClean="0"/>
              <a:t>: </a:t>
            </a:r>
            <a:r>
              <a:rPr lang="en-US" dirty="0"/>
              <a:t>Cooling and detachment issues</a:t>
            </a:r>
          </a:p>
          <a:p>
            <a:pPr lvl="1">
              <a:defRPr/>
            </a:pPr>
            <a:r>
              <a:rPr lang="en-US" dirty="0">
                <a:solidFill>
                  <a:srgbClr val="FF0000"/>
                </a:solidFill>
              </a:rPr>
              <a:t>CLIQ </a:t>
            </a:r>
            <a:r>
              <a:rPr lang="en-US" dirty="0"/>
              <a:t>(</a:t>
            </a:r>
            <a:r>
              <a:rPr lang="en-US" dirty="0" smtClean="0"/>
              <a:t>Coupling-Loss-Induced-Quench</a:t>
            </a:r>
            <a:r>
              <a:rPr lang="en-US" dirty="0"/>
              <a:t>) system</a:t>
            </a:r>
            <a:endParaRPr lang="en-US" u="sng" dirty="0"/>
          </a:p>
          <a:p>
            <a:pPr lvl="2">
              <a:defRPr/>
            </a:pPr>
            <a:r>
              <a:rPr lang="en-US" dirty="0"/>
              <a:t>Tested on HQ and </a:t>
            </a:r>
            <a:r>
              <a:rPr lang="en-US" dirty="0" smtClean="0"/>
              <a:t>MB</a:t>
            </a:r>
            <a:endParaRPr lang="en-US" dirty="0"/>
          </a:p>
          <a:p>
            <a:pPr>
              <a:defRPr/>
            </a:pPr>
            <a:endParaRPr lang="en-GB" dirty="0"/>
          </a:p>
        </p:txBody>
      </p:sp>
      <p:sp>
        <p:nvSpPr>
          <p:cNvPr id="4403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smtClean="0"/>
              <a:t>Quench protection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G. Ambrosio | QXF Design</a:t>
            </a:r>
            <a:endParaRPr lang="en-US"/>
          </a:p>
        </p:txBody>
      </p:sp>
      <p:pic>
        <p:nvPicPr>
          <p:cNvPr id="44039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56" r="34802" b="13310"/>
          <a:stretch/>
        </p:blipFill>
        <p:spPr bwMode="auto">
          <a:xfrm>
            <a:off x="9525" y="4581592"/>
            <a:ext cx="2920358" cy="2276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0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78" r="31116" b="9689"/>
          <a:stretch/>
        </p:blipFill>
        <p:spPr bwMode="auto">
          <a:xfrm>
            <a:off x="3090862" y="4581593"/>
            <a:ext cx="3085945" cy="2276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3018" y="3632936"/>
            <a:ext cx="2840982" cy="3225064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8B149A-14C6-B749-AF60-1744CFF2A849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6180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Outline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defRPr/>
            </a:pPr>
            <a:endParaRPr lang="en-US" dirty="0" smtClean="0"/>
          </a:p>
          <a:p>
            <a:pPr>
              <a:defRPr/>
            </a:pPr>
            <a:r>
              <a:rPr lang="en-US" dirty="0" smtClean="0"/>
              <a:t>Overview </a:t>
            </a:r>
            <a:r>
              <a:rPr lang="en-US" dirty="0"/>
              <a:t>of MQXF </a:t>
            </a:r>
            <a:r>
              <a:rPr lang="en-US" dirty="0" smtClean="0"/>
              <a:t>design</a:t>
            </a:r>
            <a:endParaRPr lang="en-US" dirty="0"/>
          </a:p>
          <a:p>
            <a:pPr lvl="1">
              <a:defRPr/>
            </a:pPr>
            <a:endParaRPr lang="en-US" dirty="0"/>
          </a:p>
          <a:p>
            <a:pPr>
              <a:defRPr/>
            </a:pPr>
            <a:r>
              <a:rPr lang="en-US" dirty="0">
                <a:solidFill>
                  <a:schemeClr val="tx1"/>
                </a:solidFill>
              </a:rPr>
              <a:t>Strand and insulated cable</a:t>
            </a:r>
          </a:p>
          <a:p>
            <a:pPr lvl="1"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Coil design, magnetic analysis, magnet parameters</a:t>
            </a:r>
          </a:p>
          <a:p>
            <a:pPr lvl="1"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Support structure and mechanical </a:t>
            </a:r>
            <a:r>
              <a:rPr lang="en-US" dirty="0" smtClean="0"/>
              <a:t>analysis</a:t>
            </a:r>
          </a:p>
          <a:p>
            <a:pPr lvl="1">
              <a:defRPr/>
            </a:pPr>
            <a:endParaRPr lang="en-US" dirty="0" smtClean="0"/>
          </a:p>
          <a:p>
            <a:pPr>
              <a:defRPr/>
            </a:pPr>
            <a:r>
              <a:rPr lang="en-US" dirty="0" smtClean="0"/>
              <a:t>Cold Mass</a:t>
            </a:r>
            <a:endParaRPr lang="en-US" dirty="0"/>
          </a:p>
          <a:p>
            <a:pPr lvl="1">
              <a:defRPr/>
            </a:pPr>
            <a:endParaRPr lang="en-US" dirty="0"/>
          </a:p>
          <a:p>
            <a:pPr>
              <a:defRPr/>
            </a:pPr>
            <a:r>
              <a:rPr lang="en-US" dirty="0" smtClean="0"/>
              <a:t>Quench protection &amp; Cooling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  <a:p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G. Ambrosio | QXF Design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8B149A-14C6-B749-AF60-1744CFF2A849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4263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design of the MQXF magnets is complete and meets all requirements (on paper)</a:t>
            </a:r>
          </a:p>
          <a:p>
            <a:pPr lvl="1"/>
            <a:r>
              <a:rPr lang="en-US" dirty="0" smtClean="0"/>
              <a:t>QP </a:t>
            </a:r>
            <a:r>
              <a:rPr lang="en-US" dirty="0" smtClean="0"/>
              <a:t>final configuration</a:t>
            </a:r>
            <a:r>
              <a:rPr lang="en-US" dirty="0" smtClean="0"/>
              <a:t> </a:t>
            </a:r>
            <a:r>
              <a:rPr lang="en-US" dirty="0" smtClean="0"/>
              <a:t>is TDB</a:t>
            </a:r>
          </a:p>
          <a:p>
            <a:pPr lvl="1"/>
            <a:endParaRPr lang="en-US" dirty="0"/>
          </a:p>
          <a:p>
            <a:r>
              <a:rPr lang="en-US" dirty="0" smtClean="0"/>
              <a:t>The MQXF design is based on past LARP magnets (HQ and LQ) and on technologies and procedures developed by LARP</a:t>
            </a:r>
          </a:p>
          <a:p>
            <a:endParaRPr lang="en-US" dirty="0"/>
          </a:p>
          <a:p>
            <a:r>
              <a:rPr lang="en-US" dirty="0" smtClean="0"/>
              <a:t>LARP has a leading role in demonstrating the scale-up through the prototypes </a:t>
            </a:r>
          </a:p>
          <a:p>
            <a:pPr lvl="1"/>
            <a:endParaRPr lang="en-US" dirty="0"/>
          </a:p>
          <a:p>
            <a:r>
              <a:rPr lang="en-US" dirty="0" smtClean="0"/>
              <a:t>The design of the cold mass </a:t>
            </a:r>
            <a:r>
              <a:rPr lang="en-US" dirty="0"/>
              <a:t>is in </a:t>
            </a:r>
            <a:r>
              <a:rPr lang="en-US" dirty="0" smtClean="0"/>
              <a:t>progress, and is based on CERN design </a:t>
            </a:r>
            <a:r>
              <a:rPr lang="en-US" dirty="0" smtClean="0">
                <a:sym typeface="Wingdings" panose="05000000000000000000" pitchFamily="2" charset="2"/>
              </a:rPr>
              <a:t> </a:t>
            </a:r>
            <a:r>
              <a:rPr lang="en-US" dirty="0" smtClean="0"/>
              <a:t>addressing cryostat </a:t>
            </a:r>
            <a:r>
              <a:rPr lang="en-US" dirty="0" smtClean="0"/>
              <a:t>interfaces</a:t>
            </a:r>
          </a:p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G. Ambrosio | QXF Design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8B149A-14C6-B749-AF60-1744CFF2A849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6520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 up Slides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G. Ambrosio | QXF Design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8B149A-14C6-B749-AF60-1744CFF2A849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8863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GB" altLang="en-US" dirty="0"/>
              <a:t>Overview of MQXF design</a:t>
            </a:r>
            <a:endParaRPr lang="en-GB" dirty="0"/>
          </a:p>
        </p:txBody>
      </p:sp>
      <p:sp>
        <p:nvSpPr>
          <p:cNvPr id="6144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altLang="en-US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G. Ambrosio | QXF Design</a:t>
            </a:r>
            <a:endParaRPr lang="en-US"/>
          </a:p>
        </p:txBody>
      </p:sp>
      <p:pic>
        <p:nvPicPr>
          <p:cNvPr id="61447" name="Content Placeholder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09" t="1553" r="13313" b="2168"/>
          <a:stretch>
            <a:fillRect/>
          </a:stretch>
        </p:blipFill>
        <p:spPr bwMode="auto">
          <a:xfrm>
            <a:off x="4724400" y="1673225"/>
            <a:ext cx="4030663" cy="4041775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48" name="Content Placeholder 10" descr="D:\Work\MQXF\Structure\Photos\QXF-Front view.jpg"/>
          <p:cNvPicPr>
            <a:picLocks noGrp="1"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3" t="5957" r="6081" b="4659"/>
          <a:stretch>
            <a:fillRect/>
          </a:stretch>
        </p:blipFill>
        <p:spPr bwMode="auto">
          <a:xfrm>
            <a:off x="304800" y="1676400"/>
            <a:ext cx="4038600" cy="403860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8B149A-14C6-B749-AF60-1744CFF2A849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8116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GB" altLang="en-US" dirty="0"/>
              <a:t>Overview of MQXF design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LARP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G. Ambrosio | QXF Design</a:t>
            </a:r>
            <a:endParaRPr lang="en-US"/>
          </a:p>
        </p:txBody>
      </p:sp>
      <p:sp>
        <p:nvSpPr>
          <p:cNvPr id="16390" name="Content Placeholder 7"/>
          <p:cNvSpPr>
            <a:spLocks noGrp="1"/>
          </p:cNvSpPr>
          <p:nvPr>
            <p:ph idx="1"/>
          </p:nvPr>
        </p:nvSpPr>
        <p:spPr>
          <a:xfrm>
            <a:off x="304800" y="1219200"/>
            <a:ext cx="5638800" cy="4906963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GB" altLang="en-US" dirty="0" smtClean="0">
                <a:solidFill>
                  <a:srgbClr val="FF0000"/>
                </a:solidFill>
              </a:rPr>
              <a:t>LHC </a:t>
            </a:r>
            <a:r>
              <a:rPr lang="en-GB" altLang="en-US" dirty="0">
                <a:solidFill>
                  <a:srgbClr val="FF0000"/>
                </a:solidFill>
              </a:rPr>
              <a:t>Accelerator Research Program </a:t>
            </a:r>
            <a:r>
              <a:rPr lang="en-GB" altLang="en-US" dirty="0" smtClean="0"/>
              <a:t>(since 2003)</a:t>
            </a:r>
          </a:p>
          <a:p>
            <a:pPr lvl="1">
              <a:defRPr/>
            </a:pPr>
            <a:r>
              <a:rPr lang="en-GB" altLang="en-US" dirty="0" smtClean="0"/>
              <a:t>R&amp;D on Nb</a:t>
            </a:r>
            <a:r>
              <a:rPr lang="en-GB" altLang="en-US" baseline="-25000" dirty="0" smtClean="0"/>
              <a:t>3</a:t>
            </a:r>
            <a:r>
              <a:rPr lang="en-GB" altLang="en-US" dirty="0" smtClean="0"/>
              <a:t>Sn quadrupoles for LHC luminosity upgrade</a:t>
            </a:r>
          </a:p>
          <a:p>
            <a:pPr>
              <a:defRPr/>
            </a:pPr>
            <a:endParaRPr lang="en-GB" altLang="en-US" dirty="0" smtClean="0"/>
          </a:p>
          <a:p>
            <a:pPr>
              <a:defRPr/>
            </a:pPr>
            <a:r>
              <a:rPr lang="en-GB" altLang="en-US" dirty="0" smtClean="0"/>
              <a:t>From </a:t>
            </a:r>
            <a:r>
              <a:rPr lang="en-GB" altLang="en-US" dirty="0" smtClean="0">
                <a:solidFill>
                  <a:srgbClr val="FF0000"/>
                </a:solidFill>
              </a:rPr>
              <a:t>TQ/LQ</a:t>
            </a:r>
            <a:r>
              <a:rPr lang="en-GB" altLang="en-US" dirty="0" smtClean="0"/>
              <a:t> series to MQXF</a:t>
            </a:r>
          </a:p>
          <a:p>
            <a:pPr lvl="1">
              <a:defRPr/>
            </a:pPr>
            <a:r>
              <a:rPr lang="en-GB" altLang="en-US" dirty="0" smtClean="0"/>
              <a:t>From 90 to 150 mm</a:t>
            </a:r>
          </a:p>
          <a:p>
            <a:pPr>
              <a:defRPr/>
            </a:pPr>
            <a:endParaRPr lang="en-GB" altLang="en-US" dirty="0"/>
          </a:p>
          <a:p>
            <a:pPr>
              <a:defRPr/>
            </a:pPr>
            <a:r>
              <a:rPr lang="en-GB" altLang="en-US" dirty="0" smtClean="0"/>
              <a:t>MQXF scale-up of </a:t>
            </a:r>
            <a:r>
              <a:rPr lang="en-GB" altLang="en-US" dirty="0" smtClean="0">
                <a:solidFill>
                  <a:srgbClr val="FF0000"/>
                </a:solidFill>
              </a:rPr>
              <a:t>HQ</a:t>
            </a:r>
          </a:p>
          <a:p>
            <a:pPr lvl="1">
              <a:defRPr/>
            </a:pPr>
            <a:r>
              <a:rPr lang="en-GB" dirty="0" smtClean="0"/>
              <a:t>Similar </a:t>
            </a:r>
            <a:r>
              <a:rPr lang="en-GB" dirty="0"/>
              <a:t>coil lay-out</a:t>
            </a:r>
          </a:p>
          <a:p>
            <a:pPr lvl="1">
              <a:defRPr/>
            </a:pPr>
            <a:r>
              <a:rPr lang="en-GB" dirty="0" smtClean="0"/>
              <a:t>Same </a:t>
            </a:r>
            <a:r>
              <a:rPr lang="en-GB" dirty="0"/>
              <a:t>structure </a:t>
            </a:r>
            <a:r>
              <a:rPr lang="en-GB" dirty="0" smtClean="0"/>
              <a:t>concept</a:t>
            </a:r>
          </a:p>
          <a:p>
            <a:pPr lvl="1">
              <a:defRPr/>
            </a:pPr>
            <a:r>
              <a:rPr lang="en-GB" dirty="0" smtClean="0"/>
              <a:t>Successfully tested </a:t>
            </a:r>
            <a:endParaRPr lang="en-GB" dirty="0"/>
          </a:p>
          <a:p>
            <a:pPr lvl="1">
              <a:defRPr/>
            </a:pPr>
            <a:endParaRPr lang="en-GB" altLang="en-US" dirty="0" smtClean="0"/>
          </a:p>
          <a:p>
            <a:pPr>
              <a:defRPr/>
            </a:pPr>
            <a:endParaRPr lang="en-GB" altLang="en-US" dirty="0" smtClean="0"/>
          </a:p>
        </p:txBody>
      </p:sp>
      <p:pic>
        <p:nvPicPr>
          <p:cNvPr id="15367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81" t="1515" r="19637"/>
          <a:stretch>
            <a:fillRect/>
          </a:stretch>
        </p:blipFill>
        <p:spPr bwMode="auto">
          <a:xfrm>
            <a:off x="5791200" y="1219200"/>
            <a:ext cx="29718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8B149A-14C6-B749-AF60-1744CFF2A849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3691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GB" altLang="en-US" dirty="0"/>
              <a:t>Overview of MQXF design</a:t>
            </a:r>
            <a:br>
              <a:rPr lang="en-GB" altLang="en-US" dirty="0"/>
            </a:br>
            <a:r>
              <a:rPr lang="en-GB" altLang="en-US" dirty="0"/>
              <a:t>From </a:t>
            </a:r>
            <a:r>
              <a:rPr lang="en-GB" altLang="en-US" dirty="0" smtClean="0"/>
              <a:t>HQ to MQXF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19200"/>
            <a:ext cx="8458200" cy="2590800"/>
          </a:xfrm>
        </p:spPr>
        <p:txBody>
          <a:bodyPr>
            <a:normAutofit fontScale="92500" lnSpcReduction="20000"/>
          </a:bodyPr>
          <a:lstStyle/>
          <a:p>
            <a:pPr>
              <a:defRPr/>
            </a:pPr>
            <a:r>
              <a:rPr lang="en-US" dirty="0" smtClean="0"/>
              <a:t>Aperture </a:t>
            </a:r>
            <a:r>
              <a:rPr lang="en-US" dirty="0"/>
              <a:t>from 120 mm to </a:t>
            </a:r>
            <a:r>
              <a:rPr lang="en-US" dirty="0">
                <a:solidFill>
                  <a:srgbClr val="FF0000"/>
                </a:solidFill>
              </a:rPr>
              <a:t>150 </a:t>
            </a:r>
            <a:r>
              <a:rPr lang="en-US" dirty="0" smtClean="0">
                <a:solidFill>
                  <a:srgbClr val="FF0000"/>
                </a:solidFill>
              </a:rPr>
              <a:t>mm</a:t>
            </a:r>
          </a:p>
          <a:p>
            <a:pPr lvl="1">
              <a:defRPr/>
            </a:pPr>
            <a:r>
              <a:rPr lang="en-US" dirty="0"/>
              <a:t>Strand increased from 0.778 mm to </a:t>
            </a:r>
            <a:r>
              <a:rPr lang="en-US" dirty="0">
                <a:solidFill>
                  <a:srgbClr val="FF0000"/>
                </a:solidFill>
              </a:rPr>
              <a:t>0.85 mm</a:t>
            </a:r>
          </a:p>
          <a:p>
            <a:pPr lvl="1">
              <a:defRPr/>
            </a:pPr>
            <a:r>
              <a:rPr lang="en-US" dirty="0" smtClean="0"/>
              <a:t>Cable </a:t>
            </a:r>
            <a:r>
              <a:rPr lang="en-US" dirty="0"/>
              <a:t>from 15 to </a:t>
            </a:r>
            <a:r>
              <a:rPr lang="en-US" dirty="0">
                <a:solidFill>
                  <a:srgbClr val="FF0000"/>
                </a:solidFill>
              </a:rPr>
              <a:t>18 mm </a:t>
            </a:r>
            <a:r>
              <a:rPr lang="en-US" dirty="0" smtClean="0"/>
              <a:t>width (</a:t>
            </a:r>
            <a:r>
              <a:rPr lang="en-GB" dirty="0"/>
              <a:t>s</a:t>
            </a:r>
            <a:r>
              <a:rPr lang="en-GB" dirty="0" smtClean="0"/>
              <a:t>imilar </a:t>
            </a:r>
            <a:r>
              <a:rPr lang="en-GB" dirty="0"/>
              <a:t>stress with +30% </a:t>
            </a:r>
            <a:r>
              <a:rPr lang="en-GB" dirty="0" smtClean="0"/>
              <a:t>forces)</a:t>
            </a:r>
            <a:endParaRPr lang="en-GB" dirty="0"/>
          </a:p>
          <a:p>
            <a:pPr>
              <a:defRPr/>
            </a:pPr>
            <a:r>
              <a:rPr lang="en-GB" dirty="0"/>
              <a:t>Same </a:t>
            </a:r>
            <a:r>
              <a:rPr lang="en-GB" dirty="0">
                <a:solidFill>
                  <a:srgbClr val="FF0000"/>
                </a:solidFill>
              </a:rPr>
              <a:t>coil lay-out</a:t>
            </a:r>
          </a:p>
          <a:p>
            <a:pPr>
              <a:buFont typeface="Arial" charset="0"/>
              <a:buChar char="•"/>
              <a:defRPr/>
            </a:pPr>
            <a:r>
              <a:rPr lang="en-GB" dirty="0" smtClean="0"/>
              <a:t>Same </a:t>
            </a:r>
            <a:r>
              <a:rPr lang="en-GB" dirty="0">
                <a:solidFill>
                  <a:srgbClr val="FF0000"/>
                </a:solidFill>
              </a:rPr>
              <a:t>structure concept </a:t>
            </a:r>
            <a:endParaRPr lang="en-GB" dirty="0" smtClean="0">
              <a:solidFill>
                <a:srgbClr val="FF0000"/>
              </a:solidFill>
            </a:endParaRPr>
          </a:p>
          <a:p>
            <a:pPr lvl="1">
              <a:buFont typeface="Arial" charset="0"/>
              <a:buChar char="•"/>
              <a:defRPr/>
            </a:pPr>
            <a:r>
              <a:rPr lang="en-GB" dirty="0" smtClean="0"/>
              <a:t>Pre-load </a:t>
            </a:r>
            <a:r>
              <a:rPr lang="en-GB" dirty="0"/>
              <a:t>capabilities of HQ design qualified and successfully tested </a:t>
            </a:r>
            <a:endParaRPr lang="en-GB" dirty="0" smtClean="0"/>
          </a:p>
          <a:p>
            <a:pPr>
              <a:buFont typeface="Arial" charset="0"/>
              <a:buChar char="•"/>
              <a:defRPr/>
            </a:pPr>
            <a:r>
              <a:rPr lang="en-US" dirty="0" smtClean="0"/>
              <a:t>Larger OD: from 570 to 630 mm</a:t>
            </a:r>
            <a:endParaRPr lang="en-GB" dirty="0" smtClean="0"/>
          </a:p>
          <a:p>
            <a:pPr>
              <a:buFont typeface="Arial" charset="0"/>
              <a:buChar char="•"/>
              <a:defRPr/>
            </a:pPr>
            <a:r>
              <a:rPr lang="en-GB" dirty="0" smtClean="0"/>
              <a:t>Additional </a:t>
            </a:r>
            <a:r>
              <a:rPr lang="en-GB" dirty="0"/>
              <a:t>accelerator </a:t>
            </a:r>
            <a:r>
              <a:rPr lang="en-GB" dirty="0" smtClean="0"/>
              <a:t>features</a:t>
            </a:r>
          </a:p>
          <a:p>
            <a:pPr>
              <a:buFont typeface="Arial" charset="0"/>
              <a:buChar char="–"/>
              <a:defRPr/>
            </a:pPr>
            <a:endParaRPr lang="en-GB" dirty="0"/>
          </a:p>
          <a:p>
            <a:pPr>
              <a:defRPr/>
            </a:pP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G. Ambrosio | QXF Design</a:t>
            </a:r>
            <a:endParaRPr lang="en-US"/>
          </a:p>
        </p:txBody>
      </p:sp>
      <p:pic>
        <p:nvPicPr>
          <p:cNvPr id="15367" name="Picture 10" descr="C:\Work\QXF\Documents\2013_07_MT23_Boston\Magnets-overview\HQ_2d_mech_cross-section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4613" y="3946525"/>
            <a:ext cx="2149475" cy="214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8" name="Picture 2" descr="D:\Work\QXF\Mechanics\2D\MQXF_150mm_aperture\v7_ref\pictures\MQXF_2d_mech_cross-section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8013" y="3716338"/>
            <a:ext cx="2378075" cy="237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9" name="TextBox 8"/>
          <p:cNvSpPr txBox="1">
            <a:spLocks noChangeArrowheads="1"/>
          </p:cNvSpPr>
          <p:nvPr/>
        </p:nvSpPr>
        <p:spPr bwMode="auto">
          <a:xfrm>
            <a:off x="3163888" y="3886200"/>
            <a:ext cx="4222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2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2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2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2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2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2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2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2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400" b="1">
                <a:solidFill>
                  <a:srgbClr val="FF0000"/>
                </a:solidFill>
              </a:rPr>
              <a:t>HQ</a:t>
            </a:r>
          </a:p>
        </p:txBody>
      </p:sp>
      <p:sp>
        <p:nvSpPr>
          <p:cNvPr id="15370" name="TextBox 15"/>
          <p:cNvSpPr txBox="1">
            <a:spLocks noChangeArrowheads="1"/>
          </p:cNvSpPr>
          <p:nvPr/>
        </p:nvSpPr>
        <p:spPr bwMode="auto">
          <a:xfrm>
            <a:off x="7772400" y="3883025"/>
            <a:ext cx="6461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2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2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2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2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2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2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2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2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400" b="1">
                <a:solidFill>
                  <a:srgbClr val="FF0000"/>
                </a:solidFill>
              </a:rPr>
              <a:t>MQXF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8B149A-14C6-B749-AF60-1744CFF2A849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6806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dirty="0"/>
              <a:t>Overview of MQXF design</a:t>
            </a:r>
            <a:br>
              <a:rPr lang="en-GB" altLang="en-US" dirty="0"/>
            </a:br>
            <a:r>
              <a:rPr lang="en-GB" altLang="en-US" dirty="0"/>
              <a:t>LHC </a:t>
            </a:r>
            <a:r>
              <a:rPr lang="en-GB" altLang="en-US" dirty="0" smtClean="0"/>
              <a:t>low-</a:t>
            </a:r>
            <a:r>
              <a:rPr lang="en-GB" altLang="en-US" dirty="0" smtClean="0">
                <a:sym typeface="Symbol" panose="05050102010706020507" pitchFamily="18" charset="2"/>
              </a:rPr>
              <a:t> quadrupole support structures</a:t>
            </a:r>
            <a:endParaRPr lang="en-GB" altLang="en-US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19200"/>
            <a:ext cx="8458200" cy="1345704"/>
          </a:xfrm>
        </p:spPr>
        <p:txBody>
          <a:bodyPr>
            <a:normAutofit fontScale="92500" lnSpcReduction="20000"/>
          </a:bodyPr>
          <a:lstStyle/>
          <a:p>
            <a:pPr>
              <a:buFont typeface="Arial" charset="0"/>
              <a:buChar char="•"/>
              <a:defRPr/>
            </a:pPr>
            <a:r>
              <a:rPr lang="en-GB" dirty="0" smtClean="0"/>
              <a:t>Cold mass OD from 490/420 to </a:t>
            </a:r>
            <a:r>
              <a:rPr lang="en-GB" b="1" dirty="0" smtClean="0">
                <a:solidFill>
                  <a:srgbClr val="FF0000"/>
                </a:solidFill>
              </a:rPr>
              <a:t>630 mm</a:t>
            </a:r>
            <a:endParaRPr lang="en-GB" b="1" dirty="0">
              <a:solidFill>
                <a:srgbClr val="FF0000"/>
              </a:solidFill>
            </a:endParaRPr>
          </a:p>
          <a:p>
            <a:pPr>
              <a:buFont typeface="Arial" charset="0"/>
              <a:buChar char="•"/>
              <a:defRPr/>
            </a:pPr>
            <a:r>
              <a:rPr lang="en-GB" dirty="0" smtClean="0"/>
              <a:t>More than double the aperture: from 70 to </a:t>
            </a:r>
            <a:r>
              <a:rPr lang="en-GB" b="1" dirty="0" smtClean="0">
                <a:solidFill>
                  <a:srgbClr val="FF0000"/>
                </a:solidFill>
              </a:rPr>
              <a:t>150 mm</a:t>
            </a:r>
            <a:endParaRPr lang="en-GB" b="1" dirty="0">
              <a:solidFill>
                <a:srgbClr val="FF0000"/>
              </a:solidFill>
            </a:endParaRPr>
          </a:p>
          <a:p>
            <a:pPr>
              <a:buFont typeface="Arial" charset="0"/>
              <a:buChar char="•"/>
              <a:defRPr/>
            </a:pPr>
            <a:r>
              <a:rPr lang="en-GB" dirty="0" smtClean="0">
                <a:solidFill>
                  <a:srgbClr val="FF0000"/>
                </a:solidFill>
              </a:rPr>
              <a:t>~4 times </a:t>
            </a:r>
            <a:r>
              <a:rPr lang="en-GB" dirty="0" smtClean="0"/>
              <a:t>the </a:t>
            </a:r>
            <a:r>
              <a:rPr lang="en-GB" dirty="0" err="1" smtClean="0"/>
              <a:t>e.m</a:t>
            </a:r>
            <a:r>
              <a:rPr lang="en-GB" dirty="0" smtClean="0"/>
              <a:t>. forces in straight section</a:t>
            </a:r>
          </a:p>
          <a:p>
            <a:pPr>
              <a:buFont typeface="Arial" charset="0"/>
              <a:buChar char="•"/>
              <a:defRPr/>
            </a:pPr>
            <a:r>
              <a:rPr lang="en-GB" dirty="0" smtClean="0">
                <a:solidFill>
                  <a:srgbClr val="FF0000"/>
                </a:solidFill>
              </a:rPr>
              <a:t>~6 times </a:t>
            </a:r>
            <a:r>
              <a:rPr lang="en-GB" dirty="0" smtClean="0"/>
              <a:t>the </a:t>
            </a:r>
            <a:r>
              <a:rPr lang="en-GB" dirty="0" err="1" smtClean="0"/>
              <a:t>e.m</a:t>
            </a:r>
            <a:r>
              <a:rPr lang="en-GB" dirty="0" smtClean="0"/>
              <a:t>. forces in the ends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G. Ambrosio | QXF Design</a:t>
            </a:r>
            <a:endParaRPr lang="en-US"/>
          </a:p>
        </p:txBody>
      </p:sp>
      <p:pic>
        <p:nvPicPr>
          <p:cNvPr id="1639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575" y="3657600"/>
            <a:ext cx="2232025" cy="222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3822700"/>
            <a:ext cx="1908175" cy="1892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165475" y="2819400"/>
            <a:ext cx="2538413" cy="457200"/>
          </a:xfrm>
          <a:prstGeom prst="rect">
            <a:avLst/>
          </a:prstGeom>
          <a:noFill/>
        </p:spPr>
        <p:txBody>
          <a:bodyPr wrap="none">
            <a:normAutofit/>
          </a:bodyPr>
          <a:lstStyle/>
          <a:p>
            <a:pPr algn="ctr" eaLnBrk="1" hangingPunct="1">
              <a:defRPr/>
            </a:pPr>
            <a:r>
              <a:rPr lang="en-GB" b="1" dirty="0">
                <a:solidFill>
                  <a:srgbClr val="FF0000"/>
                </a:solidFill>
                <a:latin typeface="+mn-lt"/>
              </a:rPr>
              <a:t>MQXB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98475" y="2819400"/>
            <a:ext cx="2538413" cy="457200"/>
          </a:xfrm>
          <a:prstGeom prst="rect">
            <a:avLst/>
          </a:prstGeom>
          <a:noFill/>
        </p:spPr>
        <p:txBody>
          <a:bodyPr wrap="none">
            <a:normAutofit/>
          </a:bodyPr>
          <a:lstStyle/>
          <a:p>
            <a:pPr algn="ctr" eaLnBrk="1" hangingPunct="1">
              <a:defRPr/>
            </a:pPr>
            <a:r>
              <a:rPr lang="en-GB" b="1" dirty="0">
                <a:solidFill>
                  <a:srgbClr val="FF0000"/>
                </a:solidFill>
                <a:latin typeface="+mn-lt"/>
              </a:rPr>
              <a:t>MQXA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013450" y="2819400"/>
            <a:ext cx="2536825" cy="457200"/>
          </a:xfrm>
          <a:prstGeom prst="rect">
            <a:avLst/>
          </a:prstGeom>
          <a:noFill/>
        </p:spPr>
        <p:txBody>
          <a:bodyPr wrap="none">
            <a:normAutofit/>
          </a:bodyPr>
          <a:lstStyle/>
          <a:p>
            <a:pPr algn="ctr" eaLnBrk="1" hangingPunct="1">
              <a:defRPr/>
            </a:pPr>
            <a:r>
              <a:rPr lang="en-GB" b="1" dirty="0">
                <a:solidFill>
                  <a:srgbClr val="FF0000"/>
                </a:solidFill>
                <a:latin typeface="+mn-lt"/>
              </a:rPr>
              <a:t>MQXF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6200" y="5791200"/>
            <a:ext cx="1389063" cy="457200"/>
          </a:xfrm>
          <a:prstGeom prst="rect">
            <a:avLst/>
          </a:prstGeom>
          <a:noFill/>
        </p:spPr>
        <p:txBody>
          <a:bodyPr wrap="none">
            <a:normAutofit/>
          </a:bodyPr>
          <a:lstStyle/>
          <a:p>
            <a:pPr algn="ctr" eaLnBrk="1" hangingPunct="1">
              <a:defRPr/>
            </a:pPr>
            <a:r>
              <a:rPr lang="en-GB" b="1" dirty="0">
                <a:solidFill>
                  <a:schemeClr val="tx2"/>
                </a:solidFill>
                <a:latin typeface="+mn-lt"/>
              </a:rPr>
              <a:t>In scale</a:t>
            </a:r>
          </a:p>
        </p:txBody>
      </p:sp>
      <p:pic>
        <p:nvPicPr>
          <p:cNvPr id="1639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4" t="1115" r="2296" b="1115"/>
          <a:stretch>
            <a:fillRect/>
          </a:stretch>
        </p:blipFill>
        <p:spPr bwMode="auto">
          <a:xfrm>
            <a:off x="5807075" y="3302000"/>
            <a:ext cx="2879725" cy="287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8B149A-14C6-B749-AF60-1744CFF2A849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5536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Superconducting Strand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000" y="1219201"/>
            <a:ext cx="7920000" cy="913656"/>
          </a:xfrm>
        </p:spPr>
        <p:txBody>
          <a:bodyPr/>
          <a:lstStyle/>
          <a:p>
            <a:r>
              <a:rPr lang="en-GB" dirty="0" smtClean="0"/>
              <a:t>The </a:t>
            </a:r>
            <a:r>
              <a:rPr lang="en-GB" dirty="0" smtClean="0">
                <a:solidFill>
                  <a:srgbClr val="FF0000"/>
                </a:solidFill>
              </a:rPr>
              <a:t>MQXF1 </a:t>
            </a:r>
            <a:r>
              <a:rPr lang="en-GB" dirty="0" smtClean="0"/>
              <a:t>case: all coils within specs.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G. Ambrosio | QXF Design</a:t>
            </a:r>
            <a:endParaRPr lang="en-GB"/>
          </a:p>
        </p:txBody>
      </p:sp>
      <p:pic>
        <p:nvPicPr>
          <p:cNvPr id="6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5" t="391" r="21873" b="2811"/>
          <a:stretch>
            <a:fillRect/>
          </a:stretch>
        </p:blipFill>
        <p:spPr bwMode="auto">
          <a:xfrm>
            <a:off x="2267744" y="1774872"/>
            <a:ext cx="4664075" cy="4390432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8B149A-14C6-B749-AF60-1744CFF2A849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4681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14"/>
          <p:cNvSpPr>
            <a:spLocks noGrp="1"/>
          </p:cNvSpPr>
          <p:nvPr>
            <p:ph idx="1"/>
          </p:nvPr>
        </p:nvSpPr>
        <p:spPr>
          <a:xfrm>
            <a:off x="304800" y="1219200"/>
            <a:ext cx="4800600" cy="4906963"/>
          </a:xfrm>
        </p:spPr>
        <p:txBody>
          <a:bodyPr>
            <a:normAutofit/>
          </a:bodyPr>
          <a:lstStyle/>
          <a:p>
            <a:r>
              <a:rPr lang="en-US" dirty="0"/>
              <a:t>Coated parts with </a:t>
            </a:r>
            <a:r>
              <a:rPr lang="en-US" dirty="0" smtClean="0"/>
              <a:t>cuts</a:t>
            </a:r>
            <a:endParaRPr lang="en-US" dirty="0"/>
          </a:p>
          <a:p>
            <a:pPr>
              <a:defRPr/>
            </a:pPr>
            <a:endParaRPr lang="en-GB" dirty="0" smtClean="0"/>
          </a:p>
          <a:p>
            <a:pPr>
              <a:defRPr/>
            </a:pPr>
            <a:r>
              <a:rPr lang="en-GB" dirty="0" smtClean="0"/>
              <a:t>Image </a:t>
            </a:r>
            <a:r>
              <a:rPr lang="en-GB" dirty="0"/>
              <a:t>analysis of cable contours</a:t>
            </a:r>
          </a:p>
          <a:p>
            <a:pPr lvl="1">
              <a:defRPr/>
            </a:pPr>
            <a:r>
              <a:rPr lang="en-GB" dirty="0">
                <a:solidFill>
                  <a:srgbClr val="FF0000"/>
                </a:solidFill>
              </a:rPr>
              <a:t>Good fit </a:t>
            </a:r>
            <a:r>
              <a:rPr lang="en-GB" dirty="0"/>
              <a:t>of end-spacers</a:t>
            </a:r>
          </a:p>
          <a:p>
            <a:pPr lvl="1">
              <a:defRPr/>
            </a:pPr>
            <a:r>
              <a:rPr lang="en-GB" dirty="0" smtClean="0"/>
              <a:t>But, up </a:t>
            </a:r>
            <a:r>
              <a:rPr lang="en-GB" dirty="0"/>
              <a:t>t</a:t>
            </a:r>
            <a:r>
              <a:rPr lang="en-GB" dirty="0" smtClean="0"/>
              <a:t>o </a:t>
            </a:r>
            <a:r>
              <a:rPr lang="en-GB" dirty="0">
                <a:solidFill>
                  <a:srgbClr val="FF0000"/>
                </a:solidFill>
              </a:rPr>
              <a:t>0.5 mm </a:t>
            </a:r>
            <a:r>
              <a:rPr lang="en-GB" dirty="0"/>
              <a:t>azimuthal and radial </a:t>
            </a:r>
            <a:r>
              <a:rPr lang="en-GB" dirty="0" smtClean="0"/>
              <a:t>shift in </a:t>
            </a:r>
            <a:r>
              <a:rPr lang="en-GB" dirty="0"/>
              <a:t>straight section</a:t>
            </a:r>
          </a:p>
          <a:p>
            <a:pPr>
              <a:defRPr/>
            </a:pPr>
            <a:endParaRPr lang="en-GB" dirty="0" smtClean="0"/>
          </a:p>
          <a:p>
            <a:pPr>
              <a:defRPr/>
            </a:pPr>
            <a:r>
              <a:rPr lang="en-GB" dirty="0" smtClean="0">
                <a:solidFill>
                  <a:srgbClr val="FF0000"/>
                </a:solidFill>
              </a:rPr>
              <a:t>Space</a:t>
            </a:r>
            <a:r>
              <a:rPr lang="en-GB" dirty="0" smtClean="0"/>
              <a:t> </a:t>
            </a:r>
            <a:r>
              <a:rPr lang="en-GB" dirty="0"/>
              <a:t>for expansion </a:t>
            </a:r>
            <a:r>
              <a:rPr lang="en-GB" dirty="0" smtClean="0">
                <a:solidFill>
                  <a:srgbClr val="FF0000"/>
                </a:solidFill>
              </a:rPr>
              <a:t>reduced</a:t>
            </a:r>
            <a:r>
              <a:rPr lang="en-GB" dirty="0" smtClean="0"/>
              <a:t> for 2</a:t>
            </a:r>
            <a:r>
              <a:rPr lang="en-GB" baseline="30000" dirty="0" smtClean="0"/>
              <a:t>nd</a:t>
            </a:r>
            <a:r>
              <a:rPr lang="en-GB" dirty="0" smtClean="0"/>
              <a:t> generation coils</a:t>
            </a:r>
            <a:endParaRPr lang="en-GB" dirty="0"/>
          </a:p>
          <a:p>
            <a:pPr lvl="1">
              <a:defRPr/>
            </a:pPr>
            <a:r>
              <a:rPr lang="en-GB" dirty="0"/>
              <a:t>From 2 to 1% on </a:t>
            </a:r>
            <a:r>
              <a:rPr lang="en-GB" dirty="0" smtClean="0"/>
              <a:t>width</a:t>
            </a:r>
          </a:p>
          <a:p>
            <a:pPr lvl="1">
              <a:defRPr/>
            </a:pPr>
            <a:r>
              <a:rPr lang="en-GB" dirty="0" smtClean="0"/>
              <a:t>Assumed ins. thickness in Roxie from 150 to 145 </a:t>
            </a:r>
            <a:r>
              <a:rPr lang="en-GB" dirty="0" smtClean="0">
                <a:sym typeface="Symbol" panose="05050102010706020507" pitchFamily="18" charset="2"/>
              </a:rPr>
              <a:t></a:t>
            </a:r>
            <a:r>
              <a:rPr lang="en-GB" dirty="0" smtClean="0"/>
              <a:t>m</a:t>
            </a:r>
            <a:endParaRPr lang="en-GB" dirty="0"/>
          </a:p>
          <a:p>
            <a:pPr>
              <a:defRPr/>
            </a:pPr>
            <a:endParaRPr lang="en-GB" dirty="0"/>
          </a:p>
        </p:txBody>
      </p:sp>
      <p:sp>
        <p:nvSpPr>
          <p:cNvPr id="2355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dirty="0" smtClean="0"/>
              <a:t>Coil design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G. Ambrosio | QXF Design</a:t>
            </a:r>
            <a:endParaRPr lang="en-US"/>
          </a:p>
        </p:txBody>
      </p:sp>
      <p:pic>
        <p:nvPicPr>
          <p:cNvPr id="2355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20" t="11990" r="9050" b="36053"/>
          <a:stretch>
            <a:fillRect/>
          </a:stretch>
        </p:blipFill>
        <p:spPr bwMode="auto">
          <a:xfrm>
            <a:off x="5364088" y="2924944"/>
            <a:ext cx="3419475" cy="88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60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41" t="27805" r="10741" b="16318"/>
          <a:stretch>
            <a:fillRect/>
          </a:stretch>
        </p:blipFill>
        <p:spPr bwMode="auto">
          <a:xfrm>
            <a:off x="5343525" y="4343400"/>
            <a:ext cx="3419475" cy="1817688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82" t="59331" r="12088" b="5327"/>
          <a:stretch>
            <a:fillRect/>
          </a:stretch>
        </p:blipFill>
        <p:spPr bwMode="auto">
          <a:xfrm>
            <a:off x="5319713" y="1219200"/>
            <a:ext cx="3433762" cy="1160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8B149A-14C6-B749-AF60-1744CFF2A849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2502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From 1</a:t>
            </a:r>
            <a:r>
              <a:rPr lang="en-US" baseline="30000" dirty="0" smtClean="0"/>
              <a:t>st</a:t>
            </a:r>
            <a:r>
              <a:rPr lang="en-US" dirty="0" smtClean="0"/>
              <a:t> to 2</a:t>
            </a:r>
            <a:r>
              <a:rPr lang="en-US" baseline="30000" dirty="0" smtClean="0"/>
              <a:t>nd</a:t>
            </a:r>
            <a:r>
              <a:rPr lang="en-US" dirty="0" smtClean="0"/>
              <a:t> generation </a:t>
            </a:r>
            <a:br>
              <a:rPr lang="en-US" dirty="0" smtClean="0"/>
            </a:br>
            <a:r>
              <a:rPr lang="en-US" dirty="0" smtClean="0"/>
              <a:t>Insulated cable design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>
                <a:solidFill>
                  <a:srgbClr val="FF0000"/>
                </a:solidFill>
              </a:rPr>
              <a:t>Keystone angle </a:t>
            </a:r>
            <a:r>
              <a:rPr lang="en-US" dirty="0" smtClean="0"/>
              <a:t>reduced from 0.55</a:t>
            </a:r>
            <a:r>
              <a:rPr lang="en-US" dirty="0" smtClean="0">
                <a:sym typeface="Symbol" panose="05050102010706020507" pitchFamily="18" charset="2"/>
              </a:rPr>
              <a:t></a:t>
            </a:r>
            <a:r>
              <a:rPr lang="en-US" dirty="0" smtClean="0"/>
              <a:t> to 0.40</a:t>
            </a:r>
            <a:r>
              <a:rPr lang="en-US" dirty="0" smtClean="0">
                <a:sym typeface="Symbol" panose="05050102010706020507" pitchFamily="18" charset="2"/>
              </a:rPr>
              <a:t></a:t>
            </a:r>
            <a:endParaRPr lang="en-US" dirty="0"/>
          </a:p>
          <a:p>
            <a:pPr lvl="1"/>
            <a:r>
              <a:rPr lang="en-US" dirty="0"/>
              <a:t>C</a:t>
            </a:r>
            <a:r>
              <a:rPr lang="en-US" dirty="0" smtClean="0"/>
              <a:t>ritical </a:t>
            </a:r>
            <a:r>
              <a:rPr lang="en-US" dirty="0"/>
              <a:t>current degradation due to cabling </a:t>
            </a:r>
            <a:r>
              <a:rPr lang="en-US" dirty="0" smtClean="0"/>
              <a:t>reduced to </a:t>
            </a:r>
            <a:r>
              <a:rPr lang="en-US" dirty="0"/>
              <a:t>&lt;5% </a:t>
            </a:r>
            <a:r>
              <a:rPr lang="en-US" dirty="0" smtClean="0"/>
              <a:t>both for RRP and PIT</a:t>
            </a:r>
          </a:p>
          <a:p>
            <a:endParaRPr lang="en-US" dirty="0" smtClean="0"/>
          </a:p>
          <a:p>
            <a:r>
              <a:rPr lang="en-US" dirty="0" smtClean="0"/>
              <a:t>Assumed </a:t>
            </a:r>
            <a:r>
              <a:rPr lang="en-US" dirty="0">
                <a:solidFill>
                  <a:srgbClr val="FF0000"/>
                </a:solidFill>
              </a:rPr>
              <a:t>w</a:t>
            </a:r>
            <a:r>
              <a:rPr lang="en-US" dirty="0" smtClean="0">
                <a:solidFill>
                  <a:srgbClr val="FF0000"/>
                </a:solidFill>
              </a:rPr>
              <a:t>idth expansion</a:t>
            </a:r>
          </a:p>
          <a:p>
            <a:pPr lvl="1"/>
            <a:r>
              <a:rPr lang="en-US" dirty="0" smtClean="0"/>
              <a:t>From 2% to 1.2 % </a:t>
            </a:r>
            <a:r>
              <a:rPr lang="en-US" dirty="0" smtClean="0">
                <a:sym typeface="Wingdings" panose="05000000000000000000" pitchFamily="2" charset="2"/>
              </a:rPr>
              <a:t> increased coil compaction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>
                <a:solidFill>
                  <a:srgbClr val="FF0000"/>
                </a:solidFill>
              </a:rPr>
              <a:t>Thickness of insulation</a:t>
            </a:r>
          </a:p>
          <a:p>
            <a:pPr lvl="1"/>
            <a:r>
              <a:rPr lang="en-US" dirty="0" smtClean="0"/>
              <a:t>From 0.150 to 145 µm </a:t>
            </a:r>
            <a:r>
              <a:rPr lang="en-US" dirty="0">
                <a:sym typeface="Wingdings" panose="05000000000000000000" pitchFamily="2" charset="2"/>
              </a:rPr>
              <a:t> increased coil compaction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G. Ambrosio | QXF Design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8B149A-14C6-B749-AF60-1744CFF2A849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7369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smtClean="0"/>
              <a:t>Magnet parameters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pPr>
              <a:buFont typeface="Arial" charset="0"/>
              <a:buChar char="•"/>
              <a:defRPr/>
            </a:pPr>
            <a:r>
              <a:rPr lang="en-GB" dirty="0"/>
              <a:t>Self field corr. (ITER barrel)</a:t>
            </a:r>
          </a:p>
          <a:p>
            <a:pPr>
              <a:buFont typeface="Arial" charset="0"/>
              <a:buChar char="•"/>
              <a:defRPr/>
            </a:pPr>
            <a:endParaRPr lang="en-GB" dirty="0" smtClean="0"/>
          </a:p>
          <a:p>
            <a:pPr>
              <a:buFont typeface="Arial" charset="0"/>
              <a:buChar char="•"/>
              <a:defRPr/>
            </a:pPr>
            <a:r>
              <a:rPr lang="en-GB" dirty="0" smtClean="0"/>
              <a:t>5</a:t>
            </a:r>
            <a:r>
              <a:rPr lang="en-GB" dirty="0"/>
              <a:t>% cabling degradation</a:t>
            </a:r>
          </a:p>
          <a:p>
            <a:pPr>
              <a:buFont typeface="Arial" charset="0"/>
              <a:buChar char="•"/>
              <a:defRPr/>
            </a:pPr>
            <a:endParaRPr lang="en-GB" i="1" dirty="0" smtClean="0"/>
          </a:p>
          <a:p>
            <a:pPr>
              <a:buFont typeface="Arial" charset="0"/>
              <a:buChar char="•"/>
              <a:defRPr/>
            </a:pPr>
            <a:r>
              <a:rPr lang="en-GB" i="1" dirty="0" err="1" smtClean="0"/>
              <a:t>G</a:t>
            </a:r>
            <a:r>
              <a:rPr lang="en-GB" i="1" baseline="-25000" dirty="0" err="1" smtClean="0"/>
              <a:t>op</a:t>
            </a:r>
            <a:r>
              <a:rPr lang="en-GB" dirty="0" smtClean="0"/>
              <a:t>= </a:t>
            </a:r>
            <a:r>
              <a:rPr lang="en-GB" dirty="0" smtClean="0">
                <a:solidFill>
                  <a:srgbClr val="FF0000"/>
                </a:solidFill>
              </a:rPr>
              <a:t>132.6 </a:t>
            </a:r>
            <a:r>
              <a:rPr lang="en-GB" dirty="0">
                <a:solidFill>
                  <a:srgbClr val="FF0000"/>
                </a:solidFill>
              </a:rPr>
              <a:t>T/m</a:t>
            </a:r>
          </a:p>
          <a:p>
            <a:pPr lvl="1">
              <a:buFont typeface="Arial" charset="0"/>
              <a:buChar char="•"/>
              <a:defRPr/>
            </a:pPr>
            <a:r>
              <a:rPr lang="en-GB" i="1" dirty="0" err="1"/>
              <a:t>I</a:t>
            </a:r>
            <a:r>
              <a:rPr lang="en-GB" i="1" baseline="-25000" dirty="0" err="1"/>
              <a:t>op</a:t>
            </a:r>
            <a:r>
              <a:rPr lang="en-GB" dirty="0"/>
              <a:t>: </a:t>
            </a:r>
            <a:r>
              <a:rPr lang="en-GB" dirty="0" smtClean="0"/>
              <a:t>16.47 </a:t>
            </a:r>
            <a:r>
              <a:rPr lang="en-GB" dirty="0"/>
              <a:t>kA</a:t>
            </a:r>
          </a:p>
          <a:p>
            <a:pPr lvl="1">
              <a:buFont typeface="Arial" charset="0"/>
              <a:buChar char="•"/>
              <a:defRPr/>
            </a:pPr>
            <a:r>
              <a:rPr lang="en-GB" i="1" dirty="0" err="1"/>
              <a:t>B</a:t>
            </a:r>
            <a:r>
              <a:rPr lang="en-GB" i="1" baseline="-25000" dirty="0" err="1"/>
              <a:t>peak_op</a:t>
            </a:r>
            <a:r>
              <a:rPr lang="en-GB" dirty="0"/>
              <a:t>: </a:t>
            </a:r>
            <a:r>
              <a:rPr lang="en-GB" dirty="0" smtClean="0"/>
              <a:t>11.4 </a:t>
            </a:r>
            <a:r>
              <a:rPr lang="en-GB" dirty="0"/>
              <a:t>T</a:t>
            </a:r>
          </a:p>
          <a:p>
            <a:pPr lvl="2">
              <a:buFont typeface="Arial" charset="0"/>
              <a:buChar char="•"/>
              <a:defRPr/>
            </a:pPr>
            <a:endParaRPr lang="en-GB" dirty="0" smtClean="0">
              <a:solidFill>
                <a:srgbClr val="FF0000"/>
              </a:solidFill>
            </a:endParaRPr>
          </a:p>
          <a:p>
            <a:pPr>
              <a:buFont typeface="Arial" charset="0"/>
              <a:buChar char="•"/>
              <a:defRPr/>
            </a:pPr>
            <a:r>
              <a:rPr lang="en-GB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RRP: </a:t>
            </a:r>
            <a:r>
              <a:rPr lang="en-GB" dirty="0" smtClean="0">
                <a:solidFill>
                  <a:srgbClr val="FF0000"/>
                </a:solidFill>
              </a:rPr>
              <a:t>78%</a:t>
            </a:r>
            <a:r>
              <a:rPr lang="en-GB" dirty="0"/>
              <a:t>of </a:t>
            </a:r>
            <a:r>
              <a:rPr lang="en-GB" i="1" dirty="0" err="1"/>
              <a:t>I</a:t>
            </a:r>
            <a:r>
              <a:rPr lang="en-GB" i="1" baseline="-25000" dirty="0" err="1"/>
              <a:t>ss</a:t>
            </a:r>
            <a:r>
              <a:rPr lang="en-GB" i="1" dirty="0"/>
              <a:t> </a:t>
            </a:r>
            <a:r>
              <a:rPr lang="en-GB" dirty="0"/>
              <a:t>at 1.9 K</a:t>
            </a:r>
          </a:p>
          <a:p>
            <a:pPr>
              <a:buFont typeface="Arial" charset="0"/>
              <a:buChar char="•"/>
              <a:defRPr/>
            </a:pPr>
            <a:r>
              <a:rPr lang="en-GB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PIT: </a:t>
            </a:r>
            <a:r>
              <a:rPr lang="en-GB" dirty="0" smtClean="0">
                <a:solidFill>
                  <a:srgbClr val="FF0000"/>
                </a:solidFill>
              </a:rPr>
              <a:t>79%</a:t>
            </a:r>
            <a:r>
              <a:rPr lang="en-GB" dirty="0" smtClean="0"/>
              <a:t> </a:t>
            </a:r>
            <a:r>
              <a:rPr lang="en-GB" dirty="0"/>
              <a:t>of </a:t>
            </a:r>
            <a:r>
              <a:rPr lang="en-GB" i="1" dirty="0" err="1"/>
              <a:t>I</a:t>
            </a:r>
            <a:r>
              <a:rPr lang="en-GB" i="1" baseline="-25000" dirty="0" err="1"/>
              <a:t>ss</a:t>
            </a:r>
            <a:r>
              <a:rPr lang="en-GB" i="1" dirty="0"/>
              <a:t> </a:t>
            </a:r>
            <a:r>
              <a:rPr lang="en-GB" dirty="0"/>
              <a:t>at 1.9 K</a:t>
            </a:r>
          </a:p>
          <a:p>
            <a:pPr lvl="2">
              <a:buFont typeface="Arial" charset="0"/>
              <a:buChar char="•"/>
              <a:defRPr/>
            </a:pPr>
            <a:endParaRPr lang="en-GB" dirty="0"/>
          </a:p>
          <a:p>
            <a:pPr>
              <a:buFont typeface="Arial" charset="0"/>
              <a:buChar char="•"/>
              <a:defRPr/>
            </a:pPr>
            <a:r>
              <a:rPr lang="en-GB" dirty="0" smtClean="0"/>
              <a:t>Stored </a:t>
            </a:r>
            <a:r>
              <a:rPr lang="en-GB" dirty="0"/>
              <a:t>energy: </a:t>
            </a:r>
            <a:r>
              <a:rPr lang="en-GB" dirty="0" smtClean="0"/>
              <a:t>1.2 </a:t>
            </a:r>
            <a:r>
              <a:rPr lang="en-GB" dirty="0"/>
              <a:t>MJ/m</a:t>
            </a:r>
          </a:p>
          <a:p>
            <a:pPr>
              <a:buFont typeface="Arial" charset="0"/>
              <a:buChar char="•"/>
              <a:defRPr/>
            </a:pPr>
            <a:r>
              <a:rPr lang="en-GB" dirty="0"/>
              <a:t>Inductance: 8.2 </a:t>
            </a:r>
            <a:r>
              <a:rPr lang="en-GB" dirty="0" err="1"/>
              <a:t>mH</a:t>
            </a:r>
            <a:r>
              <a:rPr lang="en-GB" dirty="0"/>
              <a:t>/m</a:t>
            </a:r>
          </a:p>
          <a:p>
            <a:pPr>
              <a:buFont typeface="Arial" charset="0"/>
              <a:buChar char="•"/>
              <a:defRPr/>
            </a:pPr>
            <a:endParaRPr lang="en-GB" dirty="0"/>
          </a:p>
          <a:p>
            <a:pPr>
              <a:defRPr/>
            </a:pP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G. Ambrosio | QXF Design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655" r="21759"/>
          <a:stretch/>
        </p:blipFill>
        <p:spPr>
          <a:xfrm>
            <a:off x="4355976" y="1600534"/>
            <a:ext cx="4386656" cy="4215939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331E98-7BD3-4B00-81B5-F251F9AB2053}" type="slidenum">
              <a:rPr lang="en-US" altLang="en-US" smtClean="0"/>
              <a:pPr>
                <a:defRPr/>
              </a:pPr>
              <a:t>29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10259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4568" y="-391326"/>
            <a:ext cx="8458200" cy="1219200"/>
          </a:xfrm>
        </p:spPr>
        <p:txBody>
          <a:bodyPr>
            <a:normAutofit/>
          </a:bodyPr>
          <a:lstStyle/>
          <a:p>
            <a:r>
              <a:rPr lang="en-US" dirty="0" smtClean="0"/>
              <a:t>US Contribution to HL-LHC Inner Triplets</a:t>
            </a:r>
            <a:endParaRPr lang="en-US" sz="31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6275" y="963437"/>
            <a:ext cx="7426252" cy="329295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  <a:defRPr/>
            </a:pPr>
            <a:r>
              <a:rPr lang="en-US" sz="2800" b="1" dirty="0" smtClean="0"/>
              <a:t>Baseline plan:</a:t>
            </a:r>
            <a:endParaRPr lang="en-GB" sz="2800" b="1" dirty="0" smtClean="0">
              <a:solidFill>
                <a:srgbClr val="009900"/>
              </a:solidFill>
            </a:endParaRPr>
          </a:p>
          <a:p>
            <a:pPr>
              <a:buFont typeface="Arial" charset="0"/>
              <a:buChar char="•"/>
              <a:defRPr/>
            </a:pPr>
            <a:r>
              <a:rPr lang="en-GB" b="1" dirty="0" smtClean="0">
                <a:solidFill>
                  <a:srgbClr val="009900"/>
                </a:solidFill>
              </a:rPr>
              <a:t>Q1/Q3 </a:t>
            </a:r>
            <a:r>
              <a:rPr lang="en-GB" b="1" dirty="0">
                <a:solidFill>
                  <a:srgbClr val="009900"/>
                </a:solidFill>
              </a:rPr>
              <a:t>c</a:t>
            </a:r>
            <a:r>
              <a:rPr lang="en-GB" b="1" dirty="0" smtClean="0">
                <a:solidFill>
                  <a:srgbClr val="009900"/>
                </a:solidFill>
              </a:rPr>
              <a:t>old masses by US </a:t>
            </a:r>
            <a:r>
              <a:rPr lang="en-GB" dirty="0" smtClean="0">
                <a:solidFill>
                  <a:srgbClr val="009900"/>
                </a:solidFill>
              </a:rPr>
              <a:t>(LMQXFA)</a:t>
            </a:r>
          </a:p>
          <a:p>
            <a:pPr lvl="1">
              <a:buFont typeface="Arial" charset="0"/>
              <a:buChar char="•"/>
              <a:defRPr/>
            </a:pPr>
            <a:r>
              <a:rPr lang="en-GB" dirty="0" smtClean="0">
                <a:solidFill>
                  <a:srgbClr val="009900"/>
                </a:solidFill>
              </a:rPr>
              <a:t>magnetic </a:t>
            </a:r>
            <a:r>
              <a:rPr lang="en-GB" dirty="0">
                <a:solidFill>
                  <a:srgbClr val="009900"/>
                </a:solidFill>
              </a:rPr>
              <a:t>length: 4.2 + 4.2 </a:t>
            </a:r>
            <a:r>
              <a:rPr lang="en-GB" dirty="0" smtClean="0">
                <a:solidFill>
                  <a:srgbClr val="009900"/>
                </a:solidFill>
              </a:rPr>
              <a:t>m (MQXFA)</a:t>
            </a:r>
            <a:endParaRPr lang="en-GB" dirty="0">
              <a:solidFill>
                <a:srgbClr val="009900"/>
              </a:solidFill>
            </a:endParaRPr>
          </a:p>
          <a:p>
            <a:pPr>
              <a:buFont typeface="Arial" charset="0"/>
              <a:buChar char="•"/>
              <a:defRPr/>
            </a:pP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Q2 c</a:t>
            </a:r>
            <a:r>
              <a:rPr lang="en-GB" dirty="0" smtClean="0">
                <a:solidFill>
                  <a:schemeClr val="bg1">
                    <a:lumMod val="50000"/>
                  </a:schemeClr>
                </a:solidFill>
              </a:rPr>
              <a:t>old masses by CERN</a:t>
            </a:r>
          </a:p>
          <a:p>
            <a:pPr lvl="1">
              <a:buFont typeface="Arial" charset="0"/>
              <a:buChar char="•"/>
              <a:defRPr/>
            </a:pP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magnetic length: 7.15 </a:t>
            </a:r>
            <a:r>
              <a:rPr lang="en-GB" dirty="0" smtClean="0">
                <a:solidFill>
                  <a:schemeClr val="bg1">
                    <a:lumMod val="50000"/>
                  </a:schemeClr>
                </a:solidFill>
              </a:rPr>
              <a:t>m (MQXFB)</a:t>
            </a:r>
          </a:p>
          <a:p>
            <a:pPr>
              <a:buFont typeface="Arial" charset="0"/>
              <a:buChar char="•"/>
              <a:defRPr/>
            </a:pPr>
            <a:r>
              <a:rPr lang="en-GB" dirty="0" smtClean="0">
                <a:solidFill>
                  <a:schemeClr val="bg1">
                    <a:lumMod val="50000"/>
                  </a:schemeClr>
                </a:solidFill>
              </a:rPr>
              <a:t>All cryostats and integration by CERN</a:t>
            </a:r>
            <a:endParaRPr lang="en-GB" dirty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None/>
              <a:defRPr/>
            </a:pPr>
            <a:r>
              <a:rPr lang="en-US" sz="2800" dirty="0" smtClean="0"/>
              <a:t>Part of plan under discussion:</a:t>
            </a:r>
            <a:endParaRPr lang="en-GB" sz="2800" dirty="0">
              <a:solidFill>
                <a:srgbClr val="009900"/>
              </a:solidFill>
            </a:endParaRPr>
          </a:p>
          <a:p>
            <a:pPr>
              <a:defRPr/>
            </a:pPr>
            <a:r>
              <a:rPr lang="en-GB" b="1" dirty="0">
                <a:solidFill>
                  <a:srgbClr val="009900"/>
                </a:solidFill>
              </a:rPr>
              <a:t>Q1/Q3 </a:t>
            </a:r>
            <a:r>
              <a:rPr lang="en-GB" b="1" dirty="0" smtClean="0">
                <a:solidFill>
                  <a:srgbClr val="009900"/>
                </a:solidFill>
              </a:rPr>
              <a:t>Cryostats assembled in the US</a:t>
            </a:r>
          </a:p>
          <a:p>
            <a:pPr lvl="1">
              <a:defRPr/>
            </a:pPr>
            <a:r>
              <a:rPr lang="en-GB" dirty="0" smtClean="0">
                <a:solidFill>
                  <a:srgbClr val="009900"/>
                </a:solidFill>
              </a:rPr>
              <a:t>Cryostat parts provided by CERN (kit)</a:t>
            </a:r>
            <a:endParaRPr lang="en-GB" dirty="0">
              <a:solidFill>
                <a:srgbClr val="009900"/>
              </a:solidFill>
            </a:endParaRPr>
          </a:p>
          <a:p>
            <a:pPr marL="0" indent="0">
              <a:buNone/>
              <a:defRPr/>
            </a:pPr>
            <a:endParaRPr lang="en-GB" dirty="0">
              <a:solidFill>
                <a:srgbClr val="FF0000"/>
              </a:solidFill>
            </a:endParaRP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1F497D"/>
                </a:solidFill>
              </a:rPr>
              <a:t>G. Ambrosio | QXF Design</a:t>
            </a:r>
            <a:endParaRPr lang="en-US">
              <a:solidFill>
                <a:srgbClr val="1F497D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B49E4E-039F-472C-94D3-961E32C09AC1}" type="slidenum">
              <a:rPr lang="en-US" smtClean="0">
                <a:solidFill>
                  <a:srgbClr val="1F497D"/>
                </a:solidFill>
              </a:rPr>
              <a:pPr>
                <a:defRPr/>
              </a:pPr>
              <a:t>3</a:t>
            </a:fld>
            <a:endParaRPr lang="en-US" dirty="0">
              <a:solidFill>
                <a:srgbClr val="1F497D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9" y="4495803"/>
            <a:ext cx="9100479" cy="236219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067300" y="4572000"/>
            <a:ext cx="1905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/>
            <a:r>
              <a:rPr lang="en-US" sz="2000" b="1" dirty="0" smtClean="0">
                <a:solidFill>
                  <a:srgbClr val="00E266"/>
                </a:solidFill>
                <a:latin typeface="Arial" pitchFamily="34" charset="0"/>
              </a:rPr>
              <a:t>US cold </a:t>
            </a:r>
            <a:r>
              <a:rPr lang="en-US" sz="2000" b="1" dirty="0">
                <a:solidFill>
                  <a:srgbClr val="00E266"/>
                </a:solidFill>
                <a:latin typeface="Arial" pitchFamily="34" charset="0"/>
              </a:rPr>
              <a:t>m</a:t>
            </a:r>
            <a:r>
              <a:rPr lang="en-US" sz="2000" b="1" dirty="0" smtClean="0">
                <a:solidFill>
                  <a:srgbClr val="00E266"/>
                </a:solidFill>
                <a:latin typeface="Arial" pitchFamily="34" charset="0"/>
              </a:rPr>
              <a:t>ass</a:t>
            </a:r>
            <a:endParaRPr lang="en-US" sz="2000" b="1" dirty="0">
              <a:solidFill>
                <a:srgbClr val="00E266"/>
              </a:solidFill>
              <a:latin typeface="Arial" pitchFamily="34" charset="0"/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3733800" y="4893432"/>
            <a:ext cx="1333500" cy="664451"/>
          </a:xfrm>
          <a:prstGeom prst="straightConnector1">
            <a:avLst/>
          </a:prstGeom>
          <a:ln w="38100">
            <a:solidFill>
              <a:srgbClr val="0099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6835652" y="4972110"/>
            <a:ext cx="631948" cy="971490"/>
          </a:xfrm>
          <a:prstGeom prst="straightConnector1">
            <a:avLst/>
          </a:prstGeom>
          <a:ln w="38100">
            <a:solidFill>
              <a:srgbClr val="0099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6615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smtClean="0"/>
              <a:t>Mechanical analysis</a:t>
            </a:r>
          </a:p>
        </p:txBody>
      </p:sp>
      <p:sp>
        <p:nvSpPr>
          <p:cNvPr id="41987" name="Content Placeholder 2"/>
          <p:cNvSpPr>
            <a:spLocks noGrp="1"/>
          </p:cNvSpPr>
          <p:nvPr>
            <p:ph idx="1"/>
          </p:nvPr>
        </p:nvSpPr>
        <p:spPr>
          <a:xfrm>
            <a:off x="304800" y="1219200"/>
            <a:ext cx="4495800" cy="2819400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  <a:defRPr/>
            </a:pPr>
            <a:endParaRPr lang="en-GB" altLang="en-US" dirty="0" smtClean="0"/>
          </a:p>
          <a:p>
            <a:pPr marL="514350" indent="-514350">
              <a:buFont typeface="+mj-lt"/>
              <a:buAutoNum type="arabicPeriod"/>
              <a:defRPr/>
            </a:pPr>
            <a:r>
              <a:rPr lang="en-GB" altLang="en-US" dirty="0" smtClean="0"/>
              <a:t>Shell force </a:t>
            </a:r>
            <a:r>
              <a:rPr lang="en-GB" altLang="en-US" dirty="0" smtClean="0">
                <a:solidFill>
                  <a:srgbClr val="FF0000"/>
                </a:solidFill>
              </a:rPr>
              <a:t>shared </a:t>
            </a:r>
            <a:r>
              <a:rPr lang="en-GB" altLang="en-US" dirty="0" smtClean="0"/>
              <a:t>by collars and key at room T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GB" altLang="en-US" dirty="0" smtClean="0"/>
              <a:t>25% intercepted at 1.9 K </a:t>
            </a:r>
            <a:endParaRPr lang="en-GB" altLang="en-US" dirty="0" smtClean="0">
              <a:solidFill>
                <a:srgbClr val="FF0000"/>
              </a:solidFill>
            </a:endParaRPr>
          </a:p>
          <a:p>
            <a:pPr marL="514350" indent="-514350">
              <a:buFont typeface="+mj-lt"/>
              <a:buAutoNum type="arabicPeriod"/>
              <a:defRPr/>
            </a:pPr>
            <a:r>
              <a:rPr lang="en-GB" altLang="en-US" dirty="0" smtClean="0"/>
              <a:t>Coil compressed at </a:t>
            </a:r>
            <a:r>
              <a:rPr lang="en-GB" altLang="en-US" i="1" dirty="0" err="1" smtClean="0"/>
              <a:t>G</a:t>
            </a:r>
            <a:r>
              <a:rPr lang="en-GB" altLang="en-US" i="1" baseline="-25000" dirty="0" err="1" smtClean="0"/>
              <a:t>op</a:t>
            </a:r>
            <a:endParaRPr lang="en-GB" altLang="en-US" i="1" baseline="-25000" dirty="0"/>
          </a:p>
          <a:p>
            <a:pPr marL="914400" lvl="1" indent="-514350">
              <a:defRPr/>
            </a:pPr>
            <a:r>
              <a:rPr lang="en-GB" altLang="en-US" dirty="0" smtClean="0"/>
              <a:t>Alignment maintained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G. Ambrosio | QXF Design</a:t>
            </a:r>
            <a:endParaRPr lang="en-US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65596" y="1268760"/>
            <a:ext cx="3710860" cy="3093373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7759908" y="138113"/>
            <a:ext cx="1247008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1200" b="1" dirty="0" smtClean="0">
                <a:latin typeface="+mn-lt"/>
              </a:rPr>
              <a:t>See G. </a:t>
            </a:r>
            <a:r>
              <a:rPr lang="en-GB" sz="1200" b="1" dirty="0" err="1" smtClean="0">
                <a:latin typeface="+mn-lt"/>
              </a:rPr>
              <a:t>Vallone</a:t>
            </a:r>
            <a:endParaRPr lang="en-GB" sz="1200" b="1" dirty="0">
              <a:latin typeface="+mn-lt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429" y="3957624"/>
            <a:ext cx="9151273" cy="2903122"/>
            <a:chOff x="429" y="3957624"/>
            <a:chExt cx="9151273" cy="2903122"/>
          </a:xfrm>
        </p:grpSpPr>
        <p:sp>
          <p:nvSpPr>
            <p:cNvPr id="17" name="TextBox 16"/>
            <p:cNvSpPr txBox="1"/>
            <p:nvPr/>
          </p:nvSpPr>
          <p:spPr>
            <a:xfrm>
              <a:off x="1583822" y="4305757"/>
              <a:ext cx="704039" cy="26161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2"/>
              </a:solidFill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GB" sz="1100" b="1" dirty="0" smtClean="0">
                  <a:solidFill>
                    <a:srgbClr val="FF0000"/>
                  </a:solidFill>
                  <a:latin typeface="+mn-lt"/>
                </a:rPr>
                <a:t>-</a:t>
              </a:r>
              <a:r>
                <a:rPr lang="en-GB" sz="1100" b="1" dirty="0">
                  <a:solidFill>
                    <a:srgbClr val="FF0000"/>
                  </a:solidFill>
                </a:rPr>
                <a:t>9</a:t>
              </a:r>
              <a:r>
                <a:rPr lang="en-GB" sz="1100" b="1" dirty="0" smtClean="0">
                  <a:solidFill>
                    <a:srgbClr val="FF0000"/>
                  </a:solidFill>
                </a:rPr>
                <a:t>0</a:t>
              </a:r>
              <a:r>
                <a:rPr lang="en-GB" sz="1100" b="1" dirty="0" smtClean="0">
                  <a:solidFill>
                    <a:srgbClr val="FF0000"/>
                  </a:solidFill>
                  <a:latin typeface="+mn-lt"/>
                </a:rPr>
                <a:t> </a:t>
              </a:r>
              <a:r>
                <a:rPr lang="en-GB" sz="1100" b="1" dirty="0">
                  <a:solidFill>
                    <a:srgbClr val="FF0000"/>
                  </a:solidFill>
                  <a:latin typeface="+mn-lt"/>
                </a:rPr>
                <a:t>MPa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4506818" y="4299263"/>
              <a:ext cx="795411" cy="26161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2"/>
              </a:solidFill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GB" sz="1100" b="1" dirty="0">
                  <a:solidFill>
                    <a:srgbClr val="FF0000"/>
                  </a:solidFill>
                  <a:latin typeface="+mn-lt"/>
                </a:rPr>
                <a:t>-</a:t>
              </a:r>
              <a:r>
                <a:rPr lang="en-GB" sz="1100" b="1" dirty="0" smtClean="0">
                  <a:solidFill>
                    <a:srgbClr val="FF0000"/>
                  </a:solidFill>
                  <a:latin typeface="+mn-lt"/>
                </a:rPr>
                <a:t>160 </a:t>
              </a:r>
              <a:r>
                <a:rPr lang="en-GB" sz="1100" b="1" dirty="0">
                  <a:solidFill>
                    <a:srgbClr val="FF0000"/>
                  </a:solidFill>
                  <a:latin typeface="+mn-lt"/>
                </a:rPr>
                <a:t>MPa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7588001" y="4299263"/>
              <a:ext cx="795411" cy="26161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2"/>
              </a:solidFill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GB" sz="1100" b="1" dirty="0">
                  <a:solidFill>
                    <a:srgbClr val="FF0000"/>
                  </a:solidFill>
                  <a:latin typeface="+mn-lt"/>
                </a:rPr>
                <a:t>-</a:t>
              </a:r>
              <a:r>
                <a:rPr lang="en-GB" sz="1100" b="1" dirty="0" smtClean="0">
                  <a:solidFill>
                    <a:srgbClr val="FF0000"/>
                  </a:solidFill>
                  <a:latin typeface="+mn-lt"/>
                </a:rPr>
                <a:t>140 </a:t>
              </a:r>
              <a:r>
                <a:rPr lang="en-GB" sz="1100" b="1" dirty="0">
                  <a:solidFill>
                    <a:srgbClr val="FF0000"/>
                  </a:solidFill>
                  <a:latin typeface="+mn-lt"/>
                </a:rPr>
                <a:t>MPa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39804" y="3957624"/>
              <a:ext cx="2075656" cy="26161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2"/>
              </a:solidFill>
            </a:ln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GB" sz="1100" b="1" dirty="0">
                  <a:solidFill>
                    <a:srgbClr val="FF0000"/>
                  </a:solidFill>
                  <a:latin typeface="+mn-lt"/>
                </a:rPr>
                <a:t>Coil peak azimuth. </a:t>
              </a:r>
              <a:r>
                <a:rPr lang="en-GB" sz="1100" b="1" dirty="0" smtClean="0">
                  <a:solidFill>
                    <a:srgbClr val="FF0000"/>
                  </a:solidFill>
                  <a:latin typeface="+mn-lt"/>
                </a:rPr>
                <a:t>Stress:</a:t>
              </a:r>
              <a:endParaRPr lang="en-GB" sz="1100" b="1" dirty="0">
                <a:solidFill>
                  <a:srgbClr val="FF0000"/>
                </a:solidFill>
                <a:latin typeface="+mn-lt"/>
              </a:endParaRPr>
            </a:p>
          </p:txBody>
        </p:sp>
        <p:pic>
          <p:nvPicPr>
            <p:cNvPr id="21" name="Picture 20" descr="C:\Users\Hengpan\Downloads\MQXF_2D_mech_coilsy_1blad.jpg"/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9" y="4570058"/>
              <a:ext cx="3039745" cy="2286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" name="Picture 23" descr="E:\Work\LARP QXF\ANSYS simulations\MQXFS1\2D\Baseline case\Baseline results\Azimuthal\MQXF_2D_mech_coilsy_3cold.jpg"/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2127" y="4574746"/>
              <a:ext cx="3039745" cy="2286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" name="Picture 24" descr="E:\Work\LARP QXF\ANSYS simulations\MQXFS1\2D\Baseline case\MQXF_2D_mech_coilsy_4field.jpg"/>
            <p:cNvPicPr/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13862" y="4572000"/>
              <a:ext cx="3037840" cy="22860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8B149A-14C6-B749-AF60-1744CFF2A849}" type="slidenum">
              <a:rPr lang="en-US" smtClean="0"/>
              <a:pPr>
                <a:defRPr/>
              </a:pPr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9350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Requirements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000" y="980728"/>
            <a:ext cx="7920000" cy="1777752"/>
          </a:xfrm>
        </p:spPr>
        <p:txBody>
          <a:bodyPr>
            <a:normAutofit/>
          </a:bodyPr>
          <a:lstStyle/>
          <a:p>
            <a:r>
              <a:rPr lang="en-US" dirty="0" smtClean="0"/>
              <a:t>MQXF (magnet) requirements </a:t>
            </a:r>
            <a:endParaRPr lang="en-US" dirty="0"/>
          </a:p>
          <a:p>
            <a:pPr lvl="1"/>
            <a:r>
              <a:rPr lang="en-US" dirty="0" smtClean="0"/>
              <a:t>Complete, out for signatures</a:t>
            </a:r>
            <a:endParaRPr lang="en-US" dirty="0"/>
          </a:p>
          <a:p>
            <a:r>
              <a:rPr lang="en-US" dirty="0" smtClean="0"/>
              <a:t>LMQXF (cold mass) requirements in progress</a:t>
            </a:r>
          </a:p>
          <a:p>
            <a:pPr lvl="1"/>
            <a:r>
              <a:rPr lang="en-US" dirty="0" smtClean="0"/>
              <a:t>Cold mass &amp; cryostat designs in progress 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G. Ambrosio | QXF Design</a:t>
            </a:r>
            <a:endParaRPr lang="en-GB" noProof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8B149A-14C6-B749-AF60-1744CFF2A849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4405" y="3035655"/>
            <a:ext cx="2145064" cy="323163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2469" y="3047224"/>
            <a:ext cx="2137668" cy="3208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080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690106" y="108973"/>
            <a:ext cx="6807973" cy="635000"/>
          </a:xfrm>
        </p:spPr>
        <p:txBody>
          <a:bodyPr/>
          <a:lstStyle/>
          <a:p>
            <a:r>
              <a:rPr lang="en-US" dirty="0" smtClean="0"/>
              <a:t>MQXF Design based on LARP Development</a:t>
            </a:r>
          </a:p>
        </p:txBody>
      </p:sp>
      <p:sp>
        <p:nvSpPr>
          <p:cNvPr id="36869" name="Line 9"/>
          <p:cNvSpPr>
            <a:spLocks noChangeShapeType="1"/>
          </p:cNvSpPr>
          <p:nvPr/>
        </p:nvSpPr>
        <p:spPr bwMode="auto">
          <a:xfrm>
            <a:off x="424573" y="885825"/>
            <a:ext cx="8410575" cy="0"/>
          </a:xfrm>
          <a:prstGeom prst="line">
            <a:avLst/>
          </a:prstGeom>
          <a:noFill/>
          <a:ln w="15875">
            <a:solidFill>
              <a:srgbClr val="3333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727" y="1086518"/>
            <a:ext cx="8409070" cy="2873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02" y="3933056"/>
            <a:ext cx="3407046" cy="1637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4027487"/>
            <a:ext cx="2901950" cy="1390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Straight Connector 2"/>
          <p:cNvCxnSpPr/>
          <p:nvPr/>
        </p:nvCxnSpPr>
        <p:spPr bwMode="auto">
          <a:xfrm>
            <a:off x="424573" y="3861048"/>
            <a:ext cx="8354224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" name="TextBox 4"/>
          <p:cNvSpPr txBox="1"/>
          <p:nvPr/>
        </p:nvSpPr>
        <p:spPr>
          <a:xfrm>
            <a:off x="1092451" y="5418137"/>
            <a:ext cx="27835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800" i="1" dirty="0" smtClean="0">
                <a:solidFill>
                  <a:srgbClr val="000000"/>
                </a:solidFill>
                <a:latin typeface="Times New Roman" pitchFamily="18" charset="0"/>
              </a:rPr>
              <a:t>Large aperture quadrupoles</a:t>
            </a:r>
            <a:endParaRPr lang="en-US" sz="1800" i="1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72200" y="5227960"/>
            <a:ext cx="18710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800" i="1" dirty="0" smtClean="0">
                <a:solidFill>
                  <a:srgbClr val="000000"/>
                </a:solidFill>
                <a:latin typeface="Times New Roman" pitchFamily="18" charset="0"/>
              </a:rPr>
              <a:t>Long quadrupoles</a:t>
            </a:r>
            <a:endParaRPr lang="en-US" sz="1800" i="1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940584" y="1604233"/>
            <a:ext cx="251671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800" i="1" dirty="0" smtClean="0">
                <a:solidFill>
                  <a:srgbClr val="000000"/>
                </a:solidFill>
                <a:latin typeface="Times New Roman" pitchFamily="18" charset="0"/>
              </a:rPr>
              <a:t>Technology Development</a:t>
            </a:r>
            <a:endParaRPr lang="en-US" sz="1800" i="1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" name="Rounded Rectangle 1"/>
          <p:cNvSpPr/>
          <p:nvPr/>
        </p:nvSpPr>
        <p:spPr bwMode="auto">
          <a:xfrm>
            <a:off x="379632" y="2284459"/>
            <a:ext cx="2320160" cy="431803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  <a:t>Coil design selection</a:t>
            </a:r>
          </a:p>
        </p:txBody>
      </p:sp>
      <p:sp>
        <p:nvSpPr>
          <p:cNvPr id="20" name="Rounded Rectangle 19"/>
          <p:cNvSpPr/>
          <p:nvPr/>
        </p:nvSpPr>
        <p:spPr bwMode="auto">
          <a:xfrm>
            <a:off x="2974158" y="3655344"/>
            <a:ext cx="1956610" cy="431803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  <a:t>Structure selection</a:t>
            </a:r>
          </a:p>
        </p:txBody>
      </p:sp>
      <p:sp>
        <p:nvSpPr>
          <p:cNvPr id="21" name="Rounded Rectangle 20"/>
          <p:cNvSpPr/>
          <p:nvPr/>
        </p:nvSpPr>
        <p:spPr bwMode="auto">
          <a:xfrm>
            <a:off x="7350567" y="3562193"/>
            <a:ext cx="1793433" cy="431803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  <a:t>Lessons learned</a:t>
            </a:r>
          </a:p>
        </p:txBody>
      </p:sp>
      <p:sp>
        <p:nvSpPr>
          <p:cNvPr id="4" name="Down Arrow 3"/>
          <p:cNvSpPr/>
          <p:nvPr/>
        </p:nvSpPr>
        <p:spPr bwMode="auto">
          <a:xfrm>
            <a:off x="80862" y="1086518"/>
            <a:ext cx="320640" cy="4331619"/>
          </a:xfrm>
          <a:prstGeom prst="downArrow">
            <a:avLst/>
          </a:prstGeom>
          <a:gradFill flip="none" rotWithShape="1">
            <a:gsLst>
              <a:gs pos="0">
                <a:schemeClr val="accent5">
                  <a:lumMod val="67000"/>
                </a:schemeClr>
              </a:gs>
              <a:gs pos="48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7219" y="963189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2003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414777" y="5170487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2015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95936" y="4846898"/>
            <a:ext cx="1560618" cy="1557959"/>
          </a:xfrm>
          <a:prstGeom prst="rect">
            <a:avLst/>
          </a:prstGeom>
        </p:spPr>
      </p:pic>
      <p:sp>
        <p:nvSpPr>
          <p:cNvPr id="13" name="Down Arrow 12"/>
          <p:cNvSpPr/>
          <p:nvPr/>
        </p:nvSpPr>
        <p:spPr bwMode="auto">
          <a:xfrm>
            <a:off x="2749278" y="3820282"/>
            <a:ext cx="182372" cy="232696"/>
          </a:xfrm>
          <a:prstGeom prst="downArrow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6" name="Down Arrow 25"/>
          <p:cNvSpPr/>
          <p:nvPr/>
        </p:nvSpPr>
        <p:spPr bwMode="auto">
          <a:xfrm>
            <a:off x="7125340" y="3744700"/>
            <a:ext cx="182372" cy="232696"/>
          </a:xfrm>
          <a:prstGeom prst="downArrow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7" name="Down Arrow 26"/>
          <p:cNvSpPr/>
          <p:nvPr/>
        </p:nvSpPr>
        <p:spPr bwMode="auto">
          <a:xfrm rot="17822354">
            <a:off x="3691705" y="4907465"/>
            <a:ext cx="204411" cy="330495"/>
          </a:xfrm>
          <a:prstGeom prst="downArrow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8" name="Down Arrow 27"/>
          <p:cNvSpPr/>
          <p:nvPr/>
        </p:nvSpPr>
        <p:spPr bwMode="auto">
          <a:xfrm rot="3399337">
            <a:off x="5686070" y="5078961"/>
            <a:ext cx="220132" cy="353816"/>
          </a:xfrm>
          <a:prstGeom prst="downArrow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G. Ambrosio | QXF Design</a:t>
            </a:r>
            <a:endParaRPr lang="en-US" b="1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8B149A-14C6-B749-AF60-1744CFF2A849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3511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0" grpId="0" animBg="1"/>
      <p:bldP spid="2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LARP Magnets Zoo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G. Ambrosio | QXF Design</a:t>
            </a:r>
            <a:endParaRPr lang="en-GB" noProof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353" y="932471"/>
            <a:ext cx="7913294" cy="4993057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8B149A-14C6-B749-AF60-1744CFF2A849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2893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MQXFA/B Main Parameters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G. Ambrosio | QXF Design</a:t>
            </a:r>
            <a:endParaRPr lang="en-US"/>
          </a:p>
        </p:txBody>
      </p:sp>
      <p:graphicFrame>
        <p:nvGraphicFramePr>
          <p:cNvPr id="6" name="Content Placeholder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63071169"/>
              </p:ext>
            </p:extLst>
          </p:nvPr>
        </p:nvGraphicFramePr>
        <p:xfrm>
          <a:off x="19050" y="1219200"/>
          <a:ext cx="5562599" cy="4443173"/>
        </p:xfrm>
        <a:graphic>
          <a:graphicData uri="http://schemas.openxmlformats.org/drawingml/2006/table">
            <a:tbl>
              <a:tblPr firstCol="1" bandRow="1">
                <a:solidFill>
                  <a:schemeClr val="accent1">
                    <a:lumMod val="20000"/>
                    <a:lumOff val="80000"/>
                  </a:schemeClr>
                </a:solidFill>
              </a:tblPr>
              <a:tblGrid>
                <a:gridCol w="3231205"/>
                <a:gridCol w="978330"/>
                <a:gridCol w="1353064"/>
              </a:tblGrid>
              <a:tr h="3283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cap="small" dirty="0">
                          <a:effectLst/>
                        </a:rPr>
                        <a:t>Parameter</a:t>
                      </a:r>
                      <a:endParaRPr lang="en-US" sz="1800" cap="small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D6E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Unit</a:t>
                      </a:r>
                      <a:endParaRPr lang="en-US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D6E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</a:rPr>
                        <a:t>MQXFA/B</a:t>
                      </a:r>
                      <a:endParaRPr lang="en-US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D6EA"/>
                    </a:solidFill>
                  </a:tcPr>
                </a:tc>
              </a:tr>
              <a:tr h="27432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Coil aperture</a:t>
                      </a:r>
                      <a:endParaRPr lang="en-US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D6E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mm</a:t>
                      </a:r>
                      <a:endParaRPr lang="en-US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D6EA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150</a:t>
                      </a:r>
                      <a:endParaRPr lang="en-US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D6EA">
                        <a:tint val="40000"/>
                      </a:srgbClr>
                    </a:solidFill>
                  </a:tcPr>
                </a:tc>
              </a:tr>
              <a:tr h="27432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Magnetic </a:t>
                      </a:r>
                      <a:r>
                        <a:rPr lang="en-US" sz="1800" dirty="0" smtClean="0">
                          <a:effectLst/>
                        </a:rPr>
                        <a:t>length</a:t>
                      </a:r>
                      <a:endParaRPr lang="en-US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D6E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m</a:t>
                      </a:r>
                      <a:endParaRPr lang="en-US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D6EA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</a:rPr>
                        <a:t>4.2/7.15</a:t>
                      </a:r>
                      <a:endParaRPr lang="en-US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D6EA">
                        <a:tint val="20000"/>
                      </a:srgbClr>
                    </a:solidFill>
                  </a:tcPr>
                </a:tc>
              </a:tr>
              <a:tr h="27432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N. of layers</a:t>
                      </a:r>
                      <a:endParaRPr lang="en-US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D6E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 </a:t>
                      </a:r>
                      <a:endParaRPr lang="en-US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D6EA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2</a:t>
                      </a:r>
                      <a:endParaRPr lang="en-US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D6EA">
                        <a:tint val="40000"/>
                      </a:srgbClr>
                    </a:solidFill>
                  </a:tcPr>
                </a:tc>
              </a:tr>
              <a:tr h="27432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N. of turns </a:t>
                      </a:r>
                      <a:r>
                        <a:rPr lang="en-US" sz="1800" dirty="0" smtClean="0">
                          <a:effectLst/>
                        </a:rPr>
                        <a:t>Inner-Outer </a:t>
                      </a:r>
                      <a:r>
                        <a:rPr lang="en-US" sz="1800" dirty="0">
                          <a:effectLst/>
                        </a:rPr>
                        <a:t>layer</a:t>
                      </a:r>
                      <a:endParaRPr lang="en-US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D6E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 </a:t>
                      </a:r>
                      <a:endParaRPr lang="en-US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D6EA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</a:rPr>
                        <a:t>22</a:t>
                      </a:r>
                      <a:r>
                        <a:rPr lang="en-US" sz="1800" baseline="0" dirty="0" smtClean="0">
                          <a:effectLst/>
                        </a:rPr>
                        <a:t>-</a:t>
                      </a:r>
                      <a:r>
                        <a:rPr lang="en-US" sz="1800" dirty="0" smtClean="0">
                          <a:effectLst/>
                        </a:rPr>
                        <a:t>28</a:t>
                      </a:r>
                      <a:endParaRPr lang="en-US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D6EA">
                        <a:tint val="20000"/>
                      </a:srgbClr>
                    </a:solidFill>
                  </a:tcPr>
                </a:tc>
              </a:tr>
              <a:tr h="27432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Operation temperature</a:t>
                      </a:r>
                      <a:endParaRPr lang="en-US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D6E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K</a:t>
                      </a:r>
                      <a:endParaRPr lang="en-US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D6EA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1.9</a:t>
                      </a:r>
                      <a:endParaRPr lang="en-US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D6EA">
                        <a:tint val="40000"/>
                      </a:srgbClr>
                    </a:solidFill>
                  </a:tcPr>
                </a:tc>
              </a:tr>
              <a:tr h="27432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Nominal </a:t>
                      </a:r>
                      <a:r>
                        <a:rPr lang="en-US" sz="1800" dirty="0" smtClean="0">
                          <a:effectLst/>
                        </a:rPr>
                        <a:t>gradient</a:t>
                      </a:r>
                      <a:endParaRPr lang="en-US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D6E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</a:rPr>
                        <a:t>T/m</a:t>
                      </a:r>
                      <a:endParaRPr lang="en-US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D6EA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</a:rPr>
                        <a:t>132.6</a:t>
                      </a:r>
                      <a:endParaRPr lang="en-US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D6EA">
                        <a:tint val="20000"/>
                      </a:srgbClr>
                    </a:solidFill>
                  </a:tcPr>
                </a:tc>
              </a:tr>
              <a:tr h="27432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Nominal current</a:t>
                      </a:r>
                      <a:endParaRPr lang="en-US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D6E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kA</a:t>
                      </a:r>
                      <a:endParaRPr lang="en-US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D6EA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</a:rPr>
                        <a:t>16.5</a:t>
                      </a:r>
                      <a:endParaRPr lang="en-US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D6EA">
                        <a:tint val="40000"/>
                      </a:srgbClr>
                    </a:solidFill>
                  </a:tcPr>
                </a:tc>
              </a:tr>
              <a:tr h="27432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Peak field at nom. current</a:t>
                      </a:r>
                      <a:endParaRPr lang="en-US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D6E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T</a:t>
                      </a:r>
                      <a:endParaRPr lang="en-US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D6EA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</a:rPr>
                        <a:t>11.4</a:t>
                      </a:r>
                      <a:endParaRPr lang="en-US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D6EA">
                        <a:tint val="20000"/>
                      </a:srgbClr>
                    </a:solidFill>
                  </a:tcPr>
                </a:tc>
              </a:tr>
              <a:tr h="27432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Stored energy at </a:t>
                      </a:r>
                      <a:r>
                        <a:rPr lang="en-US" sz="1800" dirty="0" smtClean="0">
                          <a:effectLst/>
                        </a:rPr>
                        <a:t>nom. </a:t>
                      </a:r>
                      <a:r>
                        <a:rPr lang="en-US" sz="1800" dirty="0" err="1" smtClean="0">
                          <a:effectLst/>
                        </a:rPr>
                        <a:t>curr</a:t>
                      </a:r>
                      <a:r>
                        <a:rPr lang="en-US" sz="1800" dirty="0" smtClean="0">
                          <a:effectLst/>
                        </a:rPr>
                        <a:t>.</a:t>
                      </a:r>
                      <a:endParaRPr lang="en-US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D6E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MJ/m</a:t>
                      </a:r>
                      <a:endParaRPr lang="en-US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D6EA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</a:rPr>
                        <a:t>1.2</a:t>
                      </a:r>
                      <a:endParaRPr lang="en-US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D6EA">
                        <a:tint val="40000"/>
                      </a:srgbClr>
                    </a:solidFill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Diff. inductance</a:t>
                      </a:r>
                      <a:endParaRPr lang="en-US" sz="18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D6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mH</a:t>
                      </a:r>
                      <a:r>
                        <a:rPr lang="en-US" sz="1800" b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/m</a:t>
                      </a:r>
                      <a:endParaRPr lang="en-US" sz="18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F3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8.2</a:t>
                      </a:r>
                      <a:endParaRPr lang="en-US" sz="18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F3F6"/>
                    </a:solidFill>
                  </a:tcPr>
                </a:tc>
              </a:tr>
              <a:tr h="27432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</a:rPr>
                        <a:t>Strand diameter</a:t>
                      </a:r>
                      <a:endParaRPr lang="en-US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720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</a:rPr>
                        <a:t>mm</a:t>
                      </a:r>
                      <a:endParaRPr lang="en-US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0404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</a:rPr>
                        <a:t>0.85</a:t>
                      </a:r>
                      <a:endParaRPr lang="en-US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04040">
                        <a:lumMod val="20000"/>
                        <a:lumOff val="80000"/>
                      </a:srgbClr>
                    </a:solidFill>
                  </a:tcPr>
                </a:tc>
              </a:tr>
              <a:tr h="27432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</a:rPr>
                        <a:t>Strand</a:t>
                      </a:r>
                      <a:r>
                        <a:rPr lang="en-US" sz="1800" baseline="0" dirty="0" smtClean="0">
                          <a:effectLst/>
                        </a:rPr>
                        <a:t> number</a:t>
                      </a:r>
                      <a:endParaRPr lang="en-US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720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04040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</a:rPr>
                        <a:t>40</a:t>
                      </a:r>
                      <a:endParaRPr lang="en-US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04040">
                        <a:lumMod val="60000"/>
                        <a:lumOff val="40000"/>
                      </a:srgbClr>
                    </a:solidFill>
                  </a:tcPr>
                </a:tc>
              </a:tr>
              <a:tr h="27432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Cable</a:t>
                      </a:r>
                      <a:r>
                        <a:rPr lang="en-US" sz="1800" baseline="0" dirty="0" smtClean="0"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width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720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mm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0404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18.15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04040">
                        <a:lumMod val="20000"/>
                        <a:lumOff val="80000"/>
                      </a:srgbClr>
                    </a:solidFill>
                  </a:tcPr>
                </a:tc>
              </a:tr>
              <a:tr h="27432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Cable mid thickness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720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mm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04040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1.525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04040">
                        <a:lumMod val="60000"/>
                        <a:lumOff val="40000"/>
                      </a:srgbClr>
                    </a:solidFill>
                  </a:tcPr>
                </a:tc>
              </a:tr>
              <a:tr h="27432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Keystone angle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720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0404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0.4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04040">
                        <a:lumMod val="20000"/>
                        <a:lumOff val="80000"/>
                      </a:srgbClr>
                    </a:solidFill>
                  </a:tcPr>
                </a:tc>
              </a:tr>
            </a:tbl>
          </a:graphicData>
        </a:graphic>
      </p:graphicFrame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l="1313" b="5868"/>
          <a:stretch/>
        </p:blipFill>
        <p:spPr>
          <a:xfrm>
            <a:off x="5562600" y="4413279"/>
            <a:ext cx="3581400" cy="24447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2600" y="850238"/>
            <a:ext cx="3581400" cy="3569362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8B149A-14C6-B749-AF60-1744CFF2A849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6023075"/>
            <a:ext cx="5679055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tx1">
                    <a:lumMod val="50000"/>
                  </a:schemeClr>
                </a:solidFill>
              </a:rPr>
              <a:t>G. Ambrosio et al., “MQXFS1 Quadrupole Design Report” LARP DocDB 1074</a:t>
            </a:r>
            <a:endParaRPr lang="en-US" sz="1400" dirty="0">
              <a:solidFill>
                <a:schemeClr val="tx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4564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Superconducting Strand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defRPr/>
            </a:pPr>
            <a:r>
              <a:rPr lang="en-GB" altLang="en-US" dirty="0"/>
              <a:t>0.85 mm strand, </a:t>
            </a:r>
            <a:endParaRPr lang="en-GB" altLang="en-US" dirty="0" smtClean="0"/>
          </a:p>
          <a:p>
            <a:pPr>
              <a:defRPr/>
            </a:pPr>
            <a:r>
              <a:rPr lang="en-GB" altLang="en-US" dirty="0" smtClean="0"/>
              <a:t>Specifications:</a:t>
            </a:r>
          </a:p>
          <a:p>
            <a:pPr lvl="1">
              <a:defRPr/>
            </a:pPr>
            <a:r>
              <a:rPr lang="en-GB" altLang="en-US" dirty="0" smtClean="0"/>
              <a:t>Ic at 4.2 K:</a:t>
            </a:r>
            <a:endParaRPr lang="en-GB" altLang="en-US" dirty="0"/>
          </a:p>
          <a:p>
            <a:pPr lvl="2">
              <a:defRPr/>
            </a:pPr>
            <a:r>
              <a:rPr lang="en-GB" altLang="en-US" dirty="0" smtClean="0">
                <a:solidFill>
                  <a:srgbClr val="FF0000"/>
                </a:solidFill>
              </a:rPr>
              <a:t>632 A </a:t>
            </a:r>
            <a:r>
              <a:rPr lang="en-GB" altLang="en-US" dirty="0" smtClean="0">
                <a:solidFill>
                  <a:schemeClr val="tx1"/>
                </a:solidFill>
              </a:rPr>
              <a:t>(2450 A/mm</a:t>
            </a:r>
            <a:r>
              <a:rPr lang="en-GB" altLang="en-US" baseline="30000" dirty="0" smtClean="0">
                <a:solidFill>
                  <a:schemeClr val="tx1"/>
                </a:solidFill>
              </a:rPr>
              <a:t>2</a:t>
            </a:r>
            <a:r>
              <a:rPr lang="en-GB" altLang="en-US" dirty="0" smtClean="0">
                <a:solidFill>
                  <a:schemeClr val="tx1"/>
                </a:solidFill>
              </a:rPr>
              <a:t>) at </a:t>
            </a:r>
            <a:r>
              <a:rPr lang="en-GB" altLang="en-US" dirty="0">
                <a:solidFill>
                  <a:schemeClr val="tx1"/>
                </a:solidFill>
              </a:rPr>
              <a:t>12 T</a:t>
            </a:r>
          </a:p>
          <a:p>
            <a:pPr lvl="2">
              <a:defRPr/>
            </a:pPr>
            <a:r>
              <a:rPr lang="en-GB" altLang="en-US" dirty="0" smtClean="0">
                <a:solidFill>
                  <a:srgbClr val="FF0000"/>
                </a:solidFill>
              </a:rPr>
              <a:t>331 A</a:t>
            </a:r>
            <a:r>
              <a:rPr lang="en-GB" altLang="en-US" dirty="0" smtClean="0"/>
              <a:t> (1280 A/mm</a:t>
            </a:r>
            <a:r>
              <a:rPr lang="en-GB" altLang="en-US" baseline="30000" dirty="0" smtClean="0"/>
              <a:t>2</a:t>
            </a:r>
            <a:r>
              <a:rPr lang="en-GB" altLang="en-US" dirty="0" smtClean="0"/>
              <a:t>) at </a:t>
            </a:r>
            <a:r>
              <a:rPr lang="en-GB" altLang="en-US" dirty="0"/>
              <a:t>15 </a:t>
            </a:r>
            <a:r>
              <a:rPr lang="en-GB" altLang="en-US" dirty="0" smtClean="0"/>
              <a:t>T</a:t>
            </a:r>
          </a:p>
          <a:p>
            <a:pPr lvl="1">
              <a:defRPr/>
            </a:pPr>
            <a:r>
              <a:rPr lang="en-GB" altLang="en-US" dirty="0" smtClean="0"/>
              <a:t>Cu/SC: 1.2 +/- 0.1</a:t>
            </a:r>
          </a:p>
          <a:p>
            <a:pPr lvl="1">
              <a:defRPr/>
            </a:pPr>
            <a:r>
              <a:rPr lang="en-GB" altLang="en-US" dirty="0" smtClean="0"/>
              <a:t>RRR &gt; 150</a:t>
            </a:r>
            <a:endParaRPr lang="en-GB" altLang="en-US" dirty="0"/>
          </a:p>
          <a:p>
            <a:pPr lvl="1">
              <a:defRPr/>
            </a:pPr>
            <a:r>
              <a:rPr lang="en-GB" altLang="en-US" dirty="0" smtClean="0"/>
              <a:t>Filament </a:t>
            </a:r>
            <a:r>
              <a:rPr lang="en-GB" altLang="en-US" dirty="0">
                <a:sym typeface="Symbol" panose="05050102010706020507" pitchFamily="18" charset="2"/>
              </a:rPr>
              <a:t>  55 </a:t>
            </a:r>
            <a:r>
              <a:rPr lang="en-GB" altLang="en-US" dirty="0" smtClean="0">
                <a:sym typeface="Symbol" panose="05050102010706020507" pitchFamily="18" charset="2"/>
              </a:rPr>
              <a:t>µm</a:t>
            </a:r>
          </a:p>
          <a:p>
            <a:pPr>
              <a:defRPr/>
            </a:pPr>
            <a:r>
              <a:rPr lang="en-GB" altLang="en-US" dirty="0" smtClean="0"/>
              <a:t>LARP prototype </a:t>
            </a:r>
            <a:r>
              <a:rPr lang="en-GB" altLang="en-US" dirty="0"/>
              <a:t>program</a:t>
            </a:r>
          </a:p>
          <a:p>
            <a:pPr lvl="1">
              <a:defRPr/>
            </a:pPr>
            <a:r>
              <a:rPr lang="en-GB" altLang="en-US" dirty="0"/>
              <a:t>OST </a:t>
            </a:r>
            <a:r>
              <a:rPr lang="en-GB" altLang="en-US" dirty="0">
                <a:solidFill>
                  <a:srgbClr val="FF0000"/>
                </a:solidFill>
              </a:rPr>
              <a:t>RRP</a:t>
            </a:r>
            <a:r>
              <a:rPr lang="en-GB" altLang="en-US" dirty="0"/>
              <a:t> </a:t>
            </a:r>
            <a:r>
              <a:rPr lang="en-GB" altLang="en-US" dirty="0" smtClean="0">
                <a:solidFill>
                  <a:srgbClr val="FF0000"/>
                </a:solidFill>
              </a:rPr>
              <a:t>108/127</a:t>
            </a:r>
          </a:p>
          <a:p>
            <a:pPr>
              <a:defRPr/>
            </a:pPr>
            <a:r>
              <a:rPr lang="en-GB" altLang="en-US" dirty="0" smtClean="0">
                <a:solidFill>
                  <a:schemeClr val="bg1">
                    <a:lumMod val="50000"/>
                  </a:schemeClr>
                </a:solidFill>
              </a:rPr>
              <a:t>CERN </a:t>
            </a:r>
            <a:r>
              <a:rPr lang="en-GB" altLang="en-US" dirty="0">
                <a:solidFill>
                  <a:schemeClr val="bg1">
                    <a:lumMod val="50000"/>
                  </a:schemeClr>
                </a:solidFill>
              </a:rPr>
              <a:t>prototype </a:t>
            </a:r>
            <a:r>
              <a:rPr lang="en-GB" altLang="en-US" dirty="0" smtClean="0">
                <a:solidFill>
                  <a:schemeClr val="bg1">
                    <a:lumMod val="50000"/>
                  </a:schemeClr>
                </a:solidFill>
              </a:rPr>
              <a:t>program</a:t>
            </a:r>
          </a:p>
          <a:p>
            <a:pPr lvl="1">
              <a:defRPr/>
            </a:pPr>
            <a:r>
              <a:rPr lang="en-GB" altLang="en-US" dirty="0">
                <a:solidFill>
                  <a:schemeClr val="bg1">
                    <a:lumMod val="50000"/>
                  </a:schemeClr>
                </a:solidFill>
              </a:rPr>
              <a:t>OST RRP </a:t>
            </a:r>
            <a:r>
              <a:rPr lang="en-GB" altLang="en-US" dirty="0" smtClean="0">
                <a:solidFill>
                  <a:schemeClr val="bg1">
                    <a:lumMod val="50000"/>
                  </a:schemeClr>
                </a:solidFill>
              </a:rPr>
              <a:t>108/127</a:t>
            </a:r>
            <a:endParaRPr lang="en-GB" altLang="en-US" dirty="0">
              <a:solidFill>
                <a:schemeClr val="bg1">
                  <a:lumMod val="50000"/>
                </a:schemeClr>
              </a:solidFill>
            </a:endParaRPr>
          </a:p>
          <a:p>
            <a:pPr lvl="1">
              <a:defRPr/>
            </a:pPr>
            <a:r>
              <a:rPr lang="en-GB" altLang="en-US" dirty="0">
                <a:solidFill>
                  <a:schemeClr val="bg1">
                    <a:lumMod val="50000"/>
                  </a:schemeClr>
                </a:solidFill>
              </a:rPr>
              <a:t>EAS Bruker PIT 192</a:t>
            </a:r>
          </a:p>
          <a:p>
            <a:pPr>
              <a:defRPr/>
            </a:pPr>
            <a:endParaRPr lang="en-GB" altLang="en-US" dirty="0" smtClean="0">
              <a:solidFill>
                <a:srgbClr val="FF0000"/>
              </a:solidFill>
              <a:sym typeface="Symbol" panose="05050102010706020507" pitchFamily="18" charset="2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G. Ambrosio | QXF Design</a:t>
            </a:r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5201925" y="899785"/>
            <a:ext cx="1470274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1200" b="1" dirty="0" smtClean="0">
                <a:latin typeface="+mn-lt"/>
              </a:rPr>
              <a:t>OST-RRP 108-127</a:t>
            </a:r>
            <a:endParaRPr lang="en-GB" sz="1200" b="1" dirty="0">
              <a:latin typeface="+mn-lt"/>
            </a:endParaRPr>
          </a:p>
        </p:txBody>
      </p:sp>
      <p:pic>
        <p:nvPicPr>
          <p:cNvPr id="7" name="Picture 6" descr="C:\Documents and Settings\bbordini\Local Settings\Temporary Internet Files\Content.Word\0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51" r="13051"/>
          <a:stretch>
            <a:fillRect/>
          </a:stretch>
        </p:blipFill>
        <p:spPr bwMode="auto">
          <a:xfrm>
            <a:off x="5100638" y="1216025"/>
            <a:ext cx="792000" cy="806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HO10S14163A01U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615"/>
          <a:stretch>
            <a:fillRect/>
          </a:stretch>
        </p:blipFill>
        <p:spPr bwMode="auto">
          <a:xfrm>
            <a:off x="5940152" y="1219200"/>
            <a:ext cx="792000" cy="802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6" t="374" r="1106" b="1308"/>
          <a:stretch>
            <a:fillRect/>
          </a:stretch>
        </p:blipFill>
        <p:spPr bwMode="auto">
          <a:xfrm>
            <a:off x="7041967" y="1239137"/>
            <a:ext cx="792000" cy="790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H:\_D\Temp\_LTSW_16_Santa Fe\Bernardo-II-BA_P2775_D0,85_P1_V 20,0_MIA_bearbeitet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58" b="99657" l="0" r="996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456" y="1229608"/>
            <a:ext cx="792000" cy="792000"/>
          </a:xfrm>
          <a:prstGeom prst="rect">
            <a:avLst/>
          </a:prstGeom>
          <a:noFill/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/>
          <a:srcRect l="1824" r="21759"/>
          <a:stretch/>
        </p:blipFill>
        <p:spPr>
          <a:xfrm>
            <a:off x="4572000" y="2060849"/>
            <a:ext cx="4081620" cy="388013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288785" y="922543"/>
            <a:ext cx="1090363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1200" b="1" dirty="0" smtClean="0">
                <a:latin typeface="+mn-lt"/>
              </a:rPr>
              <a:t>EAS-PIT 192</a:t>
            </a:r>
            <a:endParaRPr lang="en-GB" sz="1200" b="1" dirty="0">
              <a:latin typeface="+mn-lt"/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8B149A-14C6-B749-AF60-1744CFF2A849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6934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Superconducting Cable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G. Ambrosio | QXF Design</a:t>
            </a:r>
            <a:endParaRPr lang="en-US" b="1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228600" y="1043047"/>
            <a:ext cx="4144448" cy="3388910"/>
          </a:xfrm>
        </p:spPr>
        <p:txBody>
          <a:bodyPr>
            <a:normAutofit fontScale="92500" lnSpcReduction="20000"/>
          </a:bodyPr>
          <a:lstStyle/>
          <a:p>
            <a:pPr>
              <a:buFont typeface="Arial" charset="0"/>
              <a:buChar char="•"/>
              <a:defRPr/>
            </a:pPr>
            <a:r>
              <a:rPr lang="en-GB" dirty="0" smtClean="0"/>
              <a:t>40-strand cable</a:t>
            </a:r>
          </a:p>
          <a:p>
            <a:pPr>
              <a:buFont typeface="Arial" charset="0"/>
              <a:buChar char="•"/>
              <a:defRPr/>
            </a:pPr>
            <a:r>
              <a:rPr lang="en-GB" dirty="0" smtClean="0"/>
              <a:t>Mid-thickness after cabling</a:t>
            </a:r>
            <a:endParaRPr lang="en-GB" dirty="0"/>
          </a:p>
          <a:p>
            <a:pPr lvl="1">
              <a:buFont typeface="Arial" charset="0"/>
              <a:buChar char="–"/>
              <a:defRPr/>
            </a:pPr>
            <a:r>
              <a:rPr lang="en-GB" dirty="0" smtClean="0">
                <a:solidFill>
                  <a:srgbClr val="FF0000"/>
                </a:solidFill>
              </a:rPr>
              <a:t>1.525 +/- </a:t>
            </a:r>
            <a:r>
              <a:rPr lang="en-GB" dirty="0">
                <a:solidFill>
                  <a:srgbClr val="FF0000"/>
                </a:solidFill>
              </a:rPr>
              <a:t>0.010 mm</a:t>
            </a:r>
          </a:p>
          <a:p>
            <a:pPr>
              <a:buFont typeface="Arial" charset="0"/>
              <a:buChar char="•"/>
              <a:defRPr/>
            </a:pPr>
            <a:r>
              <a:rPr lang="en-GB" dirty="0" smtClean="0"/>
              <a:t>Width </a:t>
            </a:r>
            <a:r>
              <a:rPr lang="en-GB" dirty="0"/>
              <a:t>after cabling</a:t>
            </a:r>
          </a:p>
          <a:p>
            <a:pPr lvl="1">
              <a:buFont typeface="Arial" charset="0"/>
              <a:buChar char="–"/>
              <a:defRPr/>
            </a:pPr>
            <a:r>
              <a:rPr lang="en-GB" dirty="0" smtClean="0">
                <a:solidFill>
                  <a:srgbClr val="FF0000"/>
                </a:solidFill>
              </a:rPr>
              <a:t>18.150 </a:t>
            </a:r>
            <a:r>
              <a:rPr lang="en-GB" dirty="0">
                <a:solidFill>
                  <a:srgbClr val="FF0000"/>
                </a:solidFill>
              </a:rPr>
              <a:t>+/- 0.050 </a:t>
            </a:r>
            <a:r>
              <a:rPr lang="en-GB" dirty="0" smtClean="0">
                <a:solidFill>
                  <a:srgbClr val="FF0000"/>
                </a:solidFill>
              </a:rPr>
              <a:t>mm</a:t>
            </a:r>
            <a:endParaRPr lang="en-GB" dirty="0" smtClean="0"/>
          </a:p>
          <a:p>
            <a:pPr>
              <a:buFont typeface="Arial" charset="0"/>
              <a:buChar char="•"/>
              <a:defRPr/>
            </a:pPr>
            <a:r>
              <a:rPr lang="en-GB" dirty="0" smtClean="0"/>
              <a:t>Keystone </a:t>
            </a:r>
            <a:r>
              <a:rPr lang="en-GB" dirty="0"/>
              <a:t>angle</a:t>
            </a:r>
          </a:p>
          <a:p>
            <a:pPr lvl="1">
              <a:buFont typeface="Arial" charset="0"/>
              <a:buChar char="–"/>
              <a:defRPr/>
            </a:pPr>
            <a:r>
              <a:rPr lang="en-GB" dirty="0" smtClean="0">
                <a:solidFill>
                  <a:srgbClr val="FF0000"/>
                </a:solidFill>
              </a:rPr>
              <a:t>0.40 </a:t>
            </a:r>
            <a:r>
              <a:rPr lang="en-GB" dirty="0">
                <a:solidFill>
                  <a:srgbClr val="FF0000"/>
                </a:solidFill>
              </a:rPr>
              <a:t>+/- 0.10 </a:t>
            </a:r>
            <a:r>
              <a:rPr lang="en-GB" dirty="0" smtClean="0">
                <a:solidFill>
                  <a:srgbClr val="FF0000"/>
                </a:solidFill>
              </a:rPr>
              <a:t>deg.</a:t>
            </a:r>
          </a:p>
          <a:p>
            <a:pPr>
              <a:defRPr/>
            </a:pPr>
            <a:r>
              <a:rPr lang="en-US" dirty="0" smtClean="0"/>
              <a:t>Pitch </a:t>
            </a:r>
            <a:r>
              <a:rPr lang="en-US" dirty="0"/>
              <a:t>length</a:t>
            </a:r>
          </a:p>
          <a:p>
            <a:pPr lvl="1">
              <a:buFont typeface="Arial" charset="0"/>
              <a:buChar char="–"/>
              <a:defRPr/>
            </a:pPr>
            <a:r>
              <a:rPr lang="en-US" dirty="0">
                <a:solidFill>
                  <a:srgbClr val="FF0000"/>
                </a:solidFill>
              </a:rPr>
              <a:t>109 </a:t>
            </a:r>
            <a:r>
              <a:rPr lang="en-US" dirty="0" smtClean="0">
                <a:solidFill>
                  <a:srgbClr val="FF0000"/>
                </a:solidFill>
              </a:rPr>
              <a:t>mm</a:t>
            </a:r>
          </a:p>
          <a:p>
            <a:pPr>
              <a:defRPr/>
            </a:pPr>
            <a:r>
              <a:rPr lang="en-GB" dirty="0"/>
              <a:t>SS core </a:t>
            </a:r>
            <a:r>
              <a:rPr lang="en-US" dirty="0"/>
              <a:t>12 mm </a:t>
            </a:r>
            <a:r>
              <a:rPr lang="en-US" dirty="0" smtClean="0"/>
              <a:t>x 25 </a:t>
            </a:r>
            <a:r>
              <a:rPr lang="en-US" dirty="0" err="1"/>
              <a:t>μm</a:t>
            </a:r>
            <a:r>
              <a:rPr lang="en-US" dirty="0"/>
              <a:t> </a:t>
            </a:r>
            <a:r>
              <a:rPr lang="en-US" dirty="0" smtClean="0"/>
              <a:t>thick</a:t>
            </a:r>
            <a:endParaRPr lang="en-GB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4648200" y="1043047"/>
            <a:ext cx="4096265" cy="2968780"/>
          </a:xfrm>
          <a:prstGeom prst="rect">
            <a:avLst/>
          </a:prstGeom>
        </p:spPr>
        <p:txBody>
          <a:bodyPr lIns="0" tIns="0" rIns="0" bIns="0">
            <a:normAutofit fontScale="92500" lnSpcReduction="20000"/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ＭＳ Ｐゴシック" charset="0"/>
                <a:cs typeface="+mn-cs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ＭＳ Ｐゴシック" charset="0"/>
                <a:cs typeface="+mn-cs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+mn-cs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GB" dirty="0"/>
              <a:t>Assumed expansion during reaction</a:t>
            </a:r>
          </a:p>
          <a:p>
            <a:pPr lvl="1">
              <a:defRPr/>
            </a:pPr>
            <a:r>
              <a:rPr lang="en-GB" dirty="0"/>
              <a:t>4.5% in thickness: </a:t>
            </a:r>
            <a:r>
              <a:rPr lang="en-GB" dirty="0">
                <a:solidFill>
                  <a:srgbClr val="FF0000"/>
                </a:solidFill>
              </a:rPr>
              <a:t>~70 </a:t>
            </a:r>
            <a:r>
              <a:rPr lang="el-GR" dirty="0">
                <a:solidFill>
                  <a:srgbClr val="FF0000"/>
                </a:solidFill>
              </a:rPr>
              <a:t>μ</a:t>
            </a:r>
            <a:r>
              <a:rPr lang="en-GB" dirty="0">
                <a:solidFill>
                  <a:srgbClr val="FF0000"/>
                </a:solidFill>
              </a:rPr>
              <a:t>m</a:t>
            </a:r>
            <a:endParaRPr lang="en-GB" dirty="0"/>
          </a:p>
          <a:p>
            <a:pPr lvl="2">
              <a:buFont typeface="Arial" charset="0"/>
              <a:buChar char="–"/>
              <a:defRPr/>
            </a:pPr>
            <a:r>
              <a:rPr lang="en-GB" u="sng" dirty="0"/>
              <a:t>same keystone angle</a:t>
            </a:r>
          </a:p>
          <a:p>
            <a:pPr lvl="1">
              <a:defRPr/>
            </a:pPr>
            <a:r>
              <a:rPr lang="en-GB" dirty="0"/>
              <a:t>1.2 % in width: </a:t>
            </a:r>
            <a:r>
              <a:rPr lang="en-GB" dirty="0">
                <a:solidFill>
                  <a:srgbClr val="FF0000"/>
                </a:solidFill>
              </a:rPr>
              <a:t>~210 </a:t>
            </a:r>
            <a:r>
              <a:rPr lang="el-GR" dirty="0">
                <a:solidFill>
                  <a:srgbClr val="FF0000"/>
                </a:solidFill>
              </a:rPr>
              <a:t>μ</a:t>
            </a:r>
            <a:r>
              <a:rPr lang="en-GB" dirty="0">
                <a:solidFill>
                  <a:srgbClr val="FF0000"/>
                </a:solidFill>
              </a:rPr>
              <a:t>m</a:t>
            </a:r>
          </a:p>
          <a:p>
            <a:pPr>
              <a:defRPr/>
            </a:pPr>
            <a:r>
              <a:rPr lang="en-GB" dirty="0"/>
              <a:t>Mid–thickness after reaction</a:t>
            </a:r>
          </a:p>
          <a:p>
            <a:pPr lvl="1">
              <a:defRPr/>
            </a:pPr>
            <a:r>
              <a:rPr lang="en-GB" dirty="0">
                <a:solidFill>
                  <a:srgbClr val="FF0000"/>
                </a:solidFill>
              </a:rPr>
              <a:t>1.594 mm</a:t>
            </a:r>
          </a:p>
          <a:p>
            <a:pPr>
              <a:defRPr/>
            </a:pPr>
            <a:r>
              <a:rPr lang="en-GB" dirty="0"/>
              <a:t>Width after reaction</a:t>
            </a:r>
          </a:p>
          <a:p>
            <a:pPr lvl="1">
              <a:defRPr/>
            </a:pPr>
            <a:r>
              <a:rPr lang="en-GB" dirty="0">
                <a:solidFill>
                  <a:srgbClr val="FF0000"/>
                </a:solidFill>
              </a:rPr>
              <a:t>18.363 mm</a:t>
            </a:r>
          </a:p>
          <a:p>
            <a:pPr lvl="1">
              <a:defRPr/>
            </a:pPr>
            <a:endParaRPr lang="en-GB" dirty="0" smtClean="0">
              <a:solidFill>
                <a:srgbClr val="FF0000"/>
              </a:solidFill>
            </a:endParaRPr>
          </a:p>
          <a:p>
            <a:pPr>
              <a:defRPr/>
            </a:pPr>
            <a:endParaRPr lang="en-GB" dirty="0" smtClean="0"/>
          </a:p>
          <a:p>
            <a:pPr>
              <a:defRPr/>
            </a:pPr>
            <a:endParaRPr lang="en-GB" dirty="0"/>
          </a:p>
        </p:txBody>
      </p:sp>
      <p:grpSp>
        <p:nvGrpSpPr>
          <p:cNvPr id="11" name="Group 9"/>
          <p:cNvGrpSpPr>
            <a:grpSpLocks/>
          </p:cNvGrpSpPr>
          <p:nvPr/>
        </p:nvGrpSpPr>
        <p:grpSpPr bwMode="auto">
          <a:xfrm>
            <a:off x="5749925" y="3609429"/>
            <a:ext cx="3363913" cy="903288"/>
            <a:chOff x="5017800" y="2907347"/>
            <a:chExt cx="3364201" cy="902653"/>
          </a:xfrm>
        </p:grpSpPr>
        <p:grpSp>
          <p:nvGrpSpPr>
            <p:cNvPr id="12" name="Group 11"/>
            <p:cNvGrpSpPr>
              <a:grpSpLocks/>
            </p:cNvGrpSpPr>
            <p:nvPr/>
          </p:nvGrpSpPr>
          <p:grpSpPr bwMode="auto">
            <a:xfrm>
              <a:off x="5662800" y="3030379"/>
              <a:ext cx="2057399" cy="544800"/>
              <a:chOff x="6705600" y="4114800"/>
              <a:chExt cx="2057399" cy="544800"/>
            </a:xfrm>
          </p:grpSpPr>
          <p:sp>
            <p:nvSpPr>
              <p:cNvPr id="17" name="Flowchart: Manual Input 16"/>
              <p:cNvSpPr/>
              <p:nvPr/>
            </p:nvSpPr>
            <p:spPr>
              <a:xfrm>
                <a:off x="6857593" y="4191652"/>
                <a:ext cx="1905163" cy="456879"/>
              </a:xfrm>
              <a:prstGeom prst="flowChartManualInput">
                <a:avLst/>
              </a:prstGeom>
              <a:ln w="9525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GB"/>
              </a:p>
            </p:txBody>
          </p:sp>
          <p:sp>
            <p:nvSpPr>
              <p:cNvPr id="18" name="Flowchart: Manual Input 17"/>
              <p:cNvSpPr/>
              <p:nvPr/>
            </p:nvSpPr>
            <p:spPr>
              <a:xfrm>
                <a:off x="6705180" y="4115506"/>
                <a:ext cx="2052814" cy="544130"/>
              </a:xfrm>
              <a:prstGeom prst="flowChartManualInput">
                <a:avLst/>
              </a:prstGeom>
              <a:noFill/>
              <a:ln w="9525">
                <a:solidFill>
                  <a:schemeClr val="tx2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GB"/>
              </a:p>
            </p:txBody>
          </p:sp>
        </p:grpSp>
        <p:sp>
          <p:nvSpPr>
            <p:cNvPr id="13" name="TextBox 16"/>
            <p:cNvSpPr txBox="1">
              <a:spLocks noChangeArrowheads="1"/>
            </p:cNvSpPr>
            <p:nvPr/>
          </p:nvSpPr>
          <p:spPr bwMode="auto">
            <a:xfrm>
              <a:off x="7924801" y="2907347"/>
              <a:ext cx="457200" cy="246063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2"/>
              </a:solidFill>
              <a:miter lim="800000"/>
              <a:headEnd/>
              <a:tailEnd/>
            </a:ln>
          </p:spPr>
          <p:txBody>
            <a:bodyPr lIns="0" rIns="0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2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2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2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2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2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2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2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2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2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000">
                  <a:latin typeface="Arial" panose="020B0604020202020204" pitchFamily="34" charset="0"/>
                </a:rPr>
                <a:t> 70 </a:t>
              </a:r>
              <a:r>
                <a:rPr lang="el-GR" altLang="en-US" sz="1000">
                  <a:latin typeface="Arial" panose="020B0604020202020204" pitchFamily="34" charset="0"/>
                </a:rPr>
                <a:t>μ</a:t>
              </a:r>
              <a:r>
                <a:rPr lang="en-GB" altLang="en-US" sz="1000">
                  <a:latin typeface="Arial" panose="020B0604020202020204" pitchFamily="34" charset="0"/>
                </a:rPr>
                <a:t>m</a:t>
              </a:r>
            </a:p>
          </p:txBody>
        </p:sp>
        <p:sp>
          <p:nvSpPr>
            <p:cNvPr id="14" name="TextBox 16"/>
            <p:cNvSpPr txBox="1">
              <a:spLocks noChangeArrowheads="1"/>
            </p:cNvSpPr>
            <p:nvPr/>
          </p:nvSpPr>
          <p:spPr bwMode="auto">
            <a:xfrm>
              <a:off x="5017800" y="3563779"/>
              <a:ext cx="533400" cy="246221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2"/>
              </a:solidFill>
              <a:miter lim="800000"/>
              <a:headEnd/>
              <a:tailEnd/>
            </a:ln>
          </p:spPr>
          <p:txBody>
            <a:bodyPr lIns="0" rIns="0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2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2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2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2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2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2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2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2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2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000" dirty="0">
                  <a:latin typeface="Arial" panose="020B0604020202020204" pitchFamily="34" charset="0"/>
                </a:rPr>
                <a:t> </a:t>
              </a:r>
              <a:r>
                <a:rPr lang="en-GB" altLang="en-US" sz="1000" dirty="0" smtClean="0">
                  <a:latin typeface="Arial" panose="020B0604020202020204" pitchFamily="34" charset="0"/>
                </a:rPr>
                <a:t>210 </a:t>
              </a:r>
              <a:r>
                <a:rPr lang="el-GR" altLang="en-US" sz="1000" dirty="0">
                  <a:latin typeface="Arial" panose="020B0604020202020204" pitchFamily="34" charset="0"/>
                </a:rPr>
                <a:t>μ</a:t>
              </a:r>
              <a:r>
                <a:rPr lang="en-GB" altLang="en-US" sz="1000" dirty="0">
                  <a:latin typeface="Arial" panose="020B0604020202020204" pitchFamily="34" charset="0"/>
                </a:rPr>
                <a:t>m</a:t>
              </a:r>
            </a:p>
          </p:txBody>
        </p:sp>
        <p:cxnSp>
          <p:nvCxnSpPr>
            <p:cNvPr id="15" name="Straight Connector 14"/>
            <p:cNvCxnSpPr>
              <a:stCxn id="14" idx="3"/>
            </p:cNvCxnSpPr>
            <p:nvPr/>
          </p:nvCxnSpPr>
          <p:spPr>
            <a:xfrm flipV="1">
              <a:off x="5551246" y="3575215"/>
              <a:ext cx="163527" cy="111047"/>
            </a:xfrm>
            <a:prstGeom prst="line">
              <a:avLst/>
            </a:prstGeom>
            <a:ln w="952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7719956" y="3050122"/>
              <a:ext cx="204806" cy="0"/>
            </a:xfrm>
            <a:prstGeom prst="line">
              <a:avLst/>
            </a:prstGeom>
            <a:ln w="952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6" t="17461" r="18668" b="68755"/>
          <a:stretch>
            <a:fillRect/>
          </a:stretch>
        </p:blipFill>
        <p:spPr bwMode="auto">
          <a:xfrm>
            <a:off x="465299" y="5575482"/>
            <a:ext cx="8459787" cy="91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228600" y="4628601"/>
            <a:ext cx="550375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GB" dirty="0" smtClean="0"/>
              <a:t>Cable Insulation: </a:t>
            </a:r>
            <a:r>
              <a:rPr lang="en-GB" dirty="0"/>
              <a:t>S2-glass </a:t>
            </a:r>
            <a:r>
              <a:rPr lang="en-GB" dirty="0" smtClean="0"/>
              <a:t>with </a:t>
            </a:r>
            <a:r>
              <a:rPr lang="en-GB" dirty="0" err="1" smtClean="0"/>
              <a:t>silane</a:t>
            </a:r>
            <a:r>
              <a:rPr lang="en-GB" dirty="0" smtClean="0"/>
              <a:t> </a:t>
            </a:r>
            <a:r>
              <a:rPr lang="en-GB" dirty="0"/>
              <a:t>sizing</a:t>
            </a:r>
          </a:p>
          <a:p>
            <a:pPr>
              <a:buFont typeface="Arial" charset="0"/>
              <a:buChar char="•"/>
              <a:defRPr/>
            </a:pPr>
            <a:r>
              <a:rPr lang="en-US" dirty="0" smtClean="0"/>
              <a:t>  Thickness: </a:t>
            </a:r>
            <a:r>
              <a:rPr lang="en-US" dirty="0">
                <a:solidFill>
                  <a:srgbClr val="FF0000"/>
                </a:solidFill>
              </a:rPr>
              <a:t>145 </a:t>
            </a:r>
            <a:r>
              <a:rPr lang="en-US" dirty="0">
                <a:solidFill>
                  <a:srgbClr val="FF0000"/>
                </a:solidFill>
                <a:sym typeface="Symbol"/>
              </a:rPr>
              <a:t>5</a:t>
            </a:r>
            <a:r>
              <a:rPr lang="el-GR" dirty="0">
                <a:solidFill>
                  <a:srgbClr val="FF0000"/>
                </a:solidFill>
              </a:rPr>
              <a:t> μ</a:t>
            </a:r>
            <a:r>
              <a:rPr lang="en-US" dirty="0">
                <a:solidFill>
                  <a:srgbClr val="FF0000"/>
                </a:solidFill>
              </a:rPr>
              <a:t>m </a:t>
            </a:r>
            <a:r>
              <a:rPr lang="en-US" dirty="0"/>
              <a:t>at 5 </a:t>
            </a:r>
            <a:r>
              <a:rPr lang="en-US" dirty="0" smtClean="0"/>
              <a:t>MPa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8B149A-14C6-B749-AF60-1744CFF2A849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5743446" y="6493057"/>
            <a:ext cx="318164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chemeClr val="accent1">
                    <a:lumMod val="50000"/>
                  </a:schemeClr>
                </a:solidFill>
              </a:rPr>
              <a:t>Cable cross-section with SS core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 flipH="1" flipV="1">
            <a:off x="7868873" y="6034269"/>
            <a:ext cx="310393" cy="48083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88811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ermilabTemplate">
  <a:themeElements>
    <a:clrScheme name="Custom 2">
      <a:dk1>
        <a:srgbClr val="404040"/>
      </a:dk1>
      <a:lt1>
        <a:srgbClr val="FFFFFF"/>
      </a:lt1>
      <a:dk2>
        <a:srgbClr val="154D81"/>
      </a:dk2>
      <a:lt2>
        <a:srgbClr val="FFFFFF"/>
      </a:lt2>
      <a:accent1>
        <a:srgbClr val="82D2E6"/>
      </a:accent1>
      <a:accent2>
        <a:srgbClr val="1997B7"/>
      </a:accent2>
      <a:accent3>
        <a:srgbClr val="DA592A"/>
      </a:accent3>
      <a:accent4>
        <a:srgbClr val="BD1F24"/>
      </a:accent4>
      <a:accent5>
        <a:srgbClr val="519A24"/>
      </a:accent5>
      <a:accent6>
        <a:srgbClr val="40404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Fermilab: Footer Only">
  <a:themeElements>
    <a:clrScheme name="Fermilab">
      <a:dk1>
        <a:srgbClr val="074184"/>
      </a:dk1>
      <a:lt1>
        <a:srgbClr val="FFFFFF"/>
      </a:lt1>
      <a:dk2>
        <a:srgbClr val="074184"/>
      </a:dk2>
      <a:lt2>
        <a:srgbClr val="FFFCF3"/>
      </a:lt2>
      <a:accent1>
        <a:srgbClr val="70C3DC"/>
      </a:accent1>
      <a:accent2>
        <a:srgbClr val="E14825"/>
      </a:accent2>
      <a:accent3>
        <a:srgbClr val="399F3C"/>
      </a:accent3>
      <a:accent4>
        <a:srgbClr val="800F1B"/>
      </a:accent4>
      <a:accent5>
        <a:srgbClr val="1997B7"/>
      </a:accent5>
      <a:accent6>
        <a:srgbClr val="40404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FermilabTemplate.pot</Template>
  <TotalTime>20140</TotalTime>
  <Words>1592</Words>
  <Application>Microsoft Office PowerPoint</Application>
  <PresentationFormat>On-screen Show (4:3)</PresentationFormat>
  <Paragraphs>380</Paragraphs>
  <Slides>30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30</vt:i4>
      </vt:variant>
    </vt:vector>
  </HeadingPairs>
  <TitlesOfParts>
    <vt:vector size="39" baseType="lpstr">
      <vt:lpstr>ＭＳ Ｐゴシック</vt:lpstr>
      <vt:lpstr>Arial</vt:lpstr>
      <vt:lpstr>Calibri</vt:lpstr>
      <vt:lpstr>Helvetica</vt:lpstr>
      <vt:lpstr>Symbol</vt:lpstr>
      <vt:lpstr>Times New Roman</vt:lpstr>
      <vt:lpstr>Wingdings</vt:lpstr>
      <vt:lpstr>FermilabTemplate</vt:lpstr>
      <vt:lpstr>Fermilab: Footer Only</vt:lpstr>
      <vt:lpstr>QXF Design</vt:lpstr>
      <vt:lpstr>Outline</vt:lpstr>
      <vt:lpstr>US Contribution to HL-LHC Inner Triplets</vt:lpstr>
      <vt:lpstr>Requirements</vt:lpstr>
      <vt:lpstr>MQXF Design based on LARP Development</vt:lpstr>
      <vt:lpstr>LARP Magnets Zoo</vt:lpstr>
      <vt:lpstr>MQXFA/B Main Parameters</vt:lpstr>
      <vt:lpstr>Superconducting Strand</vt:lpstr>
      <vt:lpstr>Superconducting Cable</vt:lpstr>
      <vt:lpstr>From 1st to 2nd generation Coil design fine-tuning</vt:lpstr>
      <vt:lpstr>Coil Design</vt:lpstr>
      <vt:lpstr>Magnetic Design</vt:lpstr>
      <vt:lpstr>Magnetic Analysis &amp; F.Q. Targets</vt:lpstr>
      <vt:lpstr>Magnetic analysis Corrective strategies</vt:lpstr>
      <vt:lpstr>Magnet assembly and pre-loading</vt:lpstr>
      <vt:lpstr>Axial Loading and Axial Strain</vt:lpstr>
      <vt:lpstr>Cold Mass (LMQXFA)</vt:lpstr>
      <vt:lpstr>Cooling &amp; Rad Hardness</vt:lpstr>
      <vt:lpstr>Quench protection</vt:lpstr>
      <vt:lpstr>Conclusions</vt:lpstr>
      <vt:lpstr>Back up Slides</vt:lpstr>
      <vt:lpstr>Overview of MQXF design</vt:lpstr>
      <vt:lpstr>Overview of MQXF design LARP</vt:lpstr>
      <vt:lpstr>Overview of MQXF design From HQ to MQXF</vt:lpstr>
      <vt:lpstr>Overview of MQXF design LHC low- quadrupole support structures</vt:lpstr>
      <vt:lpstr>Superconducting Strand</vt:lpstr>
      <vt:lpstr>Coil design</vt:lpstr>
      <vt:lpstr>From 1st to 2nd generation  Insulated cable design</vt:lpstr>
      <vt:lpstr>Magnet parameters</vt:lpstr>
      <vt:lpstr>Mechanical analysis</vt:lpstr>
    </vt:vector>
  </TitlesOfParts>
  <Company>Sandbox Studio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Sandbox Studio</dc:creator>
  <cp:lastModifiedBy>Giorgio Ambrosio x2297 12326N</cp:lastModifiedBy>
  <cp:revision>373</cp:revision>
  <cp:lastPrinted>2014-01-20T19:40:21Z</cp:lastPrinted>
  <dcterms:created xsi:type="dcterms:W3CDTF">2014-01-03T20:18:13Z</dcterms:created>
  <dcterms:modified xsi:type="dcterms:W3CDTF">2016-07-05T17:34:56Z</dcterms:modified>
</cp:coreProperties>
</file>