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4068" r:id="rId3"/>
  </p:sldMasterIdLst>
  <p:notesMasterIdLst>
    <p:notesMasterId r:id="rId14"/>
  </p:notesMasterIdLst>
  <p:handoutMasterIdLst>
    <p:handoutMasterId r:id="rId15"/>
  </p:handoutMasterIdLst>
  <p:sldIdLst>
    <p:sldId id="265" r:id="rId4"/>
    <p:sldId id="300" r:id="rId5"/>
    <p:sldId id="298" r:id="rId6"/>
    <p:sldId id="299" r:id="rId7"/>
    <p:sldId id="301" r:id="rId8"/>
    <p:sldId id="302" r:id="rId9"/>
    <p:sldId id="303" r:id="rId10"/>
    <p:sldId id="287" r:id="rId11"/>
    <p:sldId id="296" r:id="rId12"/>
    <p:sldId id="274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003087"/>
    <a:srgbClr val="0F2D62"/>
    <a:srgbClr val="505050"/>
    <a:srgbClr val="808080"/>
    <a:srgbClr val="BD1F24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2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6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BD15A65-E033-400A-A9E2-513FB5D68094}" type="datetimeFigureOut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C997784D-7248-4DA8-9B0F-57DE2E029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086E61-8BB7-4B62-A056-58F4F721C9CC}" type="datetimeFigureOut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B0098E81-642F-4BA6-995B-CAAADC05B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59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0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1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04851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Operated by Fermi Research Alliance,</a:t>
            </a:r>
            <a:r>
              <a:rPr lang="en-US" sz="1400" baseline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LLC for the U.S. Department of Energy Office of Science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793450" y="1436738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793450" y="1801820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3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0FD8-DA15-4030-A593-EB73CDDBAD57}" type="datetime1">
              <a:rPr lang="en-US" altLang="en-US" smtClean="0"/>
              <a:pPr/>
              <a:t>6/20/2016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28A1-EECB-4F9B-B28C-A2B514F63A9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  <a:prstGeom prst="rect">
            <a:avLst/>
          </a:prstGeom>
        </p:spPr>
        <p:txBody>
          <a:bodyPr anchor="t"/>
          <a:lstStyle>
            <a:lvl1pPr>
              <a:buNone/>
              <a:defRPr sz="28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371600" y="1200150"/>
            <a:ext cx="7620000" cy="74295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aseline="0" dirty="0" smtClean="0"/>
              <a:t>Click to edit master title style</a:t>
            </a:r>
            <a:endParaRPr lang="en-US" baseline="0" dirty="0"/>
          </a:p>
        </p:txBody>
      </p:sp>
      <p:sp>
        <p:nvSpPr>
          <p:cNvPr id="14" name="Slide Number Placeholder 12"/>
          <p:cNvSpPr txBox="1">
            <a:spLocks/>
          </p:cNvSpPr>
          <p:nvPr userDrawn="1"/>
        </p:nvSpPr>
        <p:spPr bwMode="auto">
          <a:xfrm>
            <a:off x="0" y="1314450"/>
            <a:ext cx="1295400" cy="52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9144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Helvetica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ctr"/>
            <a:fld id="{8F82E0A0-C266-4798-8C8F-B9F91E9DA37E}" type="slidenum">
              <a:rPr lang="en-US" b="1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02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2719A-7F52-4398-8E0A-255610598EA8}" type="datetime1">
              <a:rPr lang="en-US" altLang="en-US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4312F-1A9D-4725-9F8E-FE9EA0A4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50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2530503" cy="116800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 hidden="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7111" r="8250" b="64297"/>
          <a:stretch/>
        </p:blipFill>
        <p:spPr bwMode="auto">
          <a:xfrm>
            <a:off x="744541" y="1394460"/>
            <a:ext cx="7645081" cy="4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 hidden="1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2" y="495301"/>
            <a:ext cx="337343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5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189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378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566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754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4852" y="1470288"/>
            <a:ext cx="7751445" cy="307777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Managed by Fermi Research Alliance, LLC for the U.S. Department of Energy Office of Science</a:t>
            </a:r>
            <a:endParaRPr lang="en-US" sz="1400" dirty="0">
              <a:solidFill>
                <a:srgbClr val="0033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93450" y="1436739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93450" y="1801821"/>
            <a:ext cx="7537062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7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4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7" y="4886327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719A-7F52-4398-8E0A-255610598EA8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12F-1A9D-4725-9F8E-FE9EA0A45AE5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8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4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3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348" indent="-228594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97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7" y="782772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7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0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1" y="862012"/>
            <a:ext cx="3267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1" y="2669464"/>
            <a:ext cx="7526338" cy="854453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24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1" y="3630820"/>
            <a:ext cx="7526338" cy="1117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34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6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1" y="3573826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1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DA82-3C43-4510-B487-8E0304371749}" type="datetime1">
              <a:rPr lang="en-US" altLang="en-US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F64F-42CC-4D29-8A6C-8694189DD9C4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0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9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050"/>
                </a:solidFill>
              </a:defRPr>
            </a:lvl1pPr>
            <a:lvl2pPr>
              <a:defRPr sz="1650">
                <a:solidFill>
                  <a:srgbClr val="505050"/>
                </a:solidFill>
              </a:defRPr>
            </a:lvl2pPr>
            <a:lvl3pPr>
              <a:defRPr sz="1500">
                <a:solidFill>
                  <a:srgbClr val="505050"/>
                </a:solidFill>
              </a:defRPr>
            </a:lvl3pPr>
            <a:lvl4pPr>
              <a:defRPr sz="1350">
                <a:solidFill>
                  <a:srgbClr val="50505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50505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F10-C260-4C46-927D-2A5F4BF17390}" type="datetime1">
              <a:rPr lang="en-US" altLang="en-US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0CE4-F75E-420B-A5F9-BF1DFB439319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6" y="4886326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F6C7763E-9A84-4826-B9FB-17F2BEA2B9FD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5B59-BD64-4D4F-A817-D8AEEDDE0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6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4" y="782770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200">
                <a:solidFill>
                  <a:srgbClr val="50505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4" y="3707255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50505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EFD97-532E-4B0B-B52F-AF6D2EDC1B1F}" type="datetime1">
              <a:rPr lang="en-US" altLang="en-US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1D9F-4EC6-4D70-A5C1-C254AE1D876A}" type="slidenum">
              <a:rPr lang="en-US" altLang="en-US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3573827"/>
            <a:ext cx="425196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3573827"/>
            <a:ext cx="4260850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782772"/>
            <a:ext cx="4251324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3" y="782772"/>
            <a:ext cx="4260851" cy="26765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9C0090-73EB-4559-A72F-0B8857FACA0F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BEECE-8BD2-4B69-951A-9CA6C3E6C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7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2771"/>
            <a:ext cx="3027894" cy="37457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782772"/>
            <a:ext cx="5420360" cy="374570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FF38BB9-5141-4B23-9BB5-1A179A182E6F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3FE00A2-BFBE-4E2E-9F02-7C16E43AE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2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6" y="782771"/>
            <a:ext cx="8700851" cy="277129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2368D-0F6A-4300-A9E6-1F060E87B617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D173-772D-4672-97C7-6CB65C72B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4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71464"/>
            <a:ext cx="8675688" cy="425172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8B37D-51D5-4701-A09F-B3E1AA7431EA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3185-0B91-4C75-B3D9-09257A7FB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46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6" y="271463"/>
            <a:ext cx="8700851" cy="327730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6" y="3707254"/>
            <a:ext cx="8700851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3BBA3-5D30-4F47-8D3F-A2B77847DE14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27B11-21BF-481B-B4E8-A31DB4D92C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82286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FD01-56E2-4BF2-A657-97CE40701608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59244-5EA4-4F38-8DD3-41E1161F9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266395"/>
            <a:ext cx="4206240" cy="318761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3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4C6CE-4764-4C87-BA63-B1E228F67514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801C6-D584-4FD1-8506-E9F4DA07C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7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hdphoto" Target="../media/hdphoto3.wdp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1" y="4886326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DC061A44-85F6-4132-86B1-E45142B76A6D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4886326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3" y="4886326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fld id="{7AEEC8D7-5559-4319-9972-03153817825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2" y="604650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1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 hidden="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6" y="4886326"/>
            <a:ext cx="1076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6B580FD8-DA15-4030-A593-EB73CDDBAD57}" type="datetime1">
              <a:rPr lang="en-US" altLang="en-US"/>
              <a:pPr/>
              <a:t>6/20/2016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4886326"/>
            <a:ext cx="5373688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3" y="4886326"/>
            <a:ext cx="4476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fld id="{546128A1-EECB-4F9B-B28C-A2B514F63A95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1" y="4774093"/>
            <a:ext cx="7609113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FermilabLogo_r0g48b135.png"/>
          <p:cNvPicPr>
            <a:picLocks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59" y="4530869"/>
            <a:ext cx="1069848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6" r:id="rId5"/>
    <p:sldLayoutId id="2147484067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 hidden="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42" y="4886327"/>
            <a:ext cx="107632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3087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2BA5B293-D4D9-4699-9DE8-E0426F483397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1" y="4886327"/>
            <a:ext cx="5373688" cy="1809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4" y="4886327"/>
            <a:ext cx="4476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chemeClr val="accent2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4C9C0C48-0DDA-4F70-9497-E5F788C50976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B720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3" y="604651"/>
            <a:ext cx="8686798" cy="1"/>
          </a:xfrm>
          <a:prstGeom prst="line">
            <a:avLst/>
          </a:prstGeom>
          <a:ln w="25400" cap="rnd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" h="12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2" y="4774093"/>
            <a:ext cx="7618444" cy="0"/>
          </a:xfrm>
          <a:prstGeom prst="line">
            <a:avLst/>
          </a:prstGeom>
          <a:ln w="88900" cap="rnd" cmpd="sng">
            <a:solidFill>
              <a:schemeClr val="accent1"/>
            </a:solidFill>
            <a:prstDash val="solid"/>
          </a:ln>
          <a:effectLst>
            <a:outerShdw blurRad="50800" dist="38100" dir="8100000" algn="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FermilabLogo_r0g48b135.png"/>
          <p:cNvPicPr>
            <a:picLocks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60" y="4530870"/>
            <a:ext cx="1065945" cy="48599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5" r:id="rId6"/>
    <p:sldLayoutId id="2147484076" r:id="rId7"/>
    <p:sldLayoutId id="2147484077" r:id="rId8"/>
    <p:sldLayoutId id="2147484078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8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2" indent="-342892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31" indent="-285743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2972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348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numCol="1" anchor="b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</a:rPr>
              <a:t>All Experimenters’ Meeting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Daniel Johnson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Accelerator Complex Status</a:t>
            </a:r>
          </a:p>
          <a:p>
            <a:r>
              <a:rPr lang="en-US" altLang="en-US" sz="1800" dirty="0" smtClean="0">
                <a:solidFill>
                  <a:schemeClr val="tx1"/>
                </a:solidFill>
                <a:latin typeface="Helvetica" pitchFamily="34" charset="0"/>
              </a:rPr>
              <a:t>20 June 2016</a:t>
            </a:r>
          </a:p>
          <a:p>
            <a:endParaRPr lang="en-US" alt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77391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Schedules and Links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634365"/>
            <a:ext cx="8672513" cy="40205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None/>
            </a:pPr>
            <a:endParaRPr lang="en-US" sz="2000" dirty="0"/>
          </a:p>
          <a:p>
            <a:r>
              <a:rPr lang="en-US" dirty="0"/>
              <a:t>Schedule can be accessed from the Operations Home Page</a:t>
            </a:r>
          </a:p>
          <a:p>
            <a:pPr marL="800100" lvl="1" indent="-342900"/>
            <a:r>
              <a:rPr lang="en-US" sz="2000" dirty="0"/>
              <a:t>- Schedules -&gt; </a:t>
            </a:r>
            <a:r>
              <a:rPr lang="en-US" sz="2000" dirty="0">
                <a:hlinkClick r:id="rId2"/>
              </a:rPr>
              <a:t>Operations Schedule</a:t>
            </a:r>
            <a:endParaRPr lang="en-US" sz="2000" dirty="0"/>
          </a:p>
          <a:p>
            <a:pPr marL="800100" lvl="1" indent="-342900"/>
            <a:endParaRPr lang="en-US" sz="2400" dirty="0"/>
          </a:p>
          <a:p>
            <a:r>
              <a:rPr lang="en-US" dirty="0"/>
              <a:t> Direct link to schedule</a:t>
            </a:r>
          </a:p>
          <a:p>
            <a:pPr lvl="1"/>
            <a:r>
              <a:rPr lang="en-US" sz="2000" dirty="0"/>
              <a:t>- </a:t>
            </a:r>
            <a:r>
              <a:rPr lang="en-US" sz="2000" dirty="0">
                <a:hlinkClick r:id="rId2"/>
              </a:rPr>
              <a:t>http://www-ad.fnal.gov/ops/schedule.html</a:t>
            </a:r>
            <a:endParaRPr lang="en-US" sz="2000" dirty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6/20/2016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10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2"/>
          <p:cNvSpPr>
            <a:spLocks noGrp="1"/>
          </p:cNvSpPr>
          <p:nvPr>
            <p:ph type="dt" sz="quarter" idx="2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C652AAB-22DC-46A6-ACB0-2B75993D246D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6/20/2016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2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A8812A6-6EAD-4707-B4FB-5DB55A1CD558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23112" y="147281"/>
            <a:ext cx="4930428" cy="507372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2"/>
                </a:solidFill>
              </a:rPr>
              <a:t>Accelerator Operations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4123112" y="646322"/>
            <a:ext cx="4930427" cy="405037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1300" dirty="0" smtClean="0"/>
              <a:t>From:   June   13, 2016 (0000 hours)</a:t>
            </a:r>
          </a:p>
          <a:p>
            <a:pPr marL="0" indent="0" algn="just">
              <a:buNone/>
            </a:pPr>
            <a:r>
              <a:rPr lang="en-US" sz="1300" dirty="0" smtClean="0"/>
              <a:t>To:       June   20, 2016 (0000 hours)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Calendar Week # 24</a:t>
            </a:r>
          </a:p>
          <a:p>
            <a:pPr marL="0" indent="0" algn="ctr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 </a:t>
            </a:r>
            <a:r>
              <a:rPr lang="en-US" b="1" dirty="0" smtClean="0">
                <a:solidFill>
                  <a:schemeClr val="tx2"/>
                </a:solidFill>
              </a:rPr>
              <a:t>1.56 E19  </a:t>
            </a:r>
            <a:r>
              <a:rPr lang="en-US" dirty="0" smtClean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NuMI</a:t>
            </a:r>
            <a:r>
              <a:rPr lang="en-US" dirty="0" smtClean="0">
                <a:solidFill>
                  <a:schemeClr val="tx2"/>
                </a:solidFill>
              </a:rPr>
              <a:t>	                               </a:t>
            </a:r>
            <a:r>
              <a:rPr lang="en-US" b="1" dirty="0" smtClean="0">
                <a:solidFill>
                  <a:schemeClr val="tx2"/>
                </a:solidFill>
              </a:rPr>
              <a:t>158.4 </a:t>
            </a:r>
            <a:r>
              <a:rPr lang="en-US" dirty="0" smtClean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1200" dirty="0" smtClean="0">
                <a:solidFill>
                  <a:schemeClr val="tx2"/>
                </a:solidFill>
              </a:rPr>
              <a:t>		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BNB Weekly Integrated Intensity	        </a:t>
            </a:r>
            <a:r>
              <a:rPr lang="en-US" b="1" dirty="0" smtClean="0">
                <a:solidFill>
                  <a:schemeClr val="tx2"/>
                </a:solidFill>
              </a:rPr>
              <a:t>2.17 E18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BNB				    </a:t>
            </a:r>
            <a:r>
              <a:rPr lang="en-US" b="1" dirty="0" smtClean="0">
                <a:solidFill>
                  <a:schemeClr val="tx2"/>
                </a:solidFill>
              </a:rPr>
              <a:t>103.9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</a:t>
            </a:r>
            <a:r>
              <a:rPr lang="en-US" b="1" dirty="0" smtClean="0">
                <a:solidFill>
                  <a:schemeClr val="tx2"/>
                </a:solidFill>
              </a:rPr>
              <a:t>5.26 E16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NMuon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                       157.4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 Weekly Integrated Intensity         </a:t>
            </a:r>
            <a:r>
              <a:rPr lang="en-US" b="1" dirty="0" smtClean="0">
                <a:solidFill>
                  <a:schemeClr val="tx2"/>
                </a:solidFill>
              </a:rPr>
              <a:t>6.29 E13 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Beam Hours To </a:t>
            </a:r>
            <a:r>
              <a:rPr lang="en-US" dirty="0" err="1" smtClean="0">
                <a:solidFill>
                  <a:schemeClr val="tx2"/>
                </a:solidFill>
              </a:rPr>
              <a:t>MTest</a:t>
            </a:r>
            <a:r>
              <a:rPr lang="en-US" dirty="0" smtClean="0">
                <a:solidFill>
                  <a:schemeClr val="tx2"/>
                </a:solidFill>
              </a:rPr>
              <a:t>	                   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        55.6 </a:t>
            </a:r>
            <a:r>
              <a:rPr lang="en-US" dirty="0" smtClean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Weekly Integrated Intensity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chemeClr val="tx2"/>
                </a:solidFill>
              </a:rPr>
              <a:t>7.90 E12</a:t>
            </a:r>
            <a:r>
              <a:rPr lang="en-US" dirty="0" smtClean="0">
                <a:solidFill>
                  <a:schemeClr val="tx2"/>
                </a:solidFill>
              </a:rPr>
              <a:t> protons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Beam Hours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dirty="0" err="1" smtClean="0">
                <a:solidFill>
                  <a:schemeClr val="tx2"/>
                </a:solidFill>
              </a:rPr>
              <a:t>MCenter</a:t>
            </a:r>
            <a:r>
              <a:rPr lang="en-US" dirty="0">
                <a:solidFill>
                  <a:schemeClr val="tx2"/>
                </a:solidFill>
              </a:rPr>
              <a:t>	   </a:t>
            </a:r>
            <a:r>
              <a:rPr lang="en-US" b="1" dirty="0" smtClean="0">
                <a:solidFill>
                  <a:schemeClr val="tx2"/>
                </a:solidFill>
              </a:rPr>
              <a:t>                  159.7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tx2"/>
                </a:solidFill>
              </a:rPr>
              <a:t>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374" y="796153"/>
            <a:ext cx="4660694" cy="3329066"/>
          </a:xfrm>
        </p:spPr>
      </p:pic>
    </p:spTree>
    <p:extLst>
      <p:ext uri="{BB962C8B-B14F-4D97-AF65-F5344CB8AC3E}">
        <p14:creationId xmlns:p14="http://schemas.microsoft.com/office/powerpoint/2010/main" val="16572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BNB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82638"/>
            <a:ext cx="4252725" cy="283515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9028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482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34" charset="0"/>
              </a:rPr>
              <a:t>Performance measures: </a:t>
            </a:r>
            <a:r>
              <a:rPr lang="en-US" altLang="en-US" dirty="0" err="1">
                <a:latin typeface="Helvetica" pitchFamily="34" charset="0"/>
              </a:rPr>
              <a:t>NuMI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689016"/>
            <a:ext cx="4252722" cy="28351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1" y="1682619"/>
            <a:ext cx="4260850" cy="2840567"/>
          </a:xfrm>
        </p:spPr>
      </p:pic>
    </p:spTree>
    <p:extLst>
      <p:ext uri="{BB962C8B-B14F-4D97-AF65-F5344CB8AC3E}">
        <p14:creationId xmlns:p14="http://schemas.microsoft.com/office/powerpoint/2010/main" val="32521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pitchFamily="34" charset="0"/>
              </a:rPr>
              <a:t>NuMI</a:t>
            </a:r>
            <a:r>
              <a:rPr lang="en-US" dirty="0" smtClean="0">
                <a:latin typeface="Helvetica" pitchFamily="34" charset="0"/>
              </a:rPr>
              <a:t> Internal Goal – 700kW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0" y="762446"/>
            <a:ext cx="5748649" cy="39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BNB Horn Repair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9016"/>
            <a:ext cx="2875626" cy="383417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73" y="689016"/>
            <a:ext cx="5112227" cy="3834170"/>
          </a:xfrm>
        </p:spPr>
      </p:pic>
    </p:spTree>
    <p:extLst>
      <p:ext uri="{BB962C8B-B14F-4D97-AF65-F5344CB8AC3E}">
        <p14:creationId xmlns:p14="http://schemas.microsoft.com/office/powerpoint/2010/main" val="232434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half" idx="12"/>
          </p:nvPr>
        </p:nvSpPr>
        <p:spPr>
          <a:xfrm>
            <a:off x="229365" y="4179094"/>
            <a:ext cx="425196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3"/>
          </p:nvPr>
        </p:nvSpPr>
        <p:spPr>
          <a:xfrm>
            <a:off x="4654550" y="4179094"/>
            <a:ext cx="4260850" cy="3440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BNB Horn Repair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3BE4DA82-3C43-4510-B487-8E0304371749}" type="datetime1">
              <a:rPr lang="en-US" altLang="en-US" smtClean="0"/>
              <a:pPr>
                <a:defRPr/>
              </a:pPr>
              <a:t>6/20/2016</a:t>
            </a:fld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4237F64F-42CC-4D29-8A6C-8694189DD9C4}" type="slidenum">
              <a:rPr lang="en-US" altLang="en-US" smtClean="0">
                <a:solidFill>
                  <a:srgbClr val="DB720C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DB720C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" y="689016"/>
            <a:ext cx="2875626" cy="383417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73" y="689016"/>
            <a:ext cx="5112227" cy="3834170"/>
          </a:xfrm>
        </p:spPr>
      </p:pic>
    </p:spTree>
    <p:extLst>
      <p:ext uri="{BB962C8B-B14F-4D97-AF65-F5344CB8AC3E}">
        <p14:creationId xmlns:p14="http://schemas.microsoft.com/office/powerpoint/2010/main" val="1921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Complex Status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07923"/>
            <a:ext cx="8522109" cy="39469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2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/>
              <a:t>LINAC</a:t>
            </a:r>
          </a:p>
          <a:p>
            <a:pPr lvl="1"/>
            <a:r>
              <a:rPr lang="en-US" sz="1200" dirty="0" smtClean="0"/>
              <a:t>Running well</a:t>
            </a:r>
          </a:p>
          <a:p>
            <a:r>
              <a:rPr lang="en-US" sz="1400" b="1" dirty="0" smtClean="0"/>
              <a:t>Booster </a:t>
            </a:r>
            <a:endParaRPr lang="en-US" sz="1200" b="1" dirty="0"/>
          </a:p>
          <a:p>
            <a:pPr lvl="1"/>
            <a:r>
              <a:rPr lang="en-US" sz="1200" dirty="0" smtClean="0"/>
              <a:t>Booster rate: ~11 Hz</a:t>
            </a:r>
          </a:p>
          <a:p>
            <a:pPr lvl="1"/>
            <a:r>
              <a:rPr lang="en-US" sz="1200" dirty="0" smtClean="0"/>
              <a:t>Tuning </a:t>
            </a:r>
            <a:r>
              <a:rPr lang="en-US" sz="1200" dirty="0"/>
              <a:t>up</a:t>
            </a:r>
            <a:r>
              <a:rPr lang="en-US" sz="1100" dirty="0"/>
              <a:t> / studies</a:t>
            </a:r>
          </a:p>
          <a:p>
            <a:pPr lvl="2"/>
            <a:r>
              <a:rPr lang="en-US" sz="1100" dirty="0" smtClean="0"/>
              <a:t>Beam </a:t>
            </a:r>
            <a:r>
              <a:rPr lang="en-US" sz="1100" dirty="0"/>
              <a:t>to Main </a:t>
            </a:r>
            <a:r>
              <a:rPr lang="en-US" sz="1100" dirty="0" smtClean="0"/>
              <a:t>Injector</a:t>
            </a:r>
          </a:p>
          <a:p>
            <a:r>
              <a:rPr lang="en-US" sz="1400" b="1" dirty="0" smtClean="0"/>
              <a:t>MI/RR</a:t>
            </a:r>
            <a:endParaRPr lang="en-US" sz="1400" b="1" dirty="0"/>
          </a:p>
          <a:p>
            <a:pPr lvl="1"/>
            <a:r>
              <a:rPr lang="en-US" sz="1200" dirty="0"/>
              <a:t>Delivering beam to </a:t>
            </a:r>
            <a:r>
              <a:rPr lang="en-US" sz="1200" dirty="0" err="1"/>
              <a:t>NuMI</a:t>
            </a:r>
            <a:r>
              <a:rPr lang="en-US" sz="1200" dirty="0"/>
              <a:t> &amp; </a:t>
            </a:r>
            <a:r>
              <a:rPr lang="en-US" sz="1200" dirty="0" smtClean="0"/>
              <a:t>Switchyard</a:t>
            </a:r>
          </a:p>
          <a:p>
            <a:pPr lvl="1"/>
            <a:r>
              <a:rPr lang="en-US" sz="1200" dirty="0" smtClean="0"/>
              <a:t>Standard operation: 2As </a:t>
            </a:r>
            <a:r>
              <a:rPr lang="en-US" sz="1200" dirty="0"/>
              <a:t>(</a:t>
            </a:r>
            <a:r>
              <a:rPr lang="en-US" sz="1200" dirty="0" smtClean="0"/>
              <a:t>1.33 </a:t>
            </a:r>
            <a:r>
              <a:rPr lang="en-US" sz="1200" dirty="0"/>
              <a:t>Sec MI ramp rate</a:t>
            </a:r>
            <a:r>
              <a:rPr lang="en-US" sz="1200" dirty="0" smtClean="0"/>
              <a:t>) with 6+6 slip stacking </a:t>
            </a:r>
          </a:p>
          <a:p>
            <a:r>
              <a:rPr lang="en-US" sz="1400" b="1" dirty="0" err="1" smtClean="0"/>
              <a:t>NuMI</a:t>
            </a:r>
            <a:endParaRPr lang="en-US" sz="1400" b="1" dirty="0"/>
          </a:p>
          <a:p>
            <a:pPr lvl="1"/>
            <a:r>
              <a:rPr lang="en-US" sz="1200" dirty="0" smtClean="0"/>
              <a:t>Using beam</a:t>
            </a:r>
            <a:endParaRPr lang="en-US" sz="1100" dirty="0" smtClean="0"/>
          </a:p>
          <a:p>
            <a:pPr lvl="2"/>
            <a:r>
              <a:rPr lang="en-US" sz="1100" dirty="0" smtClean="0"/>
              <a:t>Beam Power ~550 kW (6+6)</a:t>
            </a:r>
          </a:p>
          <a:p>
            <a:pPr lvl="2"/>
            <a:r>
              <a:rPr lang="en-US" sz="1100" dirty="0" smtClean="0"/>
              <a:t>Proved 701 kW for one Super Cycle</a:t>
            </a:r>
          </a:p>
          <a:p>
            <a:r>
              <a:rPr lang="en-US" sz="1400" b="1" dirty="0" smtClean="0"/>
              <a:t>Booster </a:t>
            </a:r>
            <a:r>
              <a:rPr lang="en-US" sz="1400" b="1" dirty="0"/>
              <a:t>Neutrino Beamline (BNB)</a:t>
            </a:r>
          </a:p>
          <a:p>
            <a:pPr lvl="1"/>
            <a:r>
              <a:rPr lang="en-US" sz="1200" dirty="0" smtClean="0"/>
              <a:t>Using Beam</a:t>
            </a:r>
          </a:p>
          <a:p>
            <a:pPr lvl="2"/>
            <a:r>
              <a:rPr lang="en-US" sz="1100" dirty="0" smtClean="0"/>
              <a:t>Started up on Wednesday</a:t>
            </a:r>
          </a:p>
          <a:p>
            <a:r>
              <a:rPr lang="en-US" sz="1400" b="1" dirty="0" smtClean="0"/>
              <a:t>Switchyard</a:t>
            </a:r>
            <a:endParaRPr lang="en-US" sz="1400" b="1" dirty="0"/>
          </a:p>
          <a:p>
            <a:pPr lvl="1"/>
            <a:r>
              <a:rPr lang="en-US" sz="1200" dirty="0" smtClean="0"/>
              <a:t>Meson </a:t>
            </a:r>
            <a:r>
              <a:rPr lang="en-US" sz="1200" dirty="0"/>
              <a:t>beam </a:t>
            </a:r>
            <a:endParaRPr lang="en-US" sz="1200" dirty="0" smtClean="0"/>
          </a:p>
          <a:p>
            <a:pPr lvl="2"/>
            <a:r>
              <a:rPr lang="en-US" sz="1100" dirty="0" err="1" smtClean="0"/>
              <a:t>MTest</a:t>
            </a:r>
            <a:r>
              <a:rPr lang="en-US" sz="1100" dirty="0" smtClean="0"/>
              <a:t> using beam</a:t>
            </a:r>
          </a:p>
          <a:p>
            <a:pPr lvl="2"/>
            <a:r>
              <a:rPr lang="en-US" sz="1100" dirty="0" err="1" smtClean="0"/>
              <a:t>MCenter</a:t>
            </a:r>
            <a:r>
              <a:rPr lang="en-US" sz="1100" dirty="0" smtClean="0"/>
              <a:t> using beam</a:t>
            </a:r>
            <a:endParaRPr lang="en-US" sz="1100" dirty="0"/>
          </a:p>
          <a:p>
            <a:pPr lvl="1"/>
            <a:r>
              <a:rPr lang="en-US" sz="1200" dirty="0" err="1" smtClean="0"/>
              <a:t>SeaQuest</a:t>
            </a:r>
            <a:r>
              <a:rPr lang="en-US" sz="1200" dirty="0" smtClean="0"/>
              <a:t> </a:t>
            </a:r>
          </a:p>
          <a:p>
            <a:pPr lvl="2"/>
            <a:r>
              <a:rPr lang="en-US" sz="1100" dirty="0"/>
              <a:t>U</a:t>
            </a:r>
            <a:r>
              <a:rPr lang="en-US" sz="1100" dirty="0" smtClean="0"/>
              <a:t>sing beam</a:t>
            </a:r>
          </a:p>
          <a:p>
            <a:pPr lvl="0"/>
            <a:r>
              <a:rPr lang="en-US" sz="1400" b="1" dirty="0" smtClean="0"/>
              <a:t>General</a:t>
            </a:r>
            <a:endParaRPr lang="en-US" sz="1200" dirty="0" smtClean="0"/>
          </a:p>
          <a:p>
            <a:pPr lvl="1"/>
            <a:r>
              <a:rPr lang="en-US" sz="1200" dirty="0" smtClean="0"/>
              <a:t>Wednesday, June 29th</a:t>
            </a:r>
          </a:p>
          <a:p>
            <a:pPr lvl="2"/>
            <a:r>
              <a:rPr lang="en-US" sz="1100" dirty="0" smtClean="0"/>
              <a:t>Next scheduled shutdown day</a:t>
            </a:r>
          </a:p>
          <a:p>
            <a:pPr lvl="1"/>
            <a:r>
              <a:rPr lang="en-US" sz="1400" dirty="0" smtClean="0"/>
              <a:t>	</a:t>
            </a:r>
            <a:r>
              <a:rPr lang="en-US" sz="1200" dirty="0" smtClean="0"/>
              <a:t>Monday, August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pPr lvl="2"/>
            <a:r>
              <a:rPr lang="en-US" sz="1100" dirty="0" smtClean="0"/>
              <a:t>Start Date of Summer Shutdown</a:t>
            </a:r>
          </a:p>
          <a:p>
            <a:pPr lvl="2"/>
            <a:r>
              <a:rPr lang="en-US" sz="1100" dirty="0" smtClean="0"/>
              <a:t>Beam probably off on Saturday @ 0001</a:t>
            </a:r>
          </a:p>
          <a:p>
            <a:pPr lvl="2"/>
            <a:r>
              <a:rPr lang="en-US" sz="1100" dirty="0" smtClean="0"/>
              <a:t>Checking on needs for lower intensity operation the week prior.</a:t>
            </a:r>
            <a:endParaRPr lang="en-US" sz="1100" dirty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6/20/2016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8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756285" y="4885373"/>
            <a:ext cx="5373688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5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228600" y="36433"/>
            <a:ext cx="8686800" cy="4822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itchFamily="124" charset="0"/>
              </a:rPr>
              <a:t>Controlled Accesses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228601" y="728663"/>
            <a:ext cx="8522109" cy="3926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spcCol="18288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 smtClean="0"/>
              <a:t>Controlled Access Event (3/01/2016)</a:t>
            </a:r>
          </a:p>
          <a:p>
            <a:pPr lvl="1"/>
            <a:r>
              <a:rPr lang="en-US" sz="1200" b="1" dirty="0" smtClean="0"/>
              <a:t>Four people performed a controlled access into Booster</a:t>
            </a:r>
          </a:p>
          <a:p>
            <a:pPr lvl="1"/>
            <a:r>
              <a:rPr lang="en-US" sz="1200" b="1" dirty="0" smtClean="0"/>
              <a:t>One had the wrong key (Verification is important)</a:t>
            </a:r>
          </a:p>
          <a:p>
            <a:pPr lvl="1"/>
            <a:r>
              <a:rPr lang="en-US" sz="1200" b="1" dirty="0" smtClean="0"/>
              <a:t>Enclosure dropped as training requires</a:t>
            </a:r>
          </a:p>
          <a:p>
            <a:pPr lvl="1"/>
            <a:r>
              <a:rPr lang="en-US" sz="1200" b="1" dirty="0" smtClean="0"/>
              <a:t>Similar to incident in 2014</a:t>
            </a:r>
          </a:p>
          <a:p>
            <a:pPr lvl="1"/>
            <a:r>
              <a:rPr lang="en-US" sz="1200" b="1" dirty="0" smtClean="0"/>
              <a:t>Controlled accesses were not permitted </a:t>
            </a:r>
          </a:p>
          <a:p>
            <a:pPr lvl="0"/>
            <a:r>
              <a:rPr lang="en-US" sz="1400" b="1" dirty="0"/>
              <a:t>Controlled </a:t>
            </a:r>
            <a:r>
              <a:rPr lang="en-US" sz="1400" b="1" dirty="0" smtClean="0"/>
              <a:t>Access Modification (3/02/2016)</a:t>
            </a:r>
          </a:p>
          <a:p>
            <a:pPr lvl="1"/>
            <a:r>
              <a:rPr lang="en-US" sz="1200" b="1" dirty="0" smtClean="0"/>
              <a:t>No more group controlled accesses</a:t>
            </a:r>
          </a:p>
          <a:p>
            <a:pPr lvl="1"/>
            <a:r>
              <a:rPr lang="en-US" sz="1200" b="1" dirty="0" smtClean="0"/>
              <a:t>Controlled accesses can resume in pairs</a:t>
            </a:r>
            <a:endParaRPr lang="en-US" sz="1000" b="1" dirty="0" smtClean="0"/>
          </a:p>
          <a:p>
            <a:pPr lvl="1"/>
            <a:r>
              <a:rPr lang="en-US" sz="1200" b="1" dirty="0" smtClean="0"/>
              <a:t>Each person must manipulate their key for entry</a:t>
            </a:r>
          </a:p>
          <a:p>
            <a:pPr lvl="1"/>
            <a:r>
              <a:rPr lang="en-US" sz="1200" b="1" dirty="0" smtClean="0"/>
              <a:t>Interim procedure until investigation has been completed, corrective actions identified/implemented</a:t>
            </a:r>
          </a:p>
          <a:p>
            <a:pPr lvl="1"/>
            <a:endParaRPr lang="en-US" sz="1200" b="1" dirty="0"/>
          </a:p>
          <a:p>
            <a:pPr lvl="1"/>
            <a:endParaRPr lang="en-US" sz="1200" b="1" dirty="0" smtClean="0"/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836169D-CDB0-4BEA-A6B9-BE84AF380CC1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6/20/2016</a:t>
            </a:fld>
            <a:endParaRPr lang="en-US" altLang="en-US" sz="900" dirty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7A5AFE2-CB0B-44B7-9C9B-869F2DE79F65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9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4886325"/>
            <a:ext cx="5373688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4C97"/>
                </a:solidFill>
                <a:latin typeface="Helvetica" pitchFamily="124" charset="0"/>
              </a:rPr>
              <a:t>Daniel Johnson | All Experimenters’ Meeting</a:t>
            </a:r>
            <a:endParaRPr lang="en-US" altLang="en-US" sz="900" b="1" dirty="0" smtClean="0">
              <a:solidFill>
                <a:srgbClr val="004C97"/>
              </a:solidFill>
              <a:latin typeface="Helvetica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16x9_custom2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A3C71E54-BEAA-46A2-A1A5-B9EC9EE19F28}"/>
    </a:ext>
  </a:extLst>
</a:theme>
</file>

<file path=ppt/theme/theme2.xml><?xml version="1.0" encoding="utf-8"?>
<a:theme xmlns:a="http://schemas.openxmlformats.org/drawingml/2006/main" name="Fermilab: Footer Only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16x9_custom2" id="{1A36BE46-CA35-4D68-900B-C171F85BEA93}" vid="{23F5942B-6224-4303-9968-868F5D99B2EE}"/>
    </a:ext>
  </a:extLst>
</a:theme>
</file>

<file path=ppt/theme/theme3.xml><?xml version="1.0" encoding="utf-8"?>
<a:theme xmlns:a="http://schemas.openxmlformats.org/drawingml/2006/main" name="FermiWide">
  <a:themeElements>
    <a:clrScheme name="Fermilab_dln2">
      <a:dk1>
        <a:srgbClr val="003399"/>
      </a:dk1>
      <a:lt1>
        <a:srgbClr val="F4EFB1"/>
      </a:lt1>
      <a:dk2>
        <a:srgbClr val="003399"/>
      </a:dk2>
      <a:lt2>
        <a:srgbClr val="FFFFFF"/>
      </a:lt2>
      <a:accent1>
        <a:srgbClr val="A8DBC0"/>
      </a:accent1>
      <a:accent2>
        <a:srgbClr val="DB720C"/>
      </a:accent2>
      <a:accent3>
        <a:srgbClr val="519A24"/>
      </a:accent3>
      <a:accent4>
        <a:srgbClr val="A93A3F"/>
      </a:accent4>
      <a:accent5>
        <a:srgbClr val="419B85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Wide" id="{055DBA9C-6286-4D7B-819A-F82C4E735718}" vid="{DADCF6AB-70AC-425E-988D-EE327A7715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FNAL_16x9_custom2</Template>
  <TotalTime>4796</TotalTime>
  <Words>346</Words>
  <Application>Microsoft Office PowerPoint</Application>
  <PresentationFormat>On-screen Show (16:9)</PresentationFormat>
  <Paragraphs>106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FNAL_16x9_custom2</vt:lpstr>
      <vt:lpstr>Fermilab: Footer Only</vt:lpstr>
      <vt:lpstr>FermiWide</vt:lpstr>
      <vt:lpstr>All Experimenters’ Meeting</vt:lpstr>
      <vt:lpstr>PowerPoint Presentation</vt:lpstr>
      <vt:lpstr>Performance measures: BNB</vt:lpstr>
      <vt:lpstr>Performance measures: NuMI</vt:lpstr>
      <vt:lpstr>NuMI Internal Goal – 700kW</vt:lpstr>
      <vt:lpstr>BNB Horn Repair</vt:lpstr>
      <vt:lpstr>BNB Horn Repair</vt:lpstr>
      <vt:lpstr>Complex Status</vt:lpstr>
      <vt:lpstr>Controlled Accesses</vt:lpstr>
      <vt:lpstr>Schedules and Links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Experimenters’ Meeting</dc:title>
  <dc:creator>Daniel A. Johnson x2074 05157N</dc:creator>
  <cp:lastModifiedBy>Daniel A. Johnson x2074 05157N</cp:lastModifiedBy>
  <cp:revision>295</cp:revision>
  <cp:lastPrinted>2014-01-20T19:40:21Z</cp:lastPrinted>
  <dcterms:created xsi:type="dcterms:W3CDTF">2015-02-16T17:27:00Z</dcterms:created>
  <dcterms:modified xsi:type="dcterms:W3CDTF">2016-06-20T19:25:50Z</dcterms:modified>
</cp:coreProperties>
</file>