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65" r:id="rId3"/>
    <p:sldId id="260" r:id="rId4"/>
    <p:sldId id="262" r:id="rId5"/>
    <p:sldId id="264" r:id="rId6"/>
    <p:sldId id="261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0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F0D0C7C-CF63-9F48-A600-18FC74A6A59A}" type="datetimeFigureOut">
              <a:rPr lang="en-US" smtClean="0"/>
              <a:t>6/15/16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7C00EBE-85A7-5E4D-8D66-E58341373629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0C7C-CF63-9F48-A600-18FC74A6A59A}" type="datetimeFigureOut">
              <a:rPr lang="en-US" smtClean="0"/>
              <a:t>6/15/16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0EBE-85A7-5E4D-8D66-E583413736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0C7C-CF63-9F48-A600-18FC74A6A59A}" type="datetimeFigureOut">
              <a:rPr lang="en-US" smtClean="0"/>
              <a:t>6/15/16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0EBE-85A7-5E4D-8D66-E583413736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0C7C-CF63-9F48-A600-18FC74A6A59A}" type="datetimeFigureOut">
              <a:rPr lang="en-US" smtClean="0"/>
              <a:t>6/15/16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0EBE-85A7-5E4D-8D66-E583413736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0C7C-CF63-9F48-A600-18FC74A6A59A}" type="datetimeFigureOut">
              <a:rPr lang="en-US" smtClean="0"/>
              <a:t>6/15/16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0EBE-85A7-5E4D-8D66-E583413736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0C7C-CF63-9F48-A600-18FC74A6A59A}" type="datetimeFigureOut">
              <a:rPr lang="en-US" smtClean="0"/>
              <a:t>6/15/16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0EBE-85A7-5E4D-8D66-E5834137362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0C7C-CF63-9F48-A600-18FC74A6A59A}" type="datetimeFigureOut">
              <a:rPr lang="en-US" smtClean="0"/>
              <a:t>6/15/16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0EBE-85A7-5E4D-8D66-E583413736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0C7C-CF63-9F48-A600-18FC74A6A59A}" type="datetimeFigureOut">
              <a:rPr lang="en-US" smtClean="0"/>
              <a:t>6/15/16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0EBE-85A7-5E4D-8D66-E583413736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0C7C-CF63-9F48-A600-18FC74A6A59A}" type="datetimeFigureOut">
              <a:rPr lang="en-US" smtClean="0"/>
              <a:t>6/15/16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0EBE-85A7-5E4D-8D66-E583413736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0C7C-CF63-9F48-A600-18FC74A6A59A}" type="datetimeFigureOut">
              <a:rPr lang="en-US" smtClean="0"/>
              <a:t>6/15/16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0EBE-85A7-5E4D-8D66-E58341373629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0C7C-CF63-9F48-A600-18FC74A6A59A}" type="datetimeFigureOut">
              <a:rPr lang="en-US" smtClean="0"/>
              <a:t>6/15/16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0EBE-85A7-5E4D-8D66-E583413736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F0D0C7C-CF63-9F48-A600-18FC74A6A59A}" type="datetimeFigureOut">
              <a:rPr lang="en-US" smtClean="0"/>
              <a:t>6/15/16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7C00EBE-85A7-5E4D-8D66-E5834137362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Physics of Sustainable Energy -IV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391198"/>
            <a:ext cx="3309803" cy="1615155"/>
          </a:xfrm>
        </p:spPr>
        <p:txBody>
          <a:bodyPr>
            <a:noAutofit/>
          </a:bodyPr>
          <a:lstStyle/>
          <a:p>
            <a:r>
              <a:rPr lang="en-US" sz="1600" b="1" dirty="0" smtClean="0"/>
              <a:t>Using Energy Efficiently and Producing it Renewably</a:t>
            </a:r>
          </a:p>
          <a:p>
            <a:r>
              <a:rPr lang="en-US" sz="1400" dirty="0" smtClean="0"/>
              <a:t>University of Chicago</a:t>
            </a:r>
          </a:p>
          <a:p>
            <a:r>
              <a:rPr lang="en-US" sz="1400" dirty="0" smtClean="0"/>
              <a:t>June 17-18, 2016</a:t>
            </a:r>
          </a:p>
          <a:p>
            <a:endParaRPr lang="en-US" sz="1600" dirty="0" smtClean="0"/>
          </a:p>
          <a:p>
            <a:r>
              <a:rPr lang="en-US" sz="1600" dirty="0" err="1" smtClean="0"/>
              <a:t>Pushpa</a:t>
            </a:r>
            <a:r>
              <a:rPr lang="en-US" sz="1600" dirty="0" smtClean="0"/>
              <a:t> Bhat, Fermilab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724404" y="2556079"/>
            <a:ext cx="2142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Short Course on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3995"/>
            <a:ext cx="4586941" cy="167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99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1285080"/>
            <a:ext cx="3057148" cy="639762"/>
          </a:xfrm>
        </p:spPr>
        <p:txBody>
          <a:bodyPr/>
          <a:lstStyle/>
          <a:p>
            <a:r>
              <a:rPr lang="en-US" dirty="0" smtClean="0"/>
              <a:t>Organizers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197762"/>
            <a:ext cx="3419856" cy="2835797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Pushpa</a:t>
            </a:r>
            <a:r>
              <a:rPr lang="en-US" dirty="0" smtClean="0"/>
              <a:t> Bhat, Fermilab</a:t>
            </a:r>
          </a:p>
          <a:p>
            <a:r>
              <a:rPr lang="en-US" dirty="0" smtClean="0"/>
              <a:t>George Crabtree, Argonne National Lab</a:t>
            </a:r>
          </a:p>
          <a:p>
            <a:r>
              <a:rPr lang="en-US" dirty="0" smtClean="0"/>
              <a:t>Robert Knapp, Evergreen State </a:t>
            </a:r>
            <a:r>
              <a:rPr lang="en-US" dirty="0" err="1" smtClean="0"/>
              <a:t>COllege</a:t>
            </a:r>
            <a:endParaRPr lang="en-US" dirty="0" smtClean="0"/>
          </a:p>
          <a:p>
            <a:r>
              <a:rPr lang="en-US" dirty="0" smtClean="0"/>
              <a:t>Robert </a:t>
            </a:r>
            <a:r>
              <a:rPr lang="en-US" dirty="0" err="1" smtClean="0"/>
              <a:t>Rosner</a:t>
            </a:r>
            <a:r>
              <a:rPr lang="en-US" dirty="0" smtClean="0"/>
              <a:t>, EPIC/ Physics</a:t>
            </a:r>
          </a:p>
          <a:p>
            <a:pPr marL="6858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1539078"/>
            <a:ext cx="3055717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Thanks to EPIC for hosting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197762"/>
            <a:ext cx="3632260" cy="283579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Michael Greenstone</a:t>
            </a:r>
          </a:p>
          <a:p>
            <a:r>
              <a:rPr lang="en-US" dirty="0" smtClean="0"/>
              <a:t>Sam </a:t>
            </a:r>
            <a:r>
              <a:rPr lang="en-US" dirty="0" err="1" smtClean="0"/>
              <a:t>Ori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Bethel Haile</a:t>
            </a:r>
          </a:p>
          <a:p>
            <a:r>
              <a:rPr lang="en-US" dirty="0" smtClean="0"/>
              <a:t>Victoria </a:t>
            </a:r>
            <a:r>
              <a:rPr lang="en-US" dirty="0" err="1" smtClean="0"/>
              <a:t>Eckstrom</a:t>
            </a:r>
            <a:r>
              <a:rPr lang="en-US" dirty="0" smtClean="0"/>
              <a:t> High</a:t>
            </a:r>
          </a:p>
          <a:p>
            <a:r>
              <a:rPr lang="en-US" dirty="0" smtClean="0"/>
              <a:t>Eric Hernandez  </a:t>
            </a:r>
            <a:endParaRPr lang="en-US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412111" y="5035066"/>
            <a:ext cx="3727654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75 Registrants, speakers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951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89" y="519674"/>
            <a:ext cx="7458039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PSE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66452"/>
            <a:ext cx="6777317" cy="382314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APS Forum on Physics &amp; Society, initiated, </a:t>
            </a:r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ponsored and organized three previous meetings</a:t>
            </a:r>
          </a:p>
          <a:p>
            <a:pPr lvl="1">
              <a:buFont typeface="Wingdings" charset="2"/>
              <a:buChar char="v"/>
            </a:pPr>
            <a:r>
              <a:rPr lang="en-US" dirty="0"/>
              <a:t>I</a:t>
            </a:r>
            <a:r>
              <a:rPr lang="en-US" dirty="0" smtClean="0"/>
              <a:t>ntense 2-day weekend courses </a:t>
            </a:r>
          </a:p>
          <a:p>
            <a:pPr lvl="1">
              <a:buFont typeface="Wingdings" charset="2"/>
              <a:buChar char="v"/>
            </a:pPr>
            <a:r>
              <a:rPr lang="en-US" dirty="0" smtClean="0"/>
              <a:t>All three held at UC Berkeley</a:t>
            </a:r>
          </a:p>
          <a:p>
            <a:pPr lvl="2">
              <a:buFont typeface="Wingdings" charset="2"/>
              <a:buChar char="v"/>
            </a:pPr>
            <a:r>
              <a:rPr lang="en-US" dirty="0" smtClean="0"/>
              <a:t>March 2008</a:t>
            </a:r>
          </a:p>
          <a:p>
            <a:pPr lvl="2">
              <a:buFont typeface="Wingdings" charset="2"/>
              <a:buChar char="v"/>
            </a:pPr>
            <a:r>
              <a:rPr lang="en-US" dirty="0" smtClean="0"/>
              <a:t>March 2011</a:t>
            </a:r>
          </a:p>
          <a:p>
            <a:pPr lvl="2">
              <a:buFont typeface="Wingdings" charset="2"/>
              <a:buChar char="v"/>
            </a:pPr>
            <a:r>
              <a:rPr lang="en-US" dirty="0" smtClean="0"/>
              <a:t>March 2014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409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471564"/>
            <a:ext cx="7024744" cy="1143000"/>
          </a:xfrm>
        </p:spPr>
        <p:txBody>
          <a:bodyPr/>
          <a:lstStyle/>
          <a:p>
            <a:r>
              <a:rPr lang="en-US" dirty="0" smtClean="0"/>
              <a:t>Why Berkeley?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30594"/>
            <a:ext cx="6777317" cy="398152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Because of the inspiring presence of Art Rosenfeld, one of the stalwarts of “Energy Efficiency”</a:t>
            </a:r>
          </a:p>
          <a:p>
            <a:r>
              <a:rPr lang="en-US" dirty="0" smtClean="0"/>
              <a:t>Rosenfeld got his Ph.D. under Enrico Fermi, here at University of Chicago, and went to work under Luis Alvarez (Nobel 1968), who also had gotten a Ph.D. from </a:t>
            </a:r>
            <a:r>
              <a:rPr lang="en-US" dirty="0" err="1" smtClean="0"/>
              <a:t>UChicago</a:t>
            </a:r>
            <a:r>
              <a:rPr lang="en-US" dirty="0"/>
              <a:t>.</a:t>
            </a:r>
            <a:r>
              <a:rPr lang="en-US" dirty="0" smtClean="0"/>
              <a:t>  </a:t>
            </a:r>
          </a:p>
          <a:p>
            <a:r>
              <a:rPr lang="en-US" dirty="0" smtClean="0"/>
              <a:t>Rosenfeld switched his research focus to Energy Efficiency in 1974</a:t>
            </a:r>
          </a:p>
          <a:p>
            <a:pPr lvl="1">
              <a:buFont typeface="Wingdings" charset="2"/>
              <a:buChar char="v"/>
            </a:pPr>
            <a:r>
              <a:rPr lang="en-US" dirty="0" smtClean="0"/>
              <a:t>Served as advisor at DOE/EERE</a:t>
            </a:r>
          </a:p>
          <a:p>
            <a:pPr lvl="1">
              <a:buFont typeface="Wingdings" charset="2"/>
              <a:buChar char="v"/>
            </a:pPr>
            <a:r>
              <a:rPr lang="en-US" dirty="0" smtClean="0"/>
              <a:t>Led the California Energy Commission </a:t>
            </a:r>
          </a:p>
          <a:p>
            <a:pPr lvl="1">
              <a:buFont typeface="Wingdings" charset="2"/>
              <a:buChar char="v"/>
            </a:pPr>
            <a:r>
              <a:rPr lang="en-US" dirty="0" smtClean="0"/>
              <a:t>Received Fermi Award, Carnot award, Global Energy Prize, National Medal of  Technology and Innovation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414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374" y="52667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Rosenfeld receiving the National Medal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47" r="-347"/>
          <a:stretch/>
        </p:blipFill>
        <p:spPr>
          <a:xfrm>
            <a:off x="2046940" y="791883"/>
            <a:ext cx="5223297" cy="414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70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43782"/>
            <a:ext cx="7024744" cy="1143000"/>
          </a:xfrm>
        </p:spPr>
        <p:txBody>
          <a:bodyPr/>
          <a:lstStyle/>
          <a:p>
            <a:r>
              <a:rPr lang="en-US" dirty="0" smtClean="0"/>
              <a:t>Goals for PSE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8080" y="2069652"/>
            <a:ext cx="6777317" cy="350897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Goals </a:t>
            </a:r>
            <a:r>
              <a:rPr lang="en-US" dirty="0">
                <a:solidFill>
                  <a:srgbClr val="000000"/>
                </a:solidFill>
              </a:rPr>
              <a:t>for </a:t>
            </a:r>
            <a:r>
              <a:rPr lang="en-US" dirty="0" smtClean="0">
                <a:solidFill>
                  <a:srgbClr val="000000"/>
                </a:solidFill>
              </a:rPr>
              <a:t>the short</a:t>
            </a:r>
            <a:r>
              <a:rPr lang="en-US" dirty="0">
                <a:solidFill>
                  <a:srgbClr val="000000"/>
                </a:solidFill>
              </a:rPr>
              <a:t>-courses</a:t>
            </a:r>
          </a:p>
          <a:p>
            <a:pPr lvl="1">
              <a:buFont typeface="Wingdings" charset="2"/>
              <a:buChar char="v"/>
            </a:pPr>
            <a:r>
              <a:rPr lang="en-US" dirty="0">
                <a:solidFill>
                  <a:srgbClr val="3E3D2D"/>
                </a:solidFill>
              </a:rPr>
              <a:t>To inform, educate and inspire</a:t>
            </a:r>
          </a:p>
          <a:p>
            <a:pPr lvl="1">
              <a:buFont typeface="Wingdings" charset="2"/>
              <a:buChar char="v"/>
            </a:pPr>
            <a:r>
              <a:rPr lang="en-US" dirty="0" smtClean="0">
                <a:solidFill>
                  <a:srgbClr val="3E3D2D"/>
                </a:solidFill>
              </a:rPr>
              <a:t>To </a:t>
            </a:r>
            <a:r>
              <a:rPr lang="en-US" dirty="0">
                <a:solidFill>
                  <a:srgbClr val="3E3D2D"/>
                </a:solidFill>
              </a:rPr>
              <a:t>p</a:t>
            </a:r>
            <a:r>
              <a:rPr lang="en-US" dirty="0" smtClean="0">
                <a:solidFill>
                  <a:srgbClr val="3E3D2D"/>
                </a:solidFill>
              </a:rPr>
              <a:t>rovide a </a:t>
            </a:r>
            <a:r>
              <a:rPr lang="en-US" dirty="0">
                <a:solidFill>
                  <a:srgbClr val="3E3D2D"/>
                </a:solidFill>
              </a:rPr>
              <a:t>survey of </a:t>
            </a:r>
            <a:r>
              <a:rPr lang="en-US" dirty="0" smtClean="0">
                <a:solidFill>
                  <a:srgbClr val="3E3D2D"/>
                </a:solidFill>
              </a:rPr>
              <a:t>status, </a:t>
            </a:r>
            <a:r>
              <a:rPr lang="en-US" dirty="0">
                <a:solidFill>
                  <a:srgbClr val="3E3D2D"/>
                </a:solidFill>
              </a:rPr>
              <a:t>progress </a:t>
            </a:r>
            <a:r>
              <a:rPr lang="en-US" dirty="0" smtClean="0">
                <a:solidFill>
                  <a:srgbClr val="3E3D2D"/>
                </a:solidFill>
              </a:rPr>
              <a:t>and outlook on </a:t>
            </a:r>
            <a:r>
              <a:rPr lang="en-US" dirty="0">
                <a:solidFill>
                  <a:srgbClr val="3E3D2D"/>
                </a:solidFill>
              </a:rPr>
              <a:t>sustainable energy, covering </a:t>
            </a:r>
            <a:r>
              <a:rPr lang="en-US" dirty="0" smtClean="0">
                <a:solidFill>
                  <a:srgbClr val="3E3D2D"/>
                </a:solidFill>
              </a:rPr>
              <a:t>both production and use</a:t>
            </a:r>
            <a:endParaRPr lang="en-US" dirty="0" smtClean="0"/>
          </a:p>
          <a:p>
            <a:r>
              <a:rPr lang="en-US" dirty="0" smtClean="0"/>
              <a:t>“What once seemed too hard has become what simply must be done” </a:t>
            </a:r>
          </a:p>
          <a:p>
            <a:pPr marL="365760" lvl="1" indent="0">
              <a:buNone/>
            </a:pPr>
            <a:r>
              <a:rPr lang="en-US" dirty="0" smtClean="0"/>
              <a:t> -- Robert </a:t>
            </a:r>
            <a:r>
              <a:rPr lang="en-US" dirty="0" err="1" smtClean="0"/>
              <a:t>Socolow</a:t>
            </a:r>
            <a:r>
              <a:rPr lang="en-US" dirty="0" smtClean="0"/>
              <a:t>, Princeton University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344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454" y="116545"/>
            <a:ext cx="7024744" cy="1143000"/>
          </a:xfrm>
        </p:spPr>
        <p:txBody>
          <a:bodyPr/>
          <a:lstStyle/>
          <a:p>
            <a:r>
              <a:rPr lang="en-US" dirty="0" smtClean="0"/>
              <a:t>PSE-IV in Chicago!!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5114" b="5790"/>
          <a:stretch/>
        </p:blipFill>
        <p:spPr>
          <a:xfrm>
            <a:off x="1130745" y="4927512"/>
            <a:ext cx="6777317" cy="1210235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61807" y="1143000"/>
            <a:ext cx="7084509" cy="1161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Chicago was at the forefront of the energy revolution!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1" y="2345122"/>
            <a:ext cx="3421529" cy="192461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840886" y="2023653"/>
            <a:ext cx="4256448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 December 1942, Fermi achieved the first self-sustained nuclear chain reaction, demonstrating the potential for nuclear energy. (75</a:t>
            </a:r>
            <a:r>
              <a:rPr lang="en-US" baseline="30000" dirty="0" smtClean="0"/>
              <a:t>th</a:t>
            </a:r>
            <a:r>
              <a:rPr lang="en-US" dirty="0" smtClean="0"/>
              <a:t> anniversary next year)</a:t>
            </a:r>
          </a:p>
        </p:txBody>
      </p:sp>
    </p:spTree>
    <p:extLst>
      <p:ext uri="{BB962C8B-B14F-4D97-AF65-F5344CB8AC3E}">
        <p14:creationId xmlns:p14="http://schemas.microsoft.com/office/powerpoint/2010/main" val="1141231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1898</TotalTime>
  <Words>312</Words>
  <Application>Microsoft Macintosh PowerPoint</Application>
  <PresentationFormat>On-screen Show (4:3)</PresentationFormat>
  <Paragraphs>46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Austin</vt:lpstr>
      <vt:lpstr>Physics of Sustainable Energy -IV</vt:lpstr>
      <vt:lpstr>PowerPoint Presentation</vt:lpstr>
      <vt:lpstr>PSE Series</vt:lpstr>
      <vt:lpstr>Why Berkeley?</vt:lpstr>
      <vt:lpstr>Rosenfeld receiving the National Medal</vt:lpstr>
      <vt:lpstr>Goals for PSE  </vt:lpstr>
      <vt:lpstr>PSE-IV in Chicago!!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of Sustainable Energy -IV</dc:title>
  <dc:creator>Pushpalatha Bhat</dc:creator>
  <cp:lastModifiedBy>Pushpalatha Bhat</cp:lastModifiedBy>
  <cp:revision>23</cp:revision>
  <dcterms:created xsi:type="dcterms:W3CDTF">2016-06-16T04:56:09Z</dcterms:created>
  <dcterms:modified xsi:type="dcterms:W3CDTF">2016-06-17T12:34:13Z</dcterms:modified>
</cp:coreProperties>
</file>