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
  </p:notesMasterIdLst>
  <p:handoutMasterIdLst>
    <p:handoutMasterId r:id="rId12"/>
  </p:handoutMasterIdLst>
  <p:sldIdLst>
    <p:sldId id="302" r:id="rId2"/>
    <p:sldId id="414" r:id="rId3"/>
    <p:sldId id="417" r:id="rId4"/>
    <p:sldId id="416" r:id="rId5"/>
    <p:sldId id="415" r:id="rId6"/>
    <p:sldId id="418" r:id="rId7"/>
    <p:sldId id="419" r:id="rId8"/>
    <p:sldId id="421" r:id="rId9"/>
    <p:sldId id="385" r:id="rId10"/>
  </p:sldIdLst>
  <p:sldSz cx="9144000" cy="6858000" type="screen4x3"/>
  <p:notesSz cx="6858000" cy="9144000"/>
  <p:defaultTextStyle>
    <a:defPPr>
      <a:defRPr lang="en-GB"/>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Intro" id="{03973385-F73A-4F3E-954D-B55E63A914F5}">
          <p14:sldIdLst>
            <p14:sldId id="302"/>
            <p14:sldId id="414"/>
            <p14:sldId id="417"/>
            <p14:sldId id="416"/>
            <p14:sldId id="415"/>
            <p14:sldId id="418"/>
            <p14:sldId id="419"/>
            <p14:sldId id="421"/>
            <p14:sldId id="385"/>
          </p14:sldIdLst>
        </p14:section>
        <p14:section name="Inputs" id="{04111A6C-32D5-48A9-96EB-A622D0803DD3}">
          <p14:sldIdLst/>
        </p14:section>
        <p14:section name="Energy costs money" id="{5EE16E43-8BDA-418D-9F78-A8DBFE1AD232}">
          <p14:sldIdLst/>
        </p14:section>
        <p14:section name="Headroom" id="{25C908BB-1E19-4FBB-92B5-9BD29F0E26E4}">
          <p14:sldIdLst/>
        </p14:section>
        <p14:section name="Backup" id="{FB784D1A-1324-4A22-8DA5-E9A9D4D18D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05C"/>
    <a:srgbClr val="6AADE4"/>
    <a:srgbClr val="003E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07" autoAdjust="0"/>
    <p:restoredTop sz="95346" autoAdjust="0"/>
  </p:normalViewPr>
  <p:slideViewPr>
    <p:cSldViewPr snapToGrid="0">
      <p:cViewPr>
        <p:scale>
          <a:sx n="112" d="100"/>
          <a:sy n="112" d="100"/>
        </p:scale>
        <p:origin x="960" y="3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10552"/>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handoutMaster" Target="handoutMasters/handout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GB"/>
          </a:p>
        </p:txBody>
      </p:sp>
      <p:sp>
        <p:nvSpPr>
          <p:cNvPr id="92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92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GB"/>
          </a:p>
        </p:txBody>
      </p:sp>
      <p:sp>
        <p:nvSpPr>
          <p:cNvPr id="92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7CDD58A-C379-41BC-8A7C-0C01A931C470}" type="slidenum">
              <a:rPr lang="en-GB"/>
              <a:pPr/>
              <a:t>‹#›</a:t>
            </a:fld>
            <a:endParaRPr lang="en-GB"/>
          </a:p>
        </p:txBody>
      </p:sp>
    </p:spTree>
    <p:extLst>
      <p:ext uri="{BB962C8B-B14F-4D97-AF65-F5344CB8AC3E}">
        <p14:creationId xmlns:p14="http://schemas.microsoft.com/office/powerpoint/2010/main" val="3921754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GB"/>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1143000" y="4343400"/>
            <a:ext cx="4556125"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GB"/>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1691D9B-A829-468E-A70A-9D8A426276BB}" type="slidenum">
              <a:rPr lang="en-GB"/>
              <a:pPr/>
              <a:t>‹#›</a:t>
            </a:fld>
            <a:endParaRPr lang="en-GB"/>
          </a:p>
        </p:txBody>
      </p:sp>
    </p:spTree>
    <p:extLst>
      <p:ext uri="{BB962C8B-B14F-4D97-AF65-F5344CB8AC3E}">
        <p14:creationId xmlns:p14="http://schemas.microsoft.com/office/powerpoint/2010/main" val="35097750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4</a:t>
            </a:fld>
            <a:endParaRPr lang="en-US"/>
          </a:p>
        </p:txBody>
      </p:sp>
    </p:spTree>
    <p:extLst>
      <p:ext uri="{BB962C8B-B14F-4D97-AF65-F5344CB8AC3E}">
        <p14:creationId xmlns:p14="http://schemas.microsoft.com/office/powerpoint/2010/main" val="1297365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6</a:t>
            </a:fld>
            <a:endParaRPr lang="en-US" dirty="0"/>
          </a:p>
        </p:txBody>
      </p:sp>
    </p:spTree>
    <p:extLst>
      <p:ext uri="{BB962C8B-B14F-4D97-AF65-F5344CB8AC3E}">
        <p14:creationId xmlns:p14="http://schemas.microsoft.com/office/powerpoint/2010/main" val="1478093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a:ea typeface="ＭＳ Ｐゴシック" charset="0"/>
                <a:cs typeface="ＭＳ Ｐゴシック" charset="0"/>
              </a:rPr>
              <a:t>Argonne was founded in 1946, four years after Enrico Fermi led the experiments on Chicago Pile-1, leading to the first man-made controlled nuclear reaction.</a:t>
            </a:r>
            <a:endParaRPr kumimoji="0" lang="en-US" sz="1100" b="0" i="0" u="none" strike="noStrike" kern="1200" cap="none" spc="0" normalizeH="0" baseline="0" noProof="0" dirty="0" smtClean="0">
              <a:ln>
                <a:noFill/>
              </a:ln>
              <a:solidFill>
                <a:prstClr val="black"/>
              </a:solidFill>
              <a:effectLst/>
              <a:uLnTx/>
              <a:uFillTx/>
              <a:latin typeface="Arial"/>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prstClr val="black"/>
              </a:solidFill>
              <a:effectLst/>
              <a:uLnTx/>
              <a:uFillTx/>
              <a:latin typeface="Arial"/>
              <a:ea typeface="ＭＳ Ｐゴシック"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charset="0"/>
                <a:cs typeface="+mn-cs"/>
              </a:rPr>
              <a:t>Almost every nuclear reactor around the world is built on principles discovered at Argonne.</a:t>
            </a:r>
            <a:endParaRPr kumimoji="0" lang="en-US" sz="1100" b="0" i="0" u="none" strike="noStrike" kern="1200" cap="none" spc="0" normalizeH="0" baseline="0" noProof="0" dirty="0" smtClean="0">
              <a:ln>
                <a:noFill/>
              </a:ln>
              <a:solidFill>
                <a:prstClr val="black"/>
              </a:solidFill>
              <a:effectLst/>
              <a:uLnTx/>
              <a:uFillTx/>
              <a:latin typeface="Arial"/>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7</a:t>
            </a:fld>
            <a:endParaRPr lang="en-US" dirty="0"/>
          </a:p>
        </p:txBody>
      </p:sp>
    </p:spTree>
    <p:extLst>
      <p:ext uri="{BB962C8B-B14F-4D97-AF65-F5344CB8AC3E}">
        <p14:creationId xmlns:p14="http://schemas.microsoft.com/office/powerpoint/2010/main" val="87815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Who we are</a:t>
            </a:r>
            <a:endParaRPr lang="en-US" dirty="0" smtClean="0"/>
          </a:p>
          <a:p>
            <a:r>
              <a:rPr lang="en-US" dirty="0" smtClean="0"/>
              <a:t>• $760 million operating budget in FY</a:t>
            </a:r>
            <a:r>
              <a:rPr lang="en-US" baseline="0" dirty="0" smtClean="0"/>
              <a:t> </a:t>
            </a:r>
            <a:r>
              <a:rPr lang="en-US" dirty="0" smtClean="0"/>
              <a:t>2015</a:t>
            </a:r>
          </a:p>
          <a:p>
            <a:r>
              <a:rPr lang="en-US" dirty="0" smtClean="0"/>
              <a:t>• 3,300 employees</a:t>
            </a:r>
          </a:p>
          <a:p>
            <a:r>
              <a:rPr lang="en-US" dirty="0" smtClean="0"/>
              <a:t>• including more than 1,620 scientists and engineers</a:t>
            </a:r>
          </a:p>
          <a:p>
            <a:r>
              <a:rPr lang="en-US" dirty="0" smtClean="0"/>
              <a:t> </a:t>
            </a:r>
          </a:p>
          <a:p>
            <a:r>
              <a:rPr lang="en-US" dirty="0" smtClean="0"/>
              <a:t>Most of our funding comes directly from the U.S. Department of Energy, but some comes from other federal agencies and contractors, such as the Department of Defense, the Nuclear Regulatory Commission, and the Department of the Interior. In addition, we do substantial work with private industry, state and local government, universities, and foreign governments.</a:t>
            </a:r>
          </a:p>
        </p:txBody>
      </p:sp>
      <p:sp>
        <p:nvSpPr>
          <p:cNvPr id="4" name="Slide Number Placeholder 3"/>
          <p:cNvSpPr>
            <a:spLocks noGrp="1"/>
          </p:cNvSpPr>
          <p:nvPr>
            <p:ph type="sldNum" sz="quarter" idx="10"/>
          </p:nvPr>
        </p:nvSpPr>
        <p:spPr/>
        <p:txBody>
          <a:bodyPr/>
          <a:lstStyle/>
          <a:p>
            <a:fld id="{17068034-FEA7-4C85-A914-DE91E1F629DC}" type="slidenum">
              <a:rPr lang="en-US" smtClean="0"/>
              <a:t>8</a:t>
            </a:fld>
            <a:endParaRPr lang="en-US"/>
          </a:p>
        </p:txBody>
      </p:sp>
    </p:spTree>
    <p:extLst>
      <p:ext uri="{BB962C8B-B14F-4D97-AF65-F5344CB8AC3E}">
        <p14:creationId xmlns:p14="http://schemas.microsoft.com/office/powerpoint/2010/main" val="638467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7" descr="doe_black.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54963" y="6456363"/>
            <a:ext cx="960437" cy="231775"/>
          </a:xfrm>
          <a:prstGeom prst="rect">
            <a:avLst/>
          </a:prstGeom>
          <a:noFill/>
          <a:ln w="9525">
            <a:noFill/>
            <a:miter lim="800000"/>
            <a:headEnd/>
            <a:tailEnd/>
          </a:ln>
        </p:spPr>
      </p:pic>
      <p:pic>
        <p:nvPicPr>
          <p:cNvPr id="5" name="Picture 7" descr="title header_Blue_646.jpg"/>
          <p:cNvPicPr>
            <a:picLocks noChangeAspect="1"/>
          </p:cNvPicPr>
          <p:nvPr/>
        </p:nvPicPr>
        <p:blipFill>
          <a:blip r:embed="rId3" cstate="print"/>
          <a:srcRect/>
          <a:stretch>
            <a:fillRect/>
          </a:stretch>
        </p:blipFill>
        <p:spPr bwMode="auto">
          <a:xfrm>
            <a:off x="0" y="0"/>
            <a:ext cx="9144000" cy="1106488"/>
          </a:xfrm>
          <a:prstGeom prst="rect">
            <a:avLst/>
          </a:prstGeom>
          <a:noFill/>
          <a:ln w="9525">
            <a:noFill/>
            <a:miter lim="800000"/>
            <a:headEnd/>
            <a:tailEnd/>
          </a:ln>
        </p:spPr>
      </p:pic>
      <p:pic>
        <p:nvPicPr>
          <p:cNvPr id="6" name="Picture 8" descr="title footer_Blue_646.jpg"/>
          <p:cNvPicPr>
            <a:picLocks noChangeAspect="1"/>
          </p:cNvPicPr>
          <p:nvPr/>
        </p:nvPicPr>
        <p:blipFill>
          <a:blip r:embed="rId4" cstate="print"/>
          <a:srcRect/>
          <a:stretch>
            <a:fillRect/>
          </a:stretch>
        </p:blipFill>
        <p:spPr bwMode="auto">
          <a:xfrm>
            <a:off x="0" y="6794500"/>
            <a:ext cx="9144000" cy="63500"/>
          </a:xfrm>
          <a:prstGeom prst="rect">
            <a:avLst/>
          </a:prstGeom>
          <a:noFill/>
          <a:ln w="9525">
            <a:noFill/>
            <a:miter lim="800000"/>
            <a:headEnd/>
            <a:tailEnd/>
          </a:ln>
        </p:spPr>
      </p:pic>
      <p:sp>
        <p:nvSpPr>
          <p:cNvPr id="3" name="Subtitle 2"/>
          <p:cNvSpPr>
            <a:spLocks noGrp="1"/>
          </p:cNvSpPr>
          <p:nvPr>
            <p:ph type="subTitle" idx="1"/>
          </p:nvPr>
        </p:nvSpPr>
        <p:spPr>
          <a:xfrm>
            <a:off x="990600" y="3124200"/>
            <a:ext cx="6400800" cy="1752600"/>
          </a:xfrm>
        </p:spPr>
        <p:txBody>
          <a:bodyPr/>
          <a:lstStyle>
            <a:lvl1pPr marL="0" indent="0" algn="l">
              <a:buNone/>
              <a:defRPr sz="2000">
                <a:solidFill>
                  <a:srgbClr val="33333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itle 8"/>
          <p:cNvSpPr>
            <a:spLocks noGrp="1"/>
          </p:cNvSpPr>
          <p:nvPr>
            <p:ph type="title"/>
          </p:nvPr>
        </p:nvSpPr>
        <p:spPr>
          <a:xfrm>
            <a:off x="990600" y="1676400"/>
            <a:ext cx="7696200" cy="1066800"/>
          </a:xfrm>
        </p:spPr>
        <p:txBody>
          <a:bodyPr>
            <a:normAutofit/>
          </a:bodyPr>
          <a:lstStyle>
            <a:lvl1pPr algn="l">
              <a:defRPr sz="3000"/>
            </a:lvl1pPr>
          </a:lstStyle>
          <a:p>
            <a:r>
              <a:rPr lang="en-US"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descr="slide footer_blue_646.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324600"/>
            <a:ext cx="9144000" cy="530225"/>
          </a:xfrm>
          <a:prstGeom prst="rect">
            <a:avLst/>
          </a:prstGeom>
          <a:noFill/>
          <a:ln w="9525">
            <a:noFill/>
            <a:miter lim="800000"/>
            <a:headEnd/>
            <a:tailEnd/>
          </a:ln>
        </p:spPr>
      </p:pic>
      <p:pic>
        <p:nvPicPr>
          <p:cNvPr id="5" name="Picture 7" descr="slide header_646.jpg"/>
          <p:cNvPicPr>
            <a:picLocks noChangeAspect="1"/>
          </p:cNvPicPr>
          <p:nvPr/>
        </p:nvPicPr>
        <p:blipFill>
          <a:blip r:embed="rId3" cstate="print"/>
          <a:srcRect/>
          <a:stretch>
            <a:fillRect/>
          </a:stretch>
        </p:blipFill>
        <p:spPr bwMode="auto">
          <a:xfrm>
            <a:off x="0" y="0"/>
            <a:ext cx="9144000" cy="155575"/>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400">
                <a:solidFill>
                  <a:srgbClr val="333333"/>
                </a:solidFill>
              </a:defRPr>
            </a:lvl1pPr>
            <a:lvl2pPr>
              <a:defRPr sz="2000">
                <a:solidFill>
                  <a:srgbClr val="333333"/>
                </a:solidFill>
              </a:defRPr>
            </a:lvl2pPr>
            <a:lvl3pPr>
              <a:defRPr sz="1800">
                <a:solidFill>
                  <a:srgbClr val="333333"/>
                </a:solidFill>
              </a:defRPr>
            </a:lvl3pPr>
            <a:lvl4pPr>
              <a:defRPr sz="1800">
                <a:solidFill>
                  <a:srgbClr val="333333"/>
                </a:solidFill>
              </a:defRPr>
            </a:lvl4pPr>
            <a:lvl5pPr>
              <a:defRPr sz="1800">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0"/>
          </p:nvPr>
        </p:nvSpPr>
        <p:spPr/>
        <p:txBody>
          <a:bodyPr/>
          <a:lstStyle>
            <a:lvl1pPr>
              <a:defRPr sz="1000">
                <a:solidFill>
                  <a:srgbClr val="333333"/>
                </a:solidFill>
                <a:latin typeface="Arial" charset="0"/>
                <a:cs typeface="Arial" charset="0"/>
              </a:defRPr>
            </a:lvl1pPr>
          </a:lstStyle>
          <a:p>
            <a:fld id="{4DE52F78-EE93-4D25-AE74-448C4A73E26C}"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descr="slide footer_blue_646.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324600"/>
            <a:ext cx="9144000" cy="530225"/>
          </a:xfrm>
          <a:prstGeom prst="rect">
            <a:avLst/>
          </a:prstGeom>
          <a:noFill/>
          <a:ln w="9525">
            <a:noFill/>
            <a:miter lim="800000"/>
            <a:headEnd/>
            <a:tailEnd/>
          </a:ln>
        </p:spPr>
      </p:pic>
      <p:pic>
        <p:nvPicPr>
          <p:cNvPr id="4" name="Picture 7" descr="slide header_646.jpg"/>
          <p:cNvPicPr>
            <a:picLocks noChangeAspect="1"/>
          </p:cNvPicPr>
          <p:nvPr/>
        </p:nvPicPr>
        <p:blipFill>
          <a:blip r:embed="rId3" cstate="print"/>
          <a:srcRect/>
          <a:stretch>
            <a:fillRect/>
          </a:stretch>
        </p:blipFill>
        <p:spPr bwMode="auto">
          <a:xfrm>
            <a:off x="0" y="0"/>
            <a:ext cx="9144000" cy="155575"/>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fld id="{3CCF4719-9924-4591-BB05-63C6BA0EEE86}" type="datetimeFigureOut">
              <a:rPr lang="en-GB" smtClean="0"/>
              <a:pPr/>
              <a:t>17/06/2016</a:t>
            </a:fld>
            <a:endParaRPr lang="en-GB"/>
          </a:p>
        </p:txBody>
      </p:sp>
      <p:sp>
        <p:nvSpPr>
          <p:cNvPr id="6" name="Slide Number Placeholder 5"/>
          <p:cNvSpPr>
            <a:spLocks noGrp="1"/>
          </p:cNvSpPr>
          <p:nvPr>
            <p:ph type="sldNum" sz="quarter" idx="11"/>
          </p:nvPr>
        </p:nvSpPr>
        <p:spPr/>
        <p:txBody>
          <a:bodyPr/>
          <a:lstStyle>
            <a:lvl1pPr>
              <a:defRPr/>
            </a:lvl1pPr>
          </a:lstStyle>
          <a:p>
            <a:fld id="{1379BC7D-7F38-4B09-9CA6-85BF53CFDD21}"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descr="slide footer_blue_646.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324600"/>
            <a:ext cx="9144000" cy="530225"/>
          </a:xfrm>
          <a:prstGeom prst="rect">
            <a:avLst/>
          </a:prstGeom>
          <a:noFill/>
          <a:ln w="9525">
            <a:noFill/>
            <a:miter lim="800000"/>
            <a:headEnd/>
            <a:tailEnd/>
          </a:ln>
        </p:spPr>
      </p:pic>
      <p:pic>
        <p:nvPicPr>
          <p:cNvPr id="3" name="Picture 7" descr="slide header_646.jpg"/>
          <p:cNvPicPr>
            <a:picLocks noChangeAspect="1"/>
          </p:cNvPicPr>
          <p:nvPr/>
        </p:nvPicPr>
        <p:blipFill>
          <a:blip r:embed="rId3" cstate="print"/>
          <a:srcRect/>
          <a:stretch>
            <a:fillRect/>
          </a:stretch>
        </p:blipFill>
        <p:spPr bwMode="auto">
          <a:xfrm>
            <a:off x="0" y="0"/>
            <a:ext cx="9144000" cy="155575"/>
          </a:xfrm>
          <a:prstGeom prst="rect">
            <a:avLst/>
          </a:prstGeom>
          <a:noFill/>
          <a:ln w="9525">
            <a:noFill/>
            <a:miter lim="800000"/>
            <a:headEnd/>
            <a:tailEnd/>
          </a:ln>
        </p:spPr>
      </p:pic>
      <p:sp>
        <p:nvSpPr>
          <p:cNvPr id="4" name="Date Placeholder 3"/>
          <p:cNvSpPr>
            <a:spLocks noGrp="1"/>
          </p:cNvSpPr>
          <p:nvPr>
            <p:ph type="dt" sz="half" idx="10"/>
          </p:nvPr>
        </p:nvSpPr>
        <p:spPr/>
        <p:txBody>
          <a:bodyPr/>
          <a:lstStyle>
            <a:lvl1pPr>
              <a:defRPr/>
            </a:lvl1pPr>
          </a:lstStyle>
          <a:p>
            <a:fld id="{3CCF4719-9924-4591-BB05-63C6BA0EEE86}" type="datetimeFigureOut">
              <a:rPr lang="en-GB" smtClean="0"/>
              <a:pPr/>
              <a:t>17/06/2016</a:t>
            </a:fld>
            <a:endParaRPr lang="en-GB"/>
          </a:p>
        </p:txBody>
      </p:sp>
      <p:sp>
        <p:nvSpPr>
          <p:cNvPr id="5" name="Slide Number Placeholder 5"/>
          <p:cNvSpPr>
            <a:spLocks noGrp="1"/>
          </p:cNvSpPr>
          <p:nvPr>
            <p:ph type="sldNum" sz="quarter" idx="11"/>
          </p:nvPr>
        </p:nvSpPr>
        <p:spPr/>
        <p:txBody>
          <a:bodyPr/>
          <a:lstStyle>
            <a:lvl1pPr>
              <a:defRPr/>
            </a:lvl1pPr>
          </a:lstStyle>
          <a:p>
            <a:fld id="{81C39BA8-B7BE-41D9-970B-E67F93794ECC}"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p:txBody>
          <a:bodyPr/>
          <a:lstStyle>
            <a:lvl1pPr>
              <a:defRPr/>
            </a:lvl1pPr>
          </a:lstStyle>
          <a:p>
            <a:fld id="{3CCF4719-9924-4591-BB05-63C6BA0EEE86}" type="datetimeFigureOut">
              <a:rPr lang="en-GB" smtClean="0"/>
              <a:pPr/>
              <a:t>17/06/2016</a:t>
            </a:fld>
            <a:endParaRPr lang="en-GB"/>
          </a:p>
        </p:txBody>
      </p:sp>
      <p:sp>
        <p:nvSpPr>
          <p:cNvPr id="6" name="Rectangle 4"/>
          <p:cNvSpPr>
            <a:spLocks noGrp="1" noChangeArrowheads="1"/>
          </p:cNvSpPr>
          <p:nvPr>
            <p:ph type="ftr" idx="11"/>
          </p:nvPr>
        </p:nvSpPr>
        <p:spPr>
          <a:xfrm>
            <a:off x="3124200" y="6248400"/>
            <a:ext cx="2895600" cy="457200"/>
          </a:xfrm>
          <a:prstGeom prst="rect">
            <a:avLst/>
          </a:prstGeom>
        </p:spPr>
        <p:txBody>
          <a:bodyPr/>
          <a:lstStyle>
            <a:lvl1pPr>
              <a:defRPr/>
            </a:lvl1pPr>
          </a:lstStyle>
          <a:p>
            <a:endParaRPr lang="en-GB"/>
          </a:p>
        </p:txBody>
      </p:sp>
      <p:sp>
        <p:nvSpPr>
          <p:cNvPr id="7" name="Rectangle 5"/>
          <p:cNvSpPr>
            <a:spLocks noGrp="1" noChangeArrowheads="1"/>
          </p:cNvSpPr>
          <p:nvPr>
            <p:ph type="sldNum" idx="12"/>
          </p:nvPr>
        </p:nvSpPr>
        <p:spPr/>
        <p:txBody>
          <a:bodyPr/>
          <a:lstStyle>
            <a:lvl1pPr>
              <a:defRPr/>
            </a:lvl1pPr>
          </a:lstStyle>
          <a:p>
            <a:fld id="{8795B3C8-BEE3-421C-8BC9-3853A471CC3C}" type="slidenum">
              <a:rPr lang="en-GB" smtClean="0"/>
              <a:pPr/>
              <a:t>‹#›</a:t>
            </a:fld>
            <a:endParaRPr lang="en-GB"/>
          </a:p>
        </p:txBody>
      </p:sp>
    </p:spTree>
    <p:extLst>
      <p:ext uri="{BB962C8B-B14F-4D97-AF65-F5344CB8AC3E}">
        <p14:creationId xmlns:p14="http://schemas.microsoft.com/office/powerpoint/2010/main" val="281107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TITLE AND CONTENT </a:t>
            </a:r>
            <a:br>
              <a:rPr lang="en-US" dirty="0" smtClean="0"/>
            </a:br>
            <a:r>
              <a:rPr lang="en-US" dirty="0" smtClean="0"/>
              <a:t>Headline in </a:t>
            </a:r>
            <a:r>
              <a:rPr lang="en-US" dirty="0" err="1" smtClean="0"/>
              <a:t>arial</a:t>
            </a:r>
            <a:r>
              <a:rPr lang="en-US" dirty="0" smtClean="0"/>
              <a:t> and all caps</a:t>
            </a:r>
            <a:endParaRPr lang="en-US" dirty="0"/>
          </a:p>
        </p:txBody>
      </p:sp>
      <p:sp>
        <p:nvSpPr>
          <p:cNvPr id="6" name="Text Placeholder 5"/>
          <p:cNvSpPr>
            <a:spLocks noGrp="1"/>
          </p:cNvSpPr>
          <p:nvPr>
            <p:ph type="body" sz="quarter" idx="12" hasCustomPrompt="1"/>
          </p:nvPr>
        </p:nvSpPr>
        <p:spPr>
          <a:xfrm>
            <a:off x="457200" y="1168750"/>
            <a:ext cx="8372901" cy="499714"/>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Box 3"/>
          <p:cNvSpPr txBox="1"/>
          <p:nvPr userDrawn="1"/>
        </p:nvSpPr>
        <p:spPr>
          <a:xfrm>
            <a:off x="2148350" y="1445567"/>
            <a:ext cx="184666"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402735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Cover Option B">
    <p:bg>
      <p:bgPr>
        <a:solidFill>
          <a:schemeClr val="bg1"/>
        </a:solidFill>
        <a:effectLst/>
      </p:bgPr>
    </p:bg>
    <p:spTree>
      <p:nvGrpSpPr>
        <p:cNvPr id="1" name=""/>
        <p:cNvGrpSpPr/>
        <p:nvPr/>
      </p:nvGrpSpPr>
      <p:grpSpPr>
        <a:xfrm>
          <a:off x="0" y="0"/>
          <a:ext cx="0" cy="0"/>
          <a:chOff x="0" y="0"/>
          <a:chExt cx="0" cy="0"/>
        </a:xfrm>
      </p:grpSpPr>
      <p:pic>
        <p:nvPicPr>
          <p:cNvPr id="17"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7020"/>
            <a:ext cx="9144000" cy="6011938"/>
          </a:xfrm>
          <a:prstGeom prst="rect">
            <a:avLst/>
          </a:prstGeom>
        </p:spPr>
      </p:pic>
      <p:sp>
        <p:nvSpPr>
          <p:cNvPr id="84" name="Text Placeholder 1"/>
          <p:cNvSpPr>
            <a:spLocks noGrp="1"/>
          </p:cNvSpPr>
          <p:nvPr>
            <p:ph type="body" sz="quarter" idx="10" hasCustomPrompt="1"/>
          </p:nvPr>
        </p:nvSpPr>
        <p:spPr>
          <a:xfrm>
            <a:off x="0" y="-27020"/>
            <a:ext cx="9144000" cy="6011938"/>
          </a:xfrm>
          <a:solidFill>
            <a:schemeClr val="accent2">
              <a:alpha val="85000"/>
            </a:schemeClr>
          </a:solidFill>
        </p:spPr>
        <p:txBody>
          <a:bodyPr bIns="0" anchor="b"/>
          <a:lstStyle>
            <a:lvl1pPr marL="0" indent="0">
              <a:buNone/>
              <a:defRPr sz="100"/>
            </a:lvl1pPr>
          </a:lstStyle>
          <a:p>
            <a:r>
              <a:rPr lang="en-US" dirty="0" smtClean="0"/>
              <a:t> </a:t>
            </a:r>
            <a:endParaRPr lang="en-US" dirty="0"/>
          </a:p>
        </p:txBody>
      </p:sp>
      <p:sp>
        <p:nvSpPr>
          <p:cNvPr id="8" name="Picture Placeholder 4"/>
          <p:cNvSpPr>
            <a:spLocks noGrp="1" noChangeAspect="1"/>
          </p:cNvSpPr>
          <p:nvPr>
            <p:ph type="pic" sz="quarter" idx="16" hasCustomPrompt="1"/>
          </p:nvPr>
        </p:nvSpPr>
        <p:spPr>
          <a:xfrm>
            <a:off x="4863725" y="1689100"/>
            <a:ext cx="4280275" cy="2706624"/>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1"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smtClean="0"/>
              <a:t>presentation title -Cover option B </a:t>
            </a:r>
            <a:br>
              <a:rPr lang="en-US" dirty="0" smtClean="0"/>
            </a:br>
            <a:r>
              <a:rPr lang="en-US" dirty="0" smtClean="0"/>
              <a:t>can be up to four </a:t>
            </a:r>
            <a:br>
              <a:rPr lang="en-US" dirty="0" smtClean="0"/>
            </a:br>
            <a:r>
              <a:rPr lang="en-US" dirty="0" smtClean="0"/>
              <a:t>or five lines of text</a:t>
            </a:r>
            <a:endParaRPr lang="en-US" dirty="0"/>
          </a:p>
        </p:txBody>
      </p:sp>
      <p:sp>
        <p:nvSpPr>
          <p:cNvPr id="4" name="Text Placeholder 3"/>
          <p:cNvSpPr>
            <a:spLocks noGrp="1"/>
          </p:cNvSpPr>
          <p:nvPr>
            <p:ph type="body" sz="quarter" idx="24" hasCustomPrompt="1"/>
          </p:nvPr>
        </p:nvSpPr>
        <p:spPr>
          <a:xfrm>
            <a:off x="1" y="204952"/>
            <a:ext cx="5851526" cy="1292225"/>
          </a:xfrm>
        </p:spPr>
        <p:txBody>
          <a:bodyPr lIns="457200" rIns="274320" anchor="ctr"/>
          <a:lstStyle>
            <a:lvl1pPr marL="0" indent="0">
              <a:buNone/>
              <a:defRPr cap="all" baseline="0">
                <a:solidFill>
                  <a:schemeClr val="bg1"/>
                </a:solidFill>
              </a:defRPr>
            </a:lvl1pPr>
          </a:lstStyle>
          <a:p>
            <a:pPr lvl="0"/>
            <a:r>
              <a:rPr lang="en-US" dirty="0" smtClean="0"/>
              <a:t>Insert presentation date</a:t>
            </a:r>
          </a:p>
        </p:txBody>
      </p:sp>
      <p:sp>
        <p:nvSpPr>
          <p:cNvPr id="85" name="Text Placeholder 9"/>
          <p:cNvSpPr>
            <a:spLocks noGrp="1"/>
          </p:cNvSpPr>
          <p:nvPr>
            <p:ph type="body" sz="quarter" idx="17" hasCustomPrompt="1"/>
          </p:nvPr>
        </p:nvSpPr>
        <p:spPr>
          <a:xfrm>
            <a:off x="469900" y="4582947"/>
            <a:ext cx="2692871" cy="393700"/>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86" name="Text Placeholder 45"/>
          <p:cNvSpPr>
            <a:spLocks noGrp="1"/>
          </p:cNvSpPr>
          <p:nvPr>
            <p:ph type="body" sz="quarter" idx="18" hasCustomPrompt="1"/>
          </p:nvPr>
        </p:nvSpPr>
        <p:spPr>
          <a:xfrm>
            <a:off x="469900" y="4960384"/>
            <a:ext cx="2692871" cy="9144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87" name="Text Placeholder 9"/>
          <p:cNvSpPr>
            <a:spLocks noGrp="1"/>
          </p:cNvSpPr>
          <p:nvPr>
            <p:ph type="body" sz="quarter" idx="21" hasCustomPrompt="1"/>
          </p:nvPr>
        </p:nvSpPr>
        <p:spPr>
          <a:xfrm>
            <a:off x="3417371"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2" hasCustomPrompt="1"/>
          </p:nvPr>
        </p:nvSpPr>
        <p:spPr>
          <a:xfrm>
            <a:off x="3417371"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89" name="Text Placeholder 9"/>
          <p:cNvSpPr>
            <a:spLocks noGrp="1"/>
          </p:cNvSpPr>
          <p:nvPr>
            <p:ph type="body" sz="quarter" idx="25" hasCustomPrompt="1"/>
          </p:nvPr>
        </p:nvSpPr>
        <p:spPr>
          <a:xfrm>
            <a:off x="6360196"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90" name="Text Placeholder 45"/>
          <p:cNvSpPr>
            <a:spLocks noGrp="1"/>
          </p:cNvSpPr>
          <p:nvPr>
            <p:ph type="body" sz="quarter" idx="26" hasCustomPrompt="1"/>
          </p:nvPr>
        </p:nvSpPr>
        <p:spPr>
          <a:xfrm>
            <a:off x="6360196"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47"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00"/>
            </a:lvl1pPr>
          </a:lstStyle>
          <a:p>
            <a:pPr lvl="0"/>
            <a:r>
              <a:rPr lang="en-US" dirty="0" smtClean="0"/>
              <a:t>  </a:t>
            </a:r>
          </a:p>
        </p:txBody>
      </p:sp>
      <p:sp>
        <p:nvSpPr>
          <p:cNvPr id="155" name="TextBox 154"/>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39521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Date Placeholder 3"/>
          <p:cNvSpPr>
            <a:spLocks noGrp="1"/>
          </p:cNvSpPr>
          <p:nvPr>
            <p:ph type="dt" sz="half" idx="2"/>
          </p:nvPr>
        </p:nvSpPr>
        <p:spPr>
          <a:xfrm>
            <a:off x="7010400" y="6569075"/>
            <a:ext cx="1371600" cy="212725"/>
          </a:xfrm>
          <a:prstGeom prst="rect">
            <a:avLst/>
          </a:prstGeom>
        </p:spPr>
        <p:txBody>
          <a:bodyPr vert="horz" wrap="square" lIns="91440" tIns="45720" rIns="91440" bIns="45720" numCol="1" anchor="t" anchorCtr="0" compatLnSpc="1">
            <a:prstTxWarp prst="textNoShape">
              <a:avLst/>
            </a:prstTxWarp>
          </a:bodyPr>
          <a:lstStyle>
            <a:lvl1pPr algn="r">
              <a:defRPr sz="1000">
                <a:solidFill>
                  <a:srgbClr val="5F5F5F"/>
                </a:solidFill>
                <a:latin typeface="Calibri" pitchFamily="-105" charset="0"/>
                <a:ea typeface="ＭＳ Ｐゴシック" pitchFamily="-105" charset="-128"/>
                <a:cs typeface="+mn-cs"/>
              </a:defRPr>
            </a:lvl1pPr>
          </a:lstStyle>
          <a:p>
            <a:fld id="{3CCF4719-9924-4591-BB05-63C6BA0EEE86}" type="datetimeFigureOut">
              <a:rPr lang="en-GB" smtClean="0"/>
              <a:pPr/>
              <a:t>17/06/2016</a:t>
            </a:fld>
            <a:endParaRPr lang="en-GB"/>
          </a:p>
        </p:txBody>
      </p:sp>
      <p:sp>
        <p:nvSpPr>
          <p:cNvPr id="7" name="Slide Number Placeholder 5"/>
          <p:cNvSpPr>
            <a:spLocks noGrp="1"/>
          </p:cNvSpPr>
          <p:nvPr>
            <p:ph type="sldNum" sz="quarter" idx="4"/>
          </p:nvPr>
        </p:nvSpPr>
        <p:spPr>
          <a:xfrm>
            <a:off x="8610600" y="6492875"/>
            <a:ext cx="381000" cy="365125"/>
          </a:xfrm>
          <a:prstGeom prst="rect">
            <a:avLst/>
          </a:prstGeom>
        </p:spPr>
        <p:txBody>
          <a:bodyPr vert="horz" wrap="square" lIns="91440" tIns="45720" rIns="91440" bIns="45720" numCol="1" anchor="t" anchorCtr="0" compatLnSpc="1">
            <a:prstTxWarp prst="textNoShape">
              <a:avLst/>
            </a:prstTxWarp>
          </a:bodyPr>
          <a:lstStyle>
            <a:lvl1pPr>
              <a:defRPr sz="900">
                <a:solidFill>
                  <a:srgbClr val="5F5F5F"/>
                </a:solidFill>
                <a:latin typeface="Calibri" charset="0"/>
              </a:defRPr>
            </a:lvl1pPr>
          </a:lstStyle>
          <a:p>
            <a:fld id="{8795B3C8-BEE3-421C-8BC9-3853A471CC3C}"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706" r:id="rId6"/>
    <p:sldLayoutId id="2147483707" r:id="rId7"/>
  </p:sldLayoutIdLst>
  <p:txStyles>
    <p:titleStyle>
      <a:lvl1pPr algn="l" defTabSz="457200" rtl="0" eaLnBrk="1" fontAlgn="base" hangingPunct="1">
        <a:spcBef>
          <a:spcPct val="0"/>
        </a:spcBef>
        <a:spcAft>
          <a:spcPct val="0"/>
        </a:spcAft>
        <a:defRPr sz="2600" b="1" kern="1200">
          <a:solidFill>
            <a:srgbClr val="1F497D"/>
          </a:solidFill>
          <a:latin typeface="Trebuchet MS"/>
          <a:ea typeface="ＭＳ Ｐゴシック" pitchFamily="-112" charset="-128"/>
          <a:cs typeface="Trebuchet MS"/>
        </a:defRPr>
      </a:lvl1pPr>
      <a:lvl2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cs typeface="Trebuchet MS" pitchFamily="-112" charset="0"/>
        </a:defRPr>
      </a:lvl2pPr>
      <a:lvl3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cs typeface="Trebuchet MS" pitchFamily="-112" charset="0"/>
        </a:defRPr>
      </a:lvl3pPr>
      <a:lvl4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cs typeface="Trebuchet MS" pitchFamily="-112" charset="0"/>
        </a:defRPr>
      </a:lvl4pPr>
      <a:lvl5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cs typeface="Trebuchet MS" pitchFamily="-112" charset="0"/>
        </a:defRPr>
      </a:lvl5pPr>
      <a:lvl6pPr marL="4572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6pPr>
      <a:lvl7pPr marL="9144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7pPr>
      <a:lvl8pPr marL="13716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8pPr>
      <a:lvl9pPr marL="18288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9pPr>
    </p:titleStyle>
    <p:bodyStyle>
      <a:lvl1pPr marL="342900" indent="-342900" algn="l" defTabSz="457200" rtl="0" eaLnBrk="1" fontAlgn="base" hangingPunct="1">
        <a:spcBef>
          <a:spcPct val="20000"/>
        </a:spcBef>
        <a:spcAft>
          <a:spcPct val="0"/>
        </a:spcAft>
        <a:buClr>
          <a:srgbClr val="1F497D"/>
        </a:buClr>
        <a:buFont typeface="Wingdings" charset="2"/>
        <a:buChar char="§"/>
        <a:defRPr sz="3200" kern="1200">
          <a:solidFill>
            <a:srgbClr val="7F7F7F"/>
          </a:solidFill>
          <a:latin typeface="+mn-lt"/>
          <a:ea typeface="ＭＳ Ｐゴシック" pitchFamily="-112" charset="-128"/>
          <a:cs typeface="ＭＳ Ｐゴシック" pitchFamily="-112" charset="-128"/>
        </a:defRPr>
      </a:lvl1pPr>
      <a:lvl2pPr marL="742950" indent="-285750" algn="l" defTabSz="457200" rtl="0" eaLnBrk="1" fontAlgn="base" hangingPunct="1">
        <a:spcBef>
          <a:spcPct val="20000"/>
        </a:spcBef>
        <a:spcAft>
          <a:spcPct val="0"/>
        </a:spcAft>
        <a:buClr>
          <a:srgbClr val="1F497D"/>
        </a:buClr>
        <a:buFont typeface="Arial" charset="0"/>
        <a:buChar char="–"/>
        <a:defRPr sz="1600" kern="1200">
          <a:solidFill>
            <a:srgbClr val="7F7F7F"/>
          </a:solidFill>
          <a:latin typeface="+mn-lt"/>
          <a:ea typeface="ＭＳ Ｐゴシック" pitchFamily="-112" charset="-128"/>
          <a:cs typeface="ＭＳ Ｐゴシック"/>
        </a:defRPr>
      </a:lvl2pPr>
      <a:lvl3pPr marL="1143000" indent="-228600" algn="l" defTabSz="457200" rtl="0" eaLnBrk="1" fontAlgn="base" hangingPunct="1">
        <a:spcBef>
          <a:spcPct val="20000"/>
        </a:spcBef>
        <a:spcAft>
          <a:spcPct val="0"/>
        </a:spcAft>
        <a:buClr>
          <a:srgbClr val="1F497D"/>
        </a:buClr>
        <a:buFont typeface="Arial" charset="0"/>
        <a:buChar char="•"/>
        <a:defRPr sz="1400" kern="1200">
          <a:solidFill>
            <a:srgbClr val="7F7F7F"/>
          </a:solidFill>
          <a:latin typeface="+mn-lt"/>
          <a:ea typeface="ＭＳ Ｐゴシック" pitchFamily="-112" charset="-128"/>
          <a:cs typeface="ＭＳ Ｐゴシック"/>
        </a:defRPr>
      </a:lvl3pPr>
      <a:lvl4pPr marL="1600200" indent="-228600" algn="l" defTabSz="457200" rtl="0" eaLnBrk="1" fontAlgn="base" hangingPunct="1">
        <a:spcBef>
          <a:spcPct val="20000"/>
        </a:spcBef>
        <a:spcAft>
          <a:spcPct val="0"/>
        </a:spcAft>
        <a:buClr>
          <a:srgbClr val="1F497D"/>
        </a:buClr>
        <a:buFont typeface="Arial" charset="0"/>
        <a:buChar char="–"/>
        <a:defRPr sz="1400" kern="1200">
          <a:solidFill>
            <a:srgbClr val="7F7F7F"/>
          </a:solidFill>
          <a:latin typeface="+mn-lt"/>
          <a:ea typeface="ＭＳ Ｐゴシック" pitchFamily="-112" charset="-128"/>
          <a:cs typeface="ＭＳ Ｐゴシック"/>
        </a:defRPr>
      </a:lvl4pPr>
      <a:lvl5pPr marL="2057400" indent="-228600" algn="l" defTabSz="457200" rtl="0" eaLnBrk="1" fontAlgn="base" hangingPunct="1">
        <a:spcBef>
          <a:spcPct val="20000"/>
        </a:spcBef>
        <a:spcAft>
          <a:spcPct val="0"/>
        </a:spcAft>
        <a:buClr>
          <a:srgbClr val="1F497D"/>
        </a:buClr>
        <a:buFont typeface="Arial" charset="0"/>
        <a:buChar char="»"/>
        <a:defRPr sz="1400" kern="1200">
          <a:solidFill>
            <a:srgbClr val="7F7F7F"/>
          </a:solidFill>
          <a:latin typeface="+mn-lt"/>
          <a:ea typeface="ＭＳ Ｐゴシック" pitchFamily="-112"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G"/><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microsoft.com/office/2007/relationships/hdphoto" Target="../media/hdphoto1.wdp"/><Relationship Id="rId6" Type="http://schemas.openxmlformats.org/officeDocument/2006/relationships/image" Target="../media/image11.jpe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image" Target="../media/image19.jpg"/><Relationship Id="rId10"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4"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ubtitle 2"/>
          <p:cNvSpPr>
            <a:spLocks noGrp="1"/>
          </p:cNvSpPr>
          <p:nvPr>
            <p:ph type="subTitle" idx="1"/>
          </p:nvPr>
        </p:nvSpPr>
        <p:spPr>
          <a:xfrm>
            <a:off x="1068388" y="4437063"/>
            <a:ext cx="6824662" cy="1752600"/>
          </a:xfrm>
        </p:spPr>
        <p:txBody>
          <a:bodyPr/>
          <a:lstStyle/>
          <a:p>
            <a:pPr algn="ctr">
              <a:lnSpc>
                <a:spcPct val="75000"/>
              </a:lnSpc>
            </a:pPr>
            <a:endParaRPr lang="en-US" sz="2400" i="1" dirty="0" smtClean="0">
              <a:solidFill>
                <a:schemeClr val="folHlink"/>
              </a:solidFill>
              <a:ea typeface="ＭＳ Ｐゴシック" pitchFamily="34" charset="-128"/>
            </a:endParaRPr>
          </a:p>
          <a:p>
            <a:pPr algn="ctr">
              <a:lnSpc>
                <a:spcPct val="75000"/>
              </a:lnSpc>
            </a:pPr>
            <a:r>
              <a:rPr lang="en-US" sz="2400" dirty="0" smtClean="0">
                <a:solidFill>
                  <a:schemeClr val="folHlink"/>
                </a:solidFill>
                <a:ea typeface="ＭＳ Ｐゴシック" pitchFamily="34" charset="-128"/>
              </a:rPr>
              <a:t>Peter Littlewood</a:t>
            </a:r>
          </a:p>
          <a:p>
            <a:pPr algn="ctr">
              <a:lnSpc>
                <a:spcPct val="75000"/>
              </a:lnSpc>
            </a:pPr>
            <a:r>
              <a:rPr lang="en-US" sz="2400" dirty="0" smtClean="0">
                <a:solidFill>
                  <a:schemeClr val="folHlink"/>
                </a:solidFill>
                <a:ea typeface="ＭＳ Ｐゴシック" pitchFamily="34" charset="-128"/>
              </a:rPr>
              <a:t>pblittlewood@anl.gov</a:t>
            </a:r>
          </a:p>
        </p:txBody>
      </p:sp>
      <p:sp>
        <p:nvSpPr>
          <p:cNvPr id="13315" name="Rectangle 4"/>
          <p:cNvSpPr>
            <a:spLocks noGrp="1" noChangeArrowheads="1"/>
          </p:cNvSpPr>
          <p:nvPr>
            <p:ph type="title"/>
          </p:nvPr>
        </p:nvSpPr>
        <p:spPr>
          <a:xfrm>
            <a:off x="177800" y="2463800"/>
            <a:ext cx="8715375" cy="1031875"/>
          </a:xfrm>
        </p:spPr>
        <p:txBody>
          <a:bodyPr anchor="t"/>
          <a:lstStyle/>
          <a:p>
            <a:pPr algn="ctr">
              <a:lnSpc>
                <a:spcPct val="80000"/>
              </a:lnSpc>
            </a:pPr>
            <a:r>
              <a:rPr lang="en-US" sz="2800" dirty="0" smtClean="0">
                <a:latin typeface="Trebuchet MS" pitchFamily="34" charset="0"/>
                <a:ea typeface="ＭＳ Ｐゴシック" pitchFamily="34" charset="-128"/>
                <a:cs typeface="Trebuchet MS" pitchFamily="34" charset="0"/>
              </a:rPr>
              <a:t>Physics of Sustainability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444"/>
            <a:ext cx="8372901" cy="438568"/>
          </a:xfrm>
        </p:spPr>
        <p:txBody>
          <a:bodyPr/>
          <a:lstStyle/>
          <a:p>
            <a:r>
              <a:rPr lang="en-US" dirty="0" smtClean="0"/>
              <a:t>Sustainable transportation?</a:t>
            </a:r>
            <a:endParaRPr lang="en-US" dirty="0"/>
          </a:p>
        </p:txBody>
      </p:sp>
      <p:pic>
        <p:nvPicPr>
          <p:cNvPr id="9218" name="Picture 2" descr="http://www.globalgiants.com/archives/fotos23/WB-HorseCart-Mali-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44" y="942427"/>
            <a:ext cx="5429056" cy="348666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http://upload.wikimedia.org/wikipedia/commons/4/42/Blue_Tesla_Model_S_Zoutelande_dunes_Holla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8436" y="1938923"/>
            <a:ext cx="5276477" cy="342577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3314" y="2880322"/>
            <a:ext cx="5152571" cy="3588876"/>
          </a:xfrm>
          <a:prstGeom prst="rect">
            <a:avLst/>
          </a:prstGeom>
        </p:spPr>
      </p:pic>
    </p:spTree>
    <p:extLst>
      <p:ext uri="{BB962C8B-B14F-4D97-AF65-F5344CB8AC3E}">
        <p14:creationId xmlns:p14="http://schemas.microsoft.com/office/powerpoint/2010/main" val="2051837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numbers</a:t>
            </a:r>
            <a:endParaRPr lang="en-US" dirty="0"/>
          </a:p>
        </p:txBody>
      </p:sp>
      <p:sp>
        <p:nvSpPr>
          <p:cNvPr id="4" name="Content Placeholder 3"/>
          <p:cNvSpPr>
            <a:spLocks noGrp="1"/>
          </p:cNvSpPr>
          <p:nvPr>
            <p:ph idx="1"/>
          </p:nvPr>
        </p:nvSpPr>
        <p:spPr>
          <a:xfrm>
            <a:off x="457200" y="1188720"/>
            <a:ext cx="4652010" cy="4937443"/>
          </a:xfrm>
        </p:spPr>
        <p:txBody>
          <a:bodyPr/>
          <a:lstStyle/>
          <a:p>
            <a:r>
              <a:rPr lang="en-US" dirty="0" smtClean="0"/>
              <a:t>USA uses 3 TW power on average</a:t>
            </a:r>
          </a:p>
          <a:p>
            <a:pPr lvl="1"/>
            <a:r>
              <a:rPr lang="en-US" dirty="0" smtClean="0"/>
              <a:t>5 billion microwave ovens</a:t>
            </a:r>
          </a:p>
          <a:p>
            <a:pPr lvl="1"/>
            <a:r>
              <a:rPr lang="en-US" dirty="0" smtClean="0"/>
              <a:t>Total solar input on 10,000 km</a:t>
            </a:r>
            <a:r>
              <a:rPr lang="en-US" baseline="30000" dirty="0" smtClean="0"/>
              <a:t>2</a:t>
            </a:r>
            <a:r>
              <a:rPr lang="en-US" dirty="0" smtClean="0"/>
              <a:t> (area of Rhode Island &amp; Delaware)</a:t>
            </a:r>
          </a:p>
          <a:p>
            <a:pPr lvl="1"/>
            <a:r>
              <a:rPr lang="en-US" dirty="0" smtClean="0"/>
              <a:t>Or at 10% efficiency, Arizona</a:t>
            </a:r>
          </a:p>
          <a:p>
            <a:pPr lvl="1"/>
            <a:r>
              <a:rPr lang="en-US" dirty="0" smtClean="0"/>
              <a:t>1000xannual global shipments of Si wafers</a:t>
            </a:r>
          </a:p>
          <a:p>
            <a:pPr lvl="1"/>
            <a:r>
              <a:rPr lang="en-US" dirty="0" smtClean="0"/>
              <a:t>Average wind capacity of plains states (5-10% of US land area)</a:t>
            </a:r>
          </a:p>
          <a:p>
            <a:pPr lvl="1"/>
            <a:endParaRPr lang="en-US" dirty="0"/>
          </a:p>
          <a:p>
            <a:r>
              <a:rPr lang="en-US" dirty="0" smtClean="0"/>
              <a:t>Backup </a:t>
            </a:r>
          </a:p>
          <a:p>
            <a:pPr lvl="1"/>
            <a:r>
              <a:rPr lang="en-US" dirty="0" smtClean="0"/>
              <a:t>1000 Hoover dams </a:t>
            </a:r>
            <a:r>
              <a:rPr lang="is-IS" dirty="0" smtClean="0"/>
              <a:t>….</a:t>
            </a:r>
            <a:endParaRPr lang="en-US" dirty="0" smtClean="0"/>
          </a:p>
          <a:p>
            <a:pPr lvl="1"/>
            <a:endParaRPr lang="en-US" dirty="0" smtClean="0"/>
          </a:p>
          <a:p>
            <a:pPr lvl="1"/>
            <a:endParaRPr lang="en-US" dirty="0" smtClean="0"/>
          </a:p>
          <a:p>
            <a:pPr lvl="1"/>
            <a:endParaRPr lang="en-US" dirty="0" smtClean="0"/>
          </a:p>
        </p:txBody>
      </p:sp>
      <p:pic>
        <p:nvPicPr>
          <p:cNvPr id="5" name="Picture 4" descr="388px-Windmills_D1-D4_(Thornton_Bank).jpg"/>
          <p:cNvPicPr>
            <a:picLocks noChangeAspect="1"/>
          </p:cNvPicPr>
          <p:nvPr/>
        </p:nvPicPr>
        <p:blipFill>
          <a:blip r:embed="rId2" cstate="print"/>
          <a:stretch>
            <a:fillRect/>
          </a:stretch>
        </p:blipFill>
        <p:spPr>
          <a:xfrm>
            <a:off x="5527057" y="3232195"/>
            <a:ext cx="1320948" cy="2042703"/>
          </a:xfrm>
          <a:prstGeom prst="rect">
            <a:avLst/>
          </a:prstGeom>
        </p:spPr>
      </p:pic>
      <p:pic>
        <p:nvPicPr>
          <p:cNvPr id="6" name="Picture 5" descr="Hoover Dam Ansel_Adams_-_National_Archives_79-AAB-01.jpg"/>
          <p:cNvPicPr>
            <a:picLocks noChangeAspect="1"/>
          </p:cNvPicPr>
          <p:nvPr/>
        </p:nvPicPr>
        <p:blipFill>
          <a:blip r:embed="rId3" cstate="print"/>
          <a:stretch>
            <a:fillRect/>
          </a:stretch>
        </p:blipFill>
        <p:spPr>
          <a:xfrm>
            <a:off x="6902688" y="4603341"/>
            <a:ext cx="2255497" cy="1806807"/>
          </a:xfrm>
          <a:prstGeom prst="rect">
            <a:avLst/>
          </a:prstGeom>
        </p:spPr>
      </p:pic>
      <p:pic>
        <p:nvPicPr>
          <p:cNvPr id="7" name="Picture 2"/>
          <p:cNvPicPr>
            <a:picLocks noChangeAspect="1" noChangeArrowheads="1"/>
          </p:cNvPicPr>
          <p:nvPr/>
        </p:nvPicPr>
        <p:blipFill>
          <a:blip r:embed="rId4" cstate="print"/>
          <a:srcRect/>
          <a:stretch>
            <a:fillRect/>
          </a:stretch>
        </p:blipFill>
        <p:spPr bwMode="auto">
          <a:xfrm>
            <a:off x="5527057" y="1417638"/>
            <a:ext cx="3675299" cy="1212849"/>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7101170" y="2752116"/>
            <a:ext cx="2042830" cy="1729596"/>
          </a:xfrm>
          <a:prstGeom prst="rect">
            <a:avLst/>
          </a:prstGeom>
          <a:noFill/>
          <a:ln w="9525">
            <a:noFill/>
            <a:miter lim="800000"/>
            <a:headEnd/>
            <a:tailEnd/>
          </a:ln>
        </p:spPr>
      </p:pic>
    </p:spTree>
    <p:extLst>
      <p:ext uri="{BB962C8B-B14F-4D97-AF65-F5344CB8AC3E}">
        <p14:creationId xmlns:p14="http://schemas.microsoft.com/office/powerpoint/2010/main" val="1585362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sz="2600" dirty="0" smtClean="0">
                <a:latin typeface="Arial"/>
                <a:cs typeface="Arial"/>
              </a:rPr>
              <a:t>Materials are energy and energy is money</a:t>
            </a:r>
            <a:endParaRPr lang="en-GB" sz="2600" dirty="0">
              <a:latin typeface="Arial"/>
              <a:cs typeface="Arial"/>
            </a:endParaRPr>
          </a:p>
        </p:txBody>
      </p:sp>
      <p:sp>
        <p:nvSpPr>
          <p:cNvPr id="15" name="Text Placeholder 14"/>
          <p:cNvSpPr>
            <a:spLocks noGrp="1"/>
          </p:cNvSpPr>
          <p:nvPr>
            <p:ph type="body" sz="quarter" idx="12"/>
          </p:nvPr>
        </p:nvSpPr>
        <p:spPr>
          <a:xfrm>
            <a:off x="421462" y="755093"/>
            <a:ext cx="8372901" cy="499714"/>
          </a:xfrm>
        </p:spPr>
        <p:txBody>
          <a:bodyPr/>
          <a:lstStyle/>
          <a:p>
            <a:r>
              <a:rPr lang="en-US" dirty="0"/>
              <a:t>Energy input accounts </a:t>
            </a:r>
            <a:r>
              <a:rPr lang="en-US" dirty="0" smtClean="0"/>
              <a:t>for</a:t>
            </a:r>
            <a:r>
              <a:rPr lang="en-US" dirty="0"/>
              <a:t> </a:t>
            </a:r>
            <a:r>
              <a:rPr lang="en-US" dirty="0" smtClean="0"/>
              <a:t>1/3 </a:t>
            </a:r>
            <a:r>
              <a:rPr lang="en-US" dirty="0"/>
              <a:t>cost of steel ($1/kg) </a:t>
            </a:r>
            <a:r>
              <a:rPr lang="en-US" dirty="0" smtClean="0"/>
              <a:t>and 1/2 </a:t>
            </a:r>
            <a:r>
              <a:rPr lang="en-US" dirty="0"/>
              <a:t>cost of aluminum ($</a:t>
            </a:r>
            <a:r>
              <a:rPr lang="en-US" dirty="0" smtClean="0"/>
              <a:t>2.50/kg)</a:t>
            </a:r>
            <a:endParaRPr lang="en-US" dirty="0"/>
          </a:p>
        </p:txBody>
      </p:sp>
      <p:pic>
        <p:nvPicPr>
          <p:cNvPr id="4" name="Content Placeholder 3" descr="9378367-a-single-thick-lean-ground-beef-patty.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2207517" y="4173014"/>
            <a:ext cx="1846411" cy="1624842"/>
          </a:xfrm>
          <a:prstGeom prst="rect">
            <a:avLst/>
          </a:prstGeom>
          <a:noFill/>
          <a:ln w="9525">
            <a:noFill/>
            <a:miter lim="800000"/>
            <a:headEnd/>
            <a:tailEnd/>
          </a:ln>
        </p:spPr>
      </p:pic>
      <p:sp>
        <p:nvSpPr>
          <p:cNvPr id="5" name="TextBox 4"/>
          <p:cNvSpPr txBox="1"/>
          <p:nvPr/>
        </p:nvSpPr>
        <p:spPr>
          <a:xfrm>
            <a:off x="2289657" y="3630019"/>
            <a:ext cx="1383712" cy="584775"/>
          </a:xfrm>
          <a:prstGeom prst="rect">
            <a:avLst/>
          </a:prstGeom>
          <a:noFill/>
        </p:spPr>
        <p:txBody>
          <a:bodyPr wrap="none" rtlCol="0">
            <a:spAutoFit/>
          </a:bodyPr>
          <a:lstStyle/>
          <a:p>
            <a:r>
              <a:rPr lang="en-GB" sz="1600" dirty="0" smtClean="0">
                <a:solidFill>
                  <a:schemeClr val="tx1">
                    <a:lumMod val="50000"/>
                  </a:schemeClr>
                </a:solidFill>
                <a:latin typeface="Arial"/>
                <a:cs typeface="Arial"/>
              </a:rPr>
              <a:t>Ground beef </a:t>
            </a:r>
          </a:p>
          <a:p>
            <a:r>
              <a:rPr lang="en-GB" sz="1600" b="1" dirty="0" smtClean="0">
                <a:solidFill>
                  <a:schemeClr val="accent6"/>
                </a:solidFill>
                <a:latin typeface="Arial"/>
                <a:cs typeface="Arial"/>
              </a:rPr>
              <a:t>$10/kg</a:t>
            </a:r>
            <a:endParaRPr lang="en-GB" sz="1600" b="1" dirty="0">
              <a:solidFill>
                <a:schemeClr val="accent6"/>
              </a:solidFill>
              <a:latin typeface="Arial"/>
              <a:cs typeface="Arial"/>
            </a:endParaRPr>
          </a:p>
        </p:txBody>
      </p:sp>
      <p:pic>
        <p:nvPicPr>
          <p:cNvPr id="6" name="Picture 5" descr="honda-civic-pictures-046.jpg"/>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122" b="100000" l="200" r="98800">
                        <a14:foregroundMark x1="83200" y1="68243" x2="83200" y2="68243"/>
                      </a14:backgroundRemoval>
                    </a14:imgEffect>
                  </a14:imgLayer>
                </a14:imgProps>
              </a:ext>
              <a:ext uri="{28A0092B-C50C-407E-A947-70E740481C1C}">
                <a14:useLocalDpi xmlns:a14="http://schemas.microsoft.com/office/drawing/2010/main"/>
              </a:ext>
            </a:extLst>
          </a:blip>
          <a:srcRect/>
          <a:stretch/>
        </p:blipFill>
        <p:spPr>
          <a:xfrm>
            <a:off x="319305" y="4868823"/>
            <a:ext cx="3080448" cy="1824128"/>
          </a:xfrm>
          <a:prstGeom prst="rect">
            <a:avLst/>
          </a:prstGeom>
        </p:spPr>
      </p:pic>
      <p:sp>
        <p:nvSpPr>
          <p:cNvPr id="7" name="TextBox 6"/>
          <p:cNvSpPr txBox="1"/>
          <p:nvPr/>
        </p:nvSpPr>
        <p:spPr>
          <a:xfrm>
            <a:off x="375519" y="3897335"/>
            <a:ext cx="1630575" cy="1077218"/>
          </a:xfrm>
          <a:prstGeom prst="rect">
            <a:avLst/>
          </a:prstGeom>
          <a:noFill/>
        </p:spPr>
        <p:txBody>
          <a:bodyPr wrap="none" rtlCol="0">
            <a:spAutoFit/>
          </a:bodyPr>
          <a:lstStyle/>
          <a:p>
            <a:r>
              <a:rPr lang="en-GB" sz="1600" dirty="0" smtClean="0">
                <a:solidFill>
                  <a:schemeClr val="bg2">
                    <a:lumMod val="10000"/>
                  </a:schemeClr>
                </a:solidFill>
                <a:latin typeface="Arial"/>
                <a:cs typeface="Arial"/>
              </a:rPr>
              <a:t>Honda Civic 1.8</a:t>
            </a:r>
          </a:p>
          <a:p>
            <a:r>
              <a:rPr lang="en-GB" sz="1600" dirty="0" smtClean="0">
                <a:solidFill>
                  <a:schemeClr val="bg2">
                    <a:lumMod val="10000"/>
                  </a:schemeClr>
                </a:solidFill>
                <a:latin typeface="Arial"/>
                <a:cs typeface="Arial"/>
              </a:rPr>
              <a:t>$16,000</a:t>
            </a:r>
          </a:p>
          <a:p>
            <a:r>
              <a:rPr lang="en-GB" sz="1600" dirty="0" smtClean="0">
                <a:solidFill>
                  <a:schemeClr val="bg2">
                    <a:lumMod val="10000"/>
                  </a:schemeClr>
                </a:solidFill>
                <a:latin typeface="Arial"/>
                <a:cs typeface="Arial"/>
              </a:rPr>
              <a:t>1,210 kg</a:t>
            </a:r>
          </a:p>
          <a:p>
            <a:r>
              <a:rPr lang="en-GB" sz="1600" b="1" dirty="0" smtClean="0">
                <a:solidFill>
                  <a:schemeClr val="accent6"/>
                </a:solidFill>
                <a:latin typeface="Arial"/>
                <a:cs typeface="Arial"/>
              </a:rPr>
              <a:t>$13/kg</a:t>
            </a:r>
            <a:endParaRPr lang="en-GB" dirty="0">
              <a:solidFill>
                <a:schemeClr val="accent6"/>
              </a:solidFill>
              <a:latin typeface="Arial"/>
              <a:cs typeface="Arial"/>
            </a:endParaRPr>
          </a:p>
        </p:txBody>
      </p:sp>
      <p:pic>
        <p:nvPicPr>
          <p:cNvPr id="8" name="Picture 7" descr="388px-Windmills_D1-D4_(Thornton_Bank).jpg"/>
          <p:cNvPicPr>
            <a:picLocks noChangeAspect="1"/>
          </p:cNvPicPr>
          <p:nvPr/>
        </p:nvPicPr>
        <p:blipFill>
          <a:blip r:embed="rId6" cstate="print"/>
          <a:stretch>
            <a:fillRect/>
          </a:stretch>
        </p:blipFill>
        <p:spPr>
          <a:xfrm>
            <a:off x="5988066" y="3175933"/>
            <a:ext cx="1354476" cy="2094551"/>
          </a:xfrm>
          <a:prstGeom prst="rect">
            <a:avLst/>
          </a:prstGeom>
          <a:ln>
            <a:solidFill>
              <a:srgbClr val="1F497D"/>
            </a:solidFill>
          </a:ln>
        </p:spPr>
      </p:pic>
      <p:sp>
        <p:nvSpPr>
          <p:cNvPr id="9" name="TextBox 8"/>
          <p:cNvSpPr txBox="1"/>
          <p:nvPr/>
        </p:nvSpPr>
        <p:spPr>
          <a:xfrm>
            <a:off x="7437939" y="3077392"/>
            <a:ext cx="1548007" cy="2062103"/>
          </a:xfrm>
          <a:prstGeom prst="rect">
            <a:avLst/>
          </a:prstGeom>
          <a:noFill/>
        </p:spPr>
        <p:txBody>
          <a:bodyPr wrap="square" rtlCol="0">
            <a:spAutoFit/>
          </a:bodyPr>
          <a:lstStyle/>
          <a:p>
            <a:r>
              <a:rPr lang="en-GB" sz="1600" dirty="0" err="1" smtClean="0">
                <a:solidFill>
                  <a:schemeClr val="tx1">
                    <a:lumMod val="50000"/>
                  </a:schemeClr>
                </a:solidFill>
                <a:latin typeface="Arial"/>
                <a:cs typeface="Arial"/>
              </a:rPr>
              <a:t>Enercon</a:t>
            </a:r>
            <a:r>
              <a:rPr lang="en-GB" sz="1600" dirty="0" smtClean="0">
                <a:solidFill>
                  <a:schemeClr val="tx1">
                    <a:lumMod val="50000"/>
                  </a:schemeClr>
                </a:solidFill>
                <a:latin typeface="Arial"/>
                <a:cs typeface="Arial"/>
              </a:rPr>
              <a:t> E-126</a:t>
            </a:r>
          </a:p>
          <a:p>
            <a:r>
              <a:rPr lang="en-GB" sz="1600" dirty="0" smtClean="0">
                <a:solidFill>
                  <a:schemeClr val="tx1">
                    <a:lumMod val="50000"/>
                  </a:schemeClr>
                </a:solidFill>
                <a:latin typeface="Arial"/>
                <a:cs typeface="Arial"/>
              </a:rPr>
              <a:t>7.58 MW</a:t>
            </a:r>
          </a:p>
          <a:p>
            <a:r>
              <a:rPr lang="en-GB" sz="1600" dirty="0" smtClean="0">
                <a:solidFill>
                  <a:schemeClr val="tx1">
                    <a:lumMod val="50000"/>
                  </a:schemeClr>
                </a:solidFill>
                <a:latin typeface="Arial"/>
                <a:cs typeface="Arial"/>
              </a:rPr>
              <a:t>$10M</a:t>
            </a:r>
          </a:p>
          <a:p>
            <a:r>
              <a:rPr lang="en-GB" sz="1600" dirty="0" smtClean="0">
                <a:solidFill>
                  <a:schemeClr val="tx1">
                    <a:lumMod val="50000"/>
                  </a:schemeClr>
                </a:solidFill>
                <a:latin typeface="Arial"/>
                <a:cs typeface="Arial"/>
              </a:rPr>
              <a:t>6,000 tons</a:t>
            </a:r>
          </a:p>
          <a:p>
            <a:r>
              <a:rPr lang="en-GB" sz="1600" b="1" dirty="0" smtClean="0">
                <a:solidFill>
                  <a:schemeClr val="accent6"/>
                </a:solidFill>
                <a:latin typeface="Arial"/>
                <a:cs typeface="Arial"/>
              </a:rPr>
              <a:t>$1.5/kg</a:t>
            </a:r>
          </a:p>
          <a:p>
            <a:r>
              <a:rPr lang="en-GB" sz="1600" dirty="0" smtClean="0">
                <a:solidFill>
                  <a:schemeClr val="tx1">
                    <a:lumMod val="50000"/>
                  </a:schemeClr>
                </a:solidFill>
                <a:latin typeface="Arial"/>
                <a:cs typeface="Arial"/>
              </a:rPr>
              <a:t>Payback </a:t>
            </a:r>
          </a:p>
          <a:p>
            <a:r>
              <a:rPr lang="en-GB" sz="1600" dirty="0" smtClean="0">
                <a:solidFill>
                  <a:schemeClr val="tx1">
                    <a:lumMod val="50000"/>
                  </a:schemeClr>
                </a:solidFill>
                <a:latin typeface="Arial"/>
                <a:cs typeface="Arial"/>
              </a:rPr>
              <a:t>in 3-4 years </a:t>
            </a:r>
          </a:p>
          <a:p>
            <a:r>
              <a:rPr lang="en-GB" sz="1600" dirty="0" smtClean="0">
                <a:solidFill>
                  <a:schemeClr val="tx1">
                    <a:lumMod val="50000"/>
                  </a:schemeClr>
                </a:solidFill>
                <a:latin typeface="Arial"/>
                <a:cs typeface="Arial"/>
              </a:rPr>
              <a:t>at 10¢/kWh</a:t>
            </a:r>
          </a:p>
        </p:txBody>
      </p:sp>
      <p:sp>
        <p:nvSpPr>
          <p:cNvPr id="11" name="TextBox 10"/>
          <p:cNvSpPr txBox="1"/>
          <p:nvPr/>
        </p:nvSpPr>
        <p:spPr>
          <a:xfrm>
            <a:off x="421462" y="1613908"/>
            <a:ext cx="1492516" cy="1077218"/>
          </a:xfrm>
          <a:prstGeom prst="rect">
            <a:avLst/>
          </a:prstGeom>
          <a:noFill/>
        </p:spPr>
        <p:txBody>
          <a:bodyPr wrap="none" rtlCol="0">
            <a:spAutoFit/>
          </a:bodyPr>
          <a:lstStyle/>
          <a:p>
            <a:r>
              <a:rPr lang="en-GB" sz="1600" dirty="0" err="1" smtClean="0">
                <a:solidFill>
                  <a:schemeClr val="tx1">
                    <a:lumMod val="50000"/>
                  </a:schemeClr>
                </a:solidFill>
                <a:latin typeface="Arial"/>
                <a:cs typeface="Arial"/>
              </a:rPr>
              <a:t>iPad</a:t>
            </a:r>
            <a:endParaRPr lang="en-GB" sz="1600" dirty="0" smtClean="0">
              <a:solidFill>
                <a:schemeClr val="tx1">
                  <a:lumMod val="50000"/>
                </a:schemeClr>
              </a:solidFill>
              <a:latin typeface="Arial"/>
              <a:cs typeface="Arial"/>
            </a:endParaRPr>
          </a:p>
          <a:p>
            <a:r>
              <a:rPr lang="en-GB" sz="1600" dirty="0" smtClean="0">
                <a:solidFill>
                  <a:schemeClr val="tx1">
                    <a:lumMod val="50000"/>
                  </a:schemeClr>
                </a:solidFill>
                <a:latin typeface="Arial"/>
                <a:cs typeface="Arial"/>
              </a:rPr>
              <a:t>Cost: $500  </a:t>
            </a:r>
          </a:p>
          <a:p>
            <a:r>
              <a:rPr lang="en-GB" sz="1600" dirty="0" smtClean="0">
                <a:solidFill>
                  <a:schemeClr val="tx1">
                    <a:lumMod val="50000"/>
                  </a:schemeClr>
                </a:solidFill>
                <a:latin typeface="Arial"/>
                <a:cs typeface="Arial"/>
              </a:rPr>
              <a:t>Weight: 0.6 kg</a:t>
            </a:r>
          </a:p>
          <a:p>
            <a:r>
              <a:rPr lang="en-GB" sz="1600" b="1" dirty="0" smtClean="0">
                <a:solidFill>
                  <a:schemeClr val="accent6"/>
                </a:solidFill>
                <a:latin typeface="Arial"/>
                <a:cs typeface="Arial"/>
              </a:rPr>
              <a:t>$1,000/kg</a:t>
            </a:r>
            <a:endParaRPr lang="en-GB" sz="1600" b="1" dirty="0">
              <a:solidFill>
                <a:schemeClr val="accent6"/>
              </a:solidFill>
              <a:latin typeface="Arial"/>
              <a:cs typeface="Arial"/>
            </a:endParaRPr>
          </a:p>
        </p:txBody>
      </p:sp>
      <p:sp>
        <p:nvSpPr>
          <p:cNvPr id="12" name="TextBox 11"/>
          <p:cNvSpPr txBox="1"/>
          <p:nvPr/>
        </p:nvSpPr>
        <p:spPr>
          <a:xfrm>
            <a:off x="7494393" y="1425180"/>
            <a:ext cx="1435100" cy="1077218"/>
          </a:xfrm>
          <a:prstGeom prst="rect">
            <a:avLst/>
          </a:prstGeom>
          <a:noFill/>
        </p:spPr>
        <p:txBody>
          <a:bodyPr wrap="square" rtlCol="0">
            <a:spAutoFit/>
          </a:bodyPr>
          <a:lstStyle/>
          <a:p>
            <a:r>
              <a:rPr lang="en-GB" sz="1600" dirty="0" smtClean="0">
                <a:solidFill>
                  <a:schemeClr val="tx1">
                    <a:lumMod val="50000"/>
                  </a:schemeClr>
                </a:solidFill>
                <a:cs typeface="Arial"/>
              </a:rPr>
              <a:t>Boeing 787-9 </a:t>
            </a:r>
          </a:p>
          <a:p>
            <a:r>
              <a:rPr lang="en-GB" sz="1600" dirty="0" smtClean="0">
                <a:solidFill>
                  <a:schemeClr val="tx1">
                    <a:lumMod val="50000"/>
                  </a:schemeClr>
                </a:solidFill>
                <a:cs typeface="Arial"/>
              </a:rPr>
              <a:t>$243M 180,000kg </a:t>
            </a:r>
          </a:p>
          <a:p>
            <a:r>
              <a:rPr lang="en-GB" sz="1600" b="1" dirty="0" smtClean="0">
                <a:solidFill>
                  <a:schemeClr val="accent6"/>
                </a:solidFill>
                <a:cs typeface="Arial"/>
              </a:rPr>
              <a:t>$1,500/kg</a:t>
            </a:r>
            <a:endParaRPr lang="en-GB" b="1" dirty="0">
              <a:solidFill>
                <a:schemeClr val="accent6"/>
              </a:solidFill>
              <a:cs typeface="Arial"/>
            </a:endParaRPr>
          </a:p>
        </p:txBody>
      </p:sp>
      <p:pic>
        <p:nvPicPr>
          <p:cNvPr id="13" name="Picture 12" descr="apple_ipad_2.jpg"/>
          <p:cNvPicPr>
            <a:picLocks noChangeAspect="1"/>
          </p:cNvPicPr>
          <p:nvPr/>
        </p:nvPicPr>
        <p:blipFill>
          <a:blip r:embed="rId7" cstate="print"/>
          <a:stretch>
            <a:fillRect/>
          </a:stretch>
        </p:blipFill>
        <p:spPr>
          <a:xfrm>
            <a:off x="2137335" y="1474767"/>
            <a:ext cx="1393784" cy="2044218"/>
          </a:xfrm>
          <a:prstGeom prst="rect">
            <a:avLst/>
          </a:prstGeom>
        </p:spPr>
      </p:pic>
      <p:pic>
        <p:nvPicPr>
          <p:cNvPr id="14" name="Picture 13" descr="787index_20100520_a2a_10.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3881569" y="1425180"/>
            <a:ext cx="3612824" cy="1630867"/>
          </a:xfrm>
          <a:prstGeom prst="rect">
            <a:avLst/>
          </a:prstGeom>
          <a:ln>
            <a:solidFill>
              <a:srgbClr val="1F497D"/>
            </a:solidFill>
          </a:ln>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4140" y="5270484"/>
            <a:ext cx="1881017" cy="1605627"/>
          </a:xfrm>
          <a:prstGeom prst="rect">
            <a:avLst/>
          </a:prstGeom>
        </p:spPr>
      </p:pic>
      <p:sp>
        <p:nvSpPr>
          <p:cNvPr id="10" name="TextBox 9"/>
          <p:cNvSpPr txBox="1"/>
          <p:nvPr/>
        </p:nvSpPr>
        <p:spPr>
          <a:xfrm>
            <a:off x="6230220" y="5701448"/>
            <a:ext cx="1675459" cy="584775"/>
          </a:xfrm>
          <a:prstGeom prst="rect">
            <a:avLst/>
          </a:prstGeom>
          <a:noFill/>
        </p:spPr>
        <p:txBody>
          <a:bodyPr wrap="none" rtlCol="0">
            <a:spAutoFit/>
          </a:bodyPr>
          <a:lstStyle/>
          <a:p>
            <a:r>
              <a:rPr lang="en-US" sz="1600" dirty="0" smtClean="0"/>
              <a:t>Li-ion 18650 cell</a:t>
            </a:r>
          </a:p>
          <a:p>
            <a:r>
              <a:rPr lang="en-US" sz="1600" b="1" dirty="0" smtClean="0">
                <a:solidFill>
                  <a:schemeClr val="accent6"/>
                </a:solidFill>
              </a:rPr>
              <a:t>$100/kg</a:t>
            </a:r>
          </a:p>
        </p:txBody>
      </p:sp>
      <p:pic>
        <p:nvPicPr>
          <p:cNvPr id="17" name="Picture 2" descr="http://www.shreekalkaglobal.com/images/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39427" y="3652630"/>
            <a:ext cx="1938211" cy="1288910"/>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17"/>
          <p:cNvSpPr txBox="1"/>
          <p:nvPr/>
        </p:nvSpPr>
        <p:spPr>
          <a:xfrm>
            <a:off x="3839427" y="3300406"/>
            <a:ext cx="1816523" cy="338554"/>
          </a:xfrm>
          <a:prstGeom prst="rect">
            <a:avLst/>
          </a:prstGeom>
          <a:noFill/>
        </p:spPr>
        <p:txBody>
          <a:bodyPr wrap="none" rtlCol="0">
            <a:spAutoFit/>
          </a:bodyPr>
          <a:lstStyle/>
          <a:p>
            <a:r>
              <a:rPr lang="en-US" sz="1600" dirty="0" smtClean="0">
                <a:solidFill>
                  <a:schemeClr val="tx1">
                    <a:lumMod val="50000"/>
                  </a:schemeClr>
                </a:solidFill>
              </a:rPr>
              <a:t>Wheat flour </a:t>
            </a:r>
            <a:r>
              <a:rPr lang="en-US" sz="1600" b="1" dirty="0" smtClean="0">
                <a:solidFill>
                  <a:schemeClr val="accent6"/>
                </a:solidFill>
              </a:rPr>
              <a:t>$1/kg</a:t>
            </a:r>
            <a:endParaRPr lang="en-US" sz="1600" b="1" dirty="0">
              <a:solidFill>
                <a:schemeClr val="accent6"/>
              </a:solidFill>
            </a:endParaRPr>
          </a:p>
        </p:txBody>
      </p:sp>
    </p:spTree>
    <p:extLst>
      <p:ext uri="{BB962C8B-B14F-4D97-AF65-F5344CB8AC3E}">
        <p14:creationId xmlns:p14="http://schemas.microsoft.com/office/powerpoint/2010/main" val="2140022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2"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6306"/>
            <a:ext cx="6679324" cy="775669"/>
          </a:xfrm>
        </p:spPr>
        <p:txBody>
          <a:bodyPr/>
          <a:lstStyle/>
          <a:p>
            <a:r>
              <a:rPr lang="en-US" sz="2400" dirty="0" smtClean="0">
                <a:latin typeface="Arial"/>
                <a:cs typeface="Arial"/>
              </a:rPr>
              <a:t>Why electrical storage needs a revolution</a:t>
            </a:r>
            <a:endParaRPr lang="en-US" sz="2400" dirty="0">
              <a:latin typeface="Arial"/>
              <a:cs typeface="Arial"/>
            </a:endParaRPr>
          </a:p>
        </p:txBody>
      </p:sp>
      <p:sp>
        <p:nvSpPr>
          <p:cNvPr id="4" name="Content Placeholder 3"/>
          <p:cNvSpPr>
            <a:spLocks noGrp="1"/>
          </p:cNvSpPr>
          <p:nvPr>
            <p:ph idx="1"/>
          </p:nvPr>
        </p:nvSpPr>
        <p:spPr>
          <a:xfrm>
            <a:off x="457200" y="1074375"/>
            <a:ext cx="4273752" cy="2772423"/>
          </a:xfrm>
        </p:spPr>
        <p:txBody>
          <a:bodyPr/>
          <a:lstStyle/>
          <a:p>
            <a:pPr marL="256032" indent="-256032">
              <a:spcBef>
                <a:spcPts val="300"/>
              </a:spcBef>
            </a:pPr>
            <a:r>
              <a:rPr lang="en-US" sz="2000" dirty="0" smtClean="0">
                <a:solidFill>
                  <a:srgbClr val="000000"/>
                </a:solidFill>
                <a:latin typeface="Arial"/>
                <a:cs typeface="Arial"/>
              </a:rPr>
              <a:t>Market – lithium-ion batteries already a $30B business</a:t>
            </a:r>
          </a:p>
          <a:p>
            <a:pPr marL="505206" lvl="2" indent="-285750">
              <a:spcBef>
                <a:spcPts val="300"/>
              </a:spcBef>
              <a:buFont typeface="Lucida Grande"/>
              <a:buChar char="­"/>
            </a:pPr>
            <a:r>
              <a:rPr lang="en-US" sz="1600" dirty="0" smtClean="0">
                <a:solidFill>
                  <a:srgbClr val="000000"/>
                </a:solidFill>
                <a:latin typeface="Arial"/>
                <a:cs typeface="Arial"/>
              </a:rPr>
              <a:t>Cost reducing at few % per year</a:t>
            </a:r>
          </a:p>
          <a:p>
            <a:pPr marL="505206" lvl="2" indent="-285750">
              <a:spcBef>
                <a:spcPts val="300"/>
              </a:spcBef>
              <a:buFont typeface="Lucida Grande"/>
              <a:buChar char="­"/>
            </a:pPr>
            <a:r>
              <a:rPr lang="en-US" sz="1600" b="1" dirty="0" smtClean="0">
                <a:solidFill>
                  <a:srgbClr val="BF084F"/>
                </a:solidFill>
                <a:latin typeface="Arial"/>
                <a:cs typeface="Arial"/>
              </a:rPr>
              <a:t>Can we do this faster?</a:t>
            </a:r>
          </a:p>
          <a:p>
            <a:pPr marL="505206" lvl="2" indent="-285750">
              <a:spcBef>
                <a:spcPts val="300"/>
              </a:spcBef>
              <a:buFont typeface="Lucida Grande"/>
              <a:buChar char="­"/>
            </a:pPr>
            <a:endParaRPr lang="en-US" sz="300" dirty="0" smtClean="0">
              <a:solidFill>
                <a:schemeClr val="accent3"/>
              </a:solidFill>
              <a:latin typeface="Arial"/>
              <a:cs typeface="Arial"/>
            </a:endParaRPr>
          </a:p>
          <a:p>
            <a:pPr marL="256032" indent="-256032">
              <a:spcBef>
                <a:spcPts val="300"/>
              </a:spcBef>
            </a:pPr>
            <a:r>
              <a:rPr lang="en-US" sz="2000" dirty="0" smtClean="0">
                <a:solidFill>
                  <a:srgbClr val="000000"/>
                </a:solidFill>
                <a:latin typeface="Arial"/>
                <a:cs typeface="Arial"/>
              </a:rPr>
              <a:t>Laggard technology  </a:t>
            </a:r>
            <a:endParaRPr lang="en-US" sz="2000" dirty="0">
              <a:solidFill>
                <a:srgbClr val="000000"/>
              </a:solidFill>
              <a:latin typeface="Arial"/>
              <a:cs typeface="Arial"/>
            </a:endParaRPr>
          </a:p>
          <a:p>
            <a:pPr marL="460375" lvl="2" indent="-234950">
              <a:spcBef>
                <a:spcPts val="300"/>
              </a:spcBef>
              <a:buFont typeface="Lucida Grande"/>
              <a:buChar char="-"/>
            </a:pPr>
            <a:r>
              <a:rPr lang="en-US" sz="1600" dirty="0" smtClean="0">
                <a:solidFill>
                  <a:srgbClr val="000000"/>
                </a:solidFill>
                <a:latin typeface="Arial"/>
                <a:cs typeface="Arial"/>
              </a:rPr>
              <a:t>Around 1% theoretical capacity;  (lighting ~80%, solar PV ~30%)</a:t>
            </a:r>
          </a:p>
          <a:p>
            <a:pPr marL="460375" lvl="2" indent="-234950">
              <a:spcBef>
                <a:spcPts val="300"/>
              </a:spcBef>
              <a:buFont typeface="Lucida Grande"/>
              <a:buChar char="-"/>
            </a:pPr>
            <a:r>
              <a:rPr lang="en-US" sz="1600" b="1" dirty="0" smtClean="0">
                <a:solidFill>
                  <a:srgbClr val="BF084F"/>
                </a:solidFill>
                <a:latin typeface="Arial"/>
                <a:cs typeface="Arial"/>
              </a:rPr>
              <a:t>Can we do this much better?</a:t>
            </a:r>
          </a:p>
          <a:p>
            <a:pPr marL="256032" lvl="1" indent="-256032">
              <a:spcBef>
                <a:spcPts val="300"/>
              </a:spcBef>
              <a:buNone/>
            </a:pPr>
            <a:endParaRPr lang="en-US" sz="1800" dirty="0" smtClean="0"/>
          </a:p>
          <a:p>
            <a:endParaRPr lang="en-US" sz="2400" dirty="0"/>
          </a:p>
        </p:txBody>
      </p:sp>
      <p:pic>
        <p:nvPicPr>
          <p:cNvPr id="16" name="Picture 15"/>
          <p:cNvPicPr>
            <a:picLocks noChangeAspect="1"/>
          </p:cNvPicPr>
          <p:nvPr/>
        </p:nvPicPr>
        <p:blipFill rotWithShape="1">
          <a:blip r:embed="rId2"/>
          <a:srcRect l="22542" t="9409" r="18587"/>
          <a:stretch/>
        </p:blipFill>
        <p:spPr>
          <a:xfrm>
            <a:off x="7416194" y="2575420"/>
            <a:ext cx="1567334" cy="1929414"/>
          </a:xfrm>
          <a:prstGeom prst="rect">
            <a:avLst/>
          </a:prstGeom>
          <a:ln>
            <a:solidFill>
              <a:srgbClr val="1F497D"/>
            </a:solidFill>
          </a:ln>
        </p:spPr>
      </p:pic>
      <p:pic>
        <p:nvPicPr>
          <p:cNvPr id="25" name="Picture 24"/>
          <p:cNvPicPr>
            <a:picLocks noChangeAspect="1"/>
          </p:cNvPicPr>
          <p:nvPr/>
        </p:nvPicPr>
        <p:blipFill>
          <a:blip r:embed="rId3"/>
          <a:stretch>
            <a:fillRect/>
          </a:stretch>
        </p:blipFill>
        <p:spPr>
          <a:xfrm>
            <a:off x="7159375" y="261820"/>
            <a:ext cx="1887736" cy="1377074"/>
          </a:xfrm>
          <a:prstGeom prst="rect">
            <a:avLst/>
          </a:prstGeom>
        </p:spPr>
      </p:pic>
      <p:sp>
        <p:nvSpPr>
          <p:cNvPr id="26" name="TextBox 25"/>
          <p:cNvSpPr txBox="1"/>
          <p:nvPr/>
        </p:nvSpPr>
        <p:spPr>
          <a:xfrm>
            <a:off x="381215" y="3596972"/>
            <a:ext cx="5419084" cy="1600438"/>
          </a:xfrm>
          <a:prstGeom prst="rect">
            <a:avLst/>
          </a:prstGeom>
          <a:noFill/>
        </p:spPr>
        <p:txBody>
          <a:bodyPr wrap="square" rtlCol="0">
            <a:spAutoFit/>
          </a:bodyPr>
          <a:lstStyle/>
          <a:p>
            <a:pPr marL="256032" indent="-256032" algn="l">
              <a:spcAft>
                <a:spcPts val="400"/>
              </a:spcAft>
              <a:buClr>
                <a:srgbClr val="1F497D"/>
              </a:buClr>
              <a:buFont typeface="Wingdings" charset="2"/>
              <a:buChar char="§"/>
            </a:pPr>
            <a:r>
              <a:rPr lang="en-US" sz="2000" dirty="0" smtClean="0">
                <a:solidFill>
                  <a:srgbClr val="000000"/>
                </a:solidFill>
                <a:ea typeface="ＭＳ Ｐゴシック" charset="-128"/>
              </a:rPr>
              <a:t>Scale – To back up USA power used for </a:t>
            </a:r>
            <a:r>
              <a:rPr lang="en-US" sz="2000" dirty="0">
                <a:solidFill>
                  <a:srgbClr val="000000"/>
                </a:solidFill>
                <a:ea typeface="ＭＳ Ｐゴシック" charset="-128"/>
              </a:rPr>
              <a:t>12 hours </a:t>
            </a:r>
            <a:r>
              <a:rPr lang="en-US" sz="2000" dirty="0" smtClean="0">
                <a:solidFill>
                  <a:srgbClr val="000000"/>
                </a:solidFill>
                <a:ea typeface="ＭＳ Ｐゴシック" charset="-128"/>
              </a:rPr>
              <a:t>would take</a:t>
            </a:r>
            <a:endParaRPr lang="en-US" sz="2000" dirty="0">
              <a:solidFill>
                <a:srgbClr val="000000"/>
              </a:solidFill>
              <a:ea typeface="ＭＳ Ｐゴシック" charset="-128"/>
            </a:endParaRPr>
          </a:p>
          <a:p>
            <a:pPr marL="458788" lvl="1" indent="-233363" algn="l">
              <a:spcAft>
                <a:spcPts val="400"/>
              </a:spcAft>
              <a:buClr>
                <a:srgbClr val="1F497D"/>
              </a:buClr>
              <a:buFont typeface="Lucida Grande"/>
              <a:buChar char="-"/>
            </a:pPr>
            <a:r>
              <a:rPr lang="en-US" sz="1600" dirty="0" smtClean="0">
                <a:solidFill>
                  <a:srgbClr val="000000"/>
                </a:solidFill>
                <a:ea typeface="ＭＳ Ｐゴシック" charset="-128"/>
              </a:rPr>
              <a:t>9x annual </a:t>
            </a:r>
            <a:r>
              <a:rPr lang="en-US" sz="1600" dirty="0">
                <a:solidFill>
                  <a:srgbClr val="000000"/>
                </a:solidFill>
                <a:ea typeface="ＭＳ Ｐゴシック" charset="-128"/>
              </a:rPr>
              <a:t>energy production of the Hoover </a:t>
            </a:r>
            <a:r>
              <a:rPr lang="en-US" sz="1600" dirty="0" smtClean="0">
                <a:solidFill>
                  <a:srgbClr val="000000"/>
                </a:solidFill>
                <a:ea typeface="ＭＳ Ｐゴシック" charset="-128"/>
              </a:rPr>
              <a:t>Dam</a:t>
            </a:r>
            <a:endParaRPr lang="en-US" sz="1600" dirty="0">
              <a:solidFill>
                <a:srgbClr val="000000"/>
              </a:solidFill>
              <a:ea typeface="ＭＳ Ｐゴシック" charset="-128"/>
            </a:endParaRPr>
          </a:p>
          <a:p>
            <a:pPr marL="458788" lvl="1" indent="-233363" algn="l">
              <a:spcAft>
                <a:spcPts val="400"/>
              </a:spcAft>
              <a:buClr>
                <a:srgbClr val="1F497D"/>
              </a:buClr>
              <a:buFont typeface="Lucida Grande"/>
              <a:buChar char="-"/>
            </a:pPr>
            <a:r>
              <a:rPr lang="en-US" sz="1600" dirty="0" smtClean="0">
                <a:solidFill>
                  <a:srgbClr val="000000"/>
                </a:solidFill>
                <a:ea typeface="ＭＳ Ｐゴシック" charset="-128"/>
              </a:rPr>
              <a:t>1,000x the </a:t>
            </a:r>
            <a:r>
              <a:rPr lang="en-US" sz="1600" dirty="0">
                <a:solidFill>
                  <a:srgbClr val="000000"/>
                </a:solidFill>
                <a:ea typeface="ＭＳ Ｐゴシック" charset="-128"/>
              </a:rPr>
              <a:t>annual production of Li-ion batteries</a:t>
            </a:r>
          </a:p>
          <a:p>
            <a:pPr marL="458788" lvl="1" indent="-233363" algn="l">
              <a:spcAft>
                <a:spcPts val="400"/>
              </a:spcAft>
              <a:buClr>
                <a:srgbClr val="1F497D"/>
              </a:buClr>
              <a:buFont typeface="Lucida Grande"/>
              <a:buChar char="-"/>
            </a:pPr>
            <a:r>
              <a:rPr lang="en-US" sz="1600" b="1" dirty="0">
                <a:solidFill>
                  <a:srgbClr val="BF084F"/>
                </a:solidFill>
                <a:ea typeface="ＭＳ Ｐゴシック" charset="-128"/>
              </a:rPr>
              <a:t>Can we do </a:t>
            </a:r>
            <a:r>
              <a:rPr lang="en-US" sz="1600" b="1" dirty="0" smtClean="0">
                <a:solidFill>
                  <a:srgbClr val="BF084F"/>
                </a:solidFill>
                <a:ea typeface="ＭＳ Ｐゴシック" charset="-128"/>
              </a:rPr>
              <a:t>this at scale?</a:t>
            </a:r>
            <a:endParaRPr lang="en-US" sz="1600" b="1" dirty="0">
              <a:solidFill>
                <a:srgbClr val="BF084F"/>
              </a:solidFill>
              <a:ea typeface="ＭＳ Ｐゴシック" charset="-128"/>
            </a:endParaRPr>
          </a:p>
        </p:txBody>
      </p:sp>
      <p:sp>
        <p:nvSpPr>
          <p:cNvPr id="27" name="TextBox 26"/>
          <p:cNvSpPr txBox="1"/>
          <p:nvPr/>
        </p:nvSpPr>
        <p:spPr>
          <a:xfrm>
            <a:off x="381215" y="5217551"/>
            <a:ext cx="5568522" cy="1005403"/>
          </a:xfrm>
          <a:prstGeom prst="rect">
            <a:avLst/>
          </a:prstGeom>
          <a:noFill/>
        </p:spPr>
        <p:txBody>
          <a:bodyPr wrap="square" rtlCol="0">
            <a:spAutoFit/>
          </a:bodyPr>
          <a:lstStyle/>
          <a:p>
            <a:pPr marL="256032" indent="-256032" algn="l">
              <a:spcAft>
                <a:spcPts val="400"/>
              </a:spcAft>
              <a:buClr>
                <a:srgbClr val="1F497D"/>
              </a:buClr>
              <a:buFont typeface="Wingdings" charset="2"/>
              <a:buChar char="§"/>
            </a:pPr>
            <a:r>
              <a:rPr lang="en-US" sz="2000" dirty="0" smtClean="0">
                <a:solidFill>
                  <a:srgbClr val="000000"/>
                </a:solidFill>
                <a:ea typeface="ＭＳ Ｐゴシック" charset="-128"/>
              </a:rPr>
              <a:t>Impact – an efficient battery is a bank for electrons</a:t>
            </a:r>
            <a:r>
              <a:rPr lang="en-US" sz="2000" dirty="0">
                <a:solidFill>
                  <a:srgbClr val="000000"/>
                </a:solidFill>
                <a:ea typeface="ＭＳ Ｐゴシック" charset="-128"/>
              </a:rPr>
              <a:t>	</a:t>
            </a:r>
            <a:endParaRPr lang="en-US" sz="2000" dirty="0" smtClean="0">
              <a:solidFill>
                <a:srgbClr val="000000"/>
              </a:solidFill>
              <a:ea typeface="ＭＳ Ｐゴシック" charset="-128"/>
            </a:endParaRPr>
          </a:p>
          <a:p>
            <a:pPr marL="225425" lvl="1" algn="l">
              <a:spcAft>
                <a:spcPts val="400"/>
              </a:spcAft>
              <a:buClr>
                <a:srgbClr val="1F497D"/>
              </a:buClr>
            </a:pPr>
            <a:r>
              <a:rPr lang="en-US" sz="1600" b="1" dirty="0" smtClean="0">
                <a:solidFill>
                  <a:srgbClr val="BF084F"/>
                </a:solidFill>
                <a:ea typeface="ＭＳ Ｐゴシック" charset="-128"/>
              </a:rPr>
              <a:t>-   Can we make energy a currency?</a:t>
            </a:r>
            <a:endParaRPr lang="en-US" sz="1600" b="1" dirty="0">
              <a:solidFill>
                <a:srgbClr val="BF084F"/>
              </a:solidFill>
              <a:ea typeface="ＭＳ Ｐゴシック" charset="-128"/>
            </a:endParaRPr>
          </a:p>
        </p:txBody>
      </p:sp>
      <p:pic>
        <p:nvPicPr>
          <p:cNvPr id="8194" name="Picture 2" descr="https://media.licdn.com/mpr/mpr/p/6/005/08e/3e7/070bda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1376" y="4749091"/>
            <a:ext cx="3205735" cy="185220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hibamagazine.com/hibakidz/wp-content/uploads/2013/09/TN_money-_bank_2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2862" y="3500117"/>
            <a:ext cx="18097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9136" y="1236292"/>
            <a:ext cx="2767058" cy="1808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40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19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 name="Text Placeholder 62"/>
          <p:cNvSpPr>
            <a:spLocks noGrp="1"/>
          </p:cNvSpPr>
          <p:nvPr>
            <p:ph type="body" sz="quarter" idx="10"/>
          </p:nvPr>
        </p:nvSpPr>
        <p:spPr>
          <a:solidFill>
            <a:schemeClr val="tx2">
              <a:alpha val="85000"/>
            </a:schemeClr>
          </a:solidFill>
        </p:spPr>
        <p:txBody>
          <a:bodyPr/>
          <a:lstStyle/>
          <a:p>
            <a:r>
              <a:rPr lang="en-US" dirty="0" smtClean="0"/>
              <a:t> </a:t>
            </a:r>
            <a:endParaRPr lang="en-US" dirty="0"/>
          </a:p>
        </p:txBody>
      </p:sp>
      <p:sp>
        <p:nvSpPr>
          <p:cNvPr id="34" name="Title 33"/>
          <p:cNvSpPr>
            <a:spLocks noGrp="1"/>
          </p:cNvSpPr>
          <p:nvPr>
            <p:ph type="title"/>
          </p:nvPr>
        </p:nvSpPr>
        <p:spPr>
          <a:xfrm>
            <a:off x="1" y="1689100"/>
            <a:ext cx="4934856" cy="2706624"/>
          </a:xfrm>
          <a:solidFill>
            <a:srgbClr val="000000"/>
          </a:solidFill>
        </p:spPr>
        <p:txBody>
          <a:bodyPr/>
          <a:lstStyle/>
          <a:p>
            <a:r>
              <a:rPr lang="en-US" dirty="0" smtClean="0"/>
              <a:t>Argonne overview</a:t>
            </a:r>
            <a:endParaRPr lang="en-US" dirty="0"/>
          </a:p>
        </p:txBody>
      </p:sp>
      <p:sp>
        <p:nvSpPr>
          <p:cNvPr id="12" name="Text Placeholder 11"/>
          <p:cNvSpPr>
            <a:spLocks noGrp="1"/>
          </p:cNvSpPr>
          <p:nvPr>
            <p:ph type="body" sz="quarter" idx="24"/>
          </p:nvPr>
        </p:nvSpPr>
        <p:spPr/>
        <p:txBody>
          <a:bodyPr/>
          <a:lstStyle/>
          <a:p>
            <a:r>
              <a:rPr lang="en-US" dirty="0" smtClean="0"/>
              <a:t>June 4, 2016</a:t>
            </a:r>
            <a:endParaRPr lang="en-US" dirty="0"/>
          </a:p>
        </p:txBody>
      </p:sp>
      <p:sp>
        <p:nvSpPr>
          <p:cNvPr id="35" name="Text Placeholder 34"/>
          <p:cNvSpPr>
            <a:spLocks noGrp="1"/>
          </p:cNvSpPr>
          <p:nvPr>
            <p:ph type="body" sz="quarter" idx="12"/>
          </p:nvPr>
        </p:nvSpPr>
        <p:spPr>
          <a:solidFill>
            <a:schemeClr val="tx2"/>
          </a:solidFill>
        </p:spPr>
        <p:txBody>
          <a:bodyPr/>
          <a:lstStyle/>
          <a:p>
            <a:r>
              <a:rPr lang="en-US" dirty="0" smtClean="0"/>
              <a:t> </a:t>
            </a:r>
            <a:endParaRPr lang="en-US" dirty="0"/>
          </a:p>
        </p:txBody>
      </p:sp>
      <p:pic>
        <p:nvPicPr>
          <p:cNvPr id="3" name="Picture Placeholder 2" descr="30006D-084_FPO.jpg"/>
          <p:cNvPicPr>
            <a:picLocks noGrp="1" noChangeAspect="1"/>
          </p:cNvPicPr>
          <p:nvPr>
            <p:ph type="pic" sz="quarter" idx="16"/>
          </p:nvPr>
        </p:nvPicPr>
        <p:blipFill rotWithShape="1">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7680" t="9869" r="-1" b="2188"/>
          <a:stretch/>
        </p:blipFill>
        <p:spPr>
          <a:noFill/>
        </p:spPr>
      </p:pic>
      <p:sp>
        <p:nvSpPr>
          <p:cNvPr id="15" name="TextBox 14"/>
          <p:cNvSpPr txBox="1"/>
          <p:nvPr/>
        </p:nvSpPr>
        <p:spPr>
          <a:xfrm>
            <a:off x="469900" y="6247222"/>
            <a:ext cx="1387624" cy="369332"/>
          </a:xfrm>
          <a:prstGeom prst="rect">
            <a:avLst/>
          </a:prstGeom>
          <a:noFill/>
        </p:spPr>
        <p:txBody>
          <a:bodyPr wrap="none" lIns="0" rtlCol="0">
            <a:spAutoFit/>
          </a:bodyPr>
          <a:lstStyle/>
          <a:p>
            <a:r>
              <a:rPr lang="en-US" dirty="0" smtClean="0">
                <a:solidFill>
                  <a:schemeClr val="tx1">
                    <a:lumMod val="50000"/>
                  </a:schemeClr>
                </a:solidFill>
              </a:rPr>
              <a:t>www.anl.gov</a:t>
            </a:r>
            <a:endParaRPr lang="en-US" dirty="0">
              <a:solidFill>
                <a:schemeClr val="tx1">
                  <a:lumMod val="50000"/>
                </a:schemeClr>
              </a:solidFill>
            </a:endParaRPr>
          </a:p>
        </p:txBody>
      </p:sp>
    </p:spTree>
    <p:extLst>
      <p:ext uri="{BB962C8B-B14F-4D97-AF65-F5344CB8AC3E}">
        <p14:creationId xmlns:p14="http://schemas.microsoft.com/office/powerpoint/2010/main" val="184155485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239486" y="0"/>
            <a:ext cx="8904514" cy="6858000"/>
          </a:xfrm>
          <a:prstGeom prst="rect">
            <a:avLst/>
          </a:prstGeom>
          <a:solidFill>
            <a:schemeClr val="bg1">
              <a:lumMod val="65000"/>
              <a:alpha val="50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239486" y="762001"/>
            <a:ext cx="8904514" cy="5121726"/>
            <a:chOff x="0" y="0"/>
            <a:chExt cx="9144000" cy="5143500"/>
          </a:xfrm>
        </p:grpSpPr>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t="7399" b="19807"/>
            <a:stretch/>
          </p:blipFill>
          <p:spPr>
            <a:xfrm>
              <a:off x="0" y="0"/>
              <a:ext cx="9144000" cy="5143500"/>
            </a:xfrm>
            <a:prstGeom prst="rect">
              <a:avLst/>
            </a:prstGeom>
          </p:spPr>
        </p:pic>
        <p:grpSp>
          <p:nvGrpSpPr>
            <p:cNvPr id="33" name="Group 32"/>
            <p:cNvGrpSpPr/>
            <p:nvPr/>
          </p:nvGrpSpPr>
          <p:grpSpPr>
            <a:xfrm>
              <a:off x="5524500" y="2574926"/>
              <a:ext cx="3619500" cy="1044575"/>
              <a:chOff x="5524500" y="2574926"/>
              <a:chExt cx="3619500" cy="1044575"/>
            </a:xfrm>
          </p:grpSpPr>
          <p:sp>
            <p:nvSpPr>
              <p:cNvPr id="42" name="Rectangle 41"/>
              <p:cNvSpPr/>
              <p:nvPr/>
            </p:nvSpPr>
            <p:spPr>
              <a:xfrm>
                <a:off x="5524500" y="2574926"/>
                <a:ext cx="3619500" cy="1044575"/>
              </a:xfrm>
              <a:prstGeom prst="rect">
                <a:avLst/>
              </a:prstGeom>
              <a:solidFill>
                <a:schemeClr val="tx1">
                  <a:lumMod val="5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182880" bIns="182880" rtlCol="0" anchor="t" anchorCtr="0"/>
              <a:lstStyle/>
              <a:p>
                <a:pPr>
                  <a:lnSpc>
                    <a:spcPct val="90000"/>
                  </a:lnSpc>
                </a:pPr>
                <a:endParaRPr lang="en-US" sz="1600" dirty="0"/>
              </a:p>
            </p:txBody>
          </p:sp>
          <p:pic>
            <p:nvPicPr>
              <p:cNvPr id="43" name="Picture 42"/>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818765" y="2826920"/>
                <a:ext cx="2825175" cy="546089"/>
              </a:xfrm>
              <a:prstGeom prst="rect">
                <a:avLst/>
              </a:prstGeom>
              <a:effectLst>
                <a:outerShdw blurRad="50800" dir="2700000" algn="tl" rotWithShape="0">
                  <a:prstClr val="black">
                    <a:alpha val="60000"/>
                  </a:prstClr>
                </a:outerShdw>
              </a:effectLst>
            </p:spPr>
          </p:pic>
        </p:grpSp>
        <p:grpSp>
          <p:nvGrpSpPr>
            <p:cNvPr id="34" name="Group 33"/>
            <p:cNvGrpSpPr/>
            <p:nvPr/>
          </p:nvGrpSpPr>
          <p:grpSpPr>
            <a:xfrm>
              <a:off x="503241" y="4064693"/>
              <a:ext cx="6259511" cy="818458"/>
              <a:chOff x="503241" y="4064693"/>
              <a:chExt cx="6259511" cy="818458"/>
            </a:xfrm>
          </p:grpSpPr>
          <p:sp>
            <p:nvSpPr>
              <p:cNvPr id="35" name="Text Placeholder 2"/>
              <p:cNvSpPr txBox="1">
                <a:spLocks/>
              </p:cNvSpPr>
              <p:nvPr/>
            </p:nvSpPr>
            <p:spPr>
              <a:xfrm>
                <a:off x="503241" y="4064693"/>
                <a:ext cx="1884361" cy="666058"/>
              </a:xfrm>
              <a:prstGeom prst="rect">
                <a:avLst/>
              </a:prstGeom>
              <a:noFill/>
            </p:spPr>
            <p:txBody>
              <a:bodyPr vert="horz" lIns="0" tIns="0" rIns="0" bIns="0" rtlCol="0" anchor="ctr" anchorCtr="0">
                <a:noAutofit/>
              </a:bodyPr>
              <a:lstStyle>
                <a:lvl1pPr marL="0" indent="0" algn="l" defTabSz="457200" rtl="0" eaLnBrk="1" latinLnBrk="0" hangingPunct="1">
                  <a:spcBef>
                    <a:spcPts val="600"/>
                  </a:spcBef>
                  <a:spcAft>
                    <a:spcPts val="0"/>
                  </a:spcAft>
                  <a:buFont typeface="Wingdings" pitchFamily="2" charset="2"/>
                  <a:buNone/>
                  <a:defRPr sz="2800" b="1" kern="1200" cap="all" baseline="0">
                    <a:solidFill>
                      <a:schemeClr val="bg1"/>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smtClean="0">
                    <a:solidFill>
                      <a:schemeClr val="accent4"/>
                    </a:solidFill>
                  </a:rPr>
                  <a:t>REFLECT</a:t>
                </a:r>
                <a:endParaRPr lang="en-US" sz="3000" dirty="0">
                  <a:solidFill>
                    <a:schemeClr val="accent4"/>
                  </a:solidFill>
                </a:endParaRPr>
              </a:p>
            </p:txBody>
          </p:sp>
          <p:grpSp>
            <p:nvGrpSpPr>
              <p:cNvPr id="36" name="Group 35"/>
              <p:cNvGrpSpPr/>
              <p:nvPr/>
            </p:nvGrpSpPr>
            <p:grpSpPr>
              <a:xfrm>
                <a:off x="2453484" y="4064693"/>
                <a:ext cx="1683543" cy="818458"/>
                <a:chOff x="2453482" y="4064692"/>
                <a:chExt cx="1683543" cy="818458"/>
              </a:xfrm>
            </p:grpSpPr>
            <p:sp>
              <p:nvSpPr>
                <p:cNvPr id="40" name="Text Placeholder 2"/>
                <p:cNvSpPr txBox="1">
                  <a:spLocks/>
                </p:cNvSpPr>
                <p:nvPr/>
              </p:nvSpPr>
              <p:spPr>
                <a:xfrm>
                  <a:off x="2620964" y="4064692"/>
                  <a:ext cx="1516061" cy="666058"/>
                </a:xfrm>
                <a:prstGeom prst="rect">
                  <a:avLst/>
                </a:prstGeom>
                <a:noFill/>
              </p:spPr>
              <p:txBody>
                <a:bodyPr vert="horz" lIns="0" tIns="0" rIns="0" bIns="0" rtlCol="0" anchor="ctr" anchorCtr="0">
                  <a:noAutofit/>
                </a:bodyPr>
                <a:lstStyle>
                  <a:lvl1pPr marL="0" indent="0" algn="l" defTabSz="457200" rtl="0" eaLnBrk="1" latinLnBrk="0" hangingPunct="1">
                    <a:spcBef>
                      <a:spcPts val="600"/>
                    </a:spcBef>
                    <a:spcAft>
                      <a:spcPts val="0"/>
                    </a:spcAft>
                    <a:buFont typeface="Wingdings" pitchFamily="2" charset="2"/>
                    <a:buNone/>
                    <a:defRPr sz="2800" b="1" kern="1200" cap="all" baseline="0">
                      <a:solidFill>
                        <a:schemeClr val="bg1"/>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smtClean="0">
                      <a:solidFill>
                        <a:schemeClr val="accent5">
                          <a:lumMod val="60000"/>
                          <a:lumOff val="40000"/>
                        </a:schemeClr>
                      </a:solidFill>
                    </a:rPr>
                    <a:t>HONOR</a:t>
                  </a:r>
                  <a:endParaRPr lang="en-US" sz="3000" dirty="0">
                    <a:solidFill>
                      <a:schemeClr val="accent5">
                        <a:lumMod val="60000"/>
                        <a:lumOff val="40000"/>
                      </a:schemeClr>
                    </a:solidFill>
                  </a:endParaRPr>
                </a:p>
              </p:txBody>
            </p:sp>
            <p:cxnSp>
              <p:nvCxnSpPr>
                <p:cNvPr id="41" name="Straight Connector 40"/>
                <p:cNvCxnSpPr/>
                <p:nvPr/>
              </p:nvCxnSpPr>
              <p:spPr>
                <a:xfrm>
                  <a:off x="2453482" y="4216400"/>
                  <a:ext cx="0" cy="66675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4228309" y="4064693"/>
                <a:ext cx="2534443" cy="818458"/>
                <a:chOff x="4228307" y="4064692"/>
                <a:chExt cx="2534443" cy="818458"/>
              </a:xfrm>
            </p:grpSpPr>
            <p:sp>
              <p:nvSpPr>
                <p:cNvPr id="38" name="Text Placeholder 2"/>
                <p:cNvSpPr txBox="1">
                  <a:spLocks/>
                </p:cNvSpPr>
                <p:nvPr/>
              </p:nvSpPr>
              <p:spPr>
                <a:xfrm>
                  <a:off x="4370389" y="4064692"/>
                  <a:ext cx="2392361" cy="666058"/>
                </a:xfrm>
                <a:prstGeom prst="rect">
                  <a:avLst/>
                </a:prstGeom>
                <a:noFill/>
              </p:spPr>
              <p:txBody>
                <a:bodyPr vert="horz" lIns="0" tIns="0" rIns="0" bIns="0" rtlCol="0" anchor="ctr" anchorCtr="0">
                  <a:noAutofit/>
                </a:bodyPr>
                <a:lstStyle>
                  <a:lvl1pPr marL="0" indent="0" algn="l" defTabSz="457200" rtl="0" eaLnBrk="1" latinLnBrk="0" hangingPunct="1">
                    <a:spcBef>
                      <a:spcPts val="600"/>
                    </a:spcBef>
                    <a:spcAft>
                      <a:spcPts val="0"/>
                    </a:spcAft>
                    <a:buFont typeface="Wingdings" pitchFamily="2" charset="2"/>
                    <a:buNone/>
                    <a:defRPr sz="2800" b="1" kern="1200" cap="all" baseline="0">
                      <a:solidFill>
                        <a:schemeClr val="bg1"/>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smtClean="0">
                      <a:solidFill>
                        <a:schemeClr val="bg2"/>
                      </a:solidFill>
                    </a:rPr>
                    <a:t>CELEBRATE</a:t>
                  </a:r>
                  <a:endParaRPr lang="en-US" sz="3000" dirty="0">
                    <a:solidFill>
                      <a:schemeClr val="bg2"/>
                    </a:solidFill>
                  </a:endParaRPr>
                </a:p>
              </p:txBody>
            </p:sp>
            <p:cxnSp>
              <p:nvCxnSpPr>
                <p:cNvPr id="39" name="Straight Connector 38"/>
                <p:cNvCxnSpPr/>
                <p:nvPr/>
              </p:nvCxnSpPr>
              <p:spPr>
                <a:xfrm>
                  <a:off x="4228307" y="4216400"/>
                  <a:ext cx="0" cy="66675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spTree>
    <p:extLst>
      <p:ext uri="{BB962C8B-B14F-4D97-AF65-F5344CB8AC3E}">
        <p14:creationId xmlns:p14="http://schemas.microsoft.com/office/powerpoint/2010/main" val="2317857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72901" cy="828948"/>
          </a:xfrm>
        </p:spPr>
        <p:txBody>
          <a:bodyPr/>
          <a:lstStyle/>
          <a:p>
            <a:r>
              <a:rPr lang="en-US" dirty="0" smtClean="0"/>
              <a:t>Argonne by the numbers (FY15)</a:t>
            </a:r>
            <a:endParaRPr lang="en-US" dirty="0"/>
          </a:p>
        </p:txBody>
      </p:sp>
      <p:sp>
        <p:nvSpPr>
          <p:cNvPr id="14" name="Rectangle 13"/>
          <p:cNvSpPr/>
          <p:nvPr/>
        </p:nvSpPr>
        <p:spPr>
          <a:xfrm>
            <a:off x="5988158" y="3048000"/>
            <a:ext cx="2588577" cy="6981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bIns="274320" rtlCol="0" anchor="t"/>
          <a:lstStyle/>
          <a:p>
            <a:pPr algn="ctr">
              <a:lnSpc>
                <a:spcPct val="90000"/>
              </a:lnSpc>
            </a:pPr>
            <a:r>
              <a:rPr lang="en-US" sz="2200" cap="all" dirty="0" smtClean="0">
                <a:ln>
                  <a:solidFill>
                    <a:srgbClr val="000000"/>
                  </a:solidFill>
                </a:ln>
                <a:solidFill>
                  <a:schemeClr val="bg1">
                    <a:lumMod val="50000"/>
                  </a:schemeClr>
                </a:solidFill>
              </a:rPr>
              <a:t> </a:t>
            </a:r>
            <a:r>
              <a:rPr lang="en-US" sz="2200" b="1" cap="all" dirty="0" smtClean="0">
                <a:solidFill>
                  <a:schemeClr val="bg1">
                    <a:lumMod val="50000"/>
                  </a:schemeClr>
                </a:solidFill>
              </a:rPr>
              <a:t>scientists &amp; engineers</a:t>
            </a:r>
            <a:endParaRPr lang="en-US" sz="2200" b="1" cap="all" dirty="0">
              <a:solidFill>
                <a:schemeClr val="bg1">
                  <a:lumMod val="50000"/>
                </a:schemeClr>
              </a:solidFill>
            </a:endParaRPr>
          </a:p>
        </p:txBody>
      </p:sp>
      <p:sp>
        <p:nvSpPr>
          <p:cNvPr id="15" name="Rectangle 14"/>
          <p:cNvSpPr/>
          <p:nvPr/>
        </p:nvSpPr>
        <p:spPr>
          <a:xfrm>
            <a:off x="3337560" y="3048000"/>
            <a:ext cx="2377440" cy="5754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bIns="274320" rtlCol="0" anchor="t"/>
          <a:lstStyle/>
          <a:p>
            <a:pPr algn="ctr">
              <a:lnSpc>
                <a:spcPct val="90000"/>
              </a:lnSpc>
            </a:pPr>
            <a:r>
              <a:rPr lang="en-US" sz="2200" b="1" cap="all" dirty="0" smtClean="0">
                <a:solidFill>
                  <a:schemeClr val="bg1">
                    <a:lumMod val="50000"/>
                  </a:schemeClr>
                </a:solidFill>
              </a:rPr>
              <a:t>employees</a:t>
            </a:r>
            <a:endParaRPr lang="en-US" sz="2200" b="1" cap="all" dirty="0">
              <a:solidFill>
                <a:schemeClr val="bg1">
                  <a:lumMod val="50000"/>
                </a:schemeClr>
              </a:solidFill>
            </a:endParaRPr>
          </a:p>
        </p:txBody>
      </p:sp>
      <p:sp>
        <p:nvSpPr>
          <p:cNvPr id="16" name="Rectangle 15"/>
          <p:cNvSpPr/>
          <p:nvPr/>
        </p:nvSpPr>
        <p:spPr>
          <a:xfrm>
            <a:off x="535589" y="3048000"/>
            <a:ext cx="2377440"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bIns="274320" rtlCol="0" anchor="t"/>
          <a:lstStyle/>
          <a:p>
            <a:pPr algn="ctr">
              <a:lnSpc>
                <a:spcPct val="90000"/>
              </a:lnSpc>
            </a:pPr>
            <a:r>
              <a:rPr lang="en-US" sz="2200" cap="all" dirty="0" smtClean="0">
                <a:ln>
                  <a:solidFill>
                    <a:srgbClr val="000000"/>
                  </a:solidFill>
                </a:ln>
                <a:solidFill>
                  <a:schemeClr val="bg1">
                    <a:lumMod val="50000"/>
                  </a:schemeClr>
                </a:solidFill>
              </a:rPr>
              <a:t> </a:t>
            </a:r>
            <a:r>
              <a:rPr lang="en-US" sz="2200" b="1" cap="all" dirty="0" smtClean="0">
                <a:solidFill>
                  <a:schemeClr val="bg1">
                    <a:lumMod val="50000"/>
                  </a:schemeClr>
                </a:solidFill>
              </a:rPr>
              <a:t>operating budget </a:t>
            </a:r>
            <a:br>
              <a:rPr lang="en-US" sz="2200" b="1" cap="all" dirty="0" smtClean="0">
                <a:solidFill>
                  <a:schemeClr val="bg1">
                    <a:lumMod val="50000"/>
                  </a:schemeClr>
                </a:solidFill>
              </a:rPr>
            </a:br>
            <a:endParaRPr lang="en-US" sz="2200" cap="all" dirty="0">
              <a:solidFill>
                <a:schemeClr val="bg1">
                  <a:lumMod val="50000"/>
                </a:schemeClr>
              </a:solidFill>
            </a:endParaRPr>
          </a:p>
        </p:txBody>
      </p:sp>
      <p:grpSp>
        <p:nvGrpSpPr>
          <p:cNvPr id="29" name="Group 28"/>
          <p:cNvGrpSpPr/>
          <p:nvPr/>
        </p:nvGrpSpPr>
        <p:grpSpPr>
          <a:xfrm>
            <a:off x="603322" y="1143000"/>
            <a:ext cx="2377440" cy="1920934"/>
            <a:chOff x="635833" y="1751784"/>
            <a:chExt cx="2377440" cy="1920934"/>
          </a:xfrm>
        </p:grpSpPr>
        <p:sp>
          <p:nvSpPr>
            <p:cNvPr id="11" name="Oval 10"/>
            <p:cNvSpPr>
              <a:spLocks noChangeAspect="1"/>
            </p:cNvSpPr>
            <p:nvPr/>
          </p:nvSpPr>
          <p:spPr>
            <a:xfrm>
              <a:off x="910153" y="1797851"/>
              <a:ext cx="1828800" cy="1828800"/>
            </a:xfrm>
            <a:prstGeom prst="ellipse">
              <a:avLst/>
            </a:prstGeom>
            <a:solidFill>
              <a:srgbClr val="00A29B"/>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spcAft>
                  <a:spcPts val="600"/>
                </a:spcAft>
              </a:pPr>
              <a:endParaRPr lang="en-US" sz="2000" dirty="0"/>
            </a:p>
          </p:txBody>
        </p:sp>
        <p:sp>
          <p:nvSpPr>
            <p:cNvPr id="17" name="Rectangle 16"/>
            <p:cNvSpPr/>
            <p:nvPr/>
          </p:nvSpPr>
          <p:spPr>
            <a:xfrm>
              <a:off x="635833" y="1751784"/>
              <a:ext cx="2377440" cy="19209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rgbClr val="FFFFFF"/>
                  </a:solidFill>
                  <a:latin typeface="+mj-lt"/>
                </a:rPr>
                <a:t>$760 M</a:t>
              </a:r>
              <a:endParaRPr lang="en-US" sz="3200" b="1" dirty="0">
                <a:solidFill>
                  <a:srgbClr val="FFFFFF"/>
                </a:solidFill>
                <a:latin typeface="+mj-lt"/>
              </a:endParaRPr>
            </a:p>
          </p:txBody>
        </p:sp>
      </p:grpSp>
      <p:grpSp>
        <p:nvGrpSpPr>
          <p:cNvPr id="30" name="Group 29"/>
          <p:cNvGrpSpPr/>
          <p:nvPr/>
        </p:nvGrpSpPr>
        <p:grpSpPr>
          <a:xfrm>
            <a:off x="3336355" y="1143000"/>
            <a:ext cx="2377440" cy="1920934"/>
            <a:chOff x="3368866" y="1751784"/>
            <a:chExt cx="2377440" cy="1920934"/>
          </a:xfrm>
        </p:grpSpPr>
        <p:sp>
          <p:nvSpPr>
            <p:cNvPr id="12" name="Oval 11"/>
            <p:cNvSpPr>
              <a:spLocks noChangeAspect="1"/>
            </p:cNvSpPr>
            <p:nvPr/>
          </p:nvSpPr>
          <p:spPr>
            <a:xfrm>
              <a:off x="3643186" y="1797851"/>
              <a:ext cx="1828800" cy="1828800"/>
            </a:xfrm>
            <a:prstGeom prst="ellipse">
              <a:avLst/>
            </a:prstGeom>
            <a:solidFill>
              <a:srgbClr val="D09A00"/>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spcAft>
                  <a:spcPts val="600"/>
                </a:spcAft>
              </a:pPr>
              <a:endParaRPr lang="en-US" sz="2000" dirty="0"/>
            </a:p>
          </p:txBody>
        </p:sp>
        <p:sp>
          <p:nvSpPr>
            <p:cNvPr id="18" name="Rectangle 17"/>
            <p:cNvSpPr/>
            <p:nvPr/>
          </p:nvSpPr>
          <p:spPr>
            <a:xfrm>
              <a:off x="3368866" y="1751784"/>
              <a:ext cx="2377440" cy="19209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rgbClr val="FFFFFF"/>
                  </a:solidFill>
                  <a:latin typeface="+mj-lt"/>
                </a:rPr>
                <a:t>3,300</a:t>
              </a:r>
              <a:endParaRPr lang="en-US" sz="3200" b="1" dirty="0">
                <a:solidFill>
                  <a:srgbClr val="FFFFFF"/>
                </a:solidFill>
                <a:latin typeface="+mj-lt"/>
              </a:endParaRPr>
            </a:p>
          </p:txBody>
        </p:sp>
      </p:grpSp>
      <p:grpSp>
        <p:nvGrpSpPr>
          <p:cNvPr id="31" name="Group 30"/>
          <p:cNvGrpSpPr/>
          <p:nvPr/>
        </p:nvGrpSpPr>
        <p:grpSpPr>
          <a:xfrm>
            <a:off x="6080760" y="1143000"/>
            <a:ext cx="2377440" cy="1920934"/>
            <a:chOff x="6113271" y="1751784"/>
            <a:chExt cx="2377440" cy="1920934"/>
          </a:xfrm>
        </p:grpSpPr>
        <p:sp>
          <p:nvSpPr>
            <p:cNvPr id="13" name="Oval 12"/>
            <p:cNvSpPr>
              <a:spLocks noChangeAspect="1"/>
            </p:cNvSpPr>
            <p:nvPr/>
          </p:nvSpPr>
          <p:spPr>
            <a:xfrm>
              <a:off x="6387591" y="1797851"/>
              <a:ext cx="1828800" cy="1828800"/>
            </a:xfrm>
            <a:prstGeom prst="ellipse">
              <a:avLst/>
            </a:prstGeom>
            <a:solidFill>
              <a:srgbClr val="502D86"/>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spcAft>
                  <a:spcPts val="600"/>
                </a:spcAft>
              </a:pPr>
              <a:endParaRPr lang="en-US" sz="2000" dirty="0"/>
            </a:p>
          </p:txBody>
        </p:sp>
        <p:sp>
          <p:nvSpPr>
            <p:cNvPr id="19" name="Rectangle 18"/>
            <p:cNvSpPr/>
            <p:nvPr/>
          </p:nvSpPr>
          <p:spPr>
            <a:xfrm>
              <a:off x="6113271" y="1751784"/>
              <a:ext cx="2377440" cy="19209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rgbClr val="FFFFFF"/>
                  </a:solidFill>
                  <a:latin typeface="+mj-lt"/>
                </a:rPr>
                <a:t>1,620+</a:t>
              </a:r>
              <a:endParaRPr lang="en-US" sz="3200" b="1" dirty="0">
                <a:solidFill>
                  <a:srgbClr val="FFFFFF"/>
                </a:solidFill>
                <a:latin typeface="+mj-lt"/>
              </a:endParaRPr>
            </a:p>
          </p:txBody>
        </p:sp>
      </p:grpSp>
      <p:sp>
        <p:nvSpPr>
          <p:cNvPr id="23" name="Rectangle 22"/>
          <p:cNvSpPr/>
          <p:nvPr/>
        </p:nvSpPr>
        <p:spPr>
          <a:xfrm>
            <a:off x="4321876" y="5719296"/>
            <a:ext cx="2936247" cy="7105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bIns="274320" rtlCol="0" anchor="t"/>
          <a:lstStyle/>
          <a:p>
            <a:pPr algn="ctr">
              <a:lnSpc>
                <a:spcPct val="90000"/>
              </a:lnSpc>
            </a:pPr>
            <a:r>
              <a:rPr lang="en-US" sz="2400" cap="all" dirty="0" smtClean="0">
                <a:ln>
                  <a:solidFill>
                    <a:srgbClr val="000000"/>
                  </a:solidFill>
                </a:ln>
                <a:solidFill>
                  <a:schemeClr val="bg1">
                    <a:lumMod val="50000"/>
                  </a:schemeClr>
                </a:solidFill>
              </a:rPr>
              <a:t> </a:t>
            </a:r>
            <a:r>
              <a:rPr lang="en-US" sz="2400" b="1" cap="all" dirty="0" smtClean="0">
                <a:solidFill>
                  <a:schemeClr val="bg1">
                    <a:lumMod val="50000"/>
                  </a:schemeClr>
                </a:solidFill>
              </a:rPr>
              <a:t>FACILITY </a:t>
            </a:r>
            <a:br>
              <a:rPr lang="en-US" sz="2400" b="1" cap="all" dirty="0" smtClean="0">
                <a:solidFill>
                  <a:schemeClr val="bg1">
                    <a:lumMod val="50000"/>
                  </a:schemeClr>
                </a:solidFill>
              </a:rPr>
            </a:br>
            <a:r>
              <a:rPr lang="en-US" sz="2400" b="1" cap="all" dirty="0" smtClean="0">
                <a:solidFill>
                  <a:schemeClr val="bg1">
                    <a:lumMod val="50000"/>
                  </a:schemeClr>
                </a:solidFill>
              </a:rPr>
              <a:t>USERS</a:t>
            </a:r>
            <a:endParaRPr lang="en-US" sz="2400" b="1" cap="all" dirty="0">
              <a:solidFill>
                <a:schemeClr val="bg1">
                  <a:lumMod val="50000"/>
                </a:schemeClr>
              </a:solidFill>
            </a:endParaRPr>
          </a:p>
        </p:txBody>
      </p:sp>
      <p:sp>
        <p:nvSpPr>
          <p:cNvPr id="25" name="Rectangle 24"/>
          <p:cNvSpPr/>
          <p:nvPr/>
        </p:nvSpPr>
        <p:spPr>
          <a:xfrm>
            <a:off x="1758177" y="5710829"/>
            <a:ext cx="2484120" cy="7105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bIns="274320" rtlCol="0" anchor="t"/>
          <a:lstStyle/>
          <a:p>
            <a:pPr algn="ctr">
              <a:lnSpc>
                <a:spcPct val="90000"/>
              </a:lnSpc>
            </a:pPr>
            <a:r>
              <a:rPr lang="en-US" sz="2400" cap="all" dirty="0" smtClean="0">
                <a:ln>
                  <a:solidFill>
                    <a:srgbClr val="000000"/>
                  </a:solidFill>
                </a:ln>
                <a:solidFill>
                  <a:schemeClr val="bg1">
                    <a:lumMod val="50000"/>
                  </a:schemeClr>
                </a:solidFill>
              </a:rPr>
              <a:t> </a:t>
            </a:r>
            <a:r>
              <a:rPr lang="en-US" sz="2400" b="1" cap="all" dirty="0" smtClean="0">
                <a:solidFill>
                  <a:schemeClr val="bg1">
                    <a:lumMod val="50000"/>
                  </a:schemeClr>
                </a:solidFill>
              </a:rPr>
              <a:t>Invention</a:t>
            </a:r>
            <a:br>
              <a:rPr lang="en-US" sz="2400" b="1" cap="all" dirty="0" smtClean="0">
                <a:solidFill>
                  <a:schemeClr val="bg1">
                    <a:lumMod val="50000"/>
                  </a:schemeClr>
                </a:solidFill>
              </a:rPr>
            </a:br>
            <a:r>
              <a:rPr lang="en-US" sz="2400" b="1" cap="all" dirty="0" smtClean="0">
                <a:solidFill>
                  <a:schemeClr val="bg1">
                    <a:lumMod val="50000"/>
                  </a:schemeClr>
                </a:solidFill>
              </a:rPr>
              <a:t>disclosures</a:t>
            </a:r>
            <a:br>
              <a:rPr lang="en-US" sz="2400" b="1" cap="all" dirty="0" smtClean="0">
                <a:solidFill>
                  <a:schemeClr val="bg1">
                    <a:lumMod val="50000"/>
                  </a:schemeClr>
                </a:solidFill>
              </a:rPr>
            </a:br>
            <a:endParaRPr lang="en-US" sz="2400" cap="all" dirty="0">
              <a:solidFill>
                <a:schemeClr val="bg1">
                  <a:lumMod val="50000"/>
                </a:schemeClr>
              </a:solidFill>
            </a:endParaRPr>
          </a:p>
        </p:txBody>
      </p:sp>
      <p:grpSp>
        <p:nvGrpSpPr>
          <p:cNvPr id="32" name="Group 31"/>
          <p:cNvGrpSpPr/>
          <p:nvPr/>
        </p:nvGrpSpPr>
        <p:grpSpPr>
          <a:xfrm>
            <a:off x="1822522" y="3810000"/>
            <a:ext cx="2377440" cy="1920934"/>
            <a:chOff x="669239" y="3775842"/>
            <a:chExt cx="2377440" cy="1920934"/>
          </a:xfrm>
        </p:grpSpPr>
        <p:sp>
          <p:nvSpPr>
            <p:cNvPr id="20" name="Oval 19"/>
            <p:cNvSpPr>
              <a:spLocks noChangeAspect="1"/>
            </p:cNvSpPr>
            <p:nvPr/>
          </p:nvSpPr>
          <p:spPr>
            <a:xfrm>
              <a:off x="943559" y="3821909"/>
              <a:ext cx="1828800" cy="1828800"/>
            </a:xfrm>
            <a:prstGeom prst="ellipse">
              <a:avLst/>
            </a:prstGeom>
            <a:solidFill>
              <a:srgbClr val="008CC4"/>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spcAft>
                  <a:spcPts val="600"/>
                </a:spcAft>
              </a:pPr>
              <a:endParaRPr lang="en-US" sz="2000" dirty="0"/>
            </a:p>
          </p:txBody>
        </p:sp>
        <p:sp>
          <p:nvSpPr>
            <p:cNvPr id="26" name="Rectangle 25"/>
            <p:cNvSpPr/>
            <p:nvPr/>
          </p:nvSpPr>
          <p:spPr>
            <a:xfrm>
              <a:off x="669239" y="3775842"/>
              <a:ext cx="2377440" cy="19209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rgbClr val="FFFFFF"/>
                  </a:solidFill>
                  <a:latin typeface="+mj-lt"/>
                </a:rPr>
                <a:t>124</a:t>
              </a:r>
              <a:endParaRPr lang="en-US" sz="3200" b="1" dirty="0">
                <a:solidFill>
                  <a:srgbClr val="FFFFFF"/>
                </a:solidFill>
                <a:latin typeface="+mj-lt"/>
              </a:endParaRPr>
            </a:p>
          </p:txBody>
        </p:sp>
      </p:grpSp>
      <p:grpSp>
        <p:nvGrpSpPr>
          <p:cNvPr id="35" name="Group 34"/>
          <p:cNvGrpSpPr/>
          <p:nvPr/>
        </p:nvGrpSpPr>
        <p:grpSpPr>
          <a:xfrm>
            <a:off x="4632960" y="3810000"/>
            <a:ext cx="2377440" cy="1920934"/>
            <a:chOff x="4401806" y="4018498"/>
            <a:chExt cx="2377440" cy="1920934"/>
          </a:xfrm>
        </p:grpSpPr>
        <p:sp>
          <p:nvSpPr>
            <p:cNvPr id="22" name="Oval 21"/>
            <p:cNvSpPr>
              <a:spLocks noChangeAspect="1"/>
            </p:cNvSpPr>
            <p:nvPr/>
          </p:nvSpPr>
          <p:spPr>
            <a:xfrm>
              <a:off x="4676126" y="4064565"/>
              <a:ext cx="1828800" cy="1828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spcAft>
                  <a:spcPts val="600"/>
                </a:spcAft>
              </a:pPr>
              <a:endParaRPr lang="en-US" sz="2000" dirty="0"/>
            </a:p>
          </p:txBody>
        </p:sp>
        <p:sp>
          <p:nvSpPr>
            <p:cNvPr id="28" name="Rectangle 27"/>
            <p:cNvSpPr/>
            <p:nvPr/>
          </p:nvSpPr>
          <p:spPr>
            <a:xfrm>
              <a:off x="4401806" y="4018498"/>
              <a:ext cx="2377440" cy="19209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rgbClr val="FFFFFF"/>
                  </a:solidFill>
                  <a:latin typeface="+mj-lt"/>
                </a:rPr>
                <a:t>7,150+</a:t>
              </a:r>
              <a:endParaRPr lang="en-US" sz="3200" b="1" dirty="0">
                <a:solidFill>
                  <a:srgbClr val="FFFFFF"/>
                </a:solidFill>
                <a:latin typeface="+mj-lt"/>
              </a:endParaRPr>
            </a:p>
          </p:txBody>
        </p:sp>
      </p:grpSp>
      <p:sp>
        <p:nvSpPr>
          <p:cNvPr id="36" name="Slide Number Placeholder 4"/>
          <p:cNvSpPr>
            <a:spLocks noGrp="1"/>
          </p:cNvSpPr>
          <p:nvPr>
            <p:ph type="sldNum" sz="quarter" idx="13"/>
          </p:nvPr>
        </p:nvSpPr>
        <p:spPr>
          <a:xfrm>
            <a:off x="-85825" y="6553200"/>
            <a:ext cx="457200" cy="182880"/>
          </a:xfrm>
        </p:spPr>
        <p:txBody>
          <a:bodyPr/>
          <a:lstStyle/>
          <a:p>
            <a:fld id="{61560E0D-A7B9-4938-A63E-773CEB5C8541}" type="slidenum">
              <a:rPr lang="en-US" smtClean="0"/>
              <a:t>8</a:t>
            </a:fld>
            <a:endParaRPr lang="en-US" dirty="0"/>
          </a:p>
        </p:txBody>
      </p:sp>
    </p:spTree>
    <p:extLst>
      <p:ext uri="{BB962C8B-B14F-4D97-AF65-F5344CB8AC3E}">
        <p14:creationId xmlns:p14="http://schemas.microsoft.com/office/powerpoint/2010/main" val="411084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17718" y="279400"/>
            <a:ext cx="4848265" cy="6159500"/>
          </a:xfrm>
          <a:prstGeom prst="rect">
            <a:avLst/>
          </a:prstGeom>
        </p:spPr>
      </p:pic>
      <p:sp>
        <p:nvSpPr>
          <p:cNvPr id="6" name="TextBox 5"/>
          <p:cNvSpPr txBox="1"/>
          <p:nvPr/>
        </p:nvSpPr>
        <p:spPr>
          <a:xfrm>
            <a:off x="1727200" y="6184900"/>
            <a:ext cx="5829300" cy="261610"/>
          </a:xfrm>
          <a:prstGeom prst="rect">
            <a:avLst/>
          </a:prstGeom>
          <a:solidFill>
            <a:schemeClr val="bg1"/>
          </a:solidFill>
        </p:spPr>
        <p:txBody>
          <a:bodyPr wrap="square" tIns="0" rtlCol="0">
            <a:spAutoFit/>
          </a:bodyPr>
          <a:lstStyle/>
          <a:p>
            <a:r>
              <a:rPr lang="en-US" sz="1400" b="1" dirty="0" smtClean="0">
                <a:solidFill>
                  <a:schemeClr val="tx1">
                    <a:lumMod val="50000"/>
                  </a:schemeClr>
                </a:solidFill>
              </a:rPr>
              <a:t>Einstein discovers that time is actually money</a:t>
            </a:r>
            <a:endParaRPr lang="en-US" sz="1400" b="1" dirty="0">
              <a:solidFill>
                <a:schemeClr val="tx1">
                  <a:lumMod val="50000"/>
                </a:schemeClr>
              </a:solidFill>
            </a:endParaRPr>
          </a:p>
        </p:txBody>
      </p:sp>
    </p:spTree>
    <p:extLst>
      <p:ext uri="{BB962C8B-B14F-4D97-AF65-F5344CB8AC3E}">
        <p14:creationId xmlns:p14="http://schemas.microsoft.com/office/powerpoint/2010/main" val="232526687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ANL Theme">
  <a:themeElements>
    <a:clrScheme name="ANL_2009">
      <a:dk1>
        <a:srgbClr val="7F7F7F"/>
      </a:dk1>
      <a:lt1>
        <a:sysClr val="window" lastClr="FFFFFF"/>
      </a:lt1>
      <a:dk2>
        <a:srgbClr val="1F497D"/>
      </a:dk2>
      <a:lt2>
        <a:srgbClr val="EEECE1"/>
      </a:lt2>
      <a:accent1>
        <a:srgbClr val="5C0426"/>
      </a:accent1>
      <a:accent2>
        <a:srgbClr val="9D7D9E"/>
      </a:accent2>
      <a:accent3>
        <a:srgbClr val="BF5C28"/>
      </a:accent3>
      <a:accent4>
        <a:srgbClr val="3D203B"/>
      </a:accent4>
      <a:accent5>
        <a:srgbClr val="666B66"/>
      </a:accent5>
      <a:accent6>
        <a:srgbClr val="D6AC29"/>
      </a:accent6>
      <a:hlink>
        <a:srgbClr val="253D51"/>
      </a:hlink>
      <a:folHlink>
        <a:srgbClr val="1B154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ANL Theme</Template>
  <TotalTime>16155</TotalTime>
  <Words>367</Words>
  <Application>Microsoft Macintosh PowerPoint</Application>
  <PresentationFormat>On-screen Show (4:3)</PresentationFormat>
  <Paragraphs>90</Paragraphs>
  <Slides>9</Slides>
  <Notes>4</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Calibri</vt:lpstr>
      <vt:lpstr>Lucida Grande</vt:lpstr>
      <vt:lpstr>ＭＳ Ｐゴシック</vt:lpstr>
      <vt:lpstr>Trebuchet MS</vt:lpstr>
      <vt:lpstr>Wingdings</vt:lpstr>
      <vt:lpstr>Arial</vt:lpstr>
      <vt:lpstr>ANL Theme</vt:lpstr>
      <vt:lpstr>Physics of Sustainability</vt:lpstr>
      <vt:lpstr>Sustainable transportation?</vt:lpstr>
      <vt:lpstr>Some numbers</vt:lpstr>
      <vt:lpstr>Materials are energy and energy is money</vt:lpstr>
      <vt:lpstr>Why electrical storage needs a revolution</vt:lpstr>
      <vt:lpstr>Argonne overview</vt:lpstr>
      <vt:lpstr>PowerPoint Presentation</vt:lpstr>
      <vt:lpstr>Argonne by the numbers (FY15)</vt:lpstr>
      <vt:lpstr>PowerPoint Presentation</vt:lpstr>
    </vt:vector>
  </TitlesOfParts>
  <Company>..</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peter littlewood</cp:lastModifiedBy>
  <cp:revision>190</cp:revision>
  <cp:lastPrinted>1601-01-01T00:00:00Z</cp:lastPrinted>
  <dcterms:created xsi:type="dcterms:W3CDTF">2008-03-27T10:29:55Z</dcterms:created>
  <dcterms:modified xsi:type="dcterms:W3CDTF">2016-06-17T12:48:27Z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