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5"/>
  </p:sldMasterIdLst>
  <p:notesMasterIdLst>
    <p:notesMasterId r:id="rId44"/>
  </p:notesMasterIdLst>
  <p:sldIdLst>
    <p:sldId id="342" r:id="rId6"/>
    <p:sldId id="341" r:id="rId7"/>
    <p:sldId id="339" r:id="rId8"/>
    <p:sldId id="334" r:id="rId9"/>
    <p:sldId id="264" r:id="rId10"/>
    <p:sldId id="326" r:id="rId11"/>
    <p:sldId id="263" r:id="rId12"/>
    <p:sldId id="335" r:id="rId13"/>
    <p:sldId id="313" r:id="rId14"/>
    <p:sldId id="331" r:id="rId15"/>
    <p:sldId id="368" r:id="rId16"/>
    <p:sldId id="410" r:id="rId17"/>
    <p:sldId id="411" r:id="rId18"/>
    <p:sldId id="348" r:id="rId19"/>
    <p:sldId id="349" r:id="rId20"/>
    <p:sldId id="350" r:id="rId21"/>
    <p:sldId id="351" r:id="rId22"/>
    <p:sldId id="413" r:id="rId23"/>
    <p:sldId id="412" r:id="rId24"/>
    <p:sldId id="370" r:id="rId25"/>
    <p:sldId id="414" r:id="rId26"/>
    <p:sldId id="415" r:id="rId27"/>
    <p:sldId id="427" r:id="rId28"/>
    <p:sldId id="430" r:id="rId29"/>
    <p:sldId id="436" r:id="rId30"/>
    <p:sldId id="435" r:id="rId31"/>
    <p:sldId id="433" r:id="rId32"/>
    <p:sldId id="432" r:id="rId33"/>
    <p:sldId id="378" r:id="rId34"/>
    <p:sldId id="385" r:id="rId35"/>
    <p:sldId id="386" r:id="rId36"/>
    <p:sldId id="387" r:id="rId37"/>
    <p:sldId id="388" r:id="rId38"/>
    <p:sldId id="389" r:id="rId39"/>
    <p:sldId id="390" r:id="rId40"/>
    <p:sldId id="391" r:id="rId41"/>
    <p:sldId id="426" r:id="rId42"/>
    <p:sldId id="434"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Whitty, Patrick" initials="WP [6]" lastIdx="1" clrIdx="6">
    <p:extLst/>
  </p:cmAuthor>
  <p:cmAuthor id="1" name="Downey, Graham" initials="DG" lastIdx="5" clrIdx="0"/>
  <p:cmAuthor id="8" name="Whitty, Patrick" initials="WP [7]" lastIdx="1" clrIdx="7">
    <p:extLst/>
  </p:cmAuthor>
  <p:cmAuthor id="2" name="Whitty, Patrick" initials="WP" lastIdx="1" clrIdx="1">
    <p:extLst/>
  </p:cmAuthor>
  <p:cmAuthor id="3" name="Whitty, Patrick" initials="WP [2]" lastIdx="1" clrIdx="2">
    <p:extLst/>
  </p:cmAuthor>
  <p:cmAuthor id="4" name="Whitty, Patrick" initials="WP [3]" lastIdx="1" clrIdx="3">
    <p:extLst/>
  </p:cmAuthor>
  <p:cmAuthor id="5" name="Whitty, Patrick" initials="WP [4]" lastIdx="1" clrIdx="4">
    <p:extLst/>
  </p:cmAuthor>
  <p:cmAuthor id="6" name="Whitty, Patrick" initials="WP [5]"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9C49"/>
    <a:srgbClr val="447525"/>
    <a:srgbClr val="4176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46"/>
    <p:restoredTop sz="94604"/>
  </p:normalViewPr>
  <p:slideViewPr>
    <p:cSldViewPr snapToGrid="0" snapToObjects="1">
      <p:cViewPr>
        <p:scale>
          <a:sx n="70" d="100"/>
          <a:sy n="70" d="100"/>
        </p:scale>
        <p:origin x="-1608" y="-66"/>
      </p:cViewPr>
      <p:guideLst>
        <p:guide orient="horz" pos="2160"/>
        <p:guide pos="2880"/>
      </p:guideLst>
    </p:cSldViewPr>
  </p:slideViewPr>
  <p:notesTextViewPr>
    <p:cViewPr>
      <p:scale>
        <a:sx n="1" d="1"/>
        <a:sy n="1" d="1"/>
      </p:scale>
      <p:origin x="0" y="0"/>
    </p:cViewPr>
  </p:notesTextViewPr>
  <p:sorterViewPr>
    <p:cViewPr>
      <p:scale>
        <a:sx n="100" d="100"/>
        <a:sy n="100" d="100"/>
      </p:scale>
      <p:origin x="0" y="70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_trad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'C:\Users\gdowney\Desktop\InvenergyProject List\[Inv Portfolio Stats_Updated 3_31_2016 GD.xlsx]5) Cumulative Chart'!$Q$31</c:f>
              <c:strCache>
                <c:ptCount val="1"/>
                <c:pt idx="0">
                  <c:v>Renewables</c:v>
                </c:pt>
              </c:strCache>
            </c:strRef>
          </c:tx>
          <c:spPr>
            <a:solidFill>
              <a:schemeClr val="accent1"/>
            </a:solidFill>
            <a:ln>
              <a:noFill/>
            </a:ln>
            <a:effectLst/>
          </c:spPr>
          <c:invertIfNegative val="0"/>
          <c:cat>
            <c:strRef>
              <c:f>'[1]5) Cumulative Chart'!$K$32:$K$45</c:f>
              <c:strCach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strCache>
            </c:strRef>
          </c:cat>
          <c:val>
            <c:numRef>
              <c:f>'[1]5) Cumulative Chart'!$Q$32:$Q$45</c:f>
              <c:numCache>
                <c:formatCode>General</c:formatCode>
                <c:ptCount val="14"/>
                <c:pt idx="0">
                  <c:v>0</c:v>
                </c:pt>
                <c:pt idx="1">
                  <c:v>20</c:v>
                </c:pt>
                <c:pt idx="2">
                  <c:v>90</c:v>
                </c:pt>
                <c:pt idx="3">
                  <c:v>430</c:v>
                </c:pt>
                <c:pt idx="4">
                  <c:v>880</c:v>
                </c:pt>
                <c:pt idx="5">
                  <c:v>1720</c:v>
                </c:pt>
                <c:pt idx="6">
                  <c:v>2010</c:v>
                </c:pt>
                <c:pt idx="7">
                  <c:v>2200</c:v>
                </c:pt>
                <c:pt idx="8">
                  <c:v>2430</c:v>
                </c:pt>
                <c:pt idx="9">
                  <c:v>3390</c:v>
                </c:pt>
                <c:pt idx="10">
                  <c:v>3800</c:v>
                </c:pt>
                <c:pt idx="11">
                  <c:v>4520</c:v>
                </c:pt>
                <c:pt idx="12">
                  <c:v>5650</c:v>
                </c:pt>
                <c:pt idx="13">
                  <c:v>7200</c:v>
                </c:pt>
              </c:numCache>
            </c:numRef>
          </c:val>
        </c:ser>
        <c:ser>
          <c:idx val="1"/>
          <c:order val="1"/>
          <c:tx>
            <c:strRef>
              <c:f>'C:\Users\gdowney\Desktop\InvenergyProject List\[Inv Portfolio Stats_Updated 3_31_2016 GD.xlsx]5) Cumulative Chart'!$M$31</c:f>
              <c:strCache>
                <c:ptCount val="1"/>
                <c:pt idx="0">
                  <c:v>Thermal</c:v>
                </c:pt>
              </c:strCache>
            </c:strRef>
          </c:tx>
          <c:spPr>
            <a:solidFill>
              <a:schemeClr val="accent6"/>
            </a:solidFill>
            <a:ln>
              <a:noFill/>
            </a:ln>
            <a:effectLst/>
          </c:spPr>
          <c:invertIfNegative val="0"/>
          <c:cat>
            <c:strRef>
              <c:f>'[1]5) Cumulative Chart'!$K$32:$K$45</c:f>
              <c:strCach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strCache>
            </c:strRef>
          </c:cat>
          <c:val>
            <c:numRef>
              <c:f>'[1]5) Cumulative Chart'!$M$32:$M$45</c:f>
              <c:numCache>
                <c:formatCode>General</c:formatCode>
                <c:ptCount val="14"/>
                <c:pt idx="0">
                  <c:v>370</c:v>
                </c:pt>
                <c:pt idx="1">
                  <c:v>370</c:v>
                </c:pt>
                <c:pt idx="2">
                  <c:v>370</c:v>
                </c:pt>
                <c:pt idx="3">
                  <c:v>370</c:v>
                </c:pt>
                <c:pt idx="4">
                  <c:v>680</c:v>
                </c:pt>
                <c:pt idx="5">
                  <c:v>1660</c:v>
                </c:pt>
                <c:pt idx="6">
                  <c:v>2240</c:v>
                </c:pt>
                <c:pt idx="7">
                  <c:v>2240</c:v>
                </c:pt>
                <c:pt idx="8">
                  <c:v>2240</c:v>
                </c:pt>
                <c:pt idx="9">
                  <c:v>2240</c:v>
                </c:pt>
                <c:pt idx="10">
                  <c:v>2240</c:v>
                </c:pt>
                <c:pt idx="11">
                  <c:v>2240</c:v>
                </c:pt>
                <c:pt idx="12">
                  <c:v>3150</c:v>
                </c:pt>
                <c:pt idx="13">
                  <c:v>5830</c:v>
                </c:pt>
              </c:numCache>
            </c:numRef>
          </c:val>
        </c:ser>
        <c:dLbls>
          <c:showLegendKey val="0"/>
          <c:showVal val="0"/>
          <c:showCatName val="0"/>
          <c:showSerName val="0"/>
          <c:showPercent val="0"/>
          <c:showBubbleSize val="0"/>
        </c:dLbls>
        <c:gapWidth val="45"/>
        <c:overlap val="100"/>
        <c:axId val="110840832"/>
        <c:axId val="110842624"/>
      </c:barChart>
      <c:lineChart>
        <c:grouping val="standard"/>
        <c:varyColors val="0"/>
        <c:ser>
          <c:idx val="2"/>
          <c:order val="2"/>
          <c:tx>
            <c:strRef>
              <c:f>'C:\Users\gdowney\Desktop\InvenergyProject List\[Inv Portfolio Stats_Updated 3_31_2016 GD.xlsx]5) Cumulative Chart'!$P$31</c:f>
              <c:strCache>
                <c:ptCount val="1"/>
                <c:pt idx="0">
                  <c:v>Total</c:v>
                </c:pt>
              </c:strCache>
            </c:strRef>
          </c:tx>
          <c:spPr>
            <a:ln w="28575" cap="rnd">
              <a:noFill/>
              <a:round/>
            </a:ln>
            <a:effectLst/>
          </c:spPr>
          <c:marker>
            <c:symbol val="none"/>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s-ES_tradnl"/>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'[1]5) Cumulative Chart'!$P$32:$P$45</c:f>
              <c:numCache>
                <c:formatCode>General</c:formatCode>
                <c:ptCount val="14"/>
                <c:pt idx="0">
                  <c:v>370</c:v>
                </c:pt>
                <c:pt idx="1">
                  <c:v>390</c:v>
                </c:pt>
                <c:pt idx="2">
                  <c:v>460</c:v>
                </c:pt>
                <c:pt idx="3">
                  <c:v>800</c:v>
                </c:pt>
                <c:pt idx="4">
                  <c:v>1560</c:v>
                </c:pt>
                <c:pt idx="5">
                  <c:v>3380</c:v>
                </c:pt>
                <c:pt idx="6">
                  <c:v>4250</c:v>
                </c:pt>
                <c:pt idx="7">
                  <c:v>4440</c:v>
                </c:pt>
                <c:pt idx="8">
                  <c:v>4670</c:v>
                </c:pt>
                <c:pt idx="9">
                  <c:v>5630</c:v>
                </c:pt>
                <c:pt idx="10">
                  <c:v>6040</c:v>
                </c:pt>
                <c:pt idx="11">
                  <c:v>6760</c:v>
                </c:pt>
                <c:pt idx="12">
                  <c:v>8800</c:v>
                </c:pt>
                <c:pt idx="13">
                  <c:v>13030</c:v>
                </c:pt>
              </c:numCache>
            </c:numRef>
          </c:val>
          <c:smooth val="0"/>
        </c:ser>
        <c:dLbls>
          <c:showLegendKey val="0"/>
          <c:showVal val="0"/>
          <c:showCatName val="0"/>
          <c:showSerName val="0"/>
          <c:showPercent val="0"/>
          <c:showBubbleSize val="0"/>
        </c:dLbls>
        <c:marker val="1"/>
        <c:smooth val="0"/>
        <c:axId val="110840832"/>
        <c:axId val="110842624"/>
      </c:lineChart>
      <c:catAx>
        <c:axId val="11084083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s-ES_tradnl"/>
          </a:p>
        </c:txPr>
        <c:crossAx val="110842624"/>
        <c:crosses val="autoZero"/>
        <c:auto val="1"/>
        <c:lblAlgn val="ctr"/>
        <c:lblOffset val="100"/>
        <c:noMultiLvlLbl val="0"/>
      </c:catAx>
      <c:valAx>
        <c:axId val="11084262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Franklin Gothic Medium" panose="020B0603020102020204" pitchFamily="34" charset="0"/>
                    <a:ea typeface="+mn-ea"/>
                    <a:cs typeface="+mn-cs"/>
                  </a:defRPr>
                </a:pPr>
                <a:r>
                  <a:rPr lang="en-US" sz="1100" b="0">
                    <a:latin typeface="Franklin Gothic Medium" panose="020B0603020102020204" pitchFamily="34" charset="0"/>
                  </a:rPr>
                  <a:t>Gross Total MW</a:t>
                </a:r>
              </a:p>
            </c:rich>
          </c:tx>
          <c:layout/>
          <c:overlay val="0"/>
          <c:spPr>
            <a:noFill/>
            <a:ln>
              <a:noFill/>
            </a:ln>
            <a:effectLst/>
          </c:sp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s-ES_tradnl"/>
          </a:p>
        </c:txPr>
        <c:crossAx val="1108408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s-ES_tradnl"/>
          </a:p>
        </c:txPr>
      </c:legendEntry>
      <c:legendEntry>
        <c:idx val="1"/>
        <c:txPr>
          <a:bodyPr rot="0" spcFirstLastPara="1" vertOverflow="ellipsis" vert="horz" wrap="square" anchor="ctr" anchorCtr="1"/>
          <a:lstStyle/>
          <a:p>
            <a:pPr>
              <a:defRPr sz="11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s-ES_tradnl"/>
          </a:p>
        </c:txPr>
      </c:legendEntry>
      <c:legendEntry>
        <c:idx val="2"/>
        <c:delete val="1"/>
      </c:legendEntry>
      <c:layout>
        <c:manualLayout>
          <c:xMode val="edge"/>
          <c:yMode val="edge"/>
          <c:x val="0.319441051976882"/>
          <c:y val="0.90936227566148797"/>
          <c:w val="0.33064616118505902"/>
          <c:h val="6.951240431555390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s-ES_tradnl"/>
        </a:p>
      </c:txPr>
    </c:legend>
    <c:plotVisOnly val="1"/>
    <c:dispBlanksAs val="gap"/>
    <c:showDLblsOverMax val="0"/>
  </c:chart>
  <c:spPr>
    <a:solidFill>
      <a:schemeClr val="bg1"/>
    </a:solidFill>
    <a:ln w="9525" cap="flat" cmpd="sng" algn="ctr">
      <a:noFill/>
      <a:round/>
    </a:ln>
    <a:effectLst/>
  </c:spPr>
  <c:txPr>
    <a:bodyPr/>
    <a:lstStyle/>
    <a:p>
      <a:pPr>
        <a:defRPr/>
      </a:pPr>
      <a:endParaRPr lang="es-ES_tradnl"/>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D9921FB-31CD-421D-B682-6DDB78A7D7E5}" type="datetimeFigureOut">
              <a:rPr lang="en-US" smtClean="0"/>
              <a:t>6/16/2016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DF7758-F8BB-4957-AD99-736E5C410712}" type="slidenum">
              <a:rPr lang="en-US" smtClean="0"/>
              <a:t>‹#›</a:t>
            </a:fld>
            <a:endParaRPr lang="en-US"/>
          </a:p>
        </p:txBody>
      </p:sp>
    </p:spTree>
    <p:extLst>
      <p:ext uri="{BB962C8B-B14F-4D97-AF65-F5344CB8AC3E}">
        <p14:creationId xmlns:p14="http://schemas.microsoft.com/office/powerpoint/2010/main" val="2051204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Verdana" pitchFamily="34" charset="0"/>
              </a:defRPr>
            </a:lvl1pPr>
            <a:lvl2pPr marL="742950" indent="-285750" defTabSz="931863">
              <a:defRPr>
                <a:solidFill>
                  <a:schemeClr val="tx1"/>
                </a:solidFill>
                <a:latin typeface="Verdana" pitchFamily="34" charset="0"/>
              </a:defRPr>
            </a:lvl2pPr>
            <a:lvl3pPr marL="1143000" indent="-228600" defTabSz="931863">
              <a:defRPr>
                <a:solidFill>
                  <a:schemeClr val="tx1"/>
                </a:solidFill>
                <a:latin typeface="Verdana" pitchFamily="34" charset="0"/>
              </a:defRPr>
            </a:lvl3pPr>
            <a:lvl4pPr marL="1600200" indent="-228600" defTabSz="931863">
              <a:defRPr>
                <a:solidFill>
                  <a:schemeClr val="tx1"/>
                </a:solidFill>
                <a:latin typeface="Verdana" pitchFamily="34" charset="0"/>
              </a:defRPr>
            </a:lvl4pPr>
            <a:lvl5pPr marL="2057400" indent="-228600" defTabSz="931863">
              <a:defRPr>
                <a:solidFill>
                  <a:schemeClr val="tx1"/>
                </a:solidFill>
                <a:latin typeface="Verdana" pitchFamily="34" charset="0"/>
              </a:defRPr>
            </a:lvl5pPr>
            <a:lvl6pPr marL="2514600" indent="-228600" defTabSz="931863" eaLnBrk="0" fontAlgn="base" hangingPunct="0">
              <a:spcBef>
                <a:spcPct val="0"/>
              </a:spcBef>
              <a:spcAft>
                <a:spcPct val="0"/>
              </a:spcAft>
              <a:defRPr>
                <a:solidFill>
                  <a:schemeClr val="tx1"/>
                </a:solidFill>
                <a:latin typeface="Verdana" pitchFamily="34" charset="0"/>
              </a:defRPr>
            </a:lvl6pPr>
            <a:lvl7pPr marL="2971800" indent="-228600" defTabSz="931863" eaLnBrk="0" fontAlgn="base" hangingPunct="0">
              <a:spcBef>
                <a:spcPct val="0"/>
              </a:spcBef>
              <a:spcAft>
                <a:spcPct val="0"/>
              </a:spcAft>
              <a:defRPr>
                <a:solidFill>
                  <a:schemeClr val="tx1"/>
                </a:solidFill>
                <a:latin typeface="Verdana" pitchFamily="34" charset="0"/>
              </a:defRPr>
            </a:lvl7pPr>
            <a:lvl8pPr marL="3429000" indent="-228600" defTabSz="931863" eaLnBrk="0" fontAlgn="base" hangingPunct="0">
              <a:spcBef>
                <a:spcPct val="0"/>
              </a:spcBef>
              <a:spcAft>
                <a:spcPct val="0"/>
              </a:spcAft>
              <a:defRPr>
                <a:solidFill>
                  <a:schemeClr val="tx1"/>
                </a:solidFill>
                <a:latin typeface="Verdana" pitchFamily="34" charset="0"/>
              </a:defRPr>
            </a:lvl8pPr>
            <a:lvl9pPr marL="3886200" indent="-228600" defTabSz="931863" eaLnBrk="0" fontAlgn="base" hangingPunct="0">
              <a:spcBef>
                <a:spcPct val="0"/>
              </a:spcBef>
              <a:spcAft>
                <a:spcPct val="0"/>
              </a:spcAft>
              <a:defRPr>
                <a:solidFill>
                  <a:schemeClr val="tx1"/>
                </a:solidFill>
                <a:latin typeface="Verdana" pitchFamily="34" charset="0"/>
              </a:defRPr>
            </a:lvl9pPr>
          </a:lstStyle>
          <a:p>
            <a:fld id="{3E3247FB-B138-4C8A-BA3F-4A7345962B00}" type="slidenum">
              <a:rPr lang="en-US" smtClean="0">
                <a:latin typeface="Arial" charset="0"/>
              </a:rPr>
              <a:pPr/>
              <a:t>11</a:t>
            </a:fld>
            <a:endParaRPr lang="en-US" smtClean="0">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B5BE2EFA-537F-448F-B733-10874DED8EB6}"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151022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B5BE2EFA-537F-448F-B733-10874DED8EB6}"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151022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6913"/>
            <a:ext cx="4649788"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3ED8D7D-09FD-4D92-BF34-0A926AEA8C29}" type="slidenum">
              <a:rPr lang="en-US" smtClean="0">
                <a:solidFill>
                  <a:prstClr val="black"/>
                </a:solidFill>
              </a:rPr>
              <a:pPr>
                <a:defRPr/>
              </a:pPr>
              <a:t>38</a:t>
            </a:fld>
            <a:endParaRPr lang="en-US" dirty="0">
              <a:solidFill>
                <a:prstClr val="black"/>
              </a:solidFill>
            </a:endParaRPr>
          </a:p>
        </p:txBody>
      </p:sp>
    </p:spTree>
    <p:extLst>
      <p:ext uri="{BB962C8B-B14F-4D97-AF65-F5344CB8AC3E}">
        <p14:creationId xmlns:p14="http://schemas.microsoft.com/office/powerpoint/2010/main" val="31791416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93754"/>
            <a:ext cx="7886700" cy="4983209"/>
          </a:xfrm>
        </p:spPr>
        <p:txBody>
          <a:bodyPr/>
          <a:lstStyle>
            <a:lvl1pPr>
              <a:defRPr>
                <a:solidFill>
                  <a:schemeClr val="tx1">
                    <a:lumMod val="75000"/>
                    <a:lumOff val="25000"/>
                  </a:schemeClr>
                </a:solidFill>
                <a:latin typeface="Franklin Gothic Book" charset="0"/>
                <a:ea typeface="Franklin Gothic Book" charset="0"/>
                <a:cs typeface="Franklin Gothic Book" charset="0"/>
              </a:defRPr>
            </a:lvl1pPr>
            <a:lvl2pPr>
              <a:defRPr>
                <a:solidFill>
                  <a:schemeClr val="tx1">
                    <a:lumMod val="75000"/>
                    <a:lumOff val="25000"/>
                  </a:schemeClr>
                </a:solidFill>
                <a:latin typeface="Franklin Gothic Book" charset="0"/>
                <a:ea typeface="Franklin Gothic Book" charset="0"/>
                <a:cs typeface="Franklin Gothic Book" charset="0"/>
              </a:defRPr>
            </a:lvl2pPr>
            <a:lvl3pPr>
              <a:defRPr>
                <a:solidFill>
                  <a:schemeClr val="tx1">
                    <a:lumMod val="75000"/>
                    <a:lumOff val="25000"/>
                  </a:schemeClr>
                </a:solidFill>
                <a:latin typeface="Franklin Gothic Book" charset="0"/>
                <a:ea typeface="Franklin Gothic Book" charset="0"/>
                <a:cs typeface="Franklin Gothic Book" charset="0"/>
              </a:defRPr>
            </a:lvl3pPr>
            <a:lvl4pPr>
              <a:defRPr>
                <a:solidFill>
                  <a:schemeClr val="tx1">
                    <a:lumMod val="75000"/>
                    <a:lumOff val="25000"/>
                  </a:schemeClr>
                </a:solidFill>
                <a:latin typeface="Franklin Gothic Book" charset="0"/>
                <a:ea typeface="Franklin Gothic Book" charset="0"/>
                <a:cs typeface="Franklin Gothic Book" charset="0"/>
              </a:defRPr>
            </a:lvl4pPr>
            <a:lvl5pPr>
              <a:defRPr>
                <a:solidFill>
                  <a:schemeClr val="tx1">
                    <a:lumMod val="75000"/>
                    <a:lumOff val="25000"/>
                  </a:schemeClr>
                </a:solidFill>
                <a:latin typeface="Franklin Gothic Book" charset="0"/>
                <a:ea typeface="Franklin Gothic Book" charset="0"/>
                <a:cs typeface="Franklin Gothic Book"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5"/>
            <a:ext cx="9144000" cy="98065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ooter Placeholder 4"/>
          <p:cNvSpPr txBox="1">
            <a:spLocks/>
          </p:cNvSpPr>
          <p:nvPr userDrawn="1"/>
        </p:nvSpPr>
        <p:spPr>
          <a:xfrm>
            <a:off x="4914900" y="557678"/>
            <a:ext cx="3086100" cy="223508"/>
          </a:xfrm>
          <a:prstGeom prst="rect">
            <a:avLst/>
          </a:prstGeom>
        </p:spPr>
        <p:txBody>
          <a:bodyPr vert="horz" lIns="68580" tIns="34290" rIns="68580" bIns="34290" rtlCol="0" anchor="ctr"/>
          <a:lstStyle>
            <a:defPPr>
              <a:defRPr lang="en-US"/>
            </a:defPPr>
            <a:lvl1pPr marL="0" algn="r" defTabSz="914400" rtl="0" eaLnBrk="1" latinLnBrk="0" hangingPunct="1">
              <a:defRPr sz="1400" b="0" kern="1200" cap="none"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latin typeface="Franklin Gothic Book" charset="0"/>
                <a:ea typeface="Franklin Gothic Book" charset="0"/>
                <a:cs typeface="Franklin Gothic Book" charset="0"/>
              </a:rPr>
              <a:t>Proprietary &amp; Confidential</a:t>
            </a:r>
          </a:p>
        </p:txBody>
      </p:sp>
      <p:sp>
        <p:nvSpPr>
          <p:cNvPr id="9" name="Rounded Rectangle 8"/>
          <p:cNvSpPr/>
          <p:nvPr userDrawn="1"/>
        </p:nvSpPr>
        <p:spPr>
          <a:xfrm>
            <a:off x="8055934" y="0"/>
            <a:ext cx="799833" cy="980661"/>
          </a:xfrm>
          <a:prstGeom prst="roundRect">
            <a:avLst>
              <a:gd name="adj" fmla="val 0"/>
            </a:avLst>
          </a:prstGeom>
          <a:solidFill>
            <a:srgbClr val="7A9C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953A"/>
              </a:solidFill>
            </a:endParaRPr>
          </a:p>
        </p:txBody>
      </p:sp>
      <p:sp>
        <p:nvSpPr>
          <p:cNvPr id="10" name="Slide Number Placeholder 5"/>
          <p:cNvSpPr txBox="1">
            <a:spLocks/>
          </p:cNvSpPr>
          <p:nvPr userDrawn="1"/>
        </p:nvSpPr>
        <p:spPr>
          <a:xfrm>
            <a:off x="8055932" y="-1"/>
            <a:ext cx="799835" cy="980661"/>
          </a:xfrm>
          <a:prstGeom prst="rect">
            <a:avLst/>
          </a:prstGeom>
        </p:spPr>
        <p:txBody>
          <a:bodyPr vert="horz" lIns="68580" tIns="34290" rIns="68580" bIns="34290" rtlCol="0" anchor="ctr"/>
          <a:lstStyle>
            <a:defPPr>
              <a:defRPr lang="en-US"/>
            </a:defPPr>
            <a:lvl1pPr marL="0" algn="ctr" defTabSz="914400" rtl="0" eaLnBrk="1" latinLnBrk="0" hangingPunct="1">
              <a:defRPr sz="20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0E7AAF-D724-4422-A45C-1CB167F7F1BE}" type="slidenum">
              <a:rPr lang="en-US" sz="1500" smtClean="0">
                <a:latin typeface="Franklin Gothic Book" panose="020B0503020102020204" pitchFamily="34" charset="0"/>
                <a:ea typeface="Franklin Gothic Medium" charset="0"/>
                <a:cs typeface="Franklin Gothic Medium" charset="0"/>
              </a:rPr>
              <a:pPr/>
              <a:t>‹#›</a:t>
            </a:fld>
            <a:endParaRPr lang="en-US" sz="1500" dirty="0">
              <a:latin typeface="Franklin Gothic Book" panose="020B0503020102020204" pitchFamily="34" charset="0"/>
              <a:ea typeface="Franklin Gothic Medium" charset="0"/>
              <a:cs typeface="Franklin Gothic Medium" charset="0"/>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49283" y="213099"/>
            <a:ext cx="1493490" cy="347217"/>
          </a:xfrm>
          <a:prstGeom prst="rect">
            <a:avLst/>
          </a:prstGeom>
        </p:spPr>
      </p:pic>
      <p:sp>
        <p:nvSpPr>
          <p:cNvPr id="2" name="Title 1"/>
          <p:cNvSpPr>
            <a:spLocks noGrp="1"/>
          </p:cNvSpPr>
          <p:nvPr>
            <p:ph type="title"/>
          </p:nvPr>
        </p:nvSpPr>
        <p:spPr>
          <a:xfrm>
            <a:off x="628650" y="365127"/>
            <a:ext cx="7886700" cy="374578"/>
          </a:xfrm>
        </p:spPr>
        <p:txBody>
          <a:bodyPr/>
          <a:lstStyle>
            <a:lvl1pPr>
              <a:defRPr>
                <a:solidFill>
                  <a:schemeClr val="bg1"/>
                </a:solidFill>
                <a:latin typeface="Franklin Gothic Medium" charset="0"/>
                <a:ea typeface="Franklin Gothic Medium" charset="0"/>
                <a:cs typeface="Franklin Gothic Medium"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5370540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Content Placeholder 2"/>
          <p:cNvSpPr>
            <a:spLocks noGrp="1"/>
          </p:cNvSpPr>
          <p:nvPr>
            <p:ph idx="1"/>
          </p:nvPr>
        </p:nvSpPr>
        <p:spPr>
          <a:xfrm>
            <a:off x="628650" y="1193754"/>
            <a:ext cx="7886700" cy="4983209"/>
          </a:xfrm>
        </p:spPr>
        <p:txBody>
          <a:bodyPr/>
          <a:lstStyle>
            <a:lvl1pPr>
              <a:defRPr>
                <a:solidFill>
                  <a:schemeClr val="tx1">
                    <a:lumMod val="75000"/>
                    <a:lumOff val="25000"/>
                  </a:schemeClr>
                </a:solidFill>
                <a:latin typeface="Franklin Gothic Book" charset="0"/>
                <a:ea typeface="Franklin Gothic Book" charset="0"/>
                <a:cs typeface="Franklin Gothic Book" charset="0"/>
              </a:defRPr>
            </a:lvl1pPr>
            <a:lvl2pPr>
              <a:defRPr>
                <a:solidFill>
                  <a:schemeClr val="tx1">
                    <a:lumMod val="75000"/>
                    <a:lumOff val="25000"/>
                  </a:schemeClr>
                </a:solidFill>
                <a:latin typeface="Franklin Gothic Book" charset="0"/>
                <a:ea typeface="Franklin Gothic Book" charset="0"/>
                <a:cs typeface="Franklin Gothic Book" charset="0"/>
              </a:defRPr>
            </a:lvl2pPr>
            <a:lvl3pPr>
              <a:defRPr>
                <a:solidFill>
                  <a:schemeClr val="tx1">
                    <a:lumMod val="75000"/>
                    <a:lumOff val="25000"/>
                  </a:schemeClr>
                </a:solidFill>
                <a:latin typeface="Franklin Gothic Book" charset="0"/>
                <a:ea typeface="Franklin Gothic Book" charset="0"/>
                <a:cs typeface="Franklin Gothic Book" charset="0"/>
              </a:defRPr>
            </a:lvl3pPr>
            <a:lvl4pPr>
              <a:defRPr>
                <a:solidFill>
                  <a:schemeClr val="tx1">
                    <a:lumMod val="75000"/>
                    <a:lumOff val="25000"/>
                  </a:schemeClr>
                </a:solidFill>
                <a:latin typeface="Franklin Gothic Book" charset="0"/>
                <a:ea typeface="Franklin Gothic Book" charset="0"/>
                <a:cs typeface="Franklin Gothic Book" charset="0"/>
              </a:defRPr>
            </a:lvl4pPr>
            <a:lvl5pPr>
              <a:defRPr>
                <a:solidFill>
                  <a:schemeClr val="tx1">
                    <a:lumMod val="75000"/>
                    <a:lumOff val="25000"/>
                  </a:schemeClr>
                </a:solidFill>
                <a:latin typeface="Franklin Gothic Book" charset="0"/>
                <a:ea typeface="Franklin Gothic Book" charset="0"/>
                <a:cs typeface="Franklin Gothic Book"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Rectangle 18"/>
          <p:cNvSpPr/>
          <p:nvPr userDrawn="1"/>
        </p:nvSpPr>
        <p:spPr>
          <a:xfrm>
            <a:off x="0" y="5"/>
            <a:ext cx="9144000" cy="98065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ounded Rectangle 20"/>
          <p:cNvSpPr/>
          <p:nvPr userDrawn="1"/>
        </p:nvSpPr>
        <p:spPr>
          <a:xfrm>
            <a:off x="8055934" y="0"/>
            <a:ext cx="799833" cy="980661"/>
          </a:xfrm>
          <a:prstGeom prst="roundRect">
            <a:avLst>
              <a:gd name="adj" fmla="val 0"/>
            </a:avLst>
          </a:prstGeom>
          <a:solidFill>
            <a:srgbClr val="7A9C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953A"/>
              </a:solidFill>
            </a:endParaRPr>
          </a:p>
        </p:txBody>
      </p:sp>
      <p:sp>
        <p:nvSpPr>
          <p:cNvPr id="22" name="Slide Number Placeholder 5"/>
          <p:cNvSpPr txBox="1">
            <a:spLocks/>
          </p:cNvSpPr>
          <p:nvPr userDrawn="1"/>
        </p:nvSpPr>
        <p:spPr>
          <a:xfrm>
            <a:off x="8055932" y="-1"/>
            <a:ext cx="799835" cy="980661"/>
          </a:xfrm>
          <a:prstGeom prst="rect">
            <a:avLst/>
          </a:prstGeom>
        </p:spPr>
        <p:txBody>
          <a:bodyPr vert="horz" lIns="68580" tIns="34290" rIns="68580" bIns="34290" rtlCol="0" anchor="ctr"/>
          <a:lstStyle>
            <a:defPPr>
              <a:defRPr lang="en-US"/>
            </a:defPPr>
            <a:lvl1pPr marL="0" algn="ctr" defTabSz="914400" rtl="0" eaLnBrk="1" latinLnBrk="0" hangingPunct="1">
              <a:defRPr sz="20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0E7AAF-D724-4422-A45C-1CB167F7F1BE}" type="slidenum">
              <a:rPr lang="en-US" sz="1500" smtClean="0">
                <a:latin typeface="Franklin Gothic Book" panose="020B0503020102020204" pitchFamily="34" charset="0"/>
                <a:ea typeface="Franklin Gothic Medium" charset="0"/>
                <a:cs typeface="Franklin Gothic Medium" charset="0"/>
              </a:rPr>
              <a:pPr/>
              <a:t>‹#›</a:t>
            </a:fld>
            <a:endParaRPr lang="en-US" sz="1500" dirty="0">
              <a:latin typeface="Franklin Gothic Book" panose="020B0503020102020204" pitchFamily="34" charset="0"/>
              <a:ea typeface="Franklin Gothic Medium" charset="0"/>
              <a:cs typeface="Franklin Gothic Medium" charset="0"/>
            </a:endParaRPr>
          </a:p>
        </p:txBody>
      </p:sp>
      <p:sp>
        <p:nvSpPr>
          <p:cNvPr id="24" name="Title 1"/>
          <p:cNvSpPr>
            <a:spLocks noGrp="1"/>
          </p:cNvSpPr>
          <p:nvPr>
            <p:ph type="title"/>
          </p:nvPr>
        </p:nvSpPr>
        <p:spPr>
          <a:xfrm>
            <a:off x="628650" y="365127"/>
            <a:ext cx="7427282" cy="374578"/>
          </a:xfrm>
        </p:spPr>
        <p:txBody>
          <a:bodyPr/>
          <a:lstStyle>
            <a:lvl1pPr>
              <a:defRPr>
                <a:solidFill>
                  <a:schemeClr val="bg1"/>
                </a:solidFill>
                <a:latin typeface="Franklin Gothic Medium" charset="0"/>
                <a:ea typeface="Franklin Gothic Medium" charset="0"/>
                <a:cs typeface="Franklin Gothic Medium"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507355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p:cNvSpPr/>
          <p:nvPr userDrawn="1"/>
        </p:nvSpPr>
        <p:spPr>
          <a:xfrm>
            <a:off x="0" y="4931764"/>
            <a:ext cx="9144000" cy="192623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ounded Rectangle 3"/>
          <p:cNvSpPr/>
          <p:nvPr userDrawn="1"/>
        </p:nvSpPr>
        <p:spPr>
          <a:xfrm>
            <a:off x="0" y="4931764"/>
            <a:ext cx="7854846" cy="884420"/>
          </a:xfrm>
          <a:prstGeom prst="roundRect">
            <a:avLst>
              <a:gd name="adj" fmla="val 0"/>
            </a:avLst>
          </a:prstGeom>
          <a:solidFill>
            <a:srgbClr val="7A9C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953A"/>
              </a:solidFill>
            </a:endParaRPr>
          </a:p>
        </p:txBody>
      </p:sp>
      <p:sp>
        <p:nvSpPr>
          <p:cNvPr id="8" name="Title 1"/>
          <p:cNvSpPr>
            <a:spLocks noGrp="1"/>
          </p:cNvSpPr>
          <p:nvPr>
            <p:ph type="title" hasCustomPrompt="1"/>
          </p:nvPr>
        </p:nvSpPr>
        <p:spPr>
          <a:xfrm>
            <a:off x="628650" y="5108405"/>
            <a:ext cx="7886700" cy="531137"/>
          </a:xfrm>
        </p:spPr>
        <p:txBody>
          <a:bodyPr>
            <a:noAutofit/>
          </a:bodyPr>
          <a:lstStyle>
            <a:lvl1pPr>
              <a:defRPr sz="4400" b="1">
                <a:solidFill>
                  <a:schemeClr val="bg1"/>
                </a:solidFill>
                <a:latin typeface="Franklin Gothic Medium" charset="0"/>
                <a:ea typeface="Franklin Gothic Medium" charset="0"/>
                <a:cs typeface="Franklin Gothic Medium"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087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1"/>
          <p:cNvSpPr>
            <a:spLocks noGrp="1" noChangeArrowheads="1"/>
          </p:cNvSpPr>
          <p:nvPr>
            <p:ph type="ftr" sz="quarter" idx="10"/>
          </p:nvPr>
        </p:nvSpPr>
        <p:spPr>
          <a:ln/>
        </p:spPr>
        <p:txBody>
          <a:bodyPr/>
          <a:lstStyle>
            <a:lvl1pPr>
              <a:defRPr/>
            </a:lvl1pPr>
          </a:lstStyle>
          <a:p>
            <a:pPr>
              <a:defRPr/>
            </a:pPr>
            <a:endParaRPr lang="en-US" dirty="0">
              <a:solidFill>
                <a:srgbClr val="335A8F"/>
              </a:solidFill>
            </a:endParaRPr>
          </a:p>
        </p:txBody>
      </p:sp>
    </p:spTree>
    <p:extLst>
      <p:ext uri="{BB962C8B-B14F-4D97-AF65-F5344CB8AC3E}">
        <p14:creationId xmlns:p14="http://schemas.microsoft.com/office/powerpoint/2010/main" val="3193334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ftr" sz="quarter" idx="10"/>
          </p:nvPr>
        </p:nvSpPr>
        <p:spPr>
          <a:ln/>
        </p:spPr>
        <p:txBody>
          <a:bodyPr/>
          <a:lstStyle>
            <a:lvl1pPr>
              <a:defRPr/>
            </a:lvl1pPr>
          </a:lstStyle>
          <a:p>
            <a:pPr>
              <a:defRPr/>
            </a:pPr>
            <a:endParaRPr lang="en-US" dirty="0">
              <a:solidFill>
                <a:srgbClr val="335A8F"/>
              </a:solidFill>
            </a:endParaRPr>
          </a:p>
        </p:txBody>
      </p:sp>
    </p:spTree>
    <p:extLst>
      <p:ext uri="{BB962C8B-B14F-4D97-AF65-F5344CB8AC3E}">
        <p14:creationId xmlns:p14="http://schemas.microsoft.com/office/powerpoint/2010/main" val="27129063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09F8DD-BADF-DC47-82FF-B741BCDF01F0}" type="datetimeFigureOut">
              <a:rPr lang="en-US" smtClean="0"/>
              <a:t>6/16/2016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906767-594D-2545-876D-1DBAA9BF0AD8}" type="slidenum">
              <a:rPr lang="en-US" smtClean="0"/>
              <a:t>‹#›</a:t>
            </a:fld>
            <a:endParaRPr lang="en-US"/>
          </a:p>
        </p:txBody>
      </p:sp>
    </p:spTree>
    <p:extLst>
      <p:ext uri="{BB962C8B-B14F-4D97-AF65-F5344CB8AC3E}">
        <p14:creationId xmlns:p14="http://schemas.microsoft.com/office/powerpoint/2010/main" val="478817959"/>
      </p:ext>
    </p:extLst>
  </p:cSld>
  <p:clrMap bg1="lt1" tx1="dk1" bg2="lt2" tx2="dk2" accent1="accent1" accent2="accent2" accent3="accent3" accent4="accent4" accent5="accent5" accent6="accent6" hlink="hlink" folHlink="folHlink"/>
  <p:sldLayoutIdLst>
    <p:sldLayoutId id="2147483654" r:id="rId1"/>
    <p:sldLayoutId id="2147483658" r:id="rId2"/>
    <p:sldLayoutId id="2147483664" r:id="rId3"/>
    <p:sldLayoutId id="2147483668" r:id="rId4"/>
    <p:sldLayoutId id="214748366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09665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2" name="Title 1"/>
          <p:cNvSpPr>
            <a:spLocks noGrp="1"/>
          </p:cNvSpPr>
          <p:nvPr>
            <p:ph type="title"/>
          </p:nvPr>
        </p:nvSpPr>
        <p:spPr>
          <a:xfrm>
            <a:off x="628650" y="5186596"/>
            <a:ext cx="7886700" cy="531137"/>
          </a:xfrm>
        </p:spPr>
        <p:txBody>
          <a:bodyPr/>
          <a:lstStyle/>
          <a:p>
            <a:r>
              <a:rPr lang="en-US" dirty="0" smtClean="0"/>
              <a:t>EPIC Sustainable Energy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3560" y="4158617"/>
            <a:ext cx="2953062" cy="686377"/>
          </a:xfrm>
          <a:prstGeom prst="rect">
            <a:avLst/>
          </a:prstGeom>
        </p:spPr>
      </p:pic>
    </p:spTree>
    <p:extLst>
      <p:ext uri="{BB962C8B-B14F-4D97-AF65-F5344CB8AC3E}">
        <p14:creationId xmlns:p14="http://schemas.microsoft.com/office/powerpoint/2010/main" val="19642091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697506" y="990715"/>
            <a:ext cx="4446494" cy="5867285"/>
          </a:xfrm>
        </p:spPr>
      </p:pic>
      <p:sp>
        <p:nvSpPr>
          <p:cNvPr id="5" name="Title 1"/>
          <p:cNvSpPr>
            <a:spLocks noGrp="1"/>
          </p:cNvSpPr>
          <p:nvPr>
            <p:ph type="title"/>
          </p:nvPr>
        </p:nvSpPr>
        <p:spPr>
          <a:xfrm>
            <a:off x="646521" y="0"/>
            <a:ext cx="7216389" cy="970474"/>
          </a:xfrm>
        </p:spPr>
        <p:txBody>
          <a:bodyPr>
            <a:normAutofit/>
          </a:bodyPr>
          <a:lstStyle/>
          <a:p>
            <a:r>
              <a:rPr lang="en-US" sz="3800" dirty="0" smtClean="0">
                <a:solidFill>
                  <a:schemeClr val="bg1"/>
                </a:solidFill>
                <a:latin typeface="Franklin Gothic Demi" panose="020B0703020102020204" pitchFamily="34" charset="0"/>
              </a:rPr>
              <a:t>Finance</a:t>
            </a:r>
            <a:endParaRPr lang="en-US" sz="3800" dirty="0">
              <a:solidFill>
                <a:schemeClr val="bg1"/>
              </a:solidFill>
              <a:latin typeface="Franklin Gothic Demi" panose="020B0703020102020204" pitchFamily="34" charset="0"/>
            </a:endParaRPr>
          </a:p>
        </p:txBody>
      </p:sp>
      <p:sp>
        <p:nvSpPr>
          <p:cNvPr id="6" name="TextBox 5"/>
          <p:cNvSpPr txBox="1"/>
          <p:nvPr/>
        </p:nvSpPr>
        <p:spPr>
          <a:xfrm>
            <a:off x="640687" y="1274540"/>
            <a:ext cx="4052047" cy="5355312"/>
          </a:xfrm>
          <a:prstGeom prst="rect">
            <a:avLst/>
          </a:prstGeom>
          <a:noFill/>
        </p:spPr>
        <p:txBody>
          <a:bodyPr wrap="square" rtlCol="0">
            <a:spAutoFit/>
          </a:bodyPr>
          <a:lstStyle/>
          <a:p>
            <a:r>
              <a:rPr lang="en-US" sz="2400" dirty="0" smtClean="0">
                <a:solidFill>
                  <a:schemeClr val="tx1">
                    <a:lumMod val="75000"/>
                    <a:lumOff val="25000"/>
                  </a:schemeClr>
                </a:solidFill>
                <a:latin typeface="Franklin Gothic Medium" charset="0"/>
                <a:ea typeface="Franklin Gothic Medium" charset="0"/>
                <a:cs typeface="Franklin Gothic Medium" charset="0"/>
              </a:rPr>
              <a:t>Over $20B in capital raised</a:t>
            </a:r>
          </a:p>
          <a:p>
            <a:r>
              <a:rPr lang="en-US" sz="1750" dirty="0" smtClean="0">
                <a:solidFill>
                  <a:schemeClr val="tx1">
                    <a:lumMod val="75000"/>
                    <a:lumOff val="25000"/>
                  </a:schemeClr>
                </a:solidFill>
                <a:latin typeface="Franklin Gothic Book" panose="020B0503020102020204" pitchFamily="34" charset="0"/>
              </a:rPr>
              <a:t>Invenergy’s team of 20+ in-house finance professionals have broad capital markets, project finance and investor relations experience, including having raised more than $20B </a:t>
            </a:r>
            <a:r>
              <a:rPr lang="en-US" sz="1750" dirty="0">
                <a:solidFill>
                  <a:schemeClr val="tx1">
                    <a:lumMod val="75000"/>
                    <a:lumOff val="25000"/>
                  </a:schemeClr>
                </a:solidFill>
                <a:latin typeface="Franklin Gothic Book" panose="020B0503020102020204" pitchFamily="34" charset="0"/>
              </a:rPr>
              <a:t>in </a:t>
            </a:r>
            <a:r>
              <a:rPr lang="en-US" sz="1750" dirty="0" smtClean="0">
                <a:solidFill>
                  <a:schemeClr val="tx1">
                    <a:lumMod val="75000"/>
                    <a:lumOff val="25000"/>
                  </a:schemeClr>
                </a:solidFill>
                <a:latin typeface="Franklin Gothic Book" panose="020B0503020102020204" pitchFamily="34" charset="0"/>
              </a:rPr>
              <a:t>corporate </a:t>
            </a:r>
            <a:r>
              <a:rPr lang="en-US" sz="1750" dirty="0">
                <a:solidFill>
                  <a:schemeClr val="tx1">
                    <a:lumMod val="75000"/>
                    <a:lumOff val="25000"/>
                  </a:schemeClr>
                </a:solidFill>
                <a:latin typeface="Franklin Gothic Book" panose="020B0503020102020204" pitchFamily="34" charset="0"/>
              </a:rPr>
              <a:t>and project capital</a:t>
            </a:r>
            <a:r>
              <a:rPr lang="en-US" sz="1750" dirty="0" smtClean="0">
                <a:solidFill>
                  <a:schemeClr val="tx1">
                    <a:lumMod val="75000"/>
                    <a:lumOff val="25000"/>
                  </a:schemeClr>
                </a:solidFill>
                <a:latin typeface="Franklin Gothic Book" panose="020B0503020102020204" pitchFamily="34" charset="0"/>
              </a:rPr>
              <a:t>.</a:t>
            </a:r>
          </a:p>
          <a:p>
            <a:endParaRPr lang="en-US" dirty="0">
              <a:solidFill>
                <a:schemeClr val="tx1">
                  <a:lumMod val="75000"/>
                  <a:lumOff val="25000"/>
                </a:schemeClr>
              </a:solidFill>
              <a:latin typeface="Franklin Gothic Book" panose="020B0503020102020204" pitchFamily="34" charset="0"/>
            </a:endParaRPr>
          </a:p>
          <a:p>
            <a:r>
              <a:rPr lang="en-US" sz="2400" dirty="0" smtClean="0">
                <a:solidFill>
                  <a:schemeClr val="tx1">
                    <a:lumMod val="75000"/>
                    <a:lumOff val="25000"/>
                  </a:schemeClr>
                </a:solidFill>
                <a:latin typeface="Franklin Gothic Medium" charset="0"/>
                <a:ea typeface="Franklin Gothic Medium" charset="0"/>
                <a:cs typeface="Franklin Gothic Medium" charset="0"/>
              </a:rPr>
              <a:t>Strong relationships</a:t>
            </a:r>
          </a:p>
          <a:p>
            <a:r>
              <a:rPr lang="en-US" sz="1750" dirty="0" smtClean="0">
                <a:solidFill>
                  <a:schemeClr val="tx1">
                    <a:lumMod val="75000"/>
                    <a:lumOff val="25000"/>
                  </a:schemeClr>
                </a:solidFill>
                <a:latin typeface="Franklin Gothic Book" panose="020B0503020102020204" pitchFamily="34" charset="0"/>
              </a:rPr>
              <a:t>Our partners include a broad range of international and domestic banks, multilateral development banks and export credit agencies.</a:t>
            </a:r>
          </a:p>
          <a:p>
            <a:endParaRPr lang="en-US" dirty="0" smtClean="0">
              <a:solidFill>
                <a:schemeClr val="tx1">
                  <a:lumMod val="75000"/>
                  <a:lumOff val="25000"/>
                </a:schemeClr>
              </a:solidFill>
              <a:latin typeface="Franklin Gothic Book" panose="020B0503020102020204" pitchFamily="34" charset="0"/>
            </a:endParaRPr>
          </a:p>
          <a:p>
            <a:r>
              <a:rPr lang="en-US" sz="2400" dirty="0" smtClean="0">
                <a:solidFill>
                  <a:schemeClr val="tx1">
                    <a:lumMod val="75000"/>
                    <a:lumOff val="25000"/>
                  </a:schemeClr>
                </a:solidFill>
                <a:latin typeface="Franklin Gothic Medium" charset="0"/>
                <a:ea typeface="Franklin Gothic Medium" charset="0"/>
                <a:cs typeface="Franklin Gothic Medium" charset="0"/>
              </a:rPr>
              <a:t>Reputation for excellence</a:t>
            </a:r>
            <a:endParaRPr lang="en-US" sz="2400" dirty="0">
              <a:solidFill>
                <a:schemeClr val="tx1">
                  <a:lumMod val="75000"/>
                  <a:lumOff val="25000"/>
                </a:schemeClr>
              </a:solidFill>
              <a:latin typeface="Franklin Gothic Medium" charset="0"/>
              <a:ea typeface="Franklin Gothic Medium" charset="0"/>
              <a:cs typeface="Franklin Gothic Medium" charset="0"/>
            </a:endParaRPr>
          </a:p>
          <a:p>
            <a:r>
              <a:rPr lang="en-US" sz="1750" dirty="0" smtClean="0">
                <a:solidFill>
                  <a:schemeClr val="tx1">
                    <a:lumMod val="75000"/>
                    <a:lumOff val="25000"/>
                  </a:schemeClr>
                </a:solidFill>
                <a:latin typeface="Franklin Gothic Book" panose="020B0503020102020204" pitchFamily="34" charset="0"/>
              </a:rPr>
              <a:t>In 2012 and 2013, we were recognized as Project Finance Borrower of the Year by </a:t>
            </a:r>
            <a:r>
              <a:rPr lang="en-US" sz="1750" i="1" dirty="0" smtClean="0">
                <a:solidFill>
                  <a:schemeClr val="tx1">
                    <a:lumMod val="75000"/>
                    <a:lumOff val="25000"/>
                  </a:schemeClr>
                </a:solidFill>
                <a:latin typeface="Franklin Gothic Book" panose="020B0503020102020204" pitchFamily="34" charset="0"/>
              </a:rPr>
              <a:t>Power Finance and Risk Magazine</a:t>
            </a:r>
            <a:r>
              <a:rPr lang="en-US" sz="1750" dirty="0" smtClean="0">
                <a:solidFill>
                  <a:schemeClr val="tx1">
                    <a:lumMod val="75000"/>
                    <a:lumOff val="25000"/>
                  </a:schemeClr>
                </a:solidFill>
                <a:latin typeface="Franklin Gothic Book" panose="020B0503020102020204" pitchFamily="34" charset="0"/>
              </a:rPr>
              <a:t>.</a:t>
            </a:r>
          </a:p>
        </p:txBody>
      </p:sp>
    </p:spTree>
    <p:extLst>
      <p:ext uri="{BB962C8B-B14F-4D97-AF65-F5344CB8AC3E}">
        <p14:creationId xmlns:p14="http://schemas.microsoft.com/office/powerpoint/2010/main" val="27672014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3886200" y="6248400"/>
            <a:ext cx="1143000" cy="381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3D8EA4EC-2372-4D1C-B054-8EAD650EA676}" type="slidenum">
              <a:rPr lang="en-US" smtClean="0">
                <a:solidFill>
                  <a:schemeClr val="bg1"/>
                </a:solidFill>
                <a:latin typeface="Arial" charset="0"/>
              </a:rPr>
              <a:pPr/>
              <a:t>11</a:t>
            </a:fld>
            <a:endParaRPr lang="en-US" smtClean="0">
              <a:solidFill>
                <a:schemeClr val="bg1"/>
              </a:solidFill>
              <a:latin typeface="Arial" charset="0"/>
            </a:endParaRPr>
          </a:p>
        </p:txBody>
      </p:sp>
      <p:sp>
        <p:nvSpPr>
          <p:cNvPr id="14340" name="Rectangle 3"/>
          <p:cNvSpPr>
            <a:spLocks noGrp="1" noChangeArrowheads="1"/>
          </p:cNvSpPr>
          <p:nvPr>
            <p:ph type="body" idx="1"/>
          </p:nvPr>
        </p:nvSpPr>
        <p:spPr/>
        <p:txBody>
          <a:bodyPr/>
          <a:lstStyle/>
          <a:p>
            <a:pPr eaLnBrk="1" hangingPunct="1"/>
            <a:r>
              <a:rPr lang="en-US" dirty="0" smtClean="0"/>
              <a:t>What drives adoption of different technologies</a:t>
            </a:r>
            <a:endParaRPr lang="en-US" dirty="0" smtClean="0"/>
          </a:p>
          <a:p>
            <a:pPr eaLnBrk="1" hangingPunct="1"/>
            <a:r>
              <a:rPr lang="en-US" dirty="0" err="1" smtClean="0"/>
              <a:t>Comparitive</a:t>
            </a:r>
            <a:r>
              <a:rPr lang="en-US" dirty="0" smtClean="0"/>
              <a:t> LCOE</a:t>
            </a:r>
          </a:p>
          <a:p>
            <a:pPr eaLnBrk="1" hangingPunct="1"/>
            <a:r>
              <a:rPr lang="en-US" dirty="0" smtClean="0"/>
              <a:t>Negative </a:t>
            </a:r>
            <a:r>
              <a:rPr lang="en-US" dirty="0" smtClean="0"/>
              <a:t>Forces that Challenge Development</a:t>
            </a:r>
          </a:p>
          <a:p>
            <a:pPr lvl="1" eaLnBrk="1" hangingPunct="1"/>
            <a:endParaRPr lang="en-US" dirty="0" smtClean="0"/>
          </a:p>
        </p:txBody>
      </p:sp>
      <p:sp>
        <p:nvSpPr>
          <p:cNvPr id="6" name="Rectangle 2"/>
          <p:cNvSpPr txBox="1">
            <a:spLocks noChangeArrowheads="1"/>
          </p:cNvSpPr>
          <p:nvPr/>
        </p:nvSpPr>
        <p:spPr>
          <a:xfrm>
            <a:off x="207844" y="142949"/>
            <a:ext cx="7886700" cy="6895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Franklin Gothic Medium" charset="0"/>
                <a:ea typeface="Franklin Gothic Medium" charset="0"/>
                <a:cs typeface="Franklin Gothic Medium" charset="0"/>
              </a:defRPr>
            </a:lvl1pPr>
          </a:lstStyle>
          <a:p>
            <a:r>
              <a:rPr lang="en-US" sz="3200" dirty="0" smtClean="0"/>
              <a:t>Renewable Energy Technologies</a:t>
            </a:r>
            <a:endParaRPr lang="en-US" sz="3200" dirty="0" smtClean="0"/>
          </a:p>
        </p:txBody>
      </p:sp>
    </p:spTree>
    <p:extLst>
      <p:ext uri="{BB962C8B-B14F-4D97-AF65-F5344CB8AC3E}">
        <p14:creationId xmlns:p14="http://schemas.microsoft.com/office/powerpoint/2010/main" val="874131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normAutofit fontScale="90000"/>
          </a:bodyPr>
          <a:lstStyle/>
          <a:p>
            <a:r>
              <a:rPr lang="en-US" sz="4800" dirty="0" smtClean="0"/>
              <a:t>Development</a:t>
            </a:r>
          </a:p>
        </p:txBody>
      </p:sp>
      <p:sp>
        <p:nvSpPr>
          <p:cNvPr id="308227" name="Rectangle 3"/>
          <p:cNvSpPr>
            <a:spLocks noGrp="1" noChangeArrowheads="1"/>
          </p:cNvSpPr>
          <p:nvPr>
            <p:ph type="body" idx="1"/>
          </p:nvPr>
        </p:nvSpPr>
        <p:spPr>
          <a:xfrm>
            <a:off x="762000" y="1600200"/>
            <a:ext cx="7620000" cy="4724400"/>
          </a:xfrm>
        </p:spPr>
        <p:txBody>
          <a:bodyPr/>
          <a:lstStyle/>
          <a:p>
            <a:r>
              <a:rPr lang="en-US" sz="2400" dirty="0" smtClean="0"/>
              <a:t>Create projects from concept through construction</a:t>
            </a:r>
          </a:p>
          <a:p>
            <a:r>
              <a:rPr lang="en-US" sz="2400" dirty="0" smtClean="0"/>
              <a:t>Start up a new business – each project is a new venture and needs to be a stand-alone business</a:t>
            </a:r>
          </a:p>
          <a:p>
            <a:r>
              <a:rPr lang="en-US" sz="2400" dirty="0" smtClean="0"/>
              <a:t>Key Inputs for a successful project</a:t>
            </a:r>
          </a:p>
          <a:p>
            <a:pPr lvl="1"/>
            <a:r>
              <a:rPr lang="en-US" sz="2000" dirty="0" smtClean="0"/>
              <a:t>Land</a:t>
            </a:r>
          </a:p>
          <a:p>
            <a:pPr lvl="1"/>
            <a:r>
              <a:rPr lang="en-US" sz="2000" dirty="0" smtClean="0"/>
              <a:t>Governmental Approvals (municipal/state/federal)</a:t>
            </a:r>
          </a:p>
          <a:p>
            <a:pPr lvl="1"/>
            <a:r>
              <a:rPr lang="en-US" sz="2000" dirty="0" smtClean="0"/>
              <a:t>Public Relations</a:t>
            </a:r>
          </a:p>
          <a:p>
            <a:pPr lvl="1"/>
            <a:r>
              <a:rPr lang="en-US" sz="2000" dirty="0" smtClean="0"/>
              <a:t>Fuel – wind/solar/natural gas</a:t>
            </a:r>
          </a:p>
          <a:p>
            <a:pPr lvl="1"/>
            <a:r>
              <a:rPr lang="en-US" sz="2000" dirty="0" smtClean="0"/>
              <a:t>Transmission</a:t>
            </a:r>
          </a:p>
          <a:p>
            <a:pPr lvl="1"/>
            <a:r>
              <a:rPr lang="en-US" sz="2000" dirty="0" smtClean="0"/>
              <a:t>Competitive technology</a:t>
            </a:r>
          </a:p>
          <a:p>
            <a:endParaRPr lang="en-US" sz="2400" dirty="0" smtClean="0"/>
          </a:p>
          <a:p>
            <a:endParaRPr lang="en-US" sz="2400" dirty="0" smtClean="0"/>
          </a:p>
          <a:p>
            <a:pPr lvl="1"/>
            <a:endParaRPr lang="en-US" sz="2000" dirty="0" smtClean="0"/>
          </a:p>
          <a:p>
            <a:pPr lvl="1"/>
            <a:endParaRPr lang="en-US" sz="2000" dirty="0" smtClean="0"/>
          </a:p>
          <a:p>
            <a:endParaRPr lang="en-US" sz="2400" dirty="0" smtClean="0"/>
          </a:p>
        </p:txBody>
      </p:sp>
    </p:spTree>
    <p:extLst>
      <p:ext uri="{BB962C8B-B14F-4D97-AF65-F5344CB8AC3E}">
        <p14:creationId xmlns:p14="http://schemas.microsoft.com/office/powerpoint/2010/main" val="33164763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normAutofit fontScale="90000"/>
          </a:bodyPr>
          <a:lstStyle/>
          <a:p>
            <a:r>
              <a:rPr lang="en-US" dirty="0" smtClean="0"/>
              <a:t>Ne Generation </a:t>
            </a:r>
            <a:r>
              <a:rPr lang="en-US" dirty="0" smtClean="0"/>
              <a:t>Drivers</a:t>
            </a:r>
            <a:endParaRPr lang="en-US" dirty="0" smtClean="0"/>
          </a:p>
        </p:txBody>
      </p:sp>
      <p:sp>
        <p:nvSpPr>
          <p:cNvPr id="295939" name="Rectangle 3"/>
          <p:cNvSpPr>
            <a:spLocks noGrp="1" noChangeArrowheads="1"/>
          </p:cNvSpPr>
          <p:nvPr>
            <p:ph type="body" idx="1"/>
          </p:nvPr>
        </p:nvSpPr>
        <p:spPr/>
        <p:txBody>
          <a:bodyPr/>
          <a:lstStyle/>
          <a:p>
            <a:r>
              <a:rPr lang="en-US" sz="2400" dirty="0" smtClean="0"/>
              <a:t>Load growth.</a:t>
            </a:r>
          </a:p>
          <a:p>
            <a:r>
              <a:rPr lang="en-US" sz="2400" dirty="0" smtClean="0"/>
              <a:t>Diversity of resource.</a:t>
            </a:r>
          </a:p>
          <a:p>
            <a:r>
              <a:rPr lang="en-US" sz="2400" dirty="0" smtClean="0"/>
              <a:t>Generation profile.</a:t>
            </a:r>
          </a:p>
          <a:p>
            <a:r>
              <a:rPr lang="en-US" sz="2400" dirty="0" err="1" smtClean="0"/>
              <a:t>Dispatchability</a:t>
            </a:r>
            <a:r>
              <a:rPr lang="en-US" sz="2400" dirty="0" smtClean="0"/>
              <a:t>.</a:t>
            </a:r>
          </a:p>
          <a:p>
            <a:r>
              <a:rPr lang="en-US" sz="2400" dirty="0" smtClean="0"/>
              <a:t>Renewable portfolio standards (RPS).</a:t>
            </a:r>
          </a:p>
          <a:p>
            <a:r>
              <a:rPr lang="en-US" sz="2400" dirty="0" smtClean="0"/>
              <a:t>Economics.</a:t>
            </a:r>
          </a:p>
          <a:p>
            <a:r>
              <a:rPr lang="en-US" sz="2400" dirty="0" smtClean="0"/>
              <a:t>Clean Power Plan.</a:t>
            </a:r>
          </a:p>
        </p:txBody>
      </p:sp>
    </p:spTree>
    <p:extLst>
      <p:ext uri="{BB962C8B-B14F-4D97-AF65-F5344CB8AC3E}">
        <p14:creationId xmlns:p14="http://schemas.microsoft.com/office/powerpoint/2010/main" val="19746407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39730" y="2136182"/>
            <a:ext cx="6324657" cy="3614113"/>
          </a:xfrm>
          <a:prstGeom prst="rect">
            <a:avLst/>
          </a:prstGeom>
        </p:spPr>
      </p:pic>
      <p:sp>
        <p:nvSpPr>
          <p:cNvPr id="5" name="TextBox 4"/>
          <p:cNvSpPr txBox="1"/>
          <p:nvPr/>
        </p:nvSpPr>
        <p:spPr>
          <a:xfrm>
            <a:off x="5017159" y="2742223"/>
            <a:ext cx="2208603" cy="307777"/>
          </a:xfrm>
          <a:prstGeom prst="rect">
            <a:avLst/>
          </a:prstGeom>
          <a:noFill/>
        </p:spPr>
        <p:txBody>
          <a:bodyPr wrap="square" rtlCol="0">
            <a:spAutoFit/>
          </a:bodyPr>
          <a:lstStyle/>
          <a:p>
            <a:r>
              <a:rPr lang="en-US" sz="1400" b="1" dirty="0" smtClean="0">
                <a:solidFill>
                  <a:schemeClr val="bg1"/>
                </a:solidFill>
              </a:rPr>
              <a:t>POWER COMPANY</a:t>
            </a:r>
            <a:endParaRPr lang="en-US" sz="1400" b="1" dirty="0">
              <a:solidFill>
                <a:schemeClr val="bg1"/>
              </a:solidFill>
            </a:endParaRPr>
          </a:p>
        </p:txBody>
      </p:sp>
      <p:sp>
        <p:nvSpPr>
          <p:cNvPr id="6" name="Rectangle 5"/>
          <p:cNvSpPr/>
          <p:nvPr/>
        </p:nvSpPr>
        <p:spPr>
          <a:xfrm>
            <a:off x="6764387" y="2136182"/>
            <a:ext cx="1991684" cy="43428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792160481"/>
              </p:ext>
            </p:extLst>
          </p:nvPr>
        </p:nvGraphicFramePr>
        <p:xfrm>
          <a:off x="6906551" y="2207617"/>
          <a:ext cx="1707356" cy="2529840"/>
        </p:xfrm>
        <a:graphic>
          <a:graphicData uri="http://schemas.openxmlformats.org/drawingml/2006/table">
            <a:tbl>
              <a:tblPr firstRow="1" bandRow="1">
                <a:tableStyleId>{5C22544A-7EE6-4342-B048-85BDC9FD1C3A}</a:tableStyleId>
              </a:tblPr>
              <a:tblGrid>
                <a:gridCol w="1707356"/>
              </a:tblGrid>
              <a:tr h="2225040">
                <a:tc>
                  <a:txBody>
                    <a:bodyPr/>
                    <a:lstStyle/>
                    <a:p>
                      <a:pPr algn="ctr"/>
                      <a:r>
                        <a:rPr lang="en-US" sz="1600" cap="small" baseline="0" dirty="0" smtClean="0"/>
                        <a:t>2015 Wind Highlights</a:t>
                      </a:r>
                      <a:endParaRPr lang="en-US" sz="1600" cap="small" baseline="0" dirty="0"/>
                    </a:p>
                    <a:p>
                      <a:endParaRPr lang="en-US" sz="1000" dirty="0" smtClean="0"/>
                    </a:p>
                    <a:p>
                      <a:r>
                        <a:rPr lang="en-US" sz="1200" b="0" dirty="0" smtClean="0"/>
                        <a:t>Contracted 8 projects,</a:t>
                      </a:r>
                      <a:r>
                        <a:rPr lang="en-US" sz="1200" b="0" baseline="0" dirty="0" smtClean="0"/>
                        <a:t> totaling</a:t>
                      </a:r>
                      <a:r>
                        <a:rPr lang="en-US" sz="1200" b="0" dirty="0" smtClean="0"/>
                        <a:t> over 1,200 MW</a:t>
                      </a:r>
                    </a:p>
                    <a:p>
                      <a:endParaRPr lang="en-US" sz="1200" b="0" dirty="0" smtClean="0"/>
                    </a:p>
                    <a:p>
                      <a:r>
                        <a:rPr lang="en-US" sz="1200" b="0" dirty="0" smtClean="0"/>
                        <a:t>Developed and built 592 MW of wind projects</a:t>
                      </a:r>
                    </a:p>
                    <a:p>
                      <a:endParaRPr lang="en-US" sz="1200" b="0" dirty="0" smtClean="0"/>
                    </a:p>
                    <a:p>
                      <a:r>
                        <a:rPr lang="en-US" sz="1200" b="0" dirty="0" smtClean="0"/>
                        <a:t>Developed 1,061 MW of wind projects for MidAmerican</a:t>
                      </a:r>
                    </a:p>
                    <a:p>
                      <a:endParaRPr lang="en-US" sz="10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bl>
          </a:graphicData>
        </a:graphic>
      </p:graphicFrame>
      <p:grpSp>
        <p:nvGrpSpPr>
          <p:cNvPr id="8" name="Group 7"/>
          <p:cNvGrpSpPr/>
          <p:nvPr/>
        </p:nvGrpSpPr>
        <p:grpSpPr>
          <a:xfrm>
            <a:off x="429304" y="2103920"/>
            <a:ext cx="6452126" cy="4406198"/>
            <a:chOff x="304278" y="-2961161"/>
            <a:chExt cx="6452126" cy="7713207"/>
          </a:xfrm>
        </p:grpSpPr>
        <p:sp>
          <p:nvSpPr>
            <p:cNvPr id="9" name="Rounded Rectangle 8"/>
            <p:cNvSpPr/>
            <p:nvPr/>
          </p:nvSpPr>
          <p:spPr>
            <a:xfrm>
              <a:off x="304278" y="3309375"/>
              <a:ext cx="6400800" cy="1388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39481" y="3264024"/>
              <a:ext cx="1347537" cy="1454690"/>
            </a:xfrm>
            <a:prstGeom prst="rect">
              <a:avLst/>
            </a:prstGeom>
            <a:noFill/>
          </p:spPr>
          <p:txBody>
            <a:bodyPr wrap="square" rtlCol="0">
              <a:spAutoFit/>
            </a:bodyPr>
            <a:lstStyle/>
            <a:p>
              <a:r>
                <a:rPr lang="en-US" sz="4800" b="1" dirty="0" smtClean="0">
                  <a:solidFill>
                    <a:srgbClr val="0071B2"/>
                  </a:solidFill>
                </a:rPr>
                <a:t>68</a:t>
              </a:r>
              <a:endParaRPr lang="en-US" sz="4800" b="1" dirty="0">
                <a:solidFill>
                  <a:srgbClr val="0071B2"/>
                </a:solidFill>
              </a:endParaRPr>
            </a:p>
          </p:txBody>
        </p:sp>
        <p:sp>
          <p:nvSpPr>
            <p:cNvPr id="11" name="TextBox 10"/>
            <p:cNvSpPr txBox="1"/>
            <p:nvPr/>
          </p:nvSpPr>
          <p:spPr>
            <a:xfrm>
              <a:off x="1601749" y="3494051"/>
              <a:ext cx="1608612" cy="1077548"/>
            </a:xfrm>
            <a:prstGeom prst="rect">
              <a:avLst/>
            </a:prstGeom>
            <a:noFill/>
          </p:spPr>
          <p:txBody>
            <a:bodyPr wrap="square" rtlCol="0">
              <a:spAutoFit/>
            </a:bodyPr>
            <a:lstStyle/>
            <a:p>
              <a:r>
                <a:rPr lang="en-US" b="1" dirty="0" smtClean="0">
                  <a:solidFill>
                    <a:schemeClr val="accent4"/>
                  </a:solidFill>
                </a:rPr>
                <a:t>PROJECTS</a:t>
              </a:r>
              <a:r>
                <a:rPr lang="en-US" b="1" dirty="0" smtClean="0">
                  <a:solidFill>
                    <a:srgbClr val="0071B2"/>
                  </a:solidFill>
                </a:rPr>
                <a:t> </a:t>
              </a:r>
              <a:r>
                <a:rPr lang="en-US" sz="1600" b="1" dirty="0" smtClean="0">
                  <a:solidFill>
                    <a:srgbClr val="0071B2"/>
                  </a:solidFill>
                </a:rPr>
                <a:t>DEVELOPED</a:t>
              </a:r>
              <a:endParaRPr lang="en-US" sz="1400" b="1" dirty="0" smtClean="0">
                <a:solidFill>
                  <a:srgbClr val="0071B2"/>
                </a:solidFill>
              </a:endParaRPr>
            </a:p>
          </p:txBody>
        </p:sp>
        <p:sp>
          <p:nvSpPr>
            <p:cNvPr id="12" name="TextBox 11"/>
            <p:cNvSpPr txBox="1"/>
            <p:nvPr/>
          </p:nvSpPr>
          <p:spPr>
            <a:xfrm>
              <a:off x="3582440" y="3297356"/>
              <a:ext cx="2754413" cy="1454690"/>
            </a:xfrm>
            <a:prstGeom prst="rect">
              <a:avLst/>
            </a:prstGeom>
            <a:noFill/>
          </p:spPr>
          <p:txBody>
            <a:bodyPr wrap="square" rtlCol="0">
              <a:spAutoFit/>
            </a:bodyPr>
            <a:lstStyle/>
            <a:p>
              <a:r>
                <a:rPr lang="en-US" sz="4800" b="1" dirty="0" smtClean="0">
                  <a:solidFill>
                    <a:schemeClr val="accent1"/>
                  </a:solidFill>
                </a:rPr>
                <a:t>7,654</a:t>
              </a:r>
              <a:endParaRPr lang="en-US" sz="4800" b="1" dirty="0">
                <a:solidFill>
                  <a:schemeClr val="accent1"/>
                </a:solidFill>
              </a:endParaRPr>
            </a:p>
          </p:txBody>
        </p:sp>
        <p:sp>
          <p:nvSpPr>
            <p:cNvPr id="13" name="TextBox 12"/>
            <p:cNvSpPr txBox="1"/>
            <p:nvPr/>
          </p:nvSpPr>
          <p:spPr>
            <a:xfrm>
              <a:off x="4895928" y="3683922"/>
              <a:ext cx="1100507" cy="541873"/>
            </a:xfrm>
            <a:prstGeom prst="rect">
              <a:avLst/>
            </a:prstGeom>
            <a:noFill/>
          </p:spPr>
          <p:txBody>
            <a:bodyPr wrap="square" rtlCol="0">
              <a:spAutoFit/>
            </a:bodyPr>
            <a:lstStyle/>
            <a:p>
              <a:pPr algn="r"/>
              <a:r>
                <a:rPr lang="en-US" sz="2800" b="1" dirty="0" smtClean="0">
                  <a:solidFill>
                    <a:schemeClr val="accent1"/>
                  </a:solidFill>
                </a:rPr>
                <a:t>MW  </a:t>
              </a:r>
              <a:endParaRPr lang="en-US" sz="3200" b="1" dirty="0">
                <a:solidFill>
                  <a:schemeClr val="accent1"/>
                </a:solidFill>
              </a:endParaRPr>
            </a:p>
          </p:txBody>
        </p:sp>
        <p:sp>
          <p:nvSpPr>
            <p:cNvPr id="14" name="TextBox 13"/>
            <p:cNvSpPr txBox="1"/>
            <p:nvPr/>
          </p:nvSpPr>
          <p:spPr>
            <a:xfrm>
              <a:off x="4589310" y="-2961161"/>
              <a:ext cx="1713742" cy="1454690"/>
            </a:xfrm>
            <a:prstGeom prst="rect">
              <a:avLst/>
            </a:prstGeom>
            <a:noFill/>
          </p:spPr>
          <p:txBody>
            <a:bodyPr wrap="square" rtlCol="0">
              <a:spAutoFit/>
            </a:bodyPr>
            <a:lstStyle/>
            <a:p>
              <a:r>
                <a:rPr lang="en-US" sz="4800" b="1" dirty="0" smtClean="0">
                  <a:solidFill>
                    <a:schemeClr val="bg1"/>
                  </a:solidFill>
                  <a:latin typeface="+mj-lt"/>
                </a:rPr>
                <a:t>#1</a:t>
              </a:r>
              <a:endParaRPr lang="en-US" sz="4800" b="1" dirty="0">
                <a:solidFill>
                  <a:schemeClr val="bg1"/>
                </a:solidFill>
                <a:latin typeface="+mj-lt"/>
              </a:endParaRPr>
            </a:p>
          </p:txBody>
        </p:sp>
        <p:sp>
          <p:nvSpPr>
            <p:cNvPr id="15" name="TextBox 14"/>
            <p:cNvSpPr txBox="1"/>
            <p:nvPr/>
          </p:nvSpPr>
          <p:spPr>
            <a:xfrm>
              <a:off x="5361576" y="-2638928"/>
              <a:ext cx="1394828" cy="915916"/>
            </a:xfrm>
            <a:prstGeom prst="rect">
              <a:avLst/>
            </a:prstGeom>
            <a:noFill/>
          </p:spPr>
          <p:txBody>
            <a:bodyPr wrap="square" rtlCol="0">
              <a:spAutoFit/>
            </a:bodyPr>
            <a:lstStyle/>
            <a:p>
              <a:r>
                <a:rPr lang="en-US" sz="1400" b="1" dirty="0" smtClean="0">
                  <a:solidFill>
                    <a:schemeClr val="bg1"/>
                  </a:solidFill>
                </a:rPr>
                <a:t>PRIVATELY</a:t>
              </a:r>
            </a:p>
            <a:p>
              <a:r>
                <a:rPr lang="en-US" sz="1400" b="1" dirty="0" smtClean="0">
                  <a:solidFill>
                    <a:schemeClr val="bg1"/>
                  </a:solidFill>
                </a:rPr>
                <a:t>HELD</a:t>
              </a:r>
              <a:r>
                <a:rPr lang="en-US" sz="1400" b="1" dirty="0">
                  <a:solidFill>
                    <a:schemeClr val="bg1"/>
                  </a:solidFill>
                </a:rPr>
                <a:t> </a:t>
              </a:r>
              <a:r>
                <a:rPr lang="en-US" sz="1400" b="1" dirty="0" smtClean="0">
                  <a:solidFill>
                    <a:schemeClr val="bg1"/>
                  </a:solidFill>
                </a:rPr>
                <a:t>WIND</a:t>
              </a:r>
            </a:p>
          </p:txBody>
        </p:sp>
      </p:grpSp>
      <p:sp>
        <p:nvSpPr>
          <p:cNvPr id="16" name="Title 1"/>
          <p:cNvSpPr>
            <a:spLocks noGrp="1"/>
          </p:cNvSpPr>
          <p:nvPr>
            <p:ph type="title"/>
          </p:nvPr>
        </p:nvSpPr>
        <p:spPr>
          <a:xfrm>
            <a:off x="628650" y="365127"/>
            <a:ext cx="7886700" cy="374578"/>
          </a:xfrm>
        </p:spPr>
        <p:txBody>
          <a:bodyPr>
            <a:normAutofit fontScale="90000"/>
          </a:bodyPr>
          <a:lstStyle/>
          <a:p>
            <a:r>
              <a:rPr lang="en-US" dirty="0" smtClean="0"/>
              <a:t>Wind</a:t>
            </a:r>
            <a:endParaRPr lang="en-US" dirty="0"/>
          </a:p>
        </p:txBody>
      </p:sp>
    </p:spTree>
    <p:extLst>
      <p:ext uri="{BB962C8B-B14F-4D97-AF65-F5344CB8AC3E}">
        <p14:creationId xmlns:p14="http://schemas.microsoft.com/office/powerpoint/2010/main" val="27269533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74570" y="2025641"/>
            <a:ext cx="6612030" cy="3886200"/>
          </a:xfrm>
          <a:prstGeom prst="rect">
            <a:avLst/>
          </a:prstGeom>
        </p:spPr>
      </p:pic>
      <p:sp>
        <p:nvSpPr>
          <p:cNvPr id="5" name="Rectangle 4"/>
          <p:cNvSpPr/>
          <p:nvPr/>
        </p:nvSpPr>
        <p:spPr>
          <a:xfrm>
            <a:off x="6781800" y="2025641"/>
            <a:ext cx="1991684" cy="44195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169938006"/>
              </p:ext>
            </p:extLst>
          </p:nvPr>
        </p:nvGraphicFramePr>
        <p:xfrm>
          <a:off x="6923964" y="2097076"/>
          <a:ext cx="1707356" cy="2895600"/>
        </p:xfrm>
        <a:graphic>
          <a:graphicData uri="http://schemas.openxmlformats.org/drawingml/2006/table">
            <a:tbl>
              <a:tblPr firstRow="1" bandRow="1">
                <a:tableStyleId>{5C22544A-7EE6-4342-B048-85BDC9FD1C3A}</a:tableStyleId>
              </a:tblPr>
              <a:tblGrid>
                <a:gridCol w="1707356"/>
              </a:tblGrid>
              <a:tr h="2225040">
                <a:tc>
                  <a:txBody>
                    <a:bodyPr/>
                    <a:lstStyle/>
                    <a:p>
                      <a:pPr algn="ctr"/>
                      <a:r>
                        <a:rPr lang="en-US" sz="1600" cap="small" baseline="0" dirty="0" smtClean="0"/>
                        <a:t>2015 Solar Highlights</a:t>
                      </a:r>
                      <a:endParaRPr lang="en-US" sz="1600" cap="small" baseline="0" dirty="0"/>
                    </a:p>
                    <a:p>
                      <a:endParaRPr lang="en-US" sz="1000" dirty="0" smtClean="0"/>
                    </a:p>
                    <a:p>
                      <a:r>
                        <a:rPr lang="en-US" sz="1200" b="0" i="0" dirty="0" smtClean="0"/>
                        <a:t>Built</a:t>
                      </a:r>
                      <a:r>
                        <a:rPr lang="en-US" sz="1200" b="0" i="0" baseline="0" dirty="0" smtClean="0"/>
                        <a:t> and sold a 20 MW project to Dominion </a:t>
                      </a:r>
                      <a:endParaRPr lang="en-US" sz="1200" b="0" i="0" dirty="0" smtClean="0"/>
                    </a:p>
                    <a:p>
                      <a:endParaRPr lang="en-US" sz="1200" b="0" i="0" dirty="0" smtClean="0"/>
                    </a:p>
                    <a:p>
                      <a:r>
                        <a:rPr lang="en-US" sz="1200" b="0" i="0" dirty="0" smtClean="0"/>
                        <a:t>Contracted a 50</a:t>
                      </a:r>
                      <a:r>
                        <a:rPr lang="en-US" sz="1200" b="0" i="0" baseline="0" dirty="0" smtClean="0"/>
                        <a:t> MW project under a built-transfer to Liberty Utilities</a:t>
                      </a:r>
                      <a:endParaRPr lang="en-US" sz="1200" b="0" i="0" dirty="0" smtClean="0"/>
                    </a:p>
                    <a:p>
                      <a:endParaRPr lang="en-US" sz="1200" b="0" i="0" dirty="0" smtClean="0"/>
                    </a:p>
                    <a:p>
                      <a:r>
                        <a:rPr lang="en-US" sz="1200" b="0" i="0" dirty="0" smtClean="0"/>
                        <a:t>Multiple</a:t>
                      </a:r>
                      <a:r>
                        <a:rPr lang="en-US" sz="1200" b="0" i="0" baseline="0" dirty="0" smtClean="0"/>
                        <a:t> large-scale sola projects are currently under development</a:t>
                      </a:r>
                      <a:endParaRPr lang="en-US" sz="1200" b="0" i="0" dirty="0" smtClean="0"/>
                    </a:p>
                    <a:p>
                      <a:endParaRPr lang="en-US" sz="10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bl>
          </a:graphicData>
        </a:graphic>
      </p:graphicFrame>
      <p:grpSp>
        <p:nvGrpSpPr>
          <p:cNvPr id="7" name="Group 6"/>
          <p:cNvGrpSpPr/>
          <p:nvPr/>
        </p:nvGrpSpPr>
        <p:grpSpPr>
          <a:xfrm>
            <a:off x="446716" y="5633233"/>
            <a:ext cx="6400801" cy="850883"/>
            <a:chOff x="304277" y="3276129"/>
            <a:chExt cx="8316284" cy="1489502"/>
          </a:xfrm>
        </p:grpSpPr>
        <p:sp>
          <p:nvSpPr>
            <p:cNvPr id="8" name="Rounded Rectangle 7"/>
            <p:cNvSpPr/>
            <p:nvPr/>
          </p:nvSpPr>
          <p:spPr>
            <a:xfrm>
              <a:off x="304277" y="3309375"/>
              <a:ext cx="8316284" cy="1388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68146" y="3276129"/>
              <a:ext cx="1347537" cy="1454691"/>
            </a:xfrm>
            <a:prstGeom prst="rect">
              <a:avLst/>
            </a:prstGeom>
            <a:noFill/>
          </p:spPr>
          <p:txBody>
            <a:bodyPr wrap="square" rtlCol="0">
              <a:spAutoFit/>
            </a:bodyPr>
            <a:lstStyle/>
            <a:p>
              <a:r>
                <a:rPr lang="en-US" sz="4800" b="1" dirty="0" smtClean="0">
                  <a:solidFill>
                    <a:srgbClr val="0071B2"/>
                  </a:solidFill>
                </a:rPr>
                <a:t>8</a:t>
              </a:r>
              <a:endParaRPr lang="en-US" sz="4800" b="1" dirty="0">
                <a:solidFill>
                  <a:srgbClr val="0071B2"/>
                </a:solidFill>
              </a:endParaRPr>
            </a:p>
          </p:txBody>
        </p:sp>
        <p:sp>
          <p:nvSpPr>
            <p:cNvPr id="10" name="TextBox 9"/>
            <p:cNvSpPr txBox="1"/>
            <p:nvPr/>
          </p:nvSpPr>
          <p:spPr>
            <a:xfrm>
              <a:off x="1851865" y="3485793"/>
              <a:ext cx="2228162" cy="1077548"/>
            </a:xfrm>
            <a:prstGeom prst="rect">
              <a:avLst/>
            </a:prstGeom>
            <a:noFill/>
          </p:spPr>
          <p:txBody>
            <a:bodyPr wrap="square" rtlCol="0">
              <a:spAutoFit/>
            </a:bodyPr>
            <a:lstStyle/>
            <a:p>
              <a:r>
                <a:rPr lang="en-US" b="1" dirty="0" smtClean="0">
                  <a:solidFill>
                    <a:srgbClr val="0071B2"/>
                  </a:solidFill>
                </a:rPr>
                <a:t>PROJECTS</a:t>
              </a:r>
              <a:r>
                <a:rPr lang="en-US" sz="1500" b="1" dirty="0">
                  <a:solidFill>
                    <a:srgbClr val="0071B2"/>
                  </a:solidFill>
                </a:rPr>
                <a:t> </a:t>
              </a:r>
              <a:r>
                <a:rPr lang="en-US" sz="1600" b="1" dirty="0" smtClean="0">
                  <a:solidFill>
                    <a:srgbClr val="0071B2"/>
                  </a:solidFill>
                </a:rPr>
                <a:t>DEVELOPED</a:t>
              </a:r>
              <a:endParaRPr lang="en-US" b="1" dirty="0" smtClean="0">
                <a:solidFill>
                  <a:srgbClr val="0071B2"/>
                </a:solidFill>
              </a:endParaRPr>
            </a:p>
          </p:txBody>
        </p:sp>
        <p:sp>
          <p:nvSpPr>
            <p:cNvPr id="11" name="TextBox 10"/>
            <p:cNvSpPr txBox="1"/>
            <p:nvPr/>
          </p:nvSpPr>
          <p:spPr>
            <a:xfrm>
              <a:off x="5310125" y="3310941"/>
              <a:ext cx="2136016" cy="1454690"/>
            </a:xfrm>
            <a:prstGeom prst="rect">
              <a:avLst/>
            </a:prstGeom>
            <a:noFill/>
          </p:spPr>
          <p:txBody>
            <a:bodyPr wrap="square" rtlCol="0">
              <a:spAutoFit/>
            </a:bodyPr>
            <a:lstStyle/>
            <a:p>
              <a:r>
                <a:rPr lang="en-US" sz="4800" b="1" dirty="0" smtClean="0">
                  <a:solidFill>
                    <a:schemeClr val="accent1"/>
                  </a:solidFill>
                </a:rPr>
                <a:t>144</a:t>
              </a:r>
              <a:endParaRPr lang="en-US" sz="4800" b="1" dirty="0">
                <a:solidFill>
                  <a:schemeClr val="accent1"/>
                </a:solidFill>
              </a:endParaRPr>
            </a:p>
          </p:txBody>
        </p:sp>
        <p:sp>
          <p:nvSpPr>
            <p:cNvPr id="12" name="TextBox 11"/>
            <p:cNvSpPr txBox="1"/>
            <p:nvPr/>
          </p:nvSpPr>
          <p:spPr>
            <a:xfrm>
              <a:off x="6654114" y="3688834"/>
              <a:ext cx="1100507" cy="541873"/>
            </a:xfrm>
            <a:prstGeom prst="rect">
              <a:avLst/>
            </a:prstGeom>
            <a:noFill/>
          </p:spPr>
          <p:txBody>
            <a:bodyPr wrap="square" rtlCol="0">
              <a:spAutoFit/>
            </a:bodyPr>
            <a:lstStyle/>
            <a:p>
              <a:pPr algn="r"/>
              <a:r>
                <a:rPr lang="en-US" sz="2800" b="1" dirty="0" smtClean="0">
                  <a:solidFill>
                    <a:schemeClr val="accent1"/>
                  </a:solidFill>
                </a:rPr>
                <a:t>MW  </a:t>
              </a:r>
              <a:endParaRPr lang="en-US" sz="3200" b="1" dirty="0">
                <a:solidFill>
                  <a:schemeClr val="accent1"/>
                </a:solidFill>
              </a:endParaRPr>
            </a:p>
          </p:txBody>
        </p:sp>
      </p:grpSp>
      <p:sp>
        <p:nvSpPr>
          <p:cNvPr id="13" name="Title 1"/>
          <p:cNvSpPr>
            <a:spLocks noGrp="1"/>
          </p:cNvSpPr>
          <p:nvPr>
            <p:ph type="title"/>
          </p:nvPr>
        </p:nvSpPr>
        <p:spPr>
          <a:xfrm>
            <a:off x="628650" y="365127"/>
            <a:ext cx="7886700" cy="374578"/>
          </a:xfrm>
        </p:spPr>
        <p:txBody>
          <a:bodyPr>
            <a:normAutofit fontScale="90000"/>
          </a:bodyPr>
          <a:lstStyle/>
          <a:p>
            <a:r>
              <a:rPr lang="en-US" dirty="0" smtClean="0"/>
              <a:t>Solar</a:t>
            </a:r>
            <a:endParaRPr lang="en-US" dirty="0"/>
          </a:p>
        </p:txBody>
      </p:sp>
    </p:spTree>
    <p:extLst>
      <p:ext uri="{BB962C8B-B14F-4D97-AF65-F5344CB8AC3E}">
        <p14:creationId xmlns:p14="http://schemas.microsoft.com/office/powerpoint/2010/main" val="2667120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Storage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126674"/>
            <a:ext cx="6612030" cy="3649428"/>
          </a:xfrm>
          <a:prstGeom prst="rect">
            <a:avLst/>
          </a:prstGeom>
        </p:spPr>
      </p:pic>
      <p:sp>
        <p:nvSpPr>
          <p:cNvPr id="5" name="Rectangle 4"/>
          <p:cNvSpPr/>
          <p:nvPr/>
        </p:nvSpPr>
        <p:spPr>
          <a:xfrm>
            <a:off x="6781800" y="2126674"/>
            <a:ext cx="1991684" cy="441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344951374"/>
              </p:ext>
            </p:extLst>
          </p:nvPr>
        </p:nvGraphicFramePr>
        <p:xfrm>
          <a:off x="6923964" y="2198109"/>
          <a:ext cx="1707356" cy="2529840"/>
        </p:xfrm>
        <a:graphic>
          <a:graphicData uri="http://schemas.openxmlformats.org/drawingml/2006/table">
            <a:tbl>
              <a:tblPr firstRow="1" bandRow="1">
                <a:tableStyleId>{5C22544A-7EE6-4342-B048-85BDC9FD1C3A}</a:tableStyleId>
              </a:tblPr>
              <a:tblGrid>
                <a:gridCol w="1707356"/>
              </a:tblGrid>
              <a:tr h="2225040">
                <a:tc>
                  <a:txBody>
                    <a:bodyPr/>
                    <a:lstStyle/>
                    <a:p>
                      <a:pPr algn="ctr"/>
                      <a:r>
                        <a:rPr lang="en-US" sz="1600" cap="small" baseline="0" dirty="0" smtClean="0"/>
                        <a:t>2015 Storage Highlights</a:t>
                      </a:r>
                      <a:endParaRPr lang="en-US" sz="1600" cap="small" baseline="0" dirty="0"/>
                    </a:p>
                    <a:p>
                      <a:endParaRPr lang="en-US" sz="1000" dirty="0" smtClean="0"/>
                    </a:p>
                    <a:p>
                      <a:r>
                        <a:rPr lang="en-US" sz="1200" b="0" dirty="0" smtClean="0"/>
                        <a:t>Completed 64 MW of energy storage projects in PJM in 2015</a:t>
                      </a:r>
                    </a:p>
                    <a:p>
                      <a:endParaRPr lang="en-US" sz="1200" b="0" dirty="0" smtClean="0"/>
                    </a:p>
                    <a:p>
                      <a:endParaRPr lang="en-US" sz="1200" b="0" dirty="0" smtClean="0"/>
                    </a:p>
                    <a:p>
                      <a:r>
                        <a:rPr lang="en-US" sz="1200" b="0" dirty="0" smtClean="0"/>
                        <a:t>Won the Energy Storage North America’s 2015 Innovation Award for centralized storage</a:t>
                      </a:r>
                    </a:p>
                    <a:p>
                      <a:endParaRPr lang="en-US" sz="10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bl>
          </a:graphicData>
        </a:graphic>
      </p:graphicFrame>
      <p:sp>
        <p:nvSpPr>
          <p:cNvPr id="7" name="TextBox 6"/>
          <p:cNvSpPr txBox="1"/>
          <p:nvPr/>
        </p:nvSpPr>
        <p:spPr>
          <a:xfrm>
            <a:off x="1385850" y="5908139"/>
            <a:ext cx="2605165" cy="369332"/>
          </a:xfrm>
          <a:prstGeom prst="rect">
            <a:avLst/>
          </a:prstGeom>
          <a:noFill/>
        </p:spPr>
        <p:txBody>
          <a:bodyPr wrap="square" rtlCol="0">
            <a:spAutoFit/>
          </a:bodyPr>
          <a:lstStyle/>
          <a:p>
            <a:r>
              <a:rPr lang="en-US" b="1" dirty="0" smtClean="0">
                <a:solidFill>
                  <a:srgbClr val="0071B2"/>
                </a:solidFill>
              </a:rPr>
              <a:t>OPERATING</a:t>
            </a:r>
          </a:p>
        </p:txBody>
      </p:sp>
      <p:grpSp>
        <p:nvGrpSpPr>
          <p:cNvPr id="8" name="Group 7"/>
          <p:cNvGrpSpPr/>
          <p:nvPr/>
        </p:nvGrpSpPr>
        <p:grpSpPr>
          <a:xfrm>
            <a:off x="446716" y="2089927"/>
            <a:ext cx="6411284" cy="4475338"/>
            <a:chOff x="304277" y="-3103420"/>
            <a:chExt cx="6411284" cy="7834239"/>
          </a:xfrm>
        </p:grpSpPr>
        <p:sp>
          <p:nvSpPr>
            <p:cNvPr id="9" name="Rounded Rectangle 8"/>
            <p:cNvSpPr/>
            <p:nvPr/>
          </p:nvSpPr>
          <p:spPr>
            <a:xfrm>
              <a:off x="304277" y="3309375"/>
              <a:ext cx="6411284" cy="1388199"/>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11396" y="3227622"/>
              <a:ext cx="1347537" cy="1454690"/>
            </a:xfrm>
            <a:prstGeom prst="rect">
              <a:avLst/>
            </a:prstGeom>
            <a:noFill/>
          </p:spPr>
          <p:txBody>
            <a:bodyPr wrap="square" rtlCol="0">
              <a:spAutoFit/>
            </a:bodyPr>
            <a:lstStyle/>
            <a:p>
              <a:r>
                <a:rPr lang="en-US" sz="4800" b="1" dirty="0" smtClean="0">
                  <a:solidFill>
                    <a:srgbClr val="0071B2"/>
                  </a:solidFill>
                </a:rPr>
                <a:t>6</a:t>
              </a:r>
              <a:endParaRPr lang="en-US" sz="4800" b="1" dirty="0">
                <a:solidFill>
                  <a:srgbClr val="0071B2"/>
                </a:solidFill>
              </a:endParaRPr>
            </a:p>
          </p:txBody>
        </p:sp>
        <p:sp>
          <p:nvSpPr>
            <p:cNvPr id="11" name="TextBox 10"/>
            <p:cNvSpPr txBox="1"/>
            <p:nvPr/>
          </p:nvSpPr>
          <p:spPr>
            <a:xfrm>
              <a:off x="1525519" y="3455668"/>
              <a:ext cx="1641899" cy="1077548"/>
            </a:xfrm>
            <a:prstGeom prst="rect">
              <a:avLst/>
            </a:prstGeom>
            <a:noFill/>
          </p:spPr>
          <p:txBody>
            <a:bodyPr wrap="square" rtlCol="0">
              <a:spAutoFit/>
            </a:bodyPr>
            <a:lstStyle/>
            <a:p>
              <a:r>
                <a:rPr lang="en-US" b="1" dirty="0" smtClean="0">
                  <a:solidFill>
                    <a:srgbClr val="0071B2"/>
                  </a:solidFill>
                </a:rPr>
                <a:t>PROJECTS </a:t>
              </a:r>
              <a:r>
                <a:rPr lang="en-US" sz="1600" b="1" dirty="0" smtClean="0">
                  <a:solidFill>
                    <a:srgbClr val="0071B2"/>
                  </a:solidFill>
                </a:rPr>
                <a:t>DEVELOPED</a:t>
              </a:r>
              <a:endParaRPr lang="en-US" sz="1500" b="1" dirty="0" smtClean="0">
                <a:solidFill>
                  <a:srgbClr val="0071B2"/>
                </a:solidFill>
              </a:endParaRPr>
            </a:p>
          </p:txBody>
        </p:sp>
        <p:sp>
          <p:nvSpPr>
            <p:cNvPr id="12" name="TextBox 11"/>
            <p:cNvSpPr txBox="1"/>
            <p:nvPr/>
          </p:nvSpPr>
          <p:spPr>
            <a:xfrm>
              <a:off x="4441047" y="3276129"/>
              <a:ext cx="902914" cy="1454690"/>
            </a:xfrm>
            <a:prstGeom prst="rect">
              <a:avLst/>
            </a:prstGeom>
            <a:noFill/>
          </p:spPr>
          <p:txBody>
            <a:bodyPr wrap="square" rtlCol="0">
              <a:spAutoFit/>
            </a:bodyPr>
            <a:lstStyle/>
            <a:p>
              <a:r>
                <a:rPr lang="en-US" sz="4800" b="1" dirty="0" smtClean="0">
                  <a:solidFill>
                    <a:schemeClr val="accent1"/>
                  </a:solidFill>
                </a:rPr>
                <a:t>88</a:t>
              </a:r>
              <a:endParaRPr lang="en-US" sz="4800" b="1" dirty="0">
                <a:solidFill>
                  <a:schemeClr val="accent1"/>
                </a:solidFill>
              </a:endParaRPr>
            </a:p>
          </p:txBody>
        </p:sp>
        <p:sp>
          <p:nvSpPr>
            <p:cNvPr id="13" name="TextBox 12"/>
            <p:cNvSpPr txBox="1"/>
            <p:nvPr/>
          </p:nvSpPr>
          <p:spPr>
            <a:xfrm>
              <a:off x="4929254" y="3671216"/>
              <a:ext cx="1100507" cy="541873"/>
            </a:xfrm>
            <a:prstGeom prst="rect">
              <a:avLst/>
            </a:prstGeom>
            <a:noFill/>
          </p:spPr>
          <p:txBody>
            <a:bodyPr wrap="square" rtlCol="0">
              <a:spAutoFit/>
            </a:bodyPr>
            <a:lstStyle/>
            <a:p>
              <a:pPr algn="r"/>
              <a:r>
                <a:rPr lang="en-US" sz="2800" b="1" dirty="0" smtClean="0">
                  <a:solidFill>
                    <a:schemeClr val="accent1"/>
                  </a:solidFill>
                </a:rPr>
                <a:t>MW  </a:t>
              </a:r>
              <a:endParaRPr lang="en-US" sz="3200" b="1" dirty="0">
                <a:solidFill>
                  <a:schemeClr val="accent1"/>
                </a:solidFill>
              </a:endParaRPr>
            </a:p>
          </p:txBody>
        </p:sp>
        <p:sp>
          <p:nvSpPr>
            <p:cNvPr id="14" name="TextBox 13"/>
            <p:cNvSpPr txBox="1"/>
            <p:nvPr/>
          </p:nvSpPr>
          <p:spPr>
            <a:xfrm>
              <a:off x="404647" y="-3103420"/>
              <a:ext cx="1713742" cy="1454690"/>
            </a:xfrm>
            <a:prstGeom prst="rect">
              <a:avLst/>
            </a:prstGeom>
            <a:noFill/>
          </p:spPr>
          <p:txBody>
            <a:bodyPr wrap="square" rtlCol="0">
              <a:spAutoFit/>
            </a:bodyPr>
            <a:lstStyle/>
            <a:p>
              <a:r>
                <a:rPr lang="en-US" sz="4800" b="1" dirty="0" smtClean="0">
                  <a:solidFill>
                    <a:schemeClr val="bg1"/>
                  </a:solidFill>
                  <a:latin typeface="+mj-lt"/>
                </a:rPr>
                <a:t>#1</a:t>
              </a:r>
              <a:endParaRPr lang="en-US" sz="4800" b="1" dirty="0">
                <a:solidFill>
                  <a:schemeClr val="bg1"/>
                </a:solidFill>
                <a:latin typeface="+mj-lt"/>
              </a:endParaRPr>
            </a:p>
          </p:txBody>
        </p:sp>
        <p:sp>
          <p:nvSpPr>
            <p:cNvPr id="15" name="TextBox 14"/>
            <p:cNvSpPr txBox="1"/>
            <p:nvPr/>
          </p:nvSpPr>
          <p:spPr>
            <a:xfrm>
              <a:off x="1211613" y="-2730227"/>
              <a:ext cx="2265448" cy="888976"/>
            </a:xfrm>
            <a:prstGeom prst="rect">
              <a:avLst/>
            </a:prstGeom>
            <a:noFill/>
          </p:spPr>
          <p:txBody>
            <a:bodyPr wrap="square" rtlCol="0">
              <a:spAutoFit/>
            </a:bodyPr>
            <a:lstStyle/>
            <a:p>
              <a:r>
                <a:rPr lang="en-US" sz="1480" b="1" dirty="0" smtClean="0">
                  <a:solidFill>
                    <a:schemeClr val="bg1"/>
                  </a:solidFill>
                </a:rPr>
                <a:t>PRIVATELY HELD</a:t>
              </a:r>
            </a:p>
            <a:p>
              <a:r>
                <a:rPr lang="en-US" sz="1225" b="1" dirty="0" smtClean="0">
                  <a:solidFill>
                    <a:schemeClr val="bg1"/>
                  </a:solidFill>
                </a:rPr>
                <a:t>ADVANCED ENERGY</a:t>
              </a:r>
            </a:p>
          </p:txBody>
        </p:sp>
      </p:grpSp>
      <p:sp>
        <p:nvSpPr>
          <p:cNvPr id="16" name="TextBox 15"/>
          <p:cNvSpPr txBox="1"/>
          <p:nvPr/>
        </p:nvSpPr>
        <p:spPr>
          <a:xfrm>
            <a:off x="547086" y="2759554"/>
            <a:ext cx="2744296" cy="276999"/>
          </a:xfrm>
          <a:prstGeom prst="rect">
            <a:avLst/>
          </a:prstGeom>
          <a:noFill/>
        </p:spPr>
        <p:txBody>
          <a:bodyPr wrap="square" rtlCol="0">
            <a:spAutoFit/>
          </a:bodyPr>
          <a:lstStyle/>
          <a:p>
            <a:r>
              <a:rPr lang="en-US" sz="1200" b="1" dirty="0" smtClean="0">
                <a:solidFill>
                  <a:schemeClr val="bg1"/>
                </a:solidFill>
              </a:rPr>
              <a:t>STORAGE OWNER/OPERATOR</a:t>
            </a:r>
          </a:p>
        </p:txBody>
      </p:sp>
    </p:spTree>
    <p:extLst>
      <p:ext uri="{BB962C8B-B14F-4D97-AF65-F5344CB8AC3E}">
        <p14:creationId xmlns:p14="http://schemas.microsoft.com/office/powerpoint/2010/main" val="42358852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Natural Gas</a:t>
            </a:r>
            <a:endParaRPr lang="en-US" dirty="0"/>
          </a:p>
        </p:txBody>
      </p:sp>
      <p:pic>
        <p:nvPicPr>
          <p:cNvPr id="4"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015840"/>
            <a:ext cx="7144294" cy="4085273"/>
          </a:xfrm>
          <a:prstGeom prst="rect">
            <a:avLst/>
          </a:prstGeom>
        </p:spPr>
      </p:pic>
      <p:sp>
        <p:nvSpPr>
          <p:cNvPr id="5" name="Rectangle 4"/>
          <p:cNvSpPr/>
          <p:nvPr/>
        </p:nvSpPr>
        <p:spPr>
          <a:xfrm>
            <a:off x="6767754" y="2015840"/>
            <a:ext cx="1993392" cy="43975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247384754"/>
              </p:ext>
            </p:extLst>
          </p:nvPr>
        </p:nvGraphicFramePr>
        <p:xfrm>
          <a:off x="6923964" y="2087274"/>
          <a:ext cx="1707356" cy="3078480"/>
        </p:xfrm>
        <a:graphic>
          <a:graphicData uri="http://schemas.openxmlformats.org/drawingml/2006/table">
            <a:tbl>
              <a:tblPr firstRow="1" bandRow="1">
                <a:tableStyleId>{5C22544A-7EE6-4342-B048-85BDC9FD1C3A}</a:tableStyleId>
              </a:tblPr>
              <a:tblGrid>
                <a:gridCol w="1707356"/>
              </a:tblGrid>
              <a:tr h="2225040">
                <a:tc>
                  <a:txBody>
                    <a:bodyPr/>
                    <a:lstStyle/>
                    <a:p>
                      <a:pPr algn="ctr"/>
                      <a:r>
                        <a:rPr lang="en-US" sz="1600" cap="small" baseline="0" dirty="0" smtClean="0"/>
                        <a:t>2015 Thermal Highlights</a:t>
                      </a:r>
                      <a:endParaRPr lang="en-US" sz="1600" cap="small" baseline="0" dirty="0"/>
                    </a:p>
                    <a:p>
                      <a:endParaRPr lang="en-US" sz="1000" dirty="0" smtClean="0"/>
                    </a:p>
                    <a:p>
                      <a:r>
                        <a:rPr lang="en-US" sz="1200" b="0" dirty="0" smtClean="0"/>
                        <a:t>Completed over 800 MW of thermal projects in 2015</a:t>
                      </a:r>
                    </a:p>
                    <a:p>
                      <a:endParaRPr lang="en-US" sz="1200" b="0" dirty="0" smtClean="0"/>
                    </a:p>
                    <a:p>
                      <a:r>
                        <a:rPr lang="en-US" sz="1200" b="0" dirty="0" smtClean="0"/>
                        <a:t>Developing the 2nd largest combined cycle project in North America</a:t>
                      </a:r>
                    </a:p>
                    <a:p>
                      <a:endParaRPr lang="en-US" sz="1200" b="0" dirty="0" smtClean="0"/>
                    </a:p>
                    <a:p>
                      <a:r>
                        <a:rPr lang="en-US" sz="1200" b="0" dirty="0" smtClean="0"/>
                        <a:t>Developing multiple </a:t>
                      </a:r>
                      <a:r>
                        <a:rPr lang="en-US" sz="1200" b="0" dirty="0" err="1" smtClean="0"/>
                        <a:t>cogen</a:t>
                      </a:r>
                      <a:r>
                        <a:rPr lang="en-US" sz="1200" b="0" dirty="0" smtClean="0"/>
                        <a:t> projects for large industrial users</a:t>
                      </a:r>
                    </a:p>
                    <a:p>
                      <a:endParaRPr lang="en-US" sz="10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bl>
          </a:graphicData>
        </a:graphic>
      </p:graphicFrame>
      <p:grpSp>
        <p:nvGrpSpPr>
          <p:cNvPr id="7" name="Group 6"/>
          <p:cNvGrpSpPr/>
          <p:nvPr/>
        </p:nvGrpSpPr>
        <p:grpSpPr>
          <a:xfrm>
            <a:off x="446716" y="5614717"/>
            <a:ext cx="6411284" cy="844742"/>
            <a:chOff x="304277" y="3260870"/>
            <a:chExt cx="8316284" cy="1478751"/>
          </a:xfrm>
        </p:grpSpPr>
        <p:sp>
          <p:nvSpPr>
            <p:cNvPr id="8" name="Rounded Rectangle 7"/>
            <p:cNvSpPr/>
            <p:nvPr/>
          </p:nvSpPr>
          <p:spPr>
            <a:xfrm>
              <a:off x="304277" y="3309375"/>
              <a:ext cx="8316284" cy="1388199"/>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45221" y="3260870"/>
              <a:ext cx="1347538" cy="1454690"/>
            </a:xfrm>
            <a:prstGeom prst="rect">
              <a:avLst/>
            </a:prstGeom>
            <a:noFill/>
          </p:spPr>
          <p:txBody>
            <a:bodyPr wrap="square" rtlCol="0">
              <a:spAutoFit/>
            </a:bodyPr>
            <a:lstStyle/>
            <a:p>
              <a:r>
                <a:rPr lang="en-US" sz="4800" b="1" dirty="0" smtClean="0">
                  <a:solidFill>
                    <a:srgbClr val="0071B2"/>
                  </a:solidFill>
                </a:rPr>
                <a:t>11</a:t>
              </a:r>
              <a:endParaRPr lang="en-US" sz="4800" b="1" dirty="0">
                <a:solidFill>
                  <a:srgbClr val="0071B2"/>
                </a:solidFill>
              </a:endParaRPr>
            </a:p>
          </p:txBody>
        </p:sp>
        <p:sp>
          <p:nvSpPr>
            <p:cNvPr id="10" name="TextBox 9"/>
            <p:cNvSpPr txBox="1"/>
            <p:nvPr/>
          </p:nvSpPr>
          <p:spPr>
            <a:xfrm>
              <a:off x="2007817" y="3497947"/>
              <a:ext cx="2186859" cy="1077547"/>
            </a:xfrm>
            <a:prstGeom prst="rect">
              <a:avLst/>
            </a:prstGeom>
            <a:noFill/>
          </p:spPr>
          <p:txBody>
            <a:bodyPr wrap="square" rtlCol="0">
              <a:spAutoFit/>
            </a:bodyPr>
            <a:lstStyle/>
            <a:p>
              <a:r>
                <a:rPr lang="en-US" b="1" dirty="0" smtClean="0">
                  <a:solidFill>
                    <a:srgbClr val="0071B2"/>
                  </a:solidFill>
                </a:rPr>
                <a:t>PROJECTS </a:t>
              </a:r>
              <a:r>
                <a:rPr lang="en-US" sz="1600" b="1" dirty="0" smtClean="0">
                  <a:solidFill>
                    <a:srgbClr val="0071B2"/>
                  </a:solidFill>
                </a:rPr>
                <a:t>DEVELOPED</a:t>
              </a:r>
              <a:endParaRPr lang="en-US" b="1" dirty="0" smtClean="0">
                <a:solidFill>
                  <a:srgbClr val="0071B2"/>
                </a:solidFill>
              </a:endParaRPr>
            </a:p>
          </p:txBody>
        </p:sp>
        <p:sp>
          <p:nvSpPr>
            <p:cNvPr id="11" name="TextBox 10"/>
            <p:cNvSpPr txBox="1"/>
            <p:nvPr/>
          </p:nvSpPr>
          <p:spPr>
            <a:xfrm>
              <a:off x="4777454" y="3284931"/>
              <a:ext cx="2356388" cy="1454690"/>
            </a:xfrm>
            <a:prstGeom prst="rect">
              <a:avLst/>
            </a:prstGeom>
            <a:noFill/>
          </p:spPr>
          <p:txBody>
            <a:bodyPr wrap="square" rtlCol="0">
              <a:spAutoFit/>
            </a:bodyPr>
            <a:lstStyle/>
            <a:p>
              <a:r>
                <a:rPr lang="en-US" sz="4800" b="1" dirty="0" smtClean="0">
                  <a:solidFill>
                    <a:schemeClr val="accent1"/>
                  </a:solidFill>
                </a:rPr>
                <a:t>5,833</a:t>
              </a:r>
              <a:endParaRPr lang="en-US" sz="4800" b="1" dirty="0">
                <a:solidFill>
                  <a:schemeClr val="accent1"/>
                </a:solidFill>
              </a:endParaRPr>
            </a:p>
          </p:txBody>
        </p:sp>
        <p:sp>
          <p:nvSpPr>
            <p:cNvPr id="12" name="TextBox 11"/>
            <p:cNvSpPr txBox="1"/>
            <p:nvPr/>
          </p:nvSpPr>
          <p:spPr>
            <a:xfrm>
              <a:off x="6729323" y="3722770"/>
              <a:ext cx="1100507" cy="541873"/>
            </a:xfrm>
            <a:prstGeom prst="rect">
              <a:avLst/>
            </a:prstGeom>
            <a:noFill/>
          </p:spPr>
          <p:txBody>
            <a:bodyPr wrap="square" rtlCol="0">
              <a:spAutoFit/>
            </a:bodyPr>
            <a:lstStyle/>
            <a:p>
              <a:pPr algn="r"/>
              <a:r>
                <a:rPr lang="en-US" sz="2800" b="1" dirty="0" smtClean="0">
                  <a:solidFill>
                    <a:schemeClr val="accent1"/>
                  </a:solidFill>
                </a:rPr>
                <a:t>MW  </a:t>
              </a:r>
              <a:endParaRPr lang="en-US" sz="3200" b="1" dirty="0">
                <a:solidFill>
                  <a:schemeClr val="accent1"/>
                </a:solidFill>
              </a:endParaRPr>
            </a:p>
          </p:txBody>
        </p:sp>
      </p:grpSp>
    </p:spTree>
    <p:extLst>
      <p:ext uri="{BB962C8B-B14F-4D97-AF65-F5344CB8AC3E}">
        <p14:creationId xmlns:p14="http://schemas.microsoft.com/office/powerpoint/2010/main" val="10866691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normAutofit fontScale="90000"/>
          </a:bodyPr>
          <a:lstStyle/>
          <a:p>
            <a:r>
              <a:rPr lang="en-US" dirty="0" smtClean="0"/>
              <a:t>Development Drivers</a:t>
            </a:r>
          </a:p>
        </p:txBody>
      </p:sp>
      <p:sp>
        <p:nvSpPr>
          <p:cNvPr id="3" name="TextBox 2"/>
          <p:cNvSpPr txBox="1"/>
          <p:nvPr/>
        </p:nvSpPr>
        <p:spPr>
          <a:xfrm>
            <a:off x="609600" y="6019356"/>
            <a:ext cx="3048000" cy="215444"/>
          </a:xfrm>
          <a:prstGeom prst="rect">
            <a:avLst/>
          </a:prstGeom>
          <a:noFill/>
        </p:spPr>
        <p:txBody>
          <a:bodyPr wrap="square" rtlCol="0">
            <a:spAutoFit/>
          </a:bodyPr>
          <a:lstStyle/>
          <a:p>
            <a:r>
              <a:rPr lang="en-US" sz="800" dirty="0" smtClean="0"/>
              <a:t>Source: Lazard</a:t>
            </a:r>
            <a:endParaRPr lang="en-US" sz="800" dirty="0"/>
          </a:p>
        </p:txBody>
      </p:sp>
      <p:pic>
        <p:nvPicPr>
          <p:cNvPr id="2" name="Picture 1"/>
          <p:cNvPicPr>
            <a:picLocks noChangeAspect="1"/>
          </p:cNvPicPr>
          <p:nvPr/>
        </p:nvPicPr>
        <p:blipFill>
          <a:blip r:embed="rId2"/>
          <a:stretch>
            <a:fillRect/>
          </a:stretch>
        </p:blipFill>
        <p:spPr>
          <a:xfrm>
            <a:off x="228600" y="1752600"/>
            <a:ext cx="8584932" cy="3959062"/>
          </a:xfrm>
          <a:prstGeom prst="rect">
            <a:avLst/>
          </a:prstGeom>
        </p:spPr>
      </p:pic>
    </p:spTree>
    <p:extLst>
      <p:ext uri="{BB962C8B-B14F-4D97-AF65-F5344CB8AC3E}">
        <p14:creationId xmlns:p14="http://schemas.microsoft.com/office/powerpoint/2010/main" val="8271723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normAutofit fontScale="90000"/>
          </a:bodyPr>
          <a:lstStyle/>
          <a:p>
            <a:r>
              <a:rPr lang="en-US" smtClean="0"/>
              <a:t>Development Drivers</a:t>
            </a:r>
          </a:p>
        </p:txBody>
      </p:sp>
      <p:pic>
        <p:nvPicPr>
          <p:cNvPr id="2" name="Picture 1"/>
          <p:cNvPicPr>
            <a:picLocks noChangeAspect="1"/>
          </p:cNvPicPr>
          <p:nvPr/>
        </p:nvPicPr>
        <p:blipFill>
          <a:blip r:embed="rId2"/>
          <a:stretch>
            <a:fillRect/>
          </a:stretch>
        </p:blipFill>
        <p:spPr>
          <a:xfrm>
            <a:off x="609600" y="1463564"/>
            <a:ext cx="7315200" cy="4632977"/>
          </a:xfrm>
          <a:prstGeom prst="rect">
            <a:avLst/>
          </a:prstGeom>
        </p:spPr>
      </p:pic>
      <p:sp>
        <p:nvSpPr>
          <p:cNvPr id="3" name="TextBox 2"/>
          <p:cNvSpPr txBox="1"/>
          <p:nvPr/>
        </p:nvSpPr>
        <p:spPr>
          <a:xfrm>
            <a:off x="609600" y="6019356"/>
            <a:ext cx="3048000" cy="215444"/>
          </a:xfrm>
          <a:prstGeom prst="rect">
            <a:avLst/>
          </a:prstGeom>
          <a:noFill/>
        </p:spPr>
        <p:txBody>
          <a:bodyPr wrap="square" rtlCol="0">
            <a:spAutoFit/>
          </a:bodyPr>
          <a:lstStyle/>
          <a:p>
            <a:r>
              <a:rPr lang="en-US" sz="800" dirty="0" smtClean="0"/>
              <a:t>Source: DSIRE</a:t>
            </a:r>
            <a:endParaRPr lang="en-US" sz="800" dirty="0"/>
          </a:p>
        </p:txBody>
      </p:sp>
    </p:spTree>
    <p:extLst>
      <p:ext uri="{BB962C8B-B14F-4D97-AF65-F5344CB8AC3E}">
        <p14:creationId xmlns:p14="http://schemas.microsoft.com/office/powerpoint/2010/main" val="34004161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71550"/>
            <a:ext cx="9144000" cy="5886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16" name="Title 1"/>
          <p:cNvSpPr>
            <a:spLocks noGrp="1"/>
          </p:cNvSpPr>
          <p:nvPr>
            <p:ph type="title"/>
          </p:nvPr>
        </p:nvSpPr>
        <p:spPr>
          <a:xfrm>
            <a:off x="542925" y="971550"/>
            <a:ext cx="8058150" cy="5081398"/>
          </a:xfrm>
        </p:spPr>
        <p:txBody>
          <a:bodyPr>
            <a:noAutofit/>
          </a:bodyPr>
          <a:lstStyle/>
          <a:p>
            <a:pPr>
              <a:lnSpc>
                <a:spcPct val="100000"/>
              </a:lnSpc>
            </a:pPr>
            <a:r>
              <a:rPr lang="en-US" sz="3800" dirty="0" smtClean="0">
                <a:solidFill>
                  <a:schemeClr val="bg1"/>
                </a:solidFill>
                <a:latin typeface="Franklin Gothic Medium" charset="0"/>
                <a:ea typeface="Franklin Gothic Medium" charset="0"/>
                <a:cs typeface="Franklin Gothic Medium" charset="0"/>
              </a:rPr>
              <a:t>Invenergy drives innovation in energy.</a:t>
            </a:r>
            <a:br>
              <a:rPr lang="en-US" sz="3800" dirty="0" smtClean="0">
                <a:solidFill>
                  <a:schemeClr val="bg1"/>
                </a:solidFill>
                <a:latin typeface="Franklin Gothic Medium" charset="0"/>
                <a:ea typeface="Franklin Gothic Medium" charset="0"/>
                <a:cs typeface="Franklin Gothic Medium" charset="0"/>
              </a:rPr>
            </a:br>
            <a:r>
              <a:rPr lang="en-US" sz="2200" dirty="0">
                <a:solidFill>
                  <a:schemeClr val="bg1"/>
                </a:solidFill>
                <a:latin typeface="Franklin Gothic Book" charset="0"/>
                <a:ea typeface="Franklin Gothic Book" charset="0"/>
                <a:cs typeface="Franklin Gothic Book" charset="0"/>
              </a:rPr>
              <a:t/>
            </a:r>
            <a:br>
              <a:rPr lang="en-US" sz="2200" dirty="0">
                <a:solidFill>
                  <a:schemeClr val="bg1"/>
                </a:solidFill>
                <a:latin typeface="Franklin Gothic Book" charset="0"/>
                <a:ea typeface="Franklin Gothic Book" charset="0"/>
                <a:cs typeface="Franklin Gothic Book" charset="0"/>
              </a:rPr>
            </a:br>
            <a:r>
              <a:rPr lang="en-US" sz="2200" dirty="0" smtClean="0">
                <a:solidFill>
                  <a:schemeClr val="bg1"/>
                </a:solidFill>
                <a:latin typeface="Franklin Gothic Book" charset="0"/>
                <a:ea typeface="Franklin Gothic Book" charset="0"/>
                <a:cs typeface="Franklin Gothic Book" charset="0"/>
              </a:rPr>
              <a:t>Powered by decades of entrepreneurial experience and unparalleled execution, we solve the energy challenges facing our customers and communities.</a:t>
            </a:r>
            <a:br>
              <a:rPr lang="en-US" sz="2200" dirty="0" smtClean="0">
                <a:solidFill>
                  <a:schemeClr val="bg1"/>
                </a:solidFill>
                <a:latin typeface="Franklin Gothic Book" charset="0"/>
                <a:ea typeface="Franklin Gothic Book" charset="0"/>
                <a:cs typeface="Franklin Gothic Book" charset="0"/>
              </a:rPr>
            </a:br>
            <a:r>
              <a:rPr lang="en-US" sz="2200" dirty="0">
                <a:solidFill>
                  <a:schemeClr val="bg1"/>
                </a:solidFill>
                <a:latin typeface="Franklin Gothic Book" charset="0"/>
                <a:ea typeface="Franklin Gothic Book" charset="0"/>
                <a:cs typeface="Franklin Gothic Book" charset="0"/>
              </a:rPr>
              <a:t/>
            </a:r>
            <a:br>
              <a:rPr lang="en-US" sz="2200" dirty="0">
                <a:solidFill>
                  <a:schemeClr val="bg1"/>
                </a:solidFill>
                <a:latin typeface="Franklin Gothic Book" charset="0"/>
                <a:ea typeface="Franklin Gothic Book" charset="0"/>
                <a:cs typeface="Franklin Gothic Book" charset="0"/>
              </a:rPr>
            </a:br>
            <a:r>
              <a:rPr lang="en-US" sz="2200" dirty="0" smtClean="0">
                <a:solidFill>
                  <a:schemeClr val="bg1"/>
                </a:solidFill>
                <a:latin typeface="Franklin Gothic Book" charset="0"/>
                <a:ea typeface="Franklin Gothic Book" charset="0"/>
                <a:cs typeface="Franklin Gothic Book" charset="0"/>
              </a:rPr>
              <a:t>We provide power generation and storage solutions at scale around the world to create a cleaner energy future. </a:t>
            </a:r>
            <a:br>
              <a:rPr lang="en-US" sz="2200" dirty="0" smtClean="0">
                <a:solidFill>
                  <a:schemeClr val="bg1"/>
                </a:solidFill>
                <a:latin typeface="Franklin Gothic Book" charset="0"/>
                <a:ea typeface="Franklin Gothic Book" charset="0"/>
                <a:cs typeface="Franklin Gothic Book" charset="0"/>
              </a:rPr>
            </a:br>
            <a:r>
              <a:rPr lang="en-US" sz="2200" dirty="0">
                <a:solidFill>
                  <a:schemeClr val="bg1"/>
                </a:solidFill>
                <a:latin typeface="Franklin Gothic Book" charset="0"/>
                <a:ea typeface="Franklin Gothic Book" charset="0"/>
                <a:cs typeface="Franklin Gothic Book" charset="0"/>
              </a:rPr>
              <a:t/>
            </a:r>
            <a:br>
              <a:rPr lang="en-US" sz="2200" dirty="0">
                <a:solidFill>
                  <a:schemeClr val="bg1"/>
                </a:solidFill>
                <a:latin typeface="Franklin Gothic Book" charset="0"/>
                <a:ea typeface="Franklin Gothic Book" charset="0"/>
                <a:cs typeface="Franklin Gothic Book" charset="0"/>
              </a:rPr>
            </a:br>
            <a:r>
              <a:rPr lang="en-US" sz="2200" dirty="0" smtClean="0">
                <a:solidFill>
                  <a:schemeClr val="bg1"/>
                </a:solidFill>
                <a:latin typeface="Franklin Gothic Book" charset="0"/>
                <a:ea typeface="Franklin Gothic Book" charset="0"/>
                <a:cs typeface="Franklin Gothic Book" charset="0"/>
              </a:rPr>
              <a:t>We develop. We build. We own. We operate. We are Invenergy.</a:t>
            </a:r>
            <a:endParaRPr lang="en-US" sz="2200" dirty="0">
              <a:solidFill>
                <a:schemeClr val="bg1"/>
              </a:solidFill>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6633200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p:txBody>
          <a:bodyPr>
            <a:normAutofit fontScale="90000"/>
          </a:bodyPr>
          <a:lstStyle/>
          <a:p>
            <a:r>
              <a:rPr lang="en-US" sz="4800" smtClean="0"/>
              <a:t>Regions</a:t>
            </a:r>
          </a:p>
        </p:txBody>
      </p:sp>
      <p:pic>
        <p:nvPicPr>
          <p:cNvPr id="314371" name="Picture 2" descr="C:\Documents and Settings\EBrush\Desktop\Pic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76755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2468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normAutofit fontScale="90000"/>
          </a:bodyPr>
          <a:lstStyle/>
          <a:p>
            <a:r>
              <a:rPr lang="en-US" smtClean="0"/>
              <a:t>Development Drivers</a:t>
            </a:r>
          </a:p>
        </p:txBody>
      </p:sp>
      <p:sp>
        <p:nvSpPr>
          <p:cNvPr id="3" name="TextBox 2"/>
          <p:cNvSpPr txBox="1"/>
          <p:nvPr/>
        </p:nvSpPr>
        <p:spPr>
          <a:xfrm>
            <a:off x="609600" y="6019356"/>
            <a:ext cx="3048000" cy="215444"/>
          </a:xfrm>
          <a:prstGeom prst="rect">
            <a:avLst/>
          </a:prstGeom>
          <a:noFill/>
        </p:spPr>
        <p:txBody>
          <a:bodyPr wrap="square" rtlCol="0">
            <a:spAutoFit/>
          </a:bodyPr>
          <a:lstStyle/>
          <a:p>
            <a:r>
              <a:rPr lang="en-US" sz="800" dirty="0" smtClean="0"/>
              <a:t>Source: IHS</a:t>
            </a:r>
            <a:endParaRPr lang="en-US" sz="800" dirty="0"/>
          </a:p>
        </p:txBody>
      </p:sp>
      <p:pic>
        <p:nvPicPr>
          <p:cNvPr id="5" name="Picture 4"/>
          <p:cNvPicPr>
            <a:picLocks noChangeAspect="1"/>
          </p:cNvPicPr>
          <p:nvPr/>
        </p:nvPicPr>
        <p:blipFill>
          <a:blip r:embed="rId2"/>
          <a:stretch>
            <a:fillRect/>
          </a:stretch>
        </p:blipFill>
        <p:spPr>
          <a:xfrm>
            <a:off x="640204" y="1550636"/>
            <a:ext cx="7767291" cy="4545364"/>
          </a:xfrm>
          <a:prstGeom prst="rect">
            <a:avLst/>
          </a:prstGeom>
        </p:spPr>
      </p:pic>
    </p:spTree>
    <p:extLst>
      <p:ext uri="{BB962C8B-B14F-4D97-AF65-F5344CB8AC3E}">
        <p14:creationId xmlns:p14="http://schemas.microsoft.com/office/powerpoint/2010/main" val="5592478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normAutofit fontScale="90000"/>
          </a:bodyPr>
          <a:lstStyle/>
          <a:p>
            <a:r>
              <a:rPr lang="en-US" smtClean="0"/>
              <a:t>Development Drivers</a:t>
            </a:r>
          </a:p>
        </p:txBody>
      </p:sp>
      <p:pic>
        <p:nvPicPr>
          <p:cNvPr id="1026" name="Picture 1" descr="http://www.pv-magazine.com/fileadmin/PVI_website_pictures/BNEF_falling_utility_sca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131452" cy="468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5277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0" y="86744"/>
            <a:ext cx="8229600" cy="1139825"/>
          </a:xfrm>
        </p:spPr>
        <p:txBody>
          <a:bodyPr/>
          <a:lstStyle/>
          <a:p>
            <a:r>
              <a:rPr lang="en-US" dirty="0" smtClean="0"/>
              <a:t>Energy </a:t>
            </a:r>
            <a:r>
              <a:rPr lang="en-US" dirty="0" smtClean="0"/>
              <a:t>Storage</a:t>
            </a:r>
            <a:endParaRPr lang="en-US" dirty="0" smtClean="0"/>
          </a:p>
        </p:txBody>
      </p:sp>
    </p:spTree>
    <p:extLst>
      <p:ext uri="{BB962C8B-B14F-4D97-AF65-F5344CB8AC3E}">
        <p14:creationId xmlns:p14="http://schemas.microsoft.com/office/powerpoint/2010/main" val="16123036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bwMode="auto">
          <a:xfrm>
            <a:off x="1524000" y="3657600"/>
            <a:ext cx="7543800" cy="2743200"/>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sp>
        <p:nvSpPr>
          <p:cNvPr id="5" name="Block Arc 4"/>
          <p:cNvSpPr/>
          <p:nvPr/>
        </p:nvSpPr>
        <p:spPr>
          <a:xfrm rot="16200000">
            <a:off x="36489" y="2869833"/>
            <a:ext cx="1260515" cy="190503"/>
          </a:xfrm>
          <a:prstGeom prst="blockArc">
            <a:avLst/>
          </a:prstGeom>
        </p:spPr>
        <p:style>
          <a:lnRef idx="1">
            <a:schemeClr val="accent1"/>
          </a:lnRef>
          <a:fillRef idx="3">
            <a:schemeClr val="accent1"/>
          </a:fillRef>
          <a:effectRef idx="2">
            <a:schemeClr val="accent1"/>
          </a:effectRef>
          <a:fontRef idx="minor">
            <a:schemeClr val="lt1"/>
          </a:fontRef>
        </p:style>
        <p:txBody>
          <a:bodyPr lIns="91354" tIns="45678" rIns="91354" bIns="45678" rtlCol="0" anchor="ctr"/>
          <a:lstStyle/>
          <a:p>
            <a:pPr algn="ctr" defTabSz="909284" eaLnBrk="1" fontAlgn="auto" hangingPunct="1">
              <a:spcBef>
                <a:spcPts val="0"/>
              </a:spcBef>
              <a:spcAft>
                <a:spcPts val="0"/>
              </a:spcAft>
            </a:pPr>
            <a:endParaRPr lang="en-US" dirty="0">
              <a:solidFill>
                <a:srgbClr val="000000"/>
              </a:solidFill>
            </a:endParaRPr>
          </a:p>
        </p:txBody>
      </p:sp>
      <p:sp>
        <p:nvSpPr>
          <p:cNvPr id="7" name="TextBox 6"/>
          <p:cNvSpPr txBox="1"/>
          <p:nvPr/>
        </p:nvSpPr>
        <p:spPr>
          <a:xfrm>
            <a:off x="76201" y="2150168"/>
            <a:ext cx="666745" cy="276914"/>
          </a:xfrm>
          <a:prstGeom prst="rect">
            <a:avLst/>
          </a:prstGeom>
          <a:noFill/>
        </p:spPr>
        <p:txBody>
          <a:bodyPr wrap="square" lIns="91354" tIns="45678" rIns="91354" bIns="45678" rtlCol="0">
            <a:spAutoFit/>
          </a:bodyPr>
          <a:lstStyle/>
          <a:p>
            <a:pPr algn="ctr" defTabSz="909284" eaLnBrk="1" fontAlgn="auto" hangingPunct="1">
              <a:spcBef>
                <a:spcPts val="0"/>
              </a:spcBef>
              <a:spcAft>
                <a:spcPts val="0"/>
              </a:spcAft>
            </a:pPr>
            <a:r>
              <a:rPr lang="en-US" sz="1200" b="1" dirty="0" smtClean="0">
                <a:solidFill>
                  <a:srgbClr val="000000"/>
                </a:solidFill>
                <a:latin typeface="Garamond"/>
              </a:rPr>
              <a:t>Power</a:t>
            </a:r>
            <a:endParaRPr lang="en-US" sz="1200" b="1" dirty="0">
              <a:solidFill>
                <a:srgbClr val="000000"/>
              </a:solidFill>
              <a:latin typeface="Garamond"/>
            </a:endParaRPr>
          </a:p>
        </p:txBody>
      </p:sp>
      <p:sp>
        <p:nvSpPr>
          <p:cNvPr id="8" name="TextBox 7"/>
          <p:cNvSpPr txBox="1"/>
          <p:nvPr/>
        </p:nvSpPr>
        <p:spPr>
          <a:xfrm>
            <a:off x="76201" y="3533086"/>
            <a:ext cx="723903" cy="276914"/>
          </a:xfrm>
          <a:prstGeom prst="rect">
            <a:avLst/>
          </a:prstGeom>
          <a:noFill/>
        </p:spPr>
        <p:txBody>
          <a:bodyPr wrap="square" lIns="91354" tIns="45678" rIns="91354" bIns="45678" rtlCol="0">
            <a:spAutoFit/>
          </a:bodyPr>
          <a:lstStyle/>
          <a:p>
            <a:pPr algn="ctr" defTabSz="909284" eaLnBrk="1" fontAlgn="auto" hangingPunct="1">
              <a:spcBef>
                <a:spcPts val="0"/>
              </a:spcBef>
              <a:spcAft>
                <a:spcPts val="0"/>
              </a:spcAft>
            </a:pPr>
            <a:r>
              <a:rPr lang="en-US" sz="1200" b="1" dirty="0" smtClean="0">
                <a:solidFill>
                  <a:srgbClr val="000000"/>
                </a:solidFill>
                <a:latin typeface="Garamond"/>
              </a:rPr>
              <a:t>Energy</a:t>
            </a:r>
            <a:endParaRPr lang="en-US" sz="1200" b="1" dirty="0">
              <a:solidFill>
                <a:srgbClr val="000000"/>
              </a:solidFill>
              <a:latin typeface="Garamond"/>
            </a:endParaRPr>
          </a:p>
        </p:txBody>
      </p:sp>
      <p:sp>
        <p:nvSpPr>
          <p:cNvPr id="3" name="Title 2"/>
          <p:cNvSpPr>
            <a:spLocks noGrp="1"/>
          </p:cNvSpPr>
          <p:nvPr>
            <p:ph type="title"/>
          </p:nvPr>
        </p:nvSpPr>
        <p:spPr>
          <a:xfrm>
            <a:off x="228887" y="144481"/>
            <a:ext cx="5943313" cy="660737"/>
          </a:xfrm>
        </p:spPr>
        <p:txBody>
          <a:bodyPr>
            <a:normAutofit fontScale="90000"/>
          </a:bodyPr>
          <a:lstStyle/>
          <a:p>
            <a:r>
              <a:rPr lang="en-US" dirty="0" smtClean="0"/>
              <a:t>Storage Applications &amp; Solutions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937047796"/>
              </p:ext>
            </p:extLst>
          </p:nvPr>
        </p:nvGraphicFramePr>
        <p:xfrm>
          <a:off x="685797" y="1295400"/>
          <a:ext cx="8382004" cy="2263513"/>
        </p:xfrm>
        <a:graphic>
          <a:graphicData uri="http://schemas.openxmlformats.org/drawingml/2006/table">
            <a:tbl>
              <a:tblPr firstRow="1" firstCol="1" bandRow="1">
                <a:tableStyleId>{5C22544A-7EE6-4342-B048-85BDC9FD1C3A}</a:tableStyleId>
              </a:tblPr>
              <a:tblGrid>
                <a:gridCol w="940329"/>
                <a:gridCol w="736075"/>
                <a:gridCol w="698500"/>
                <a:gridCol w="673100"/>
                <a:gridCol w="654050"/>
                <a:gridCol w="908050"/>
                <a:gridCol w="838200"/>
                <a:gridCol w="952500"/>
                <a:gridCol w="838199"/>
                <a:gridCol w="533400"/>
                <a:gridCol w="609601"/>
              </a:tblGrid>
              <a:tr h="266700">
                <a:tc>
                  <a:txBody>
                    <a:bodyPr/>
                    <a:lstStyle/>
                    <a:p>
                      <a:pPr marL="0" marR="0" algn="ctr">
                        <a:lnSpc>
                          <a:spcPct val="115000"/>
                        </a:lnSpc>
                        <a:spcBef>
                          <a:spcPts val="0"/>
                        </a:spcBef>
                        <a:spcAft>
                          <a:spcPts val="0"/>
                        </a:spcAft>
                      </a:pPr>
                      <a:r>
                        <a:rPr lang="en-US" sz="1200" dirty="0">
                          <a:effectLst/>
                        </a:rPr>
                        <a:t> </a:t>
                      </a:r>
                      <a:endParaRPr lang="en-US" sz="1400" dirty="0">
                        <a:effectLst/>
                        <a:latin typeface="Cambria"/>
                        <a:ea typeface="Cambria"/>
                        <a:cs typeface="Times New Roman"/>
                      </a:endParaRPr>
                    </a:p>
                  </a:txBody>
                  <a:tcPr marL="49249" marR="49249" marT="30834" marB="0"/>
                </a:tc>
                <a:tc gridSpan="10">
                  <a:txBody>
                    <a:bodyPr/>
                    <a:lstStyle/>
                    <a:p>
                      <a:pPr marL="0" marR="0" algn="ctr">
                        <a:lnSpc>
                          <a:spcPct val="115000"/>
                        </a:lnSpc>
                        <a:spcBef>
                          <a:spcPts val="0"/>
                        </a:spcBef>
                        <a:spcAft>
                          <a:spcPts val="0"/>
                        </a:spcAft>
                      </a:pPr>
                      <a:r>
                        <a:rPr lang="en-US" sz="1600" dirty="0" smtClean="0">
                          <a:effectLst/>
                        </a:rPr>
                        <a:t>APPLICATIONS</a:t>
                      </a:r>
                      <a:endParaRPr lang="en-US" sz="1800" dirty="0">
                        <a:effectLst/>
                        <a:latin typeface="Cambria"/>
                        <a:ea typeface="Cambria"/>
                        <a:cs typeface="Times New Roman"/>
                      </a:endParaRPr>
                    </a:p>
                  </a:txBody>
                  <a:tcPr marL="49249" marR="49249" marT="30834"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0889">
                <a:tc>
                  <a:txBody>
                    <a:bodyPr/>
                    <a:lstStyle/>
                    <a:p>
                      <a:pPr marL="0" marR="0" algn="ctr">
                        <a:lnSpc>
                          <a:spcPct val="115000"/>
                        </a:lnSpc>
                        <a:spcBef>
                          <a:spcPts val="0"/>
                        </a:spcBef>
                        <a:spcAft>
                          <a:spcPts val="0"/>
                        </a:spcAft>
                      </a:pPr>
                      <a:r>
                        <a:rPr lang="en-US" sz="1200" dirty="0">
                          <a:effectLst/>
                        </a:rPr>
                        <a:t>Battery Duration</a:t>
                      </a:r>
                      <a:endParaRPr lang="en-US" sz="14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100" dirty="0">
                          <a:effectLst/>
                        </a:rPr>
                        <a:t>Frequency Regulation</a:t>
                      </a:r>
                      <a:endParaRPr lang="en-US" sz="11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100" dirty="0">
                          <a:effectLst/>
                        </a:rPr>
                        <a:t>Voltage Control</a:t>
                      </a:r>
                      <a:endParaRPr lang="en-US" sz="11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100" dirty="0">
                          <a:effectLst/>
                        </a:rPr>
                        <a:t>Reactive Support</a:t>
                      </a:r>
                      <a:endParaRPr lang="en-US" sz="1100" dirty="0">
                        <a:effectLst/>
                        <a:latin typeface="Cambria"/>
                        <a:ea typeface="Cambria"/>
                        <a:cs typeface="Times New Roman"/>
                      </a:endParaRPr>
                    </a:p>
                  </a:txBody>
                  <a:tcPr marL="49249" marR="49249" marT="30834" marB="0"/>
                </a:tc>
                <a:tc>
                  <a:txBody>
                    <a:bodyPr/>
                    <a:lstStyle/>
                    <a:p>
                      <a:pPr marL="0" marR="0" algn="ctr" defTabSz="819623" rtl="0" eaLnBrk="1" latinLnBrk="0" hangingPunct="1">
                        <a:lnSpc>
                          <a:spcPct val="115000"/>
                        </a:lnSpc>
                        <a:spcBef>
                          <a:spcPts val="0"/>
                        </a:spcBef>
                        <a:spcAft>
                          <a:spcPts val="0"/>
                        </a:spcAft>
                      </a:pPr>
                      <a:r>
                        <a:rPr lang="en-US" sz="1100" kern="1200" dirty="0" smtClean="0">
                          <a:solidFill>
                            <a:schemeClr val="dk1"/>
                          </a:solidFill>
                          <a:effectLst/>
                          <a:latin typeface="+mn-lt"/>
                          <a:ea typeface="+mn-ea"/>
                          <a:cs typeface="+mn-cs"/>
                        </a:rPr>
                        <a:t>Backup Power (UPS)</a:t>
                      </a:r>
                      <a:endParaRPr lang="en-US" sz="1100" kern="1200" dirty="0">
                        <a:solidFill>
                          <a:schemeClr val="dk1"/>
                        </a:solidFill>
                        <a:effectLst/>
                        <a:latin typeface="+mn-lt"/>
                        <a:ea typeface="+mn-ea"/>
                        <a:cs typeface="+mn-cs"/>
                      </a:endParaRPr>
                    </a:p>
                  </a:txBody>
                  <a:tcPr marL="49249" marR="49249" marT="30834" marB="0"/>
                </a:tc>
                <a:tc>
                  <a:txBody>
                    <a:bodyPr/>
                    <a:lstStyle/>
                    <a:p>
                      <a:pPr marL="0" marR="0" algn="ctr">
                        <a:lnSpc>
                          <a:spcPct val="115000"/>
                        </a:lnSpc>
                        <a:spcBef>
                          <a:spcPts val="0"/>
                        </a:spcBef>
                        <a:spcAft>
                          <a:spcPts val="0"/>
                        </a:spcAft>
                      </a:pPr>
                      <a:r>
                        <a:rPr lang="en-US" sz="1100" dirty="0">
                          <a:effectLst/>
                        </a:rPr>
                        <a:t>Cloud Transient Management</a:t>
                      </a:r>
                      <a:endParaRPr lang="en-US" sz="11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100" dirty="0">
                          <a:effectLst/>
                        </a:rPr>
                        <a:t>Renewable Firming &amp; Shaping</a:t>
                      </a:r>
                      <a:endParaRPr lang="en-US" sz="11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100" dirty="0" smtClean="0">
                          <a:effectLst/>
                          <a:latin typeface="+mn-lt"/>
                          <a:ea typeface="Cambria"/>
                          <a:cs typeface="Times New Roman"/>
                        </a:rPr>
                        <a:t>Demand Management/</a:t>
                      </a:r>
                      <a:r>
                        <a:rPr lang="en-US" sz="1100" baseline="0" dirty="0" smtClean="0">
                          <a:effectLst/>
                          <a:latin typeface="+mn-lt"/>
                          <a:ea typeface="Cambria"/>
                          <a:cs typeface="Times New Roman"/>
                        </a:rPr>
                        <a:t> Peak Shifting</a:t>
                      </a:r>
                      <a:endParaRPr lang="en-US" sz="1100" dirty="0">
                        <a:effectLst/>
                        <a:latin typeface="+mn-lt"/>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100" dirty="0" smtClean="0">
                          <a:effectLst/>
                          <a:latin typeface="+mn-lt"/>
                          <a:ea typeface="Cambria"/>
                          <a:cs typeface="Times New Roman"/>
                        </a:rPr>
                        <a:t>Substation Upgrade Deferral</a:t>
                      </a:r>
                      <a:endParaRPr lang="en-US" sz="1100" dirty="0">
                        <a:effectLst/>
                        <a:latin typeface="+mn-lt"/>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100" dirty="0" smtClean="0">
                          <a:effectLst/>
                          <a:latin typeface="+mn-lt"/>
                          <a:ea typeface="Cambria"/>
                          <a:cs typeface="Times New Roman"/>
                        </a:rPr>
                        <a:t>Time Shift</a:t>
                      </a:r>
                      <a:endParaRPr lang="en-US" sz="1100" dirty="0">
                        <a:effectLst/>
                        <a:latin typeface="+mn-lt"/>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100" dirty="0" smtClean="0">
                          <a:effectLst/>
                        </a:rPr>
                        <a:t>Black-start</a:t>
                      </a:r>
                      <a:endParaRPr lang="en-US" sz="1100" dirty="0">
                        <a:effectLst/>
                        <a:latin typeface="Cambria"/>
                        <a:ea typeface="Cambria"/>
                        <a:cs typeface="Times New Roman"/>
                      </a:endParaRPr>
                    </a:p>
                  </a:txBody>
                  <a:tcPr marL="49249" marR="49249" marT="30834" marB="0"/>
                </a:tc>
              </a:tr>
              <a:tr h="290871">
                <a:tc>
                  <a:txBody>
                    <a:bodyPr/>
                    <a:lstStyle/>
                    <a:p>
                      <a:pPr marL="0" marR="0" algn="ctr">
                        <a:lnSpc>
                          <a:spcPct val="115000"/>
                        </a:lnSpc>
                        <a:spcBef>
                          <a:spcPts val="0"/>
                        </a:spcBef>
                        <a:spcAft>
                          <a:spcPts val="0"/>
                        </a:spcAft>
                      </a:pPr>
                      <a:r>
                        <a:rPr lang="en-US" sz="1200" dirty="0" smtClean="0">
                          <a:effectLst/>
                        </a:rPr>
                        <a:t>15 to 30 minutes</a:t>
                      </a:r>
                      <a:endParaRPr lang="en-US" sz="14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rPr>
                        <a:t> </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rPr>
                        <a:t> </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rPr>
                        <a:t> </a:t>
                      </a:r>
                      <a:endParaRPr lang="en-US" sz="1600" dirty="0">
                        <a:effectLst/>
                        <a:latin typeface="Cambria"/>
                        <a:ea typeface="Cambria"/>
                        <a:cs typeface="Times New Roman"/>
                      </a:endParaRPr>
                    </a:p>
                  </a:txBody>
                  <a:tcPr marL="49249" marR="49249" marT="30834" marB="0"/>
                </a:tc>
              </a:tr>
              <a:tr h="196312">
                <a:tc>
                  <a:txBody>
                    <a:bodyPr/>
                    <a:lstStyle/>
                    <a:p>
                      <a:pPr marL="0" marR="0" algn="ctr">
                        <a:lnSpc>
                          <a:spcPct val="115000"/>
                        </a:lnSpc>
                        <a:spcBef>
                          <a:spcPts val="0"/>
                        </a:spcBef>
                        <a:spcAft>
                          <a:spcPts val="0"/>
                        </a:spcAft>
                      </a:pPr>
                      <a:r>
                        <a:rPr lang="en-US" sz="1200" dirty="0" smtClean="0">
                          <a:effectLst/>
                        </a:rPr>
                        <a:t>1 – 2 </a:t>
                      </a:r>
                    </a:p>
                    <a:p>
                      <a:pPr marL="0" marR="0" algn="ctr">
                        <a:lnSpc>
                          <a:spcPct val="115000"/>
                        </a:lnSpc>
                        <a:spcBef>
                          <a:spcPts val="0"/>
                        </a:spcBef>
                        <a:spcAft>
                          <a:spcPts val="0"/>
                        </a:spcAft>
                      </a:pPr>
                      <a:r>
                        <a:rPr lang="en-US" sz="1200" dirty="0" smtClean="0">
                          <a:effectLst/>
                        </a:rPr>
                        <a:t>hours</a:t>
                      </a:r>
                      <a:endParaRPr lang="en-US" sz="14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rPr>
                        <a:t> </a:t>
                      </a:r>
                      <a:endParaRPr lang="en-US" sz="1600" dirty="0">
                        <a:effectLst/>
                        <a:latin typeface="Cambria"/>
                        <a:ea typeface="Cambria"/>
                        <a:cs typeface="Times New Roman"/>
                      </a:endParaRPr>
                    </a:p>
                  </a:txBody>
                  <a:tcPr marL="49249" marR="49249" marT="30834" marB="0"/>
                </a:tc>
              </a:tr>
              <a:tr h="196312">
                <a:tc>
                  <a:txBody>
                    <a:bodyPr/>
                    <a:lstStyle/>
                    <a:p>
                      <a:pPr marL="0" marR="0" algn="ctr">
                        <a:lnSpc>
                          <a:spcPct val="115000"/>
                        </a:lnSpc>
                        <a:spcBef>
                          <a:spcPts val="0"/>
                        </a:spcBef>
                        <a:spcAft>
                          <a:spcPts val="0"/>
                        </a:spcAft>
                      </a:pPr>
                      <a:r>
                        <a:rPr lang="en-US" sz="1200" dirty="0">
                          <a:effectLst/>
                        </a:rPr>
                        <a:t>2 </a:t>
                      </a:r>
                      <a:r>
                        <a:rPr lang="en-US" sz="1200" dirty="0" smtClean="0">
                          <a:effectLst/>
                        </a:rPr>
                        <a:t>– 4 </a:t>
                      </a:r>
                    </a:p>
                    <a:p>
                      <a:pPr marL="0" marR="0" algn="ctr">
                        <a:lnSpc>
                          <a:spcPct val="115000"/>
                        </a:lnSpc>
                        <a:spcBef>
                          <a:spcPts val="0"/>
                        </a:spcBef>
                        <a:spcAft>
                          <a:spcPts val="0"/>
                        </a:spcAft>
                      </a:pPr>
                      <a:r>
                        <a:rPr lang="en-US" sz="1200" dirty="0" smtClean="0">
                          <a:effectLst/>
                        </a:rPr>
                        <a:t>hours +</a:t>
                      </a:r>
                      <a:endParaRPr lang="en-US" sz="14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smtClean="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smtClean="0">
                          <a:effectLst/>
                          <a:sym typeface="Wingdings"/>
                        </a:rPr>
                        <a:t></a:t>
                      </a:r>
                      <a:endParaRPr lang="en-US" sz="1600" dirty="0">
                        <a:effectLst/>
                        <a:latin typeface="Cambria"/>
                        <a:ea typeface="Cambria"/>
                        <a:cs typeface="Times New Roman"/>
                      </a:endParaRPr>
                    </a:p>
                  </a:txBody>
                  <a:tcPr marL="49249" marR="49249" marT="30834" marB="0"/>
                </a:tc>
                <a:tc>
                  <a:txBody>
                    <a:bodyPr/>
                    <a:lstStyle/>
                    <a:p>
                      <a:pPr marL="0" marR="0" algn="ctr">
                        <a:lnSpc>
                          <a:spcPct val="115000"/>
                        </a:lnSpc>
                        <a:spcBef>
                          <a:spcPts val="0"/>
                        </a:spcBef>
                        <a:spcAft>
                          <a:spcPts val="0"/>
                        </a:spcAft>
                      </a:pPr>
                      <a:r>
                        <a:rPr lang="en-US" sz="1600" dirty="0">
                          <a:effectLst/>
                          <a:sym typeface="Wingdings"/>
                        </a:rPr>
                        <a:t></a:t>
                      </a:r>
                      <a:endParaRPr lang="en-US" sz="1600" dirty="0">
                        <a:effectLst/>
                        <a:latin typeface="Cambria"/>
                        <a:ea typeface="Cambria"/>
                        <a:cs typeface="Times New Roman"/>
                      </a:endParaRPr>
                    </a:p>
                  </a:txBody>
                  <a:tcPr marL="49249" marR="49249" marT="30834" marB="0"/>
                </a:tc>
              </a:tr>
            </a:tbl>
          </a:graphicData>
        </a:graphic>
      </p:graphicFrame>
      <p:cxnSp>
        <p:nvCxnSpPr>
          <p:cNvPr id="17" name="Straight Arrow Connector 16"/>
          <p:cNvCxnSpPr>
            <a:stCxn id="7" idx="2"/>
          </p:cNvCxnSpPr>
          <p:nvPr/>
        </p:nvCxnSpPr>
        <p:spPr bwMode="auto">
          <a:xfrm flipH="1">
            <a:off x="409573" y="2427082"/>
            <a:ext cx="1" cy="1106004"/>
          </a:xfrm>
          <a:prstGeom prst="straightConnector1">
            <a:avLst/>
          </a:prstGeom>
          <a:solidFill>
            <a:schemeClr val="accent1"/>
          </a:solidFill>
          <a:ln w="22225" cap="flat" cmpd="sng" algn="ctr">
            <a:solidFill>
              <a:schemeClr val="accent1"/>
            </a:solidFill>
            <a:prstDash val="solid"/>
            <a:round/>
            <a:headEnd type="none" w="med" len="med"/>
            <a:tailEnd type="arrow"/>
          </a:ln>
          <a:effectLst/>
        </p:spPr>
      </p:cxnSp>
      <p:grpSp>
        <p:nvGrpSpPr>
          <p:cNvPr id="34" name="Group 33"/>
          <p:cNvGrpSpPr/>
          <p:nvPr/>
        </p:nvGrpSpPr>
        <p:grpSpPr>
          <a:xfrm>
            <a:off x="1676400" y="4231957"/>
            <a:ext cx="2667000" cy="457200"/>
            <a:chOff x="1676400" y="3810000"/>
            <a:chExt cx="2667000" cy="457200"/>
          </a:xfrm>
        </p:grpSpPr>
        <p:sp>
          <p:nvSpPr>
            <p:cNvPr id="18" name="Rectangle 17"/>
            <p:cNvSpPr/>
            <p:nvPr/>
          </p:nvSpPr>
          <p:spPr bwMode="auto">
            <a:xfrm>
              <a:off x="1676400" y="3810000"/>
              <a:ext cx="2667000" cy="457200"/>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sp>
          <p:nvSpPr>
            <p:cNvPr id="20" name="TextBox 19"/>
            <p:cNvSpPr txBox="1"/>
            <p:nvPr/>
          </p:nvSpPr>
          <p:spPr>
            <a:xfrm>
              <a:off x="1770355" y="3898612"/>
              <a:ext cx="2438400" cy="292388"/>
            </a:xfrm>
            <a:prstGeom prst="rect">
              <a:avLst/>
            </a:prstGeom>
            <a:noFill/>
          </p:spPr>
          <p:txBody>
            <a:bodyPr wrap="square" rtlCol="0">
              <a:spAutoFit/>
            </a:bodyPr>
            <a:lstStyle/>
            <a:p>
              <a:pPr algn="ctr" defTabSz="909284" eaLnBrk="1" fontAlgn="auto" hangingPunct="1">
                <a:spcBef>
                  <a:spcPts val="0"/>
                </a:spcBef>
                <a:spcAft>
                  <a:spcPts val="0"/>
                </a:spcAft>
              </a:pPr>
              <a:r>
                <a:rPr lang="en-US" sz="1300" b="1" dirty="0" smtClean="0">
                  <a:solidFill>
                    <a:srgbClr val="FFFFFF"/>
                  </a:solidFill>
                  <a:latin typeface="Garamond"/>
                </a:rPr>
                <a:t>Ancillary Services</a:t>
              </a:r>
              <a:endParaRPr lang="en-US" sz="1300" b="1" dirty="0">
                <a:solidFill>
                  <a:srgbClr val="FFFFFF"/>
                </a:solidFill>
                <a:latin typeface="Garamond"/>
              </a:endParaRPr>
            </a:p>
          </p:txBody>
        </p:sp>
      </p:grpSp>
      <p:grpSp>
        <p:nvGrpSpPr>
          <p:cNvPr id="23" name="Group 22"/>
          <p:cNvGrpSpPr/>
          <p:nvPr/>
        </p:nvGrpSpPr>
        <p:grpSpPr>
          <a:xfrm>
            <a:off x="4419600" y="4730114"/>
            <a:ext cx="1680099" cy="492443"/>
            <a:chOff x="4492101" y="4308157"/>
            <a:chExt cx="1756299" cy="492443"/>
          </a:xfrm>
        </p:grpSpPr>
        <p:sp>
          <p:nvSpPr>
            <p:cNvPr id="21" name="Rectangle 20"/>
            <p:cNvSpPr/>
            <p:nvPr/>
          </p:nvSpPr>
          <p:spPr bwMode="auto">
            <a:xfrm>
              <a:off x="4492101" y="4325730"/>
              <a:ext cx="1756299" cy="457200"/>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sp>
          <p:nvSpPr>
            <p:cNvPr id="22" name="TextBox 21"/>
            <p:cNvSpPr txBox="1"/>
            <p:nvPr/>
          </p:nvSpPr>
          <p:spPr>
            <a:xfrm>
              <a:off x="4492101" y="4308157"/>
              <a:ext cx="1756299" cy="492443"/>
            </a:xfrm>
            <a:prstGeom prst="rect">
              <a:avLst/>
            </a:prstGeom>
            <a:noFill/>
          </p:spPr>
          <p:txBody>
            <a:bodyPr wrap="square" rtlCol="0">
              <a:spAutoFit/>
            </a:bodyPr>
            <a:lstStyle/>
            <a:p>
              <a:pPr algn="ctr" defTabSz="909284" eaLnBrk="1" fontAlgn="auto" hangingPunct="1">
                <a:spcBef>
                  <a:spcPts val="0"/>
                </a:spcBef>
                <a:spcAft>
                  <a:spcPts val="0"/>
                </a:spcAft>
              </a:pPr>
              <a:r>
                <a:rPr lang="en-US" sz="1300" b="1" dirty="0" smtClean="0">
                  <a:solidFill>
                    <a:srgbClr val="FFFFFF"/>
                  </a:solidFill>
                  <a:latin typeface="Garamond"/>
                </a:rPr>
                <a:t>Renewable Energy</a:t>
              </a:r>
            </a:p>
            <a:p>
              <a:pPr algn="ctr" defTabSz="909284" eaLnBrk="1" fontAlgn="auto" hangingPunct="1">
                <a:spcBef>
                  <a:spcPts val="0"/>
                </a:spcBef>
                <a:spcAft>
                  <a:spcPts val="0"/>
                </a:spcAft>
              </a:pPr>
              <a:r>
                <a:rPr lang="en-US" sz="1300" b="1" dirty="0" smtClean="0">
                  <a:solidFill>
                    <a:srgbClr val="FFFFFF"/>
                  </a:solidFill>
                  <a:latin typeface="Garamond"/>
                </a:rPr>
                <a:t>Services</a:t>
              </a:r>
              <a:endParaRPr lang="en-US" sz="1300" b="1" dirty="0">
                <a:solidFill>
                  <a:srgbClr val="FFFFFF"/>
                </a:solidFill>
                <a:latin typeface="Garamond"/>
              </a:endParaRPr>
            </a:p>
          </p:txBody>
        </p:sp>
      </p:grpSp>
      <p:grpSp>
        <p:nvGrpSpPr>
          <p:cNvPr id="24" name="Group 23"/>
          <p:cNvGrpSpPr/>
          <p:nvPr/>
        </p:nvGrpSpPr>
        <p:grpSpPr>
          <a:xfrm>
            <a:off x="6168501" y="5263514"/>
            <a:ext cx="1680099" cy="492443"/>
            <a:chOff x="4492101" y="4308157"/>
            <a:chExt cx="1756299" cy="492443"/>
          </a:xfrm>
        </p:grpSpPr>
        <p:sp>
          <p:nvSpPr>
            <p:cNvPr id="25" name="Rectangle 24"/>
            <p:cNvSpPr/>
            <p:nvPr/>
          </p:nvSpPr>
          <p:spPr bwMode="auto">
            <a:xfrm>
              <a:off x="4492101" y="4325730"/>
              <a:ext cx="1756299" cy="457200"/>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sp>
          <p:nvSpPr>
            <p:cNvPr id="26" name="TextBox 25"/>
            <p:cNvSpPr txBox="1"/>
            <p:nvPr/>
          </p:nvSpPr>
          <p:spPr>
            <a:xfrm>
              <a:off x="4492101" y="4308157"/>
              <a:ext cx="1756299" cy="492443"/>
            </a:xfrm>
            <a:prstGeom prst="rect">
              <a:avLst/>
            </a:prstGeom>
            <a:noFill/>
          </p:spPr>
          <p:txBody>
            <a:bodyPr wrap="square" rtlCol="0">
              <a:spAutoFit/>
            </a:bodyPr>
            <a:lstStyle/>
            <a:p>
              <a:pPr algn="ctr" defTabSz="909284" eaLnBrk="1" fontAlgn="auto" hangingPunct="1">
                <a:spcBef>
                  <a:spcPts val="0"/>
                </a:spcBef>
                <a:spcAft>
                  <a:spcPts val="0"/>
                </a:spcAft>
              </a:pPr>
              <a:r>
                <a:rPr lang="en-US" sz="1300" b="1" dirty="0" smtClean="0">
                  <a:solidFill>
                    <a:srgbClr val="FFFFFF"/>
                  </a:solidFill>
                  <a:latin typeface="Garamond"/>
                </a:rPr>
                <a:t>T&amp;D</a:t>
              </a:r>
            </a:p>
            <a:p>
              <a:pPr algn="ctr" defTabSz="909284" eaLnBrk="1" fontAlgn="auto" hangingPunct="1">
                <a:spcBef>
                  <a:spcPts val="0"/>
                </a:spcBef>
                <a:spcAft>
                  <a:spcPts val="0"/>
                </a:spcAft>
              </a:pPr>
              <a:r>
                <a:rPr lang="en-US" sz="1300" b="1" dirty="0" smtClean="0">
                  <a:solidFill>
                    <a:srgbClr val="FFFFFF"/>
                  </a:solidFill>
                  <a:latin typeface="Garamond"/>
                </a:rPr>
                <a:t> Management</a:t>
              </a:r>
              <a:endParaRPr lang="en-US" sz="1300" b="1" dirty="0">
                <a:solidFill>
                  <a:srgbClr val="FFFFFF"/>
                </a:solidFill>
                <a:latin typeface="Garamond"/>
              </a:endParaRPr>
            </a:p>
          </p:txBody>
        </p:sp>
      </p:grpSp>
      <p:grpSp>
        <p:nvGrpSpPr>
          <p:cNvPr id="27" name="Group 26"/>
          <p:cNvGrpSpPr/>
          <p:nvPr/>
        </p:nvGrpSpPr>
        <p:grpSpPr>
          <a:xfrm>
            <a:off x="7924800" y="5832157"/>
            <a:ext cx="1143000" cy="492443"/>
            <a:chOff x="4492101" y="4325730"/>
            <a:chExt cx="1756299" cy="492443"/>
          </a:xfrm>
        </p:grpSpPr>
        <p:sp>
          <p:nvSpPr>
            <p:cNvPr id="28" name="Rectangle 27"/>
            <p:cNvSpPr/>
            <p:nvPr/>
          </p:nvSpPr>
          <p:spPr bwMode="auto">
            <a:xfrm>
              <a:off x="4492101" y="4325730"/>
              <a:ext cx="1756299" cy="457200"/>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sp>
          <p:nvSpPr>
            <p:cNvPr id="29" name="TextBox 28"/>
            <p:cNvSpPr txBox="1"/>
            <p:nvPr/>
          </p:nvSpPr>
          <p:spPr>
            <a:xfrm>
              <a:off x="4492101" y="4325730"/>
              <a:ext cx="1756299" cy="492443"/>
            </a:xfrm>
            <a:prstGeom prst="rect">
              <a:avLst/>
            </a:prstGeom>
            <a:noFill/>
          </p:spPr>
          <p:txBody>
            <a:bodyPr wrap="square" rtlCol="0">
              <a:spAutoFit/>
            </a:bodyPr>
            <a:lstStyle/>
            <a:p>
              <a:pPr algn="ctr" defTabSz="909284" eaLnBrk="1" fontAlgn="auto" hangingPunct="1">
                <a:spcBef>
                  <a:spcPts val="0"/>
                </a:spcBef>
                <a:spcAft>
                  <a:spcPts val="0"/>
                </a:spcAft>
              </a:pPr>
              <a:r>
                <a:rPr lang="en-US" sz="1300" b="1" dirty="0" smtClean="0">
                  <a:solidFill>
                    <a:srgbClr val="FFFFFF"/>
                  </a:solidFill>
                  <a:latin typeface="Garamond"/>
                </a:rPr>
                <a:t>Energy</a:t>
              </a:r>
            </a:p>
            <a:p>
              <a:pPr algn="ctr" defTabSz="909284" eaLnBrk="1" fontAlgn="auto" hangingPunct="1">
                <a:spcBef>
                  <a:spcPts val="0"/>
                </a:spcBef>
                <a:spcAft>
                  <a:spcPts val="0"/>
                </a:spcAft>
              </a:pPr>
              <a:r>
                <a:rPr lang="en-US" sz="1300" b="1" dirty="0" smtClean="0">
                  <a:solidFill>
                    <a:srgbClr val="FFFFFF"/>
                  </a:solidFill>
                  <a:latin typeface="Garamond"/>
                </a:rPr>
                <a:t>On-Demand</a:t>
              </a:r>
              <a:endParaRPr lang="en-US" sz="1300" b="1" dirty="0">
                <a:solidFill>
                  <a:srgbClr val="FFFFFF"/>
                </a:solidFill>
                <a:latin typeface="Garamond"/>
              </a:endParaRPr>
            </a:p>
          </p:txBody>
        </p:sp>
      </p:grpSp>
      <p:sp>
        <p:nvSpPr>
          <p:cNvPr id="36" name="Left Brace 35"/>
          <p:cNvSpPr/>
          <p:nvPr/>
        </p:nvSpPr>
        <p:spPr bwMode="auto">
          <a:xfrm rot="16200000">
            <a:off x="2880360" y="2423160"/>
            <a:ext cx="182880" cy="2743200"/>
          </a:xfrm>
          <a:prstGeom prst="leftBrace">
            <a:avLst>
              <a:gd name="adj1" fmla="val 70189"/>
              <a:gd name="adj2" fmla="val 50000"/>
            </a:avLst>
          </a:prstGeom>
          <a:noFill/>
          <a:ln w="952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sp>
        <p:nvSpPr>
          <p:cNvPr id="37" name="Left Brace 36"/>
          <p:cNvSpPr/>
          <p:nvPr/>
        </p:nvSpPr>
        <p:spPr bwMode="auto">
          <a:xfrm rot="16200000">
            <a:off x="5151120" y="2971800"/>
            <a:ext cx="182880" cy="1645920"/>
          </a:xfrm>
          <a:prstGeom prst="leftBrace">
            <a:avLst>
              <a:gd name="adj1" fmla="val 70189"/>
              <a:gd name="adj2" fmla="val 50000"/>
            </a:avLst>
          </a:prstGeom>
          <a:noFill/>
          <a:ln w="952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sp>
        <p:nvSpPr>
          <p:cNvPr id="38" name="Left Brace 37"/>
          <p:cNvSpPr/>
          <p:nvPr/>
        </p:nvSpPr>
        <p:spPr bwMode="auto">
          <a:xfrm rot="16200000">
            <a:off x="6926580" y="2948940"/>
            <a:ext cx="182880" cy="1691640"/>
          </a:xfrm>
          <a:prstGeom prst="leftBrace">
            <a:avLst>
              <a:gd name="adj1" fmla="val 70189"/>
              <a:gd name="adj2" fmla="val 50000"/>
            </a:avLst>
          </a:prstGeom>
          <a:noFill/>
          <a:ln w="952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sp>
        <p:nvSpPr>
          <p:cNvPr id="39" name="Left Brace 38"/>
          <p:cNvSpPr/>
          <p:nvPr/>
        </p:nvSpPr>
        <p:spPr bwMode="auto">
          <a:xfrm rot="16200000">
            <a:off x="8412480" y="3291840"/>
            <a:ext cx="182880" cy="1005840"/>
          </a:xfrm>
          <a:prstGeom prst="leftBrace">
            <a:avLst>
              <a:gd name="adj1" fmla="val 70189"/>
              <a:gd name="adj2" fmla="val 50000"/>
            </a:avLst>
          </a:prstGeom>
          <a:noFill/>
          <a:ln w="952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sp>
        <p:nvSpPr>
          <p:cNvPr id="40" name="Down Arrow 39"/>
          <p:cNvSpPr/>
          <p:nvPr/>
        </p:nvSpPr>
        <p:spPr bwMode="auto">
          <a:xfrm>
            <a:off x="2857500" y="3900964"/>
            <a:ext cx="228600" cy="345757"/>
          </a:xfrm>
          <a:prstGeom prst="downArrow">
            <a:avLst/>
          </a:prstGeom>
          <a:solidFill>
            <a:schemeClr val="accent1"/>
          </a:solidFill>
          <a:ln w="9525"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sp>
        <p:nvSpPr>
          <p:cNvPr id="41" name="Down Arrow 40"/>
          <p:cNvSpPr/>
          <p:nvPr/>
        </p:nvSpPr>
        <p:spPr bwMode="auto">
          <a:xfrm>
            <a:off x="5128260" y="3900963"/>
            <a:ext cx="228600" cy="822960"/>
          </a:xfrm>
          <a:prstGeom prst="downArrow">
            <a:avLst/>
          </a:prstGeom>
          <a:solidFill>
            <a:schemeClr val="accent1"/>
          </a:solidFill>
          <a:ln w="9525"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sp>
        <p:nvSpPr>
          <p:cNvPr id="42" name="Down Arrow 41"/>
          <p:cNvSpPr/>
          <p:nvPr/>
        </p:nvSpPr>
        <p:spPr bwMode="auto">
          <a:xfrm>
            <a:off x="6903720" y="3900963"/>
            <a:ext cx="228600" cy="1371600"/>
          </a:xfrm>
          <a:prstGeom prst="downArrow">
            <a:avLst/>
          </a:prstGeom>
          <a:solidFill>
            <a:schemeClr val="accent1"/>
          </a:solidFill>
          <a:ln w="9525"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sp>
        <p:nvSpPr>
          <p:cNvPr id="43" name="Down Arrow 42"/>
          <p:cNvSpPr/>
          <p:nvPr/>
        </p:nvSpPr>
        <p:spPr bwMode="auto">
          <a:xfrm>
            <a:off x="8389620" y="3900963"/>
            <a:ext cx="228600" cy="1920240"/>
          </a:xfrm>
          <a:prstGeom prst="downArrow">
            <a:avLst/>
          </a:prstGeom>
          <a:solidFill>
            <a:schemeClr val="accent1"/>
          </a:solidFill>
          <a:ln w="9525"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sp>
        <p:nvSpPr>
          <p:cNvPr id="46" name="TextBox 45"/>
          <p:cNvSpPr txBox="1"/>
          <p:nvPr/>
        </p:nvSpPr>
        <p:spPr>
          <a:xfrm rot="16200000">
            <a:off x="51463" y="4775863"/>
            <a:ext cx="2606520" cy="338554"/>
          </a:xfrm>
          <a:prstGeom prst="rect">
            <a:avLst/>
          </a:prstGeom>
          <a:noFill/>
        </p:spPr>
        <p:txBody>
          <a:bodyPr wrap="square" rtlCol="0">
            <a:spAutoFit/>
          </a:bodyPr>
          <a:lstStyle/>
          <a:p>
            <a:pPr algn="ctr" defTabSz="909284" eaLnBrk="1" fontAlgn="auto" hangingPunct="1">
              <a:spcBef>
                <a:spcPts val="0"/>
              </a:spcBef>
              <a:spcAft>
                <a:spcPts val="0"/>
              </a:spcAft>
            </a:pPr>
            <a:r>
              <a:rPr lang="en-US" sz="1600" b="1" u="sng" dirty="0" smtClean="0">
                <a:solidFill>
                  <a:srgbClr val="000000"/>
                </a:solidFill>
                <a:latin typeface="Garamond"/>
              </a:rPr>
              <a:t>SUITE OF SOLUTIONS</a:t>
            </a:r>
            <a:endParaRPr lang="en-US" sz="1600" b="1" u="sng" dirty="0">
              <a:solidFill>
                <a:srgbClr val="000000"/>
              </a:solidFill>
              <a:latin typeface="Garamond"/>
            </a:endParaRPr>
          </a:p>
        </p:txBody>
      </p:sp>
    </p:spTree>
    <p:extLst>
      <p:ext uri="{BB962C8B-B14F-4D97-AF65-F5344CB8AC3E}">
        <p14:creationId xmlns:p14="http://schemas.microsoft.com/office/powerpoint/2010/main" val="970112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p:txBody>
          <a:bodyPr>
            <a:normAutofit fontScale="90000"/>
          </a:bodyPr>
          <a:lstStyle/>
          <a:p>
            <a:r>
              <a:rPr lang="en-US" sz="4800" smtClean="0"/>
              <a:t>Regions</a:t>
            </a:r>
          </a:p>
        </p:txBody>
      </p:sp>
      <p:pic>
        <p:nvPicPr>
          <p:cNvPr id="314371" name="Picture 2" descr="C:\Documents and Settings\EBrush\Desktop\Pic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76755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3309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887" y="144481"/>
            <a:ext cx="5943313" cy="660737"/>
          </a:xfrm>
        </p:spPr>
        <p:txBody>
          <a:bodyPr>
            <a:normAutofit fontScale="90000"/>
          </a:bodyPr>
          <a:lstStyle/>
          <a:p>
            <a:r>
              <a:rPr lang="en-US" dirty="0" smtClean="0"/>
              <a:t>Storage Fleet</a:t>
            </a:r>
            <a:endParaRPr lang="en-US" dirty="0"/>
          </a:p>
        </p:txBody>
      </p:sp>
      <p:sp>
        <p:nvSpPr>
          <p:cNvPr id="31" name="Rectangle 30"/>
          <p:cNvSpPr/>
          <p:nvPr/>
        </p:nvSpPr>
        <p:spPr>
          <a:xfrm>
            <a:off x="623457" y="1250863"/>
            <a:ext cx="7529943" cy="1467563"/>
          </a:xfrm>
          <a:prstGeom prst="rect">
            <a:avLst/>
          </a:prstGeom>
        </p:spPr>
        <p:txBody>
          <a:bodyPr wrap="square" lIns="81773" tIns="40885" rIns="81773" bIns="40885">
            <a:spAutoFit/>
          </a:bodyPr>
          <a:lstStyle/>
          <a:p>
            <a:pPr marL="285750" indent="-285750" defTabSz="817802">
              <a:spcBef>
                <a:spcPct val="50000"/>
              </a:spcBef>
              <a:buClr>
                <a:srgbClr val="335A8F"/>
              </a:buClr>
              <a:buFont typeface="Wingdings" panose="05000000000000000000" pitchFamily="2" charset="2"/>
              <a:buChar char="§"/>
            </a:pPr>
            <a:r>
              <a:rPr lang="en-US" b="1" dirty="0" smtClean="0">
                <a:solidFill>
                  <a:srgbClr val="000000"/>
                </a:solidFill>
                <a:latin typeface="Garamond"/>
              </a:rPr>
              <a:t>Over </a:t>
            </a:r>
            <a:r>
              <a:rPr lang="en-US" b="1" dirty="0">
                <a:solidFill>
                  <a:srgbClr val="000000"/>
                </a:solidFill>
                <a:latin typeface="Garamond"/>
              </a:rPr>
              <a:t>65 MW of energy storage projects in operation, construction and development</a:t>
            </a:r>
          </a:p>
          <a:p>
            <a:pPr marL="285750" indent="-285750" defTabSz="817802">
              <a:spcBef>
                <a:spcPct val="50000"/>
              </a:spcBef>
              <a:buClr>
                <a:srgbClr val="335A8F"/>
              </a:buClr>
              <a:buFont typeface="Wingdings" panose="05000000000000000000" pitchFamily="2" charset="2"/>
              <a:buChar char="§"/>
            </a:pPr>
            <a:r>
              <a:rPr lang="en-US" b="1" dirty="0">
                <a:solidFill>
                  <a:srgbClr val="000000"/>
                </a:solidFill>
                <a:latin typeface="Garamond"/>
              </a:rPr>
              <a:t>Strategic focus on the advanced energy storage asset class</a:t>
            </a:r>
          </a:p>
          <a:p>
            <a:pPr marL="285750" indent="-285750" defTabSz="817802">
              <a:spcBef>
                <a:spcPct val="50000"/>
              </a:spcBef>
              <a:buClr>
                <a:srgbClr val="335A8F"/>
              </a:buClr>
              <a:buFont typeface="Wingdings" panose="05000000000000000000" pitchFamily="2" charset="2"/>
              <a:buChar char="§"/>
            </a:pPr>
            <a:r>
              <a:rPr lang="en-US" b="1" dirty="0">
                <a:solidFill>
                  <a:srgbClr val="000000"/>
                </a:solidFill>
                <a:latin typeface="Garamond"/>
              </a:rPr>
              <a:t>Technology agnostic – focus on using “the right tool for the job”</a:t>
            </a:r>
          </a:p>
        </p:txBody>
      </p:sp>
      <p:graphicFrame>
        <p:nvGraphicFramePr>
          <p:cNvPr id="32" name="Table 31"/>
          <p:cNvGraphicFramePr>
            <a:graphicFrameLocks noGrp="1"/>
          </p:cNvGraphicFramePr>
          <p:nvPr>
            <p:extLst>
              <p:ext uri="{D42A27DB-BD31-4B8C-83A1-F6EECF244321}">
                <p14:modId xmlns:p14="http://schemas.microsoft.com/office/powerpoint/2010/main" val="3435956619"/>
              </p:ext>
            </p:extLst>
          </p:nvPr>
        </p:nvGraphicFramePr>
        <p:xfrm>
          <a:off x="988023" y="2819400"/>
          <a:ext cx="6800809" cy="3124203"/>
        </p:xfrm>
        <a:graphic>
          <a:graphicData uri="http://schemas.openxmlformats.org/drawingml/2006/table">
            <a:tbl>
              <a:tblPr firstRow="1" bandRow="1">
                <a:tableStyleId>{5C22544A-7EE6-4342-B048-85BDC9FD1C3A}</a:tableStyleId>
              </a:tblPr>
              <a:tblGrid>
                <a:gridCol w="1581414"/>
                <a:gridCol w="1036339"/>
                <a:gridCol w="1677156"/>
                <a:gridCol w="1419045"/>
                <a:gridCol w="1086855"/>
              </a:tblGrid>
              <a:tr h="418881">
                <a:tc>
                  <a:txBody>
                    <a:bodyPr/>
                    <a:lstStyle/>
                    <a:p>
                      <a:pPr algn="ctr"/>
                      <a:r>
                        <a:rPr lang="en-US" sz="1200" dirty="0" smtClean="0"/>
                        <a:t>Project Name</a:t>
                      </a:r>
                      <a:endParaRPr lang="en-US" sz="1200" dirty="0"/>
                    </a:p>
                  </a:txBody>
                  <a:tcPr marL="83127" marR="83127" marT="40341" marB="40341"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200" dirty="0" smtClean="0"/>
                        <a:t>Location</a:t>
                      </a:r>
                      <a:endParaRPr lang="en-US" sz="1200" dirty="0"/>
                    </a:p>
                  </a:txBody>
                  <a:tcPr marL="83127" marR="83127" marT="40341" marB="40341" anchor="ctr">
                    <a:lnT w="12700" cap="flat" cmpd="sng" algn="ctr">
                      <a:solidFill>
                        <a:schemeClr val="tx1"/>
                      </a:solidFill>
                      <a:prstDash val="solid"/>
                      <a:round/>
                      <a:headEnd type="none" w="med" len="med"/>
                      <a:tailEnd type="none" w="med" len="med"/>
                    </a:lnT>
                  </a:tcPr>
                </a:tc>
                <a:tc>
                  <a:txBody>
                    <a:bodyPr/>
                    <a:lstStyle/>
                    <a:p>
                      <a:pPr algn="ctr"/>
                      <a:r>
                        <a:rPr lang="en-US" sz="1200" dirty="0" smtClean="0"/>
                        <a:t>Technology</a:t>
                      </a:r>
                      <a:endParaRPr lang="en-US" sz="1200" dirty="0"/>
                    </a:p>
                  </a:txBody>
                  <a:tcPr marL="83127" marR="83127" marT="40341" marB="40341" anchor="ctr">
                    <a:lnT w="12700" cap="flat" cmpd="sng" algn="ctr">
                      <a:solidFill>
                        <a:schemeClr val="tx1"/>
                      </a:solidFill>
                      <a:prstDash val="solid"/>
                      <a:round/>
                      <a:headEnd type="none" w="med" len="med"/>
                      <a:tailEnd type="none" w="med" len="med"/>
                    </a:lnT>
                  </a:tcPr>
                </a:tc>
                <a:tc>
                  <a:txBody>
                    <a:bodyPr/>
                    <a:lstStyle/>
                    <a:p>
                      <a:pPr algn="ctr"/>
                      <a:r>
                        <a:rPr lang="en-US" sz="1200" dirty="0" smtClean="0"/>
                        <a:t>Power</a:t>
                      </a:r>
                      <a:r>
                        <a:rPr lang="en-US" sz="1200" baseline="0" dirty="0" smtClean="0"/>
                        <a:t> Rating</a:t>
                      </a:r>
                      <a:endParaRPr lang="en-US" sz="1200" dirty="0"/>
                    </a:p>
                  </a:txBody>
                  <a:tcPr marL="83127" marR="83127" marT="40341" marB="40341" anchor="ctr">
                    <a:lnT w="12700" cap="flat" cmpd="sng" algn="ctr">
                      <a:solidFill>
                        <a:schemeClr val="tx1"/>
                      </a:solidFill>
                      <a:prstDash val="solid"/>
                      <a:round/>
                      <a:headEnd type="none" w="med" len="med"/>
                      <a:tailEnd type="none" w="med" len="med"/>
                    </a:lnT>
                  </a:tcPr>
                </a:tc>
                <a:tc>
                  <a:txBody>
                    <a:bodyPr/>
                    <a:lstStyle/>
                    <a:p>
                      <a:pPr algn="ctr"/>
                      <a:r>
                        <a:rPr lang="en-US" sz="1200" dirty="0" smtClean="0"/>
                        <a:t>COD</a:t>
                      </a:r>
                      <a:endParaRPr lang="en-US" sz="1200" dirty="0"/>
                    </a:p>
                  </a:txBody>
                  <a:tcPr marL="83127" marR="83127" marT="40341" marB="40341"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533880">
                <a:tc>
                  <a:txBody>
                    <a:bodyPr/>
                    <a:lstStyle/>
                    <a:p>
                      <a:pPr algn="l"/>
                      <a:r>
                        <a:rPr lang="en-US" sz="1200" dirty="0" smtClean="0"/>
                        <a:t>Grand</a:t>
                      </a:r>
                      <a:r>
                        <a:rPr lang="en-US" sz="1200" baseline="0" dirty="0" smtClean="0"/>
                        <a:t> Ridge IV</a:t>
                      </a:r>
                      <a:endParaRPr lang="en-US" sz="1200" dirty="0"/>
                    </a:p>
                  </a:txBody>
                  <a:tcPr marL="83127" marR="83127" marT="40341" marB="40341" anchor="ctr">
                    <a:lnL w="12700" cap="flat" cmpd="sng" algn="ctr">
                      <a:solidFill>
                        <a:schemeClr val="tx1"/>
                      </a:solidFill>
                      <a:prstDash val="solid"/>
                      <a:round/>
                      <a:headEnd type="none" w="med" len="med"/>
                      <a:tailEnd type="none" w="med" len="med"/>
                    </a:lnL>
                  </a:tcPr>
                </a:tc>
                <a:tc>
                  <a:txBody>
                    <a:bodyPr/>
                    <a:lstStyle/>
                    <a:p>
                      <a:pPr algn="ctr"/>
                      <a:r>
                        <a:rPr lang="en-US" sz="1200" dirty="0" smtClean="0"/>
                        <a:t>Illinois</a:t>
                      </a:r>
                      <a:endParaRPr lang="en-US" sz="1200" dirty="0"/>
                    </a:p>
                  </a:txBody>
                  <a:tcPr marL="83127" marR="83127" marT="40341" marB="4034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Lithium</a:t>
                      </a:r>
                      <a:r>
                        <a:rPr lang="en-US" sz="1200" baseline="0" dirty="0" smtClean="0"/>
                        <a:t> Ion</a:t>
                      </a:r>
                      <a:endParaRPr lang="en-US" sz="1200" dirty="0" smtClean="0"/>
                    </a:p>
                  </a:txBody>
                  <a:tcPr marL="83127" marR="83127" marT="40341" marB="40341" anchor="ctr"/>
                </a:tc>
                <a:tc>
                  <a:txBody>
                    <a:bodyPr/>
                    <a:lstStyle/>
                    <a:p>
                      <a:pPr algn="ctr"/>
                      <a:r>
                        <a:rPr lang="en-US" sz="1200" dirty="0" smtClean="0"/>
                        <a:t>1.5</a:t>
                      </a:r>
                      <a:r>
                        <a:rPr lang="en-US" sz="1200" baseline="0" dirty="0" smtClean="0"/>
                        <a:t> MW</a:t>
                      </a:r>
                      <a:endParaRPr lang="en-US" sz="1200" dirty="0"/>
                    </a:p>
                  </a:txBody>
                  <a:tcPr marL="83127" marR="83127" marT="40341" marB="40341" anchor="ctr"/>
                </a:tc>
                <a:tc>
                  <a:txBody>
                    <a:bodyPr/>
                    <a:lstStyle/>
                    <a:p>
                      <a:pPr algn="ctr"/>
                      <a:r>
                        <a:rPr lang="en-US" sz="1200" dirty="0" smtClean="0"/>
                        <a:t>2012</a:t>
                      </a:r>
                      <a:endParaRPr lang="en-US" sz="1200" dirty="0"/>
                    </a:p>
                  </a:txBody>
                  <a:tcPr marL="83127" marR="83127" marT="40341" marB="40341" anchor="ctr">
                    <a:lnR w="12700" cap="flat" cmpd="sng" algn="ctr">
                      <a:solidFill>
                        <a:schemeClr val="tx1"/>
                      </a:solidFill>
                      <a:prstDash val="solid"/>
                      <a:round/>
                      <a:headEnd type="none" w="med" len="med"/>
                      <a:tailEnd type="none" w="med" len="med"/>
                    </a:lnR>
                  </a:tcPr>
                </a:tc>
              </a:tr>
              <a:tr h="528328">
                <a:tc>
                  <a:txBody>
                    <a:bodyPr/>
                    <a:lstStyle/>
                    <a:p>
                      <a:pPr algn="l"/>
                      <a:r>
                        <a:rPr lang="en-US" sz="1200" dirty="0" smtClean="0"/>
                        <a:t>Goldthwaite</a:t>
                      </a:r>
                      <a:endParaRPr lang="en-US" sz="1200" dirty="0"/>
                    </a:p>
                  </a:txBody>
                  <a:tcPr marL="83127" marR="83127" marT="40341" marB="40341" anchor="ctr">
                    <a:lnL w="12700" cap="flat" cmpd="sng" algn="ctr">
                      <a:solidFill>
                        <a:schemeClr val="tx1"/>
                      </a:solidFill>
                      <a:prstDash val="solid"/>
                      <a:round/>
                      <a:headEnd type="none" w="med" len="med"/>
                      <a:tailEnd type="none" w="med" len="med"/>
                    </a:lnL>
                  </a:tcPr>
                </a:tc>
                <a:tc>
                  <a:txBody>
                    <a:bodyPr/>
                    <a:lstStyle/>
                    <a:p>
                      <a:pPr algn="ctr"/>
                      <a:r>
                        <a:rPr lang="en-US" sz="1200" dirty="0" smtClean="0"/>
                        <a:t>Texas</a:t>
                      </a:r>
                      <a:endParaRPr lang="en-US" sz="1200" dirty="0"/>
                    </a:p>
                  </a:txBody>
                  <a:tcPr marL="83127" marR="83127" marT="40341" marB="4034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Molten Salt</a:t>
                      </a:r>
                    </a:p>
                  </a:txBody>
                  <a:tcPr marL="83127" marR="83127" marT="40341" marB="40341" anchor="ctr"/>
                </a:tc>
                <a:tc>
                  <a:txBody>
                    <a:bodyPr/>
                    <a:lstStyle/>
                    <a:p>
                      <a:pPr algn="ctr"/>
                      <a:r>
                        <a:rPr lang="en-US" sz="1200" dirty="0" smtClean="0"/>
                        <a:t>0.6 MW</a:t>
                      </a:r>
                      <a:endParaRPr lang="en-US" sz="1200" dirty="0"/>
                    </a:p>
                  </a:txBody>
                  <a:tcPr marL="83127" marR="83127" marT="40341" marB="40341" anchor="ctr"/>
                </a:tc>
                <a:tc>
                  <a:txBody>
                    <a:bodyPr/>
                    <a:lstStyle/>
                    <a:p>
                      <a:pPr algn="ctr"/>
                      <a:r>
                        <a:rPr lang="en-US" sz="1200" dirty="0" smtClean="0"/>
                        <a:t>2014</a:t>
                      </a:r>
                      <a:endParaRPr lang="en-US" sz="1200" dirty="0"/>
                    </a:p>
                  </a:txBody>
                  <a:tcPr marL="83127" marR="83127" marT="40341" marB="40341" anchor="ctr">
                    <a:lnR w="12700" cap="flat" cmpd="sng" algn="ctr">
                      <a:solidFill>
                        <a:schemeClr val="tx1"/>
                      </a:solidFill>
                      <a:prstDash val="solid"/>
                      <a:round/>
                      <a:headEnd type="none" w="med" len="med"/>
                      <a:tailEnd type="none" w="med" len="med"/>
                    </a:lnR>
                  </a:tcPr>
                </a:tc>
              </a:tr>
              <a:tr h="525011">
                <a:tc>
                  <a:txBody>
                    <a:bodyPr/>
                    <a:lstStyle/>
                    <a:p>
                      <a:pPr algn="l"/>
                      <a:r>
                        <a:rPr lang="en-US" sz="1200" dirty="0" smtClean="0"/>
                        <a:t>Grand</a:t>
                      </a:r>
                      <a:r>
                        <a:rPr lang="en-US" sz="1200" baseline="0" dirty="0" smtClean="0"/>
                        <a:t> Ridge </a:t>
                      </a:r>
                      <a:endParaRPr lang="en-US" sz="1200" dirty="0"/>
                    </a:p>
                  </a:txBody>
                  <a:tcPr marL="83127" marR="83127" marT="40341" marB="40341" anchor="ctr">
                    <a:lnL w="12700" cap="flat" cmpd="sng" algn="ctr">
                      <a:solidFill>
                        <a:schemeClr val="tx1"/>
                      </a:solidFill>
                      <a:prstDash val="solid"/>
                      <a:round/>
                      <a:headEnd type="none" w="med" len="med"/>
                      <a:tailEnd type="none" w="med" len="med"/>
                    </a:lnL>
                  </a:tcPr>
                </a:tc>
                <a:tc>
                  <a:txBody>
                    <a:bodyPr/>
                    <a:lstStyle/>
                    <a:p>
                      <a:pPr algn="ctr"/>
                      <a:r>
                        <a:rPr lang="en-US" sz="1200" dirty="0" smtClean="0"/>
                        <a:t>Illinois</a:t>
                      </a:r>
                      <a:endParaRPr lang="en-US" sz="1200" dirty="0"/>
                    </a:p>
                  </a:txBody>
                  <a:tcPr marL="83127" marR="83127" marT="40341" marB="4034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Lithium</a:t>
                      </a:r>
                      <a:r>
                        <a:rPr lang="en-US" sz="1200" baseline="0" dirty="0" smtClean="0"/>
                        <a:t> Ion</a:t>
                      </a:r>
                      <a:endParaRPr lang="en-US" sz="1200" dirty="0" smtClean="0"/>
                    </a:p>
                  </a:txBody>
                  <a:tcPr marL="83127" marR="83127" marT="40341" marB="40341" anchor="ctr"/>
                </a:tc>
                <a:tc>
                  <a:txBody>
                    <a:bodyPr/>
                    <a:lstStyle/>
                    <a:p>
                      <a:pPr algn="ctr"/>
                      <a:r>
                        <a:rPr lang="en-US" sz="1200" dirty="0" smtClean="0"/>
                        <a:t>31.5 MW</a:t>
                      </a:r>
                      <a:endParaRPr lang="en-US" sz="1200" dirty="0"/>
                    </a:p>
                  </a:txBody>
                  <a:tcPr marL="83127" marR="83127" marT="40341" marB="40341" anchor="ctr"/>
                </a:tc>
                <a:tc>
                  <a:txBody>
                    <a:bodyPr/>
                    <a:lstStyle/>
                    <a:p>
                      <a:pPr marL="0" marR="0" indent="0" algn="ctr" defTabSz="914187" rtl="0" eaLnBrk="1" fontAlgn="auto" latinLnBrk="0" hangingPunct="1">
                        <a:lnSpc>
                          <a:spcPct val="100000"/>
                        </a:lnSpc>
                        <a:spcBef>
                          <a:spcPts val="0"/>
                        </a:spcBef>
                        <a:spcAft>
                          <a:spcPts val="0"/>
                        </a:spcAft>
                        <a:buClrTx/>
                        <a:buSzTx/>
                        <a:buFontTx/>
                        <a:buNone/>
                        <a:tabLst/>
                        <a:defRPr/>
                      </a:pPr>
                      <a:r>
                        <a:rPr lang="en-US" sz="1200" dirty="0" smtClean="0"/>
                        <a:t>2015</a:t>
                      </a:r>
                    </a:p>
                  </a:txBody>
                  <a:tcPr marL="83127" marR="83127" marT="40341" marB="40341" anchor="ctr">
                    <a:lnR w="12700" cap="flat" cmpd="sng" algn="ctr">
                      <a:solidFill>
                        <a:schemeClr val="tx1"/>
                      </a:solidFill>
                      <a:prstDash val="solid"/>
                      <a:round/>
                      <a:headEnd type="none" w="med" len="med"/>
                      <a:tailEnd type="none" w="med" len="med"/>
                    </a:lnR>
                  </a:tcPr>
                </a:tc>
              </a:tr>
              <a:tr h="525011">
                <a:tc>
                  <a:txBody>
                    <a:bodyPr/>
                    <a:lstStyle/>
                    <a:p>
                      <a:pPr algn="l"/>
                      <a:r>
                        <a:rPr lang="en-US" sz="1200" dirty="0" smtClean="0"/>
                        <a:t>Beech Ridge</a:t>
                      </a:r>
                      <a:endParaRPr lang="en-US" sz="1200" dirty="0"/>
                    </a:p>
                  </a:txBody>
                  <a:tcPr marL="83127" marR="83127" marT="40341" marB="40341" anchor="ctr">
                    <a:lnL w="12700" cap="flat" cmpd="sng" algn="ctr">
                      <a:solidFill>
                        <a:schemeClr val="tx1"/>
                      </a:solidFill>
                      <a:prstDash val="solid"/>
                      <a:round/>
                      <a:headEnd type="none" w="med" len="med"/>
                      <a:tailEnd type="none" w="med" len="med"/>
                    </a:lnL>
                  </a:tcPr>
                </a:tc>
                <a:tc>
                  <a:txBody>
                    <a:bodyPr/>
                    <a:lstStyle/>
                    <a:p>
                      <a:pPr algn="ctr"/>
                      <a:r>
                        <a:rPr lang="en-US" sz="1200" dirty="0" smtClean="0"/>
                        <a:t>West Virginia</a:t>
                      </a:r>
                      <a:endParaRPr lang="en-US" sz="1200" dirty="0"/>
                    </a:p>
                  </a:txBody>
                  <a:tcPr marL="83127" marR="83127" marT="40341" marB="4034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Lithium Ion</a:t>
                      </a:r>
                    </a:p>
                  </a:txBody>
                  <a:tcPr marL="83127" marR="83127" marT="40341" marB="40341" anchor="ctr"/>
                </a:tc>
                <a:tc>
                  <a:txBody>
                    <a:bodyPr/>
                    <a:lstStyle/>
                    <a:p>
                      <a:pPr algn="ctr"/>
                      <a:r>
                        <a:rPr lang="en-US" sz="1200" dirty="0" smtClean="0"/>
                        <a:t>31.5 MW</a:t>
                      </a:r>
                      <a:endParaRPr lang="en-US" sz="1200" dirty="0"/>
                    </a:p>
                  </a:txBody>
                  <a:tcPr marL="83127" marR="83127" marT="40341" marB="40341" anchor="ctr"/>
                </a:tc>
                <a:tc>
                  <a:txBody>
                    <a:bodyPr/>
                    <a:lstStyle/>
                    <a:p>
                      <a:pPr marL="0" marR="0" indent="0" algn="ctr" defTabSz="914187" rtl="0" eaLnBrk="1" fontAlgn="auto" latinLnBrk="0" hangingPunct="1">
                        <a:lnSpc>
                          <a:spcPct val="100000"/>
                        </a:lnSpc>
                        <a:spcBef>
                          <a:spcPts val="0"/>
                        </a:spcBef>
                        <a:spcAft>
                          <a:spcPts val="0"/>
                        </a:spcAft>
                        <a:buClrTx/>
                        <a:buSzTx/>
                        <a:buFontTx/>
                        <a:buNone/>
                        <a:tabLst/>
                        <a:defRPr/>
                      </a:pPr>
                      <a:r>
                        <a:rPr lang="en-US" sz="1200" dirty="0" smtClean="0"/>
                        <a:t>Est 2015</a:t>
                      </a:r>
                    </a:p>
                  </a:txBody>
                  <a:tcPr marL="83127" marR="83127" marT="40341" marB="40341" anchor="ctr">
                    <a:lnR w="12700" cap="flat" cmpd="sng" algn="ctr">
                      <a:solidFill>
                        <a:schemeClr val="tx1"/>
                      </a:solidFill>
                      <a:prstDash val="solid"/>
                      <a:round/>
                      <a:headEnd type="none" w="med" len="med"/>
                      <a:tailEnd type="none" w="med" len="med"/>
                    </a:lnR>
                  </a:tcPr>
                </a:tc>
              </a:tr>
              <a:tr h="593092">
                <a:tc>
                  <a:txBody>
                    <a:bodyPr/>
                    <a:lstStyle/>
                    <a:p>
                      <a:endParaRPr lang="en-US" sz="1200" dirty="0"/>
                    </a:p>
                  </a:txBody>
                  <a:tcPr marL="83127" marR="83127" marT="40341" marB="40341"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endParaRPr lang="en-US" sz="1200" dirty="0"/>
                    </a:p>
                  </a:txBody>
                  <a:tcPr marL="83127" marR="83127" marT="40341" marB="40341" anchor="ctr">
                    <a:lnB w="12700" cap="flat" cmpd="sng" algn="ctr">
                      <a:solidFill>
                        <a:schemeClr val="tx1"/>
                      </a:solidFill>
                      <a:prstDash val="solid"/>
                      <a:round/>
                      <a:headEnd type="none" w="med" len="med"/>
                      <a:tailEnd type="none" w="med" len="med"/>
                    </a:lnB>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dirty="0" smtClean="0"/>
                        <a:t>              </a:t>
                      </a:r>
                    </a:p>
                  </a:txBody>
                  <a:tcPr marL="83127" marR="83127" marT="40341" marB="40341" anchor="ctr">
                    <a:lnB w="12700" cap="flat" cmpd="sng" algn="ctr">
                      <a:solidFill>
                        <a:schemeClr val="tx1"/>
                      </a:solidFill>
                      <a:prstDash val="solid"/>
                      <a:round/>
                      <a:headEnd type="none" w="med" len="med"/>
                      <a:tailEnd type="none" w="med" len="med"/>
                    </a:lnB>
                    <a:noFill/>
                  </a:tcPr>
                </a:tc>
                <a:tc>
                  <a:txBody>
                    <a:bodyPr/>
                    <a:lstStyle/>
                    <a:p>
                      <a:pPr algn="r"/>
                      <a:r>
                        <a:rPr lang="en-US" sz="1200" b="1" dirty="0" smtClean="0"/>
                        <a:t>  Total:</a:t>
                      </a:r>
                      <a:r>
                        <a:rPr lang="en-US" sz="1200" b="1" baseline="0" dirty="0" smtClean="0"/>
                        <a:t>   65.1 </a:t>
                      </a:r>
                      <a:r>
                        <a:rPr lang="en-US" sz="1200" b="1" dirty="0" smtClean="0"/>
                        <a:t>MW</a:t>
                      </a:r>
                      <a:endParaRPr lang="en-US" sz="1200" b="1" dirty="0"/>
                    </a:p>
                  </a:txBody>
                  <a:tcPr marL="83127" marR="83127" marT="40341" marB="40341" anchor="ctr">
                    <a:lnB w="12700" cap="flat" cmpd="sng" algn="ctr">
                      <a:solidFill>
                        <a:schemeClr val="tx1"/>
                      </a:solidFill>
                      <a:prstDash val="solid"/>
                      <a:round/>
                      <a:headEnd type="none" w="med" len="med"/>
                      <a:tailEnd type="none" w="med" len="med"/>
                    </a:lnB>
                    <a:noFill/>
                  </a:tcPr>
                </a:tc>
                <a:tc>
                  <a:txBody>
                    <a:bodyPr/>
                    <a:lstStyle/>
                    <a:p>
                      <a:pPr algn="r"/>
                      <a:endParaRPr lang="en-US" sz="1200" b="1" dirty="0"/>
                    </a:p>
                  </a:txBody>
                  <a:tcPr marL="83127" marR="83127" marT="40341" marB="40341"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992235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201302" y="1219200"/>
            <a:ext cx="5181600" cy="4495800"/>
          </a:xfrm>
          <a:prstGeom prst="round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sp>
        <p:nvSpPr>
          <p:cNvPr id="2" name="Title 1"/>
          <p:cNvSpPr>
            <a:spLocks noGrp="1"/>
          </p:cNvSpPr>
          <p:nvPr>
            <p:ph type="title"/>
          </p:nvPr>
        </p:nvSpPr>
        <p:spPr>
          <a:xfrm>
            <a:off x="623454" y="941294"/>
            <a:ext cx="7371773" cy="309563"/>
          </a:xfrm>
        </p:spPr>
        <p:txBody>
          <a:bodyPr>
            <a:normAutofit fontScale="90000"/>
          </a:bodyPr>
          <a:lstStyle/>
          <a:p>
            <a:pPr defTabSz="817610">
              <a:spcBef>
                <a:spcPct val="50000"/>
              </a:spcBef>
            </a:pPr>
            <a:r>
              <a:rPr lang="en-US" sz="2000" kern="1200" dirty="0" smtClean="0">
                <a:solidFill>
                  <a:srgbClr val="000000"/>
                </a:solidFill>
                <a:latin typeface="Garamond" pitchFamily="18" charset="0"/>
                <a:ea typeface="+mn-ea"/>
                <a:cs typeface="+mn-cs"/>
              </a:rPr>
              <a:t>Energy Storage RFP Requirements</a:t>
            </a:r>
            <a:r>
              <a:rPr lang="en-US" kern="1200" dirty="0">
                <a:solidFill>
                  <a:srgbClr val="000000"/>
                </a:solidFill>
                <a:latin typeface="Garamond" pitchFamily="18" charset="0"/>
                <a:ea typeface="+mn-ea"/>
                <a:cs typeface="+mn-cs"/>
              </a:rPr>
              <a:t/>
            </a:r>
            <a:br>
              <a:rPr lang="en-US" kern="1200" dirty="0">
                <a:solidFill>
                  <a:srgbClr val="000000"/>
                </a:solidFill>
                <a:latin typeface="Garamond" pitchFamily="18" charset="0"/>
                <a:ea typeface="+mn-ea"/>
                <a:cs typeface="+mn-cs"/>
              </a:rPr>
            </a:br>
            <a:endParaRPr lang="en-US" dirty="0"/>
          </a:p>
        </p:txBody>
      </p:sp>
      <p:sp>
        <p:nvSpPr>
          <p:cNvPr id="4" name="Rectangle 3"/>
          <p:cNvSpPr/>
          <p:nvPr/>
        </p:nvSpPr>
        <p:spPr>
          <a:xfrm>
            <a:off x="644853" y="1574274"/>
            <a:ext cx="4294497" cy="3785652"/>
          </a:xfrm>
          <a:prstGeom prst="rect">
            <a:avLst/>
          </a:prstGeom>
          <a:solidFill>
            <a:schemeClr val="bg1"/>
          </a:solidFill>
        </p:spPr>
        <p:txBody>
          <a:bodyPr wrap="square">
            <a:spAutoFit/>
          </a:bodyPr>
          <a:lstStyle/>
          <a:p>
            <a:pPr defTabSz="909284" eaLnBrk="1" fontAlgn="auto" hangingPunct="1">
              <a:spcBef>
                <a:spcPts val="0"/>
              </a:spcBef>
              <a:spcAft>
                <a:spcPts val="0"/>
              </a:spcAft>
            </a:pPr>
            <a:r>
              <a:rPr lang="en-US" sz="1600" dirty="0" smtClean="0">
                <a:solidFill>
                  <a:srgbClr val="000000"/>
                </a:solidFill>
                <a:latin typeface="Garamond"/>
              </a:rPr>
              <a:t>“ At a minimum provide the following:</a:t>
            </a:r>
            <a:endParaRPr lang="en-US" sz="1600" dirty="0">
              <a:solidFill>
                <a:srgbClr val="000000"/>
              </a:solidFill>
              <a:latin typeface="Garamond"/>
            </a:endParaRPr>
          </a:p>
          <a:p>
            <a:pPr defTabSz="909284" eaLnBrk="1" fontAlgn="auto" hangingPunct="1">
              <a:spcBef>
                <a:spcPts val="0"/>
              </a:spcBef>
              <a:spcAft>
                <a:spcPts val="0"/>
              </a:spcAft>
            </a:pPr>
            <a:r>
              <a:rPr lang="en-US" sz="1600" dirty="0" smtClean="0">
                <a:solidFill>
                  <a:srgbClr val="000000"/>
                </a:solidFill>
                <a:latin typeface="Garamond"/>
              </a:rPr>
              <a:t>1</a:t>
            </a:r>
            <a:r>
              <a:rPr lang="en-US" sz="1600" dirty="0">
                <a:solidFill>
                  <a:srgbClr val="000000"/>
                </a:solidFill>
                <a:latin typeface="Garamond"/>
              </a:rPr>
              <a:t>. </a:t>
            </a:r>
            <a:r>
              <a:rPr lang="en-US" sz="1600" dirty="0" smtClean="0">
                <a:solidFill>
                  <a:srgbClr val="000000"/>
                </a:solidFill>
                <a:latin typeface="Garamond"/>
              </a:rPr>
              <a:t>Provide </a:t>
            </a:r>
            <a:r>
              <a:rPr lang="en-US" sz="1600" dirty="0">
                <a:solidFill>
                  <a:srgbClr val="000000"/>
                </a:solidFill>
                <a:latin typeface="Garamond"/>
              </a:rPr>
              <a:t>Spin/Non-Spin Reserves</a:t>
            </a:r>
            <a:br>
              <a:rPr lang="en-US" sz="1600" dirty="0">
                <a:solidFill>
                  <a:srgbClr val="000000"/>
                </a:solidFill>
                <a:latin typeface="Garamond"/>
              </a:rPr>
            </a:br>
            <a:r>
              <a:rPr lang="en-US" sz="1600" dirty="0">
                <a:solidFill>
                  <a:srgbClr val="000000"/>
                </a:solidFill>
                <a:latin typeface="Garamond"/>
              </a:rPr>
              <a:t>2. Provide automatic ramping</a:t>
            </a:r>
            <a:br>
              <a:rPr lang="en-US" sz="1600" dirty="0">
                <a:solidFill>
                  <a:srgbClr val="000000"/>
                </a:solidFill>
                <a:latin typeface="Garamond"/>
              </a:rPr>
            </a:br>
            <a:r>
              <a:rPr lang="en-US" sz="1600" dirty="0">
                <a:solidFill>
                  <a:srgbClr val="000000"/>
                </a:solidFill>
                <a:latin typeface="Garamond"/>
              </a:rPr>
              <a:t>3. Provide Frequency Regulation</a:t>
            </a:r>
            <a:br>
              <a:rPr lang="en-US" sz="1600" dirty="0">
                <a:solidFill>
                  <a:srgbClr val="000000"/>
                </a:solidFill>
                <a:latin typeface="Garamond"/>
              </a:rPr>
            </a:br>
            <a:r>
              <a:rPr lang="en-US" sz="1600" dirty="0">
                <a:solidFill>
                  <a:srgbClr val="000000"/>
                </a:solidFill>
                <a:latin typeface="Garamond"/>
              </a:rPr>
              <a:t>4. Provide Capacity (20-40 MW)</a:t>
            </a:r>
            <a:br>
              <a:rPr lang="en-US" sz="1600" dirty="0">
                <a:solidFill>
                  <a:srgbClr val="000000"/>
                </a:solidFill>
                <a:latin typeface="Garamond"/>
              </a:rPr>
            </a:br>
            <a:r>
              <a:rPr lang="en-US" sz="1600" dirty="0">
                <a:solidFill>
                  <a:srgbClr val="000000"/>
                </a:solidFill>
                <a:latin typeface="Garamond"/>
              </a:rPr>
              <a:t>5. Support intermittent renewable integration</a:t>
            </a:r>
            <a:br>
              <a:rPr lang="en-US" sz="1600" dirty="0">
                <a:solidFill>
                  <a:srgbClr val="000000"/>
                </a:solidFill>
                <a:latin typeface="Garamond"/>
              </a:rPr>
            </a:br>
            <a:r>
              <a:rPr lang="en-US" sz="1600" dirty="0">
                <a:solidFill>
                  <a:srgbClr val="000000"/>
                </a:solidFill>
                <a:latin typeface="Garamond"/>
              </a:rPr>
              <a:t>6. Peak shift energy</a:t>
            </a:r>
            <a:br>
              <a:rPr lang="en-US" sz="1600" dirty="0">
                <a:solidFill>
                  <a:srgbClr val="000000"/>
                </a:solidFill>
                <a:latin typeface="Garamond"/>
              </a:rPr>
            </a:br>
            <a:r>
              <a:rPr lang="en-US" sz="1600" dirty="0">
                <a:solidFill>
                  <a:srgbClr val="000000"/>
                </a:solidFill>
                <a:latin typeface="Garamond"/>
              </a:rPr>
              <a:t>7. Provide Black Start Capability</a:t>
            </a:r>
            <a:br>
              <a:rPr lang="en-US" sz="1600" dirty="0">
                <a:solidFill>
                  <a:srgbClr val="000000"/>
                </a:solidFill>
                <a:latin typeface="Garamond"/>
              </a:rPr>
            </a:br>
            <a:r>
              <a:rPr lang="en-US" sz="1600" dirty="0">
                <a:solidFill>
                  <a:srgbClr val="000000"/>
                </a:solidFill>
                <a:latin typeface="Garamond"/>
              </a:rPr>
              <a:t>8. Provide ancillary service capacity</a:t>
            </a:r>
            <a:br>
              <a:rPr lang="en-US" sz="1600" dirty="0">
                <a:solidFill>
                  <a:srgbClr val="000000"/>
                </a:solidFill>
                <a:latin typeface="Garamond"/>
              </a:rPr>
            </a:br>
            <a:r>
              <a:rPr lang="en-US" sz="1600" dirty="0">
                <a:solidFill>
                  <a:srgbClr val="000000"/>
                </a:solidFill>
                <a:latin typeface="Garamond"/>
              </a:rPr>
              <a:t>9. Smooth intermittent resource output</a:t>
            </a:r>
            <a:br>
              <a:rPr lang="en-US" sz="1600" dirty="0">
                <a:solidFill>
                  <a:srgbClr val="000000"/>
                </a:solidFill>
                <a:latin typeface="Garamond"/>
              </a:rPr>
            </a:br>
            <a:r>
              <a:rPr lang="en-US" sz="1600" dirty="0">
                <a:solidFill>
                  <a:srgbClr val="000000"/>
                </a:solidFill>
                <a:latin typeface="Garamond"/>
              </a:rPr>
              <a:t>10. Improve short-duration performance</a:t>
            </a:r>
            <a:br>
              <a:rPr lang="en-US" sz="1600" dirty="0">
                <a:solidFill>
                  <a:srgbClr val="000000"/>
                </a:solidFill>
                <a:latin typeface="Garamond"/>
              </a:rPr>
            </a:br>
            <a:r>
              <a:rPr lang="en-US" sz="1600" dirty="0">
                <a:solidFill>
                  <a:srgbClr val="000000"/>
                </a:solidFill>
                <a:latin typeface="Garamond"/>
              </a:rPr>
              <a:t>11. Improve system reliability</a:t>
            </a:r>
            <a:br>
              <a:rPr lang="en-US" sz="1600" dirty="0">
                <a:solidFill>
                  <a:srgbClr val="000000"/>
                </a:solidFill>
                <a:latin typeface="Garamond"/>
              </a:rPr>
            </a:br>
            <a:r>
              <a:rPr lang="en-US" sz="1600" dirty="0">
                <a:solidFill>
                  <a:srgbClr val="000000"/>
                </a:solidFill>
                <a:latin typeface="Garamond"/>
              </a:rPr>
              <a:t>12. Improve power quality</a:t>
            </a:r>
            <a:br>
              <a:rPr lang="en-US" sz="1600" dirty="0">
                <a:solidFill>
                  <a:srgbClr val="000000"/>
                </a:solidFill>
                <a:latin typeface="Garamond"/>
              </a:rPr>
            </a:br>
            <a:r>
              <a:rPr lang="en-US" sz="1600" dirty="0">
                <a:solidFill>
                  <a:srgbClr val="000000"/>
                </a:solidFill>
                <a:latin typeface="Garamond"/>
              </a:rPr>
              <a:t>13. Integrate intermittent distributed generation</a:t>
            </a:r>
            <a:br>
              <a:rPr lang="en-US" sz="1600" dirty="0">
                <a:solidFill>
                  <a:srgbClr val="000000"/>
                </a:solidFill>
                <a:latin typeface="Garamond"/>
              </a:rPr>
            </a:br>
            <a:r>
              <a:rPr lang="en-US" sz="1600" dirty="0">
                <a:solidFill>
                  <a:srgbClr val="000000"/>
                </a:solidFill>
                <a:latin typeface="Garamond"/>
              </a:rPr>
              <a:t>14. Provide uninterruptible power </a:t>
            </a:r>
            <a:r>
              <a:rPr lang="en-US" sz="1600" dirty="0" smtClean="0">
                <a:solidFill>
                  <a:srgbClr val="000000"/>
                </a:solidFill>
                <a:latin typeface="Garamond"/>
              </a:rPr>
              <a:t>supply ”</a:t>
            </a:r>
            <a:endParaRPr lang="en-US" sz="1600" dirty="0">
              <a:solidFill>
                <a:srgbClr val="000000"/>
              </a:solidFill>
              <a:latin typeface="Garamond"/>
            </a:endParaRPr>
          </a:p>
        </p:txBody>
      </p:sp>
      <p:sp>
        <p:nvSpPr>
          <p:cNvPr id="10" name="Rounded Rectangle 9"/>
          <p:cNvSpPr/>
          <p:nvPr/>
        </p:nvSpPr>
        <p:spPr bwMode="auto">
          <a:xfrm>
            <a:off x="279210" y="5827015"/>
            <a:ext cx="8610601" cy="685800"/>
          </a:xfrm>
          <a:prstGeom prst="roundRect">
            <a:avLst/>
          </a:prstGeom>
          <a:solidFill>
            <a:srgbClr val="973A2B"/>
          </a:solidFill>
          <a:ln w="9525" cap="flat" cmpd="sng" algn="ctr">
            <a:solidFill>
              <a:srgbClr val="973A2B"/>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sp>
        <p:nvSpPr>
          <p:cNvPr id="11" name="TextBox 10"/>
          <p:cNvSpPr txBox="1"/>
          <p:nvPr/>
        </p:nvSpPr>
        <p:spPr>
          <a:xfrm>
            <a:off x="373608" y="5985249"/>
            <a:ext cx="8382000" cy="369332"/>
          </a:xfrm>
          <a:prstGeom prst="rect">
            <a:avLst/>
          </a:prstGeom>
          <a:solidFill>
            <a:schemeClr val="bg1"/>
          </a:solidFill>
        </p:spPr>
        <p:txBody>
          <a:bodyPr wrap="square" rtlCol="0">
            <a:spAutoFit/>
          </a:bodyPr>
          <a:lstStyle/>
          <a:p>
            <a:pPr algn="ctr" defTabSz="909284" eaLnBrk="1" fontAlgn="auto" hangingPunct="1">
              <a:spcBef>
                <a:spcPts val="0"/>
              </a:spcBef>
              <a:spcAft>
                <a:spcPts val="0"/>
              </a:spcAft>
            </a:pPr>
            <a:r>
              <a:rPr lang="en-US" dirty="0" smtClean="0">
                <a:solidFill>
                  <a:srgbClr val="000000"/>
                </a:solidFill>
                <a:latin typeface="Garamond"/>
              </a:rPr>
              <a:t>Utility X will “consider any options that provide increased service and value to its members”</a:t>
            </a:r>
            <a:endParaRPr lang="en-US" dirty="0">
              <a:solidFill>
                <a:srgbClr val="000000"/>
              </a:solidFill>
              <a:latin typeface="Garamond"/>
            </a:endParaRPr>
          </a:p>
        </p:txBody>
      </p:sp>
      <p:sp>
        <p:nvSpPr>
          <p:cNvPr id="13" name="Rounded Rectangle 12"/>
          <p:cNvSpPr/>
          <p:nvPr/>
        </p:nvSpPr>
        <p:spPr bwMode="auto">
          <a:xfrm>
            <a:off x="4713099" y="2235726"/>
            <a:ext cx="4114800" cy="1828800"/>
          </a:xfrm>
          <a:prstGeom prst="roundRect">
            <a:avLst/>
          </a:prstGeom>
          <a:solidFill>
            <a:srgbClr val="699929"/>
          </a:solidFill>
          <a:ln w="9525" cap="flat" cmpd="sng" algn="ctr">
            <a:solidFill>
              <a:srgbClr val="699929"/>
            </a:solidFill>
            <a:prstDash val="solid"/>
            <a:round/>
            <a:headEnd type="none" w="med" len="med"/>
            <a:tailEnd type="none" w="med" len="med"/>
          </a:ln>
          <a:effectLst/>
        </p:spPr>
        <p:txBody>
          <a:bodyPr vert="horz" wrap="non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sp>
        <p:nvSpPr>
          <p:cNvPr id="14" name="TextBox 13"/>
          <p:cNvSpPr txBox="1"/>
          <p:nvPr/>
        </p:nvSpPr>
        <p:spPr>
          <a:xfrm>
            <a:off x="5105400" y="2419126"/>
            <a:ext cx="3352800" cy="1477328"/>
          </a:xfrm>
          <a:prstGeom prst="rect">
            <a:avLst/>
          </a:prstGeom>
          <a:solidFill>
            <a:schemeClr val="bg1"/>
          </a:solidFill>
        </p:spPr>
        <p:txBody>
          <a:bodyPr wrap="square" rtlCol="0">
            <a:spAutoFit/>
          </a:bodyPr>
          <a:lstStyle/>
          <a:p>
            <a:pPr algn="ctr" defTabSz="909284" eaLnBrk="1" fontAlgn="auto" hangingPunct="1">
              <a:spcBef>
                <a:spcPts val="0"/>
              </a:spcBef>
              <a:spcAft>
                <a:spcPts val="0"/>
              </a:spcAft>
            </a:pPr>
            <a:r>
              <a:rPr lang="en-US" dirty="0" smtClean="0">
                <a:solidFill>
                  <a:srgbClr val="000000"/>
                </a:solidFill>
                <a:latin typeface="Garamond"/>
              </a:rPr>
              <a:t>“Although Utility Y will not require a minimum for annual cycles, Utility Y will give priority to systems with a minimum of 50 cycles per year”</a:t>
            </a:r>
            <a:endParaRPr lang="en-US" dirty="0">
              <a:solidFill>
                <a:srgbClr val="000000"/>
              </a:solidFill>
              <a:latin typeface="Garamond"/>
            </a:endParaRPr>
          </a:p>
        </p:txBody>
      </p:sp>
    </p:spTree>
    <p:extLst>
      <p:ext uri="{BB962C8B-B14F-4D97-AF65-F5344CB8AC3E}">
        <p14:creationId xmlns:p14="http://schemas.microsoft.com/office/powerpoint/2010/main" val="40553573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609600" y="1609773"/>
            <a:ext cx="3048000" cy="1209627"/>
          </a:xfrm>
          <a:prstGeom prst="roundRect">
            <a:avLst/>
          </a:prstGeom>
          <a:solidFill>
            <a:srgbClr val="973A2B"/>
          </a:solidFill>
          <a:ln w="9525" cap="flat" cmpd="sng" algn="ctr">
            <a:solidFill>
              <a:srgbClr val="973A2B"/>
            </a:solidFill>
            <a:prstDash val="solid"/>
            <a:round/>
            <a:headEnd type="none" w="med" len="med"/>
            <a:tailEnd type="none" w="med" len="med"/>
          </a:ln>
          <a:effectLst/>
        </p:spPr>
        <p:txBody>
          <a:bodyPr vert="horz" wrap="non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sp>
        <p:nvSpPr>
          <p:cNvPr id="5" name="Rounded Rectangle 4"/>
          <p:cNvSpPr/>
          <p:nvPr/>
        </p:nvSpPr>
        <p:spPr bwMode="auto">
          <a:xfrm>
            <a:off x="3810000" y="1590723"/>
            <a:ext cx="5181600" cy="4495800"/>
          </a:xfrm>
          <a:prstGeom prst="round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2283" t="29829" r="29550" b="29750"/>
          <a:stretch/>
        </p:blipFill>
        <p:spPr bwMode="auto">
          <a:xfrm>
            <a:off x="4114800" y="1981296"/>
            <a:ext cx="4572000" cy="3714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bwMode="auto">
          <a:xfrm>
            <a:off x="152400" y="3352800"/>
            <a:ext cx="4176712" cy="3124200"/>
          </a:xfrm>
          <a:prstGeom prst="roundRect">
            <a:avLst/>
          </a:prstGeom>
          <a:solidFill>
            <a:srgbClr val="699929"/>
          </a:solidFill>
          <a:ln w="9525" cap="flat" cmpd="sng" algn="ctr">
            <a:solidFill>
              <a:srgbClr val="699929"/>
            </a:solidFill>
            <a:prstDash val="solid"/>
            <a:round/>
            <a:headEnd type="none" w="med" len="med"/>
            <a:tailEnd type="none" w="med" len="med"/>
          </a:ln>
          <a:effectLst/>
        </p:spPr>
        <p:txBody>
          <a:bodyPr vert="horz" wrap="none" lIns="0" tIns="0" rIns="0" bIns="0" numCol="1" rtlCol="0" anchor="ctr" anchorCtr="0" compatLnSpc="1">
            <a:prstTxWarp prst="textNoShape">
              <a:avLst/>
            </a:prstTxWarp>
            <a:spAutoFit/>
          </a:bodyPr>
          <a:lstStyle/>
          <a:p>
            <a:pPr algn="ctr">
              <a:spcBef>
                <a:spcPct val="50000"/>
              </a:spcBef>
            </a:pPr>
            <a:endParaRPr lang="en-US" sz="1400" b="1" dirty="0" smtClean="0">
              <a:solidFill>
                <a:srgbClr val="000000"/>
              </a:solidFill>
              <a:latin typeface="Garamond" pitchFamily="18" charset="0"/>
            </a:endParaRPr>
          </a:p>
        </p:txBody>
      </p:sp>
      <p:sp>
        <p:nvSpPr>
          <p:cNvPr id="2" name="Title 1"/>
          <p:cNvSpPr>
            <a:spLocks noGrp="1"/>
          </p:cNvSpPr>
          <p:nvPr>
            <p:ph type="title"/>
          </p:nvPr>
        </p:nvSpPr>
        <p:spPr>
          <a:xfrm>
            <a:off x="623454" y="941294"/>
            <a:ext cx="7371773" cy="309563"/>
          </a:xfrm>
        </p:spPr>
        <p:txBody>
          <a:bodyPr>
            <a:normAutofit fontScale="90000"/>
          </a:bodyPr>
          <a:lstStyle/>
          <a:p>
            <a:pPr defTabSz="817610">
              <a:spcBef>
                <a:spcPct val="50000"/>
              </a:spcBef>
            </a:pPr>
            <a:r>
              <a:rPr lang="en-US" sz="2000" kern="1200" dirty="0" smtClean="0">
                <a:solidFill>
                  <a:srgbClr val="000000"/>
                </a:solidFill>
                <a:latin typeface="Garamond" pitchFamily="18" charset="0"/>
                <a:ea typeface="+mn-ea"/>
                <a:cs typeface="+mn-cs"/>
              </a:rPr>
              <a:t>Assessing Batteries for an Opportunity</a:t>
            </a:r>
            <a:r>
              <a:rPr lang="en-US" kern="1200" dirty="0">
                <a:solidFill>
                  <a:srgbClr val="000000"/>
                </a:solidFill>
                <a:latin typeface="Garamond" pitchFamily="18" charset="0"/>
                <a:ea typeface="+mn-ea"/>
                <a:cs typeface="+mn-cs"/>
              </a:rPr>
              <a:t/>
            </a:r>
            <a:br>
              <a:rPr lang="en-US" kern="1200" dirty="0">
                <a:solidFill>
                  <a:srgbClr val="000000"/>
                </a:solidFill>
                <a:latin typeface="Garamond" pitchFamily="18" charset="0"/>
                <a:ea typeface="+mn-ea"/>
                <a:cs typeface="+mn-cs"/>
              </a:rPr>
            </a:br>
            <a:endParaRPr lang="en-US"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9294" t="23783" r="15855" b="48566"/>
          <a:stretch/>
        </p:blipFill>
        <p:spPr bwMode="auto">
          <a:xfrm>
            <a:off x="447675" y="3648027"/>
            <a:ext cx="3629025" cy="24674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838200" y="1905000"/>
            <a:ext cx="2605088" cy="646331"/>
          </a:xfrm>
          <a:prstGeom prst="rect">
            <a:avLst/>
          </a:prstGeom>
          <a:solidFill>
            <a:schemeClr val="bg1"/>
          </a:solidFill>
        </p:spPr>
        <p:txBody>
          <a:bodyPr wrap="square" rtlCol="0">
            <a:spAutoFit/>
          </a:bodyPr>
          <a:lstStyle/>
          <a:p>
            <a:pPr algn="ctr" defTabSz="909284" eaLnBrk="1" fontAlgn="auto" hangingPunct="1">
              <a:spcBef>
                <a:spcPts val="0"/>
              </a:spcBef>
              <a:spcAft>
                <a:spcPts val="0"/>
              </a:spcAft>
            </a:pPr>
            <a:r>
              <a:rPr lang="en-US" dirty="0" smtClean="0">
                <a:solidFill>
                  <a:srgbClr val="000000"/>
                </a:solidFill>
                <a:latin typeface="Garamond"/>
              </a:rPr>
              <a:t>“ Greater than 3,000 cycles at 80% DoD”</a:t>
            </a:r>
            <a:endParaRPr lang="en-US" dirty="0">
              <a:solidFill>
                <a:srgbClr val="000000"/>
              </a:solidFill>
              <a:latin typeface="Garamond"/>
            </a:endParaRPr>
          </a:p>
        </p:txBody>
      </p:sp>
    </p:spTree>
    <p:extLst>
      <p:ext uri="{BB962C8B-B14F-4D97-AF65-F5344CB8AC3E}">
        <p14:creationId xmlns:p14="http://schemas.microsoft.com/office/powerpoint/2010/main" val="13510314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noAutofit/>
          </a:bodyPr>
          <a:lstStyle/>
          <a:p>
            <a:r>
              <a:rPr lang="en-US" sz="3600" dirty="0" smtClean="0"/>
              <a:t>Challenges to Development</a:t>
            </a:r>
          </a:p>
        </p:txBody>
      </p:sp>
      <p:sp>
        <p:nvSpPr>
          <p:cNvPr id="294915" name="Rectangle 3"/>
          <p:cNvSpPr>
            <a:spLocks noGrp="1" noChangeArrowheads="1"/>
          </p:cNvSpPr>
          <p:nvPr>
            <p:ph type="body" idx="1"/>
          </p:nvPr>
        </p:nvSpPr>
        <p:spPr/>
        <p:txBody>
          <a:bodyPr/>
          <a:lstStyle/>
          <a:p>
            <a:r>
              <a:rPr lang="en-US" sz="2400" smtClean="0"/>
              <a:t>Keeping a positive public opinion and addressing a lot of mis-information.</a:t>
            </a:r>
          </a:p>
          <a:p>
            <a:r>
              <a:rPr lang="en-US" sz="2400" smtClean="0"/>
              <a:t>Timing of permitting and interconnection studies.</a:t>
            </a:r>
          </a:p>
          <a:p>
            <a:r>
              <a:rPr lang="en-US" sz="2400" smtClean="0"/>
              <a:t>Changing regulations and permitting requirements.</a:t>
            </a:r>
          </a:p>
          <a:p>
            <a:r>
              <a:rPr lang="en-US" sz="2400" smtClean="0"/>
              <a:t>Organized opposition (NIMBY), particularly when it is not their backyard.</a:t>
            </a:r>
          </a:p>
          <a:p>
            <a:r>
              <a:rPr lang="en-US" sz="2400" smtClean="0"/>
              <a:t>Local regulations not set up for power projects.</a:t>
            </a:r>
          </a:p>
        </p:txBody>
      </p:sp>
    </p:spTree>
    <p:extLst>
      <p:ext uri="{BB962C8B-B14F-4D97-AF65-F5344CB8AC3E}">
        <p14:creationId xmlns:p14="http://schemas.microsoft.com/office/powerpoint/2010/main" val="37585699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8" y="5089775"/>
            <a:ext cx="7886700" cy="531137"/>
          </a:xfrm>
        </p:spPr>
        <p:txBody>
          <a:bodyPr/>
          <a:lstStyle/>
          <a:p>
            <a:r>
              <a:rPr lang="en-US" dirty="0" smtClean="0"/>
              <a:t>About Invenergy</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 y="1"/>
            <a:ext cx="9144001" cy="4936435"/>
          </a:xfrm>
          <a:prstGeom prst="rect">
            <a:avLst/>
          </a:prstGeom>
        </p:spPr>
      </p:pic>
      <p:sp>
        <p:nvSpPr>
          <p:cNvPr id="5" name="Rectangle 4"/>
          <p:cNvSpPr/>
          <p:nvPr/>
        </p:nvSpPr>
        <p:spPr>
          <a:xfrm>
            <a:off x="-2" y="0"/>
            <a:ext cx="9144000" cy="4936436"/>
          </a:xfrm>
          <a:prstGeom prst="rect">
            <a:avLst/>
          </a:prstGeom>
          <a:solidFill>
            <a:schemeClr val="bg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4180" y="355814"/>
            <a:ext cx="7279765" cy="830997"/>
          </a:xfrm>
          <a:prstGeom prst="rect">
            <a:avLst/>
          </a:prstGeom>
          <a:noFill/>
        </p:spPr>
        <p:txBody>
          <a:bodyPr wrap="square" rtlCol="0">
            <a:spAutoFit/>
          </a:bodyPr>
          <a:lstStyle/>
          <a:p>
            <a:r>
              <a:rPr lang="en-US" sz="4800" dirty="0" smtClean="0">
                <a:solidFill>
                  <a:schemeClr val="tx1">
                    <a:lumMod val="75000"/>
                    <a:lumOff val="25000"/>
                  </a:schemeClr>
                </a:solidFill>
                <a:latin typeface="Franklin Gothic Demi" panose="020B0703020102020204" pitchFamily="34" charset="0"/>
              </a:rPr>
              <a:t>84 </a:t>
            </a:r>
            <a:r>
              <a:rPr lang="en-US" sz="2600" dirty="0" smtClean="0">
                <a:solidFill>
                  <a:schemeClr val="tx1">
                    <a:lumMod val="75000"/>
                    <a:lumOff val="25000"/>
                  </a:schemeClr>
                </a:solidFill>
                <a:latin typeface="Franklin Gothic Demi" panose="020B0703020102020204" pitchFamily="34" charset="0"/>
              </a:rPr>
              <a:t>large-scale projects</a:t>
            </a:r>
            <a:endParaRPr lang="en-US" sz="2600" dirty="0">
              <a:solidFill>
                <a:schemeClr val="tx1">
                  <a:lumMod val="75000"/>
                  <a:lumOff val="25000"/>
                </a:schemeClr>
              </a:solidFill>
              <a:latin typeface="Franklin Gothic Medium" charset="0"/>
              <a:ea typeface="Franklin Gothic Medium" charset="0"/>
              <a:cs typeface="Franklin Gothic Medium" charset="0"/>
            </a:endParaRPr>
          </a:p>
        </p:txBody>
      </p:sp>
      <p:sp>
        <p:nvSpPr>
          <p:cNvPr id="7" name="TextBox 6"/>
          <p:cNvSpPr txBox="1"/>
          <p:nvPr/>
        </p:nvSpPr>
        <p:spPr>
          <a:xfrm>
            <a:off x="554178" y="1485769"/>
            <a:ext cx="8375507" cy="830997"/>
          </a:xfrm>
          <a:prstGeom prst="rect">
            <a:avLst/>
          </a:prstGeom>
          <a:noFill/>
        </p:spPr>
        <p:txBody>
          <a:bodyPr wrap="square" rtlCol="0">
            <a:spAutoFit/>
          </a:bodyPr>
          <a:lstStyle/>
          <a:p>
            <a:r>
              <a:rPr lang="en-US" sz="4800" dirty="0" smtClean="0">
                <a:solidFill>
                  <a:schemeClr val="tx1">
                    <a:lumMod val="75000"/>
                    <a:lumOff val="25000"/>
                  </a:schemeClr>
                </a:solidFill>
                <a:latin typeface="Franklin Gothic Demi" panose="020B0703020102020204" pitchFamily="34" charset="0"/>
              </a:rPr>
              <a:t>$20 </a:t>
            </a:r>
            <a:r>
              <a:rPr lang="en-US" sz="2600" dirty="0" smtClean="0">
                <a:solidFill>
                  <a:schemeClr val="tx1">
                    <a:lumMod val="75000"/>
                    <a:lumOff val="25000"/>
                  </a:schemeClr>
                </a:solidFill>
                <a:latin typeface="Franklin Gothic Demi" panose="020B0703020102020204" pitchFamily="34" charset="0"/>
              </a:rPr>
              <a:t>billion in capital raised</a:t>
            </a:r>
            <a:endParaRPr lang="en-US" sz="2600" dirty="0">
              <a:solidFill>
                <a:schemeClr val="tx1">
                  <a:lumMod val="75000"/>
                  <a:lumOff val="25000"/>
                </a:schemeClr>
              </a:solidFill>
              <a:latin typeface="Franklin Gothic Book" panose="020B0503020102020204" pitchFamily="34" charset="0"/>
              <a:ea typeface="Franklin Gothic Medium" charset="0"/>
              <a:cs typeface="Franklin Gothic Medium" charset="0"/>
            </a:endParaRPr>
          </a:p>
        </p:txBody>
      </p:sp>
      <p:sp>
        <p:nvSpPr>
          <p:cNvPr id="8" name="TextBox 7"/>
          <p:cNvSpPr txBox="1"/>
          <p:nvPr/>
        </p:nvSpPr>
        <p:spPr>
          <a:xfrm>
            <a:off x="554180" y="3745679"/>
            <a:ext cx="7279765" cy="830997"/>
          </a:xfrm>
          <a:prstGeom prst="rect">
            <a:avLst/>
          </a:prstGeom>
          <a:noFill/>
        </p:spPr>
        <p:txBody>
          <a:bodyPr wrap="square" rtlCol="0">
            <a:spAutoFit/>
          </a:bodyPr>
          <a:lstStyle/>
          <a:p>
            <a:r>
              <a:rPr lang="en-US" sz="4800" dirty="0" smtClean="0">
                <a:solidFill>
                  <a:schemeClr val="tx1">
                    <a:lumMod val="75000"/>
                    <a:lumOff val="25000"/>
                  </a:schemeClr>
                </a:solidFill>
                <a:latin typeface="Franklin Gothic Demi" panose="020B0703020102020204" pitchFamily="34" charset="0"/>
              </a:rPr>
              <a:t>3,400+ </a:t>
            </a:r>
            <a:r>
              <a:rPr lang="en-US" sz="2600" dirty="0" smtClean="0">
                <a:solidFill>
                  <a:schemeClr val="tx1">
                    <a:lumMod val="75000"/>
                    <a:lumOff val="25000"/>
                  </a:schemeClr>
                </a:solidFill>
                <a:latin typeface="Franklin Gothic Medium" panose="020B0603020102020204" pitchFamily="34" charset="0"/>
              </a:rPr>
              <a:t>wind </a:t>
            </a:r>
            <a:r>
              <a:rPr lang="en-US" sz="2600" dirty="0">
                <a:solidFill>
                  <a:schemeClr val="tx1">
                    <a:lumMod val="75000"/>
                    <a:lumOff val="25000"/>
                  </a:schemeClr>
                </a:solidFill>
                <a:latin typeface="Franklin Gothic Medium" panose="020B0603020102020204" pitchFamily="34" charset="0"/>
              </a:rPr>
              <a:t>turbines placed in service</a:t>
            </a:r>
            <a:endParaRPr lang="en-US" sz="2600" dirty="0">
              <a:solidFill>
                <a:schemeClr val="tx1">
                  <a:lumMod val="75000"/>
                  <a:lumOff val="25000"/>
                </a:schemeClr>
              </a:solidFill>
              <a:latin typeface="Franklin Gothic Medium" panose="020B0603020102020204" pitchFamily="34" charset="0"/>
              <a:ea typeface="Franklin Gothic Medium" charset="0"/>
              <a:cs typeface="Franklin Gothic Medium" charset="0"/>
            </a:endParaRPr>
          </a:p>
        </p:txBody>
      </p:sp>
      <p:sp>
        <p:nvSpPr>
          <p:cNvPr id="9" name="TextBox 8"/>
          <p:cNvSpPr txBox="1"/>
          <p:nvPr/>
        </p:nvSpPr>
        <p:spPr>
          <a:xfrm>
            <a:off x="554180" y="2615724"/>
            <a:ext cx="8375507" cy="830997"/>
          </a:xfrm>
          <a:prstGeom prst="rect">
            <a:avLst/>
          </a:prstGeom>
          <a:noFill/>
        </p:spPr>
        <p:txBody>
          <a:bodyPr wrap="square" rtlCol="0">
            <a:spAutoFit/>
          </a:bodyPr>
          <a:lstStyle/>
          <a:p>
            <a:r>
              <a:rPr lang="en-US" sz="4800" dirty="0" smtClean="0">
                <a:solidFill>
                  <a:schemeClr val="tx1">
                    <a:lumMod val="75000"/>
                    <a:lumOff val="25000"/>
                  </a:schemeClr>
                </a:solidFill>
                <a:latin typeface="Franklin Gothic Demi" panose="020B0703020102020204" pitchFamily="34" charset="0"/>
              </a:rPr>
              <a:t>750+ </a:t>
            </a:r>
            <a:r>
              <a:rPr lang="en-US" sz="2600" dirty="0" smtClean="0">
                <a:solidFill>
                  <a:schemeClr val="tx1">
                    <a:lumMod val="75000"/>
                    <a:lumOff val="25000"/>
                  </a:schemeClr>
                </a:solidFill>
                <a:latin typeface="Franklin Gothic Demi" panose="020B0703020102020204" pitchFamily="34" charset="0"/>
              </a:rPr>
              <a:t>employees</a:t>
            </a:r>
            <a:endParaRPr lang="en-US" sz="2600" dirty="0">
              <a:solidFill>
                <a:schemeClr val="tx1">
                  <a:lumMod val="75000"/>
                  <a:lumOff val="25000"/>
                </a:schemeClr>
              </a:solidFill>
              <a:latin typeface="Franklin Gothic Book" panose="020B0503020102020204" pitchFamily="34" charset="0"/>
              <a:ea typeface="Franklin Gothic Medium" charset="0"/>
              <a:cs typeface="Franklin Gothic Medium" charset="0"/>
            </a:endParaRPr>
          </a:p>
        </p:txBody>
      </p:sp>
    </p:spTree>
    <p:extLst>
      <p:ext uri="{BB962C8B-B14F-4D97-AF65-F5344CB8AC3E}">
        <p14:creationId xmlns:p14="http://schemas.microsoft.com/office/powerpoint/2010/main" val="851204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normAutofit fontScale="90000"/>
          </a:bodyPr>
          <a:lstStyle/>
          <a:p>
            <a:r>
              <a:rPr lang="en-US" smtClean="0"/>
              <a:t>Development – Challenges and Impediments</a:t>
            </a:r>
          </a:p>
        </p:txBody>
      </p:sp>
      <p:sp>
        <p:nvSpPr>
          <p:cNvPr id="312323" name="Rectangle 3"/>
          <p:cNvSpPr>
            <a:spLocks noGrp="1" noChangeArrowheads="1"/>
          </p:cNvSpPr>
          <p:nvPr>
            <p:ph type="body" idx="1"/>
          </p:nvPr>
        </p:nvSpPr>
        <p:spPr/>
        <p:txBody>
          <a:bodyPr/>
          <a:lstStyle/>
          <a:p>
            <a:r>
              <a:rPr lang="en-US" smtClean="0"/>
              <a:t>Some are predictable and some are not, but there are always challenges.</a:t>
            </a:r>
          </a:p>
          <a:p>
            <a:pPr lvl="1"/>
            <a:r>
              <a:rPr lang="en-US" smtClean="0"/>
              <a:t>Case #1 – Organized Opposition – Forward</a:t>
            </a:r>
          </a:p>
          <a:p>
            <a:pPr lvl="1"/>
            <a:r>
              <a:rPr lang="en-US" smtClean="0"/>
              <a:t>Case #2 – Changing Regulations – Raleigh</a:t>
            </a:r>
          </a:p>
          <a:p>
            <a:pPr lvl="1"/>
            <a:r>
              <a:rPr lang="en-US" smtClean="0"/>
              <a:t>Case #3 – Local Politics – Cannon Falls</a:t>
            </a:r>
          </a:p>
          <a:p>
            <a:pPr lvl="1"/>
            <a:r>
              <a:rPr lang="en-US" smtClean="0"/>
              <a:t>Case #4 – Flight Patterns - Scotland</a:t>
            </a:r>
          </a:p>
          <a:p>
            <a:pPr lvl="1"/>
            <a:r>
              <a:rPr lang="en-US" smtClean="0"/>
              <a:t>Case #5 – FAA Determinations – SC/GR</a:t>
            </a:r>
          </a:p>
          <a:p>
            <a:pPr lvl="1"/>
            <a:r>
              <a:rPr lang="en-US" smtClean="0"/>
              <a:t>Case #6 – Land – comparison of projects</a:t>
            </a:r>
          </a:p>
          <a:p>
            <a:pPr lvl="1"/>
            <a:r>
              <a:rPr lang="en-US" smtClean="0"/>
              <a:t>Case #7 – Internal Factors</a:t>
            </a:r>
          </a:p>
        </p:txBody>
      </p:sp>
    </p:spTree>
    <p:extLst>
      <p:ext uri="{BB962C8B-B14F-4D97-AF65-F5344CB8AC3E}">
        <p14:creationId xmlns:p14="http://schemas.microsoft.com/office/powerpoint/2010/main" val="41273542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150978" y="177837"/>
            <a:ext cx="6031458" cy="668323"/>
          </a:xfrm>
        </p:spPr>
        <p:txBody>
          <a:bodyPr>
            <a:noAutofit/>
          </a:bodyPr>
          <a:lstStyle/>
          <a:p>
            <a:r>
              <a:rPr lang="en-US" sz="2800" dirty="0" smtClean="0"/>
              <a:t>Development – Case #1 Organized Opposition</a:t>
            </a:r>
          </a:p>
        </p:txBody>
      </p:sp>
      <p:sp>
        <p:nvSpPr>
          <p:cNvPr id="304131" name="Rectangle 3"/>
          <p:cNvSpPr>
            <a:spLocks noGrp="1" noChangeArrowheads="1"/>
          </p:cNvSpPr>
          <p:nvPr>
            <p:ph type="body" idx="1"/>
          </p:nvPr>
        </p:nvSpPr>
        <p:spPr/>
        <p:txBody>
          <a:bodyPr/>
          <a:lstStyle/>
          <a:p>
            <a:pPr>
              <a:lnSpc>
                <a:spcPct val="90000"/>
              </a:lnSpc>
            </a:pPr>
            <a:r>
              <a:rPr lang="en-US" smtClean="0"/>
              <a:t>The Forward Energy Center in WI faced a local opposition group during the CPCN permitting process.  This required ongoing public relations, information campaigns and grass roots development to overcome.</a:t>
            </a:r>
          </a:p>
          <a:p>
            <a:pPr lvl="1">
              <a:lnSpc>
                <a:spcPct val="90000"/>
              </a:lnSpc>
            </a:pPr>
            <a:r>
              <a:rPr lang="en-US" smtClean="0"/>
              <a:t>Information mailings</a:t>
            </a:r>
          </a:p>
          <a:p>
            <a:pPr lvl="1">
              <a:lnSpc>
                <a:spcPct val="90000"/>
              </a:lnSpc>
            </a:pPr>
            <a:r>
              <a:rPr lang="en-US" smtClean="0"/>
              <a:t>Coordination to have support at public meetings</a:t>
            </a:r>
          </a:p>
          <a:p>
            <a:pPr lvl="1">
              <a:lnSpc>
                <a:spcPct val="90000"/>
              </a:lnSpc>
            </a:pPr>
            <a:r>
              <a:rPr lang="en-US" smtClean="0"/>
              <a:t>Creation of a landowner team to speak out in support which typically doesn’t happen</a:t>
            </a:r>
          </a:p>
        </p:txBody>
      </p:sp>
    </p:spTree>
    <p:extLst>
      <p:ext uri="{BB962C8B-B14F-4D97-AF65-F5344CB8AC3E}">
        <p14:creationId xmlns:p14="http://schemas.microsoft.com/office/powerpoint/2010/main" val="4604050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287456" y="177837"/>
            <a:ext cx="5826741" cy="695619"/>
          </a:xfrm>
        </p:spPr>
        <p:txBody>
          <a:bodyPr>
            <a:normAutofit fontScale="90000"/>
          </a:bodyPr>
          <a:lstStyle/>
          <a:p>
            <a:r>
              <a:rPr lang="en-US" sz="2800" smtClean="0"/>
              <a:t>Development – Case #2 Changing Regulations</a:t>
            </a:r>
          </a:p>
        </p:txBody>
      </p:sp>
      <p:sp>
        <p:nvSpPr>
          <p:cNvPr id="305155" name="Rectangle 3"/>
          <p:cNvSpPr>
            <a:spLocks noGrp="1" noChangeArrowheads="1"/>
          </p:cNvSpPr>
          <p:nvPr>
            <p:ph type="body" idx="1"/>
          </p:nvPr>
        </p:nvSpPr>
        <p:spPr/>
        <p:txBody>
          <a:bodyPr/>
          <a:lstStyle/>
          <a:p>
            <a:r>
              <a:rPr lang="en-US" sz="2400" smtClean="0"/>
              <a:t>The Raleigh, Ontario project was nearing the issuance of its municipal and provincial approvals.</a:t>
            </a:r>
          </a:p>
          <a:p>
            <a:r>
              <a:rPr lang="en-US" sz="2400" smtClean="0"/>
              <a:t>Provincial government issued new regulations modifying the process for issuing necessary approvals.</a:t>
            </a:r>
          </a:p>
          <a:p>
            <a:r>
              <a:rPr lang="en-US" sz="2400" smtClean="0"/>
              <a:t>Project went into limbo as the draft regulations were finalized.</a:t>
            </a:r>
          </a:p>
          <a:p>
            <a:r>
              <a:rPr lang="en-US" sz="2400" smtClean="0"/>
              <a:t>Had to lobby the government heavily to modify the regulations to avoid material impact to the project.</a:t>
            </a:r>
          </a:p>
        </p:txBody>
      </p:sp>
    </p:spTree>
    <p:extLst>
      <p:ext uri="{BB962C8B-B14F-4D97-AF65-F5344CB8AC3E}">
        <p14:creationId xmlns:p14="http://schemas.microsoft.com/office/powerpoint/2010/main" val="26162106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164626" y="177837"/>
            <a:ext cx="6126992" cy="681971"/>
          </a:xfrm>
        </p:spPr>
        <p:txBody>
          <a:bodyPr>
            <a:noAutofit/>
          </a:bodyPr>
          <a:lstStyle/>
          <a:p>
            <a:r>
              <a:rPr lang="en-US" sz="3200" dirty="0" smtClean="0"/>
              <a:t>Development – Case #3  Local Politics</a:t>
            </a:r>
          </a:p>
        </p:txBody>
      </p:sp>
      <p:sp>
        <p:nvSpPr>
          <p:cNvPr id="306179" name="Rectangle 3"/>
          <p:cNvSpPr>
            <a:spLocks noGrp="1" noChangeArrowheads="1"/>
          </p:cNvSpPr>
          <p:nvPr>
            <p:ph type="body" idx="1"/>
          </p:nvPr>
        </p:nvSpPr>
        <p:spPr/>
        <p:txBody>
          <a:bodyPr/>
          <a:lstStyle/>
          <a:p>
            <a:pPr>
              <a:lnSpc>
                <a:spcPct val="90000"/>
              </a:lnSpc>
            </a:pPr>
            <a:r>
              <a:rPr lang="en-US" sz="2400" smtClean="0"/>
              <a:t>The Cannon Falls Energy Center in MN needed to obtain a legislative property tax abatement.  The legislation required all taxing bodies to support the project.  </a:t>
            </a:r>
          </a:p>
          <a:p>
            <a:pPr lvl="1">
              <a:lnSpc>
                <a:spcPct val="90000"/>
              </a:lnSpc>
            </a:pPr>
            <a:r>
              <a:rPr lang="en-US" sz="2000" smtClean="0"/>
              <a:t>These were the county, city and school district and we needed each to pass a supporting resolution.</a:t>
            </a:r>
          </a:p>
          <a:p>
            <a:pPr lvl="1">
              <a:lnSpc>
                <a:spcPct val="90000"/>
              </a:lnSpc>
            </a:pPr>
            <a:r>
              <a:rPr lang="en-US" sz="2000" smtClean="0"/>
              <a:t>Traditional split of taxes 52/36/12.</a:t>
            </a:r>
          </a:p>
          <a:p>
            <a:pPr lvl="1">
              <a:lnSpc>
                <a:spcPct val="90000"/>
              </a:lnSpc>
            </a:pPr>
            <a:r>
              <a:rPr lang="en-US" sz="2000" smtClean="0"/>
              <a:t>We had to overcome existing political turmoil between the groups as they all wanted control of payment in lieu of taxes that we offered.</a:t>
            </a:r>
          </a:p>
          <a:p>
            <a:pPr lvl="1">
              <a:lnSpc>
                <a:spcPct val="90000"/>
              </a:lnSpc>
            </a:pPr>
            <a:r>
              <a:rPr lang="en-US" sz="2000" smtClean="0"/>
              <a:t>The public relations and lobbying effort took over a year to resolve this issue.  With some compromise from most parties the resolutions were obtained.</a:t>
            </a:r>
          </a:p>
        </p:txBody>
      </p:sp>
    </p:spTree>
    <p:extLst>
      <p:ext uri="{BB962C8B-B14F-4D97-AF65-F5344CB8AC3E}">
        <p14:creationId xmlns:p14="http://schemas.microsoft.com/office/powerpoint/2010/main" val="26035003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184150" y="177837"/>
            <a:ext cx="6011934" cy="777505"/>
          </a:xfrm>
        </p:spPr>
        <p:txBody>
          <a:bodyPr>
            <a:noAutofit/>
          </a:bodyPr>
          <a:lstStyle/>
          <a:p>
            <a:r>
              <a:rPr lang="en-US" sz="3200" dirty="0" smtClean="0"/>
              <a:t>Development – Case #4 Flight Patterns</a:t>
            </a:r>
          </a:p>
        </p:txBody>
      </p:sp>
      <p:pic>
        <p:nvPicPr>
          <p:cNvPr id="3184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6883400" cy="476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59968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164626" y="177838"/>
            <a:ext cx="6072401" cy="709266"/>
          </a:xfrm>
        </p:spPr>
        <p:txBody>
          <a:bodyPr>
            <a:normAutofit/>
          </a:bodyPr>
          <a:lstStyle/>
          <a:p>
            <a:r>
              <a:rPr lang="en-US" sz="3200" dirty="0" smtClean="0"/>
              <a:t>Development – Case #5  FAA</a:t>
            </a:r>
          </a:p>
        </p:txBody>
      </p:sp>
      <p:sp>
        <p:nvSpPr>
          <p:cNvPr id="316419" name="Rectangle 3"/>
          <p:cNvSpPr>
            <a:spLocks noGrp="1" noChangeArrowheads="1"/>
          </p:cNvSpPr>
          <p:nvPr>
            <p:ph type="body" idx="1"/>
          </p:nvPr>
        </p:nvSpPr>
        <p:spPr/>
        <p:txBody>
          <a:bodyPr/>
          <a:lstStyle/>
          <a:p>
            <a:r>
              <a:rPr lang="en-US" sz="2400" smtClean="0"/>
              <a:t>For wind projects the FAA determinations of no hazard have become one of the more difficult approvals to secure.</a:t>
            </a:r>
          </a:p>
          <a:p>
            <a:pPr lvl="1"/>
            <a:r>
              <a:rPr lang="en-US" sz="2000" smtClean="0"/>
              <a:t>Spring Canyon, CO – a VOR was located at the Sydney, NE airport and it was determined that the location of the projects turbines might impact the operation of the VOR.</a:t>
            </a:r>
          </a:p>
          <a:p>
            <a:pPr lvl="1"/>
            <a:r>
              <a:rPr lang="en-US" sz="2000" smtClean="0"/>
              <a:t>Negotiation to agree to a pre and post construction flight tests to determine impact with a financial obligation to remedy if operation of the VOR degraded.</a:t>
            </a:r>
          </a:p>
          <a:p>
            <a:pPr lvl="1"/>
            <a:r>
              <a:rPr lang="en-US" sz="2000" smtClean="0"/>
              <a:t>Grand Ridge, IL  - the Joliet radar utilized by the department of defense is potentially obstructed.</a:t>
            </a:r>
          </a:p>
        </p:txBody>
      </p:sp>
    </p:spTree>
    <p:extLst>
      <p:ext uri="{BB962C8B-B14F-4D97-AF65-F5344CB8AC3E}">
        <p14:creationId xmlns:p14="http://schemas.microsoft.com/office/powerpoint/2010/main" val="34015112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191070" y="191070"/>
            <a:ext cx="6155140" cy="696034"/>
          </a:xfrm>
        </p:spPr>
        <p:txBody>
          <a:bodyPr>
            <a:normAutofit/>
          </a:bodyPr>
          <a:lstStyle/>
          <a:p>
            <a:r>
              <a:rPr lang="en-US" sz="3600" dirty="0" smtClean="0"/>
              <a:t>Development – Case #6 Land</a:t>
            </a:r>
          </a:p>
        </p:txBody>
      </p:sp>
      <p:sp>
        <p:nvSpPr>
          <p:cNvPr id="317443" name="Rectangle 3"/>
          <p:cNvSpPr>
            <a:spLocks noGrp="1" noChangeArrowheads="1"/>
          </p:cNvSpPr>
          <p:nvPr>
            <p:ph type="body" idx="1"/>
          </p:nvPr>
        </p:nvSpPr>
        <p:spPr/>
        <p:txBody>
          <a:bodyPr/>
          <a:lstStyle/>
          <a:p>
            <a:pPr>
              <a:lnSpc>
                <a:spcPct val="80000"/>
              </a:lnSpc>
            </a:pPr>
            <a:r>
              <a:rPr lang="en-US" sz="2000" dirty="0" smtClean="0"/>
              <a:t>A gas turbine </a:t>
            </a:r>
            <a:r>
              <a:rPr lang="en-US" sz="2000" dirty="0" err="1" smtClean="0"/>
              <a:t>peaker</a:t>
            </a:r>
            <a:r>
              <a:rPr lang="en-US" sz="2000" dirty="0" smtClean="0"/>
              <a:t> like Cannon Falls occupies an approximate 30 acre site acquired from a single owner.</a:t>
            </a:r>
          </a:p>
          <a:p>
            <a:pPr>
              <a:lnSpc>
                <a:spcPct val="80000"/>
              </a:lnSpc>
            </a:pPr>
            <a:r>
              <a:rPr lang="en-US" sz="2000" dirty="0" smtClean="0"/>
              <a:t>The Beech Ridge project in WV is a wind project with one main landowner, MWV, for the site and 13 landowners for the transmission line.</a:t>
            </a:r>
          </a:p>
          <a:p>
            <a:pPr>
              <a:lnSpc>
                <a:spcPct val="80000"/>
              </a:lnSpc>
            </a:pPr>
            <a:r>
              <a:rPr lang="en-US" sz="2000" dirty="0" smtClean="0"/>
              <a:t>The Gratiot project in WI had over 200 landowners involved for the project site.</a:t>
            </a:r>
          </a:p>
          <a:p>
            <a:pPr>
              <a:lnSpc>
                <a:spcPct val="80000"/>
              </a:lnSpc>
            </a:pPr>
            <a:r>
              <a:rPr lang="en-US" sz="2000" dirty="0" smtClean="0"/>
              <a:t>When executing a wind project each landowner for a wind project:</a:t>
            </a:r>
          </a:p>
          <a:p>
            <a:pPr lvl="1">
              <a:lnSpc>
                <a:spcPct val="80000"/>
              </a:lnSpc>
            </a:pPr>
            <a:r>
              <a:rPr lang="en-US" sz="1800" dirty="0" smtClean="0"/>
              <a:t>Will have an agreement with Invenergy.</a:t>
            </a:r>
          </a:p>
          <a:p>
            <a:pPr lvl="1">
              <a:lnSpc>
                <a:spcPct val="80000"/>
              </a:lnSpc>
            </a:pPr>
            <a:r>
              <a:rPr lang="en-US" sz="1800" dirty="0" smtClean="0"/>
              <a:t>Will need to concur with the location of the facilities to be constructed.</a:t>
            </a:r>
          </a:p>
          <a:p>
            <a:pPr lvl="1">
              <a:lnSpc>
                <a:spcPct val="80000"/>
              </a:lnSpc>
            </a:pPr>
            <a:r>
              <a:rPr lang="en-US" sz="1800" dirty="0" smtClean="0"/>
              <a:t>Will have to enter into an estoppel to support financing.</a:t>
            </a:r>
          </a:p>
          <a:p>
            <a:pPr lvl="1">
              <a:lnSpc>
                <a:spcPct val="80000"/>
              </a:lnSpc>
            </a:pPr>
            <a:r>
              <a:rPr lang="en-US" sz="1800" dirty="0" smtClean="0"/>
              <a:t>Will have to sign off on the final reclamation of construction on their property.</a:t>
            </a:r>
          </a:p>
        </p:txBody>
      </p:sp>
    </p:spTree>
    <p:extLst>
      <p:ext uri="{BB962C8B-B14F-4D97-AF65-F5344CB8AC3E}">
        <p14:creationId xmlns:p14="http://schemas.microsoft.com/office/powerpoint/2010/main" val="6132102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137331" y="365127"/>
            <a:ext cx="7886700" cy="374578"/>
          </a:xfrm>
        </p:spPr>
        <p:txBody>
          <a:bodyPr>
            <a:normAutofit fontScale="90000"/>
          </a:bodyPr>
          <a:lstStyle/>
          <a:p>
            <a:r>
              <a:rPr lang="en-US" dirty="0" smtClean="0"/>
              <a:t>Development - Summarized</a:t>
            </a:r>
          </a:p>
        </p:txBody>
      </p:sp>
      <p:sp>
        <p:nvSpPr>
          <p:cNvPr id="302083" name="Rectangle 3"/>
          <p:cNvSpPr>
            <a:spLocks noGrp="1" noChangeArrowheads="1"/>
          </p:cNvSpPr>
          <p:nvPr>
            <p:ph type="body" idx="1"/>
          </p:nvPr>
        </p:nvSpPr>
        <p:spPr/>
        <p:txBody>
          <a:bodyPr/>
          <a:lstStyle/>
          <a:p>
            <a:pPr>
              <a:lnSpc>
                <a:spcPct val="90000"/>
              </a:lnSpc>
            </a:pPr>
            <a:r>
              <a:rPr lang="en-US" dirty="0" smtClean="0"/>
              <a:t>Development </a:t>
            </a:r>
            <a:r>
              <a:rPr lang="en-US" dirty="0" smtClean="0"/>
              <a:t>is having the persistence to push forward to create a project by overcoming whatever challenges are </a:t>
            </a:r>
            <a:r>
              <a:rPr lang="en-US" dirty="0" smtClean="0"/>
              <a:t>encountered</a:t>
            </a:r>
            <a:endParaRPr lang="en-US" dirty="0" smtClean="0"/>
          </a:p>
        </p:txBody>
      </p:sp>
    </p:spTree>
    <p:extLst>
      <p:ext uri="{BB962C8B-B14F-4D97-AF65-F5344CB8AC3E}">
        <p14:creationId xmlns:p14="http://schemas.microsoft.com/office/powerpoint/2010/main" val="741992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ECDIVLINE"/>
          <p:cNvSpPr>
            <a:spLocks noChangeShapeType="1"/>
          </p:cNvSpPr>
          <p:nvPr/>
        </p:nvSpPr>
        <p:spPr bwMode="gray">
          <a:xfrm flipV="1">
            <a:off x="343188" y="4374356"/>
            <a:ext cx="8379405" cy="0"/>
          </a:xfrm>
          <a:prstGeom prst="line">
            <a:avLst/>
          </a:prstGeom>
          <a:noFill/>
          <a:ln w="6350">
            <a:solidFill>
              <a:srgbClr val="000000"/>
            </a:solidFill>
            <a:round/>
            <a:headEnd/>
            <a:tailEnd/>
          </a:ln>
        </p:spPr>
        <p:txBody>
          <a:bodyPr wrap="square" lIns="0" tIns="0" rIns="0" bIns="0" anchor="ctr">
            <a:spAutoFit/>
          </a:bodyPr>
          <a:lstStyle/>
          <a:p>
            <a:pPr algn="ctr" defTabSz="820583">
              <a:spcBef>
                <a:spcPct val="50000"/>
              </a:spcBef>
            </a:pPr>
            <a:endParaRPr lang="en-US" sz="1300" b="1" dirty="0">
              <a:solidFill>
                <a:srgbClr val="000000"/>
              </a:solidFill>
              <a:latin typeface="Garamond"/>
            </a:endParaRPr>
          </a:p>
        </p:txBody>
      </p:sp>
      <p:sp>
        <p:nvSpPr>
          <p:cNvPr id="23555" name="SectionDivider"/>
          <p:cNvSpPr txBox="1">
            <a:spLocks noChangeArrowheads="1"/>
          </p:cNvSpPr>
          <p:nvPr/>
        </p:nvSpPr>
        <p:spPr bwMode="gray">
          <a:xfrm>
            <a:off x="230909" y="112059"/>
            <a:ext cx="167409" cy="403412"/>
          </a:xfrm>
          <a:prstGeom prst="rect">
            <a:avLst/>
          </a:prstGeom>
          <a:noFill/>
          <a:ln w="9525">
            <a:noFill/>
            <a:miter lim="800000"/>
            <a:headEnd/>
            <a:tailEnd/>
          </a:ln>
        </p:spPr>
        <p:txBody>
          <a:bodyPr wrap="none" lIns="0" tIns="0" rIns="0" bIns="0"/>
          <a:lstStyle/>
          <a:p>
            <a:pPr algn="ctr" defTabSz="914287">
              <a:spcBef>
                <a:spcPct val="50000"/>
              </a:spcBef>
            </a:pPr>
            <a:endParaRPr lang="en-US" sz="1400" dirty="0">
              <a:solidFill>
                <a:srgbClr val="000000"/>
              </a:solidFill>
              <a:latin typeface="Garamond"/>
            </a:endParaRPr>
          </a:p>
        </p:txBody>
      </p:sp>
      <p:sp>
        <p:nvSpPr>
          <p:cNvPr id="23556" name="SECNAME"/>
          <p:cNvSpPr txBox="1">
            <a:spLocks noChangeArrowheads="1"/>
          </p:cNvSpPr>
          <p:nvPr/>
        </p:nvSpPr>
        <p:spPr bwMode="gray">
          <a:xfrm>
            <a:off x="343188" y="4529137"/>
            <a:ext cx="7504545" cy="309563"/>
          </a:xfrm>
          <a:prstGeom prst="rect">
            <a:avLst/>
          </a:prstGeom>
          <a:noFill/>
          <a:ln w="9525">
            <a:noFill/>
            <a:miter lim="800000"/>
            <a:headEnd/>
            <a:tailEnd/>
          </a:ln>
        </p:spPr>
        <p:txBody>
          <a:bodyPr lIns="0" tIns="0" rIns="0" bIns="0"/>
          <a:lstStyle/>
          <a:p>
            <a:pPr defTabSz="914287">
              <a:spcBef>
                <a:spcPct val="50000"/>
              </a:spcBef>
              <a:tabLst>
                <a:tab pos="405875" algn="l"/>
                <a:tab pos="820295" algn="l"/>
              </a:tabLst>
            </a:pPr>
            <a:r>
              <a:rPr lang="en-US" b="1" dirty="0" smtClean="0">
                <a:solidFill>
                  <a:srgbClr val="000000"/>
                </a:solidFill>
                <a:latin typeface="Garamond"/>
              </a:rPr>
              <a:t>Contact Information</a:t>
            </a:r>
            <a:endParaRPr lang="en-US" b="1" dirty="0">
              <a:solidFill>
                <a:srgbClr val="000000"/>
              </a:solidFill>
              <a:latin typeface="Garamond"/>
            </a:endParaRPr>
          </a:p>
        </p:txBody>
      </p:sp>
      <p:sp>
        <p:nvSpPr>
          <p:cNvPr id="23557" name="SECTITLE"/>
          <p:cNvSpPr txBox="1">
            <a:spLocks noChangeArrowheads="1"/>
          </p:cNvSpPr>
          <p:nvPr/>
        </p:nvSpPr>
        <p:spPr bwMode="gray">
          <a:xfrm>
            <a:off x="5207003" y="605121"/>
            <a:ext cx="3515591" cy="161085"/>
          </a:xfrm>
          <a:prstGeom prst="rect">
            <a:avLst/>
          </a:prstGeom>
          <a:noFill/>
          <a:ln w="9525">
            <a:noFill/>
            <a:miter lim="800000"/>
            <a:headEnd/>
            <a:tailEnd/>
          </a:ln>
        </p:spPr>
        <p:txBody>
          <a:bodyPr wrap="none" lIns="45698" tIns="45698" rIns="45698" bIns="0"/>
          <a:lstStyle/>
          <a:p>
            <a:pPr algn="r" defTabSz="914287">
              <a:spcBef>
                <a:spcPct val="50000"/>
              </a:spcBef>
            </a:pPr>
            <a:endParaRPr lang="en-US" sz="800" b="1" dirty="0">
              <a:solidFill>
                <a:srgbClr val="335A8F"/>
              </a:solidFill>
              <a:latin typeface="Garamond"/>
            </a:endParaRPr>
          </a:p>
        </p:txBody>
      </p:sp>
      <p:sp>
        <p:nvSpPr>
          <p:cNvPr id="9" name="TextBox 8"/>
          <p:cNvSpPr txBox="1"/>
          <p:nvPr/>
        </p:nvSpPr>
        <p:spPr>
          <a:xfrm>
            <a:off x="313102" y="4846093"/>
            <a:ext cx="2552321" cy="738155"/>
          </a:xfrm>
          <a:prstGeom prst="rect">
            <a:avLst/>
          </a:prstGeom>
          <a:noFill/>
        </p:spPr>
        <p:txBody>
          <a:bodyPr wrap="square" lIns="90928" tIns="45468" rIns="90928" bIns="45468" rtlCol="0">
            <a:spAutoFit/>
          </a:bodyPr>
          <a:lstStyle/>
          <a:p>
            <a:pPr defTabSz="909284" eaLnBrk="1" fontAlgn="auto" hangingPunct="1">
              <a:spcBef>
                <a:spcPts val="0"/>
              </a:spcBef>
              <a:spcAft>
                <a:spcPts val="0"/>
              </a:spcAft>
            </a:pPr>
            <a:r>
              <a:rPr lang="en-US" sz="1400" b="1" dirty="0" smtClean="0">
                <a:solidFill>
                  <a:prstClr val="black"/>
                </a:solidFill>
                <a:latin typeface="Garamond"/>
              </a:rPr>
              <a:t>Charles Murray, P.E.</a:t>
            </a:r>
          </a:p>
          <a:p>
            <a:pPr defTabSz="909284" eaLnBrk="1" fontAlgn="auto" hangingPunct="1">
              <a:spcBef>
                <a:spcPts val="0"/>
              </a:spcBef>
              <a:spcAft>
                <a:spcPts val="0"/>
              </a:spcAft>
            </a:pPr>
            <a:r>
              <a:rPr lang="en-US" sz="1400" dirty="0" smtClean="0">
                <a:solidFill>
                  <a:prstClr val="black"/>
                </a:solidFill>
                <a:latin typeface="Garamond"/>
              </a:rPr>
              <a:t>312-582-1265</a:t>
            </a:r>
          </a:p>
          <a:p>
            <a:pPr defTabSz="909284" eaLnBrk="1" fontAlgn="auto" hangingPunct="1">
              <a:spcBef>
                <a:spcPts val="0"/>
              </a:spcBef>
              <a:spcAft>
                <a:spcPts val="0"/>
              </a:spcAft>
            </a:pPr>
            <a:r>
              <a:rPr lang="en-US" sz="1400" u="sng" dirty="0" smtClean="0">
                <a:solidFill>
                  <a:prstClr val="black"/>
                </a:solidFill>
                <a:latin typeface="Garamond"/>
              </a:rPr>
              <a:t>CMurray@invenergyllc.com </a:t>
            </a:r>
            <a:endParaRPr lang="en-US" sz="1400" u="sng" dirty="0">
              <a:solidFill>
                <a:prstClr val="black"/>
              </a:solidFill>
              <a:latin typeface="Garamond"/>
            </a:endParaRPr>
          </a:p>
        </p:txBody>
      </p:sp>
      <p:sp>
        <p:nvSpPr>
          <p:cNvPr id="2" name="TextBox 1"/>
          <p:cNvSpPr txBox="1"/>
          <p:nvPr/>
        </p:nvSpPr>
        <p:spPr>
          <a:xfrm>
            <a:off x="352713" y="5893802"/>
            <a:ext cx="4613561" cy="338554"/>
          </a:xfrm>
          <a:prstGeom prst="rect">
            <a:avLst/>
          </a:prstGeom>
          <a:noFill/>
        </p:spPr>
        <p:txBody>
          <a:bodyPr wrap="square" rtlCol="0">
            <a:spAutoFit/>
          </a:bodyPr>
          <a:lstStyle/>
          <a:p>
            <a:pPr defTabSz="909284" eaLnBrk="1" fontAlgn="auto" hangingPunct="1">
              <a:spcBef>
                <a:spcPts val="0"/>
              </a:spcBef>
              <a:spcAft>
                <a:spcPts val="0"/>
              </a:spcAft>
            </a:pPr>
            <a:r>
              <a:rPr lang="en-US" sz="1600" dirty="0" smtClean="0">
                <a:solidFill>
                  <a:srgbClr val="000000"/>
                </a:solidFill>
                <a:latin typeface="Garamond"/>
              </a:rPr>
              <a:t>Website: </a:t>
            </a:r>
            <a:r>
              <a:rPr lang="en-US" sz="1600" u="sng" dirty="0" smtClean="0">
                <a:solidFill>
                  <a:srgbClr val="000000"/>
                </a:solidFill>
                <a:latin typeface="Garamond"/>
              </a:rPr>
              <a:t>www.invenergyllc.com</a:t>
            </a:r>
            <a:endParaRPr lang="en-US" sz="1600" u="sng" dirty="0">
              <a:solidFill>
                <a:srgbClr val="000000"/>
              </a:solidFill>
              <a:latin typeface="Garamond"/>
            </a:endParaRPr>
          </a:p>
        </p:txBody>
      </p:sp>
    </p:spTree>
    <p:custDataLst>
      <p:tags r:id="rId1"/>
    </p:custDataLst>
    <p:extLst>
      <p:ext uri="{BB962C8B-B14F-4D97-AF65-F5344CB8AC3E}">
        <p14:creationId xmlns:p14="http://schemas.microsoft.com/office/powerpoint/2010/main" val="3470132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5652" y="2969542"/>
            <a:ext cx="967817" cy="95195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5652" y="4974462"/>
            <a:ext cx="967817" cy="96846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24966" y="2969542"/>
            <a:ext cx="951952" cy="95195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24966" y="4961046"/>
            <a:ext cx="951952" cy="981879"/>
          </a:xfrm>
          <a:prstGeom prst="rect">
            <a:avLst/>
          </a:prstGeom>
        </p:spPr>
      </p:pic>
      <p:sp>
        <p:nvSpPr>
          <p:cNvPr id="10" name="Content Placeholder 2"/>
          <p:cNvSpPr>
            <a:spLocks noGrp="1"/>
          </p:cNvSpPr>
          <p:nvPr>
            <p:ph idx="1"/>
          </p:nvPr>
        </p:nvSpPr>
        <p:spPr>
          <a:xfrm>
            <a:off x="2280165" y="2890985"/>
            <a:ext cx="1781326" cy="1585847"/>
          </a:xfrm>
        </p:spPr>
        <p:txBody>
          <a:bodyPr>
            <a:normAutofit/>
          </a:bodyPr>
          <a:lstStyle/>
          <a:p>
            <a:pPr marL="0" indent="0">
              <a:lnSpc>
                <a:spcPct val="110000"/>
              </a:lnSpc>
              <a:spcBef>
                <a:spcPts val="0"/>
              </a:spcBef>
              <a:buNone/>
            </a:pPr>
            <a:r>
              <a:rPr lang="en-US" sz="2600" dirty="0">
                <a:solidFill>
                  <a:schemeClr val="tx1">
                    <a:lumMod val="75000"/>
                    <a:lumOff val="25000"/>
                  </a:schemeClr>
                </a:solidFill>
                <a:latin typeface="Franklin Gothic Medium" panose="020B0603020102020204" pitchFamily="34" charset="0"/>
                <a:ea typeface="Bebas Neue" charset="0"/>
                <a:cs typeface="Bebas Neue" charset="0"/>
              </a:rPr>
              <a:t>Wind</a:t>
            </a:r>
          </a:p>
          <a:p>
            <a:pPr marL="0" indent="0">
              <a:lnSpc>
                <a:spcPct val="110000"/>
              </a:lnSpc>
              <a:spcBef>
                <a:spcPts val="0"/>
              </a:spcBef>
              <a:buNone/>
            </a:pPr>
            <a:r>
              <a:rPr lang="en-US" sz="1800" spc="-38" dirty="0" smtClean="0">
                <a:solidFill>
                  <a:schemeClr val="tx1">
                    <a:lumMod val="75000"/>
                    <a:lumOff val="25000"/>
                  </a:schemeClr>
                </a:solidFill>
                <a:latin typeface="Franklin Gothic Book" panose="020B0503020102020204" pitchFamily="34" charset="0"/>
                <a:ea typeface="Oswald Light" charset="0"/>
                <a:cs typeface="Oswald Light" charset="0"/>
              </a:rPr>
              <a:t>6</a:t>
            </a:r>
            <a:r>
              <a:rPr lang="en-US" sz="1800" spc="-38" dirty="0">
                <a:latin typeface="Franklin Gothic Book" panose="020B0503020102020204" pitchFamily="34" charset="0"/>
                <a:ea typeface="Oswald Light" charset="0"/>
                <a:cs typeface="Oswald Light" charset="0"/>
              </a:rPr>
              <a:t>5</a:t>
            </a:r>
            <a:r>
              <a:rPr lang="en-US" sz="1800" spc="-38" dirty="0" smtClean="0">
                <a:solidFill>
                  <a:schemeClr val="tx1">
                    <a:lumMod val="75000"/>
                    <a:lumOff val="25000"/>
                  </a:schemeClr>
                </a:solidFill>
                <a:latin typeface="Franklin Gothic Book" panose="020B0503020102020204" pitchFamily="34" charset="0"/>
                <a:ea typeface="Oswald Light" charset="0"/>
                <a:cs typeface="Oswald Light" charset="0"/>
              </a:rPr>
              <a:t> </a:t>
            </a:r>
            <a:r>
              <a:rPr lang="en-US" sz="1800" spc="-38" dirty="0">
                <a:solidFill>
                  <a:schemeClr val="tx1">
                    <a:lumMod val="75000"/>
                    <a:lumOff val="25000"/>
                  </a:schemeClr>
                </a:solidFill>
                <a:latin typeface="Franklin Gothic Book" panose="020B0503020102020204" pitchFamily="34" charset="0"/>
                <a:ea typeface="Oswald Light" charset="0"/>
                <a:cs typeface="Oswald Light" charset="0"/>
              </a:rPr>
              <a:t>projects</a:t>
            </a:r>
          </a:p>
          <a:p>
            <a:pPr marL="0" indent="0">
              <a:lnSpc>
                <a:spcPct val="110000"/>
              </a:lnSpc>
              <a:spcBef>
                <a:spcPts val="0"/>
              </a:spcBef>
              <a:buNone/>
            </a:pPr>
            <a:r>
              <a:rPr lang="en-US" sz="1800" spc="-38" dirty="0">
                <a:solidFill>
                  <a:schemeClr val="tx1">
                    <a:lumMod val="75000"/>
                    <a:lumOff val="25000"/>
                  </a:schemeClr>
                </a:solidFill>
                <a:latin typeface="Franklin Gothic Book" panose="020B0503020102020204" pitchFamily="34" charset="0"/>
                <a:ea typeface="Oswald Light" charset="0"/>
                <a:cs typeface="Oswald Light" charset="0"/>
              </a:rPr>
              <a:t>6,900 </a:t>
            </a:r>
            <a:r>
              <a:rPr lang="en-US" sz="1800" spc="-38" dirty="0" smtClean="0">
                <a:solidFill>
                  <a:schemeClr val="tx1">
                    <a:lumMod val="75000"/>
                    <a:lumOff val="25000"/>
                  </a:schemeClr>
                </a:solidFill>
                <a:latin typeface="Franklin Gothic Book" panose="020B0503020102020204" pitchFamily="34" charset="0"/>
                <a:ea typeface="Oswald Light" charset="0"/>
                <a:cs typeface="Oswald Light" charset="0"/>
              </a:rPr>
              <a:t>MW</a:t>
            </a:r>
            <a:endParaRPr lang="en-US" sz="1800" spc="-38" dirty="0">
              <a:solidFill>
                <a:schemeClr val="tx1">
                  <a:lumMod val="75000"/>
                  <a:lumOff val="25000"/>
                </a:schemeClr>
              </a:solidFill>
              <a:latin typeface="Franklin Gothic Book" panose="020B0503020102020204" pitchFamily="34" charset="0"/>
              <a:ea typeface="Oswald Light" charset="0"/>
              <a:cs typeface="Oswald Light" charset="0"/>
            </a:endParaRPr>
          </a:p>
        </p:txBody>
      </p:sp>
      <p:sp>
        <p:nvSpPr>
          <p:cNvPr id="11" name="Content Placeholder 2"/>
          <p:cNvSpPr txBox="1">
            <a:spLocks/>
          </p:cNvSpPr>
          <p:nvPr/>
        </p:nvSpPr>
        <p:spPr>
          <a:xfrm>
            <a:off x="2280165" y="4878009"/>
            <a:ext cx="2060483" cy="116136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spcBef>
                <a:spcPts val="0"/>
              </a:spcBef>
              <a:buNone/>
            </a:pPr>
            <a:r>
              <a:rPr lang="en-US" dirty="0" smtClean="0">
                <a:solidFill>
                  <a:schemeClr val="tx1">
                    <a:lumMod val="75000"/>
                    <a:lumOff val="25000"/>
                  </a:schemeClr>
                </a:solidFill>
                <a:latin typeface="Franklin Gothic Medium" panose="020B0603020102020204" pitchFamily="34" charset="0"/>
                <a:ea typeface="Bebas Neue" charset="0"/>
                <a:cs typeface="Bebas Neue" charset="0"/>
              </a:rPr>
              <a:t>Natural Gas</a:t>
            </a:r>
            <a:endParaRPr lang="en-US" dirty="0">
              <a:solidFill>
                <a:schemeClr val="tx1">
                  <a:lumMod val="75000"/>
                  <a:lumOff val="25000"/>
                </a:schemeClr>
              </a:solidFill>
              <a:latin typeface="Franklin Gothic Medium" panose="020B0603020102020204" pitchFamily="34" charset="0"/>
              <a:ea typeface="Bebas Neue" charset="0"/>
              <a:cs typeface="Bebas Neue" charset="0"/>
            </a:endParaRPr>
          </a:p>
          <a:p>
            <a:pPr marL="0" indent="0">
              <a:lnSpc>
                <a:spcPct val="110000"/>
              </a:lnSpc>
              <a:spcBef>
                <a:spcPts val="0"/>
              </a:spcBef>
              <a:buNone/>
            </a:pPr>
            <a:r>
              <a:rPr lang="en-US" sz="1800" spc="-38" dirty="0">
                <a:solidFill>
                  <a:schemeClr val="tx1">
                    <a:lumMod val="75000"/>
                    <a:lumOff val="25000"/>
                  </a:schemeClr>
                </a:solidFill>
                <a:latin typeface="Franklin Gothic Book" panose="020B0503020102020204" pitchFamily="34" charset="0"/>
                <a:ea typeface="Oswald Light" charset="0"/>
                <a:cs typeface="Oswald Light" charset="0"/>
              </a:rPr>
              <a:t>11 projects</a:t>
            </a:r>
          </a:p>
          <a:p>
            <a:pPr marL="0" indent="0">
              <a:lnSpc>
                <a:spcPct val="110000"/>
              </a:lnSpc>
              <a:spcBef>
                <a:spcPts val="0"/>
              </a:spcBef>
              <a:buNone/>
            </a:pPr>
            <a:r>
              <a:rPr lang="en-US" sz="1800" spc="-38" dirty="0">
                <a:solidFill>
                  <a:schemeClr val="tx1">
                    <a:lumMod val="75000"/>
                    <a:lumOff val="25000"/>
                  </a:schemeClr>
                </a:solidFill>
                <a:latin typeface="Franklin Gothic Book" panose="020B0503020102020204" pitchFamily="34" charset="0"/>
                <a:ea typeface="Oswald Light" charset="0"/>
                <a:cs typeface="Oswald Light" charset="0"/>
              </a:rPr>
              <a:t>5,800 </a:t>
            </a:r>
            <a:r>
              <a:rPr lang="en-US" sz="1800" spc="-38" dirty="0" smtClean="0">
                <a:solidFill>
                  <a:schemeClr val="tx1">
                    <a:lumMod val="75000"/>
                    <a:lumOff val="25000"/>
                  </a:schemeClr>
                </a:solidFill>
                <a:latin typeface="Franklin Gothic Book" panose="020B0503020102020204" pitchFamily="34" charset="0"/>
                <a:ea typeface="Oswald Light" charset="0"/>
                <a:cs typeface="Oswald Light" charset="0"/>
              </a:rPr>
              <a:t>MW</a:t>
            </a:r>
            <a:endParaRPr lang="en-US" sz="1800" dirty="0">
              <a:solidFill>
                <a:schemeClr val="tx1">
                  <a:lumMod val="75000"/>
                  <a:lumOff val="25000"/>
                </a:schemeClr>
              </a:solidFill>
              <a:latin typeface="Franklin Gothic Book" panose="020B0503020102020204" pitchFamily="34" charset="0"/>
              <a:ea typeface="Bebas Neue" charset="0"/>
              <a:cs typeface="Bebas Neue" charset="0"/>
            </a:endParaRPr>
          </a:p>
        </p:txBody>
      </p:sp>
      <p:sp>
        <p:nvSpPr>
          <p:cNvPr id="12" name="Content Placeholder 2"/>
          <p:cNvSpPr txBox="1">
            <a:spLocks/>
          </p:cNvSpPr>
          <p:nvPr/>
        </p:nvSpPr>
        <p:spPr>
          <a:xfrm>
            <a:off x="6017645" y="2911195"/>
            <a:ext cx="1445495" cy="1068646"/>
          </a:xfrm>
          <a:prstGeom prst="rect">
            <a:avLst/>
          </a:prstGeom>
        </p:spPr>
        <p:txBody>
          <a:bodyPr vert="horz" lIns="68580" tIns="34290" rIns="68580" bIns="34290" rtlCol="0">
            <a:normAutofit fontScale="3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0"/>
              </a:spcBef>
              <a:buNone/>
            </a:pPr>
            <a:r>
              <a:rPr lang="en-US" sz="8000" dirty="0">
                <a:solidFill>
                  <a:schemeClr val="tx1">
                    <a:lumMod val="75000"/>
                    <a:lumOff val="25000"/>
                  </a:schemeClr>
                </a:solidFill>
                <a:latin typeface="Franklin Gothic Medium" panose="020B0603020102020204" pitchFamily="34" charset="0"/>
                <a:ea typeface="Bebas Neue" charset="0"/>
                <a:cs typeface="Bebas Neue" charset="0"/>
              </a:rPr>
              <a:t>Solar</a:t>
            </a:r>
          </a:p>
          <a:p>
            <a:pPr marL="0" indent="0">
              <a:lnSpc>
                <a:spcPct val="120000"/>
              </a:lnSpc>
              <a:spcBef>
                <a:spcPts val="0"/>
              </a:spcBef>
              <a:buNone/>
            </a:pPr>
            <a:r>
              <a:rPr lang="en-US" sz="5500" spc="-38" dirty="0">
                <a:solidFill>
                  <a:schemeClr val="tx1">
                    <a:lumMod val="75000"/>
                    <a:lumOff val="25000"/>
                  </a:schemeClr>
                </a:solidFill>
                <a:latin typeface="Franklin Gothic Book" panose="020B0503020102020204" pitchFamily="34" charset="0"/>
                <a:ea typeface="Oswald Light" charset="0"/>
                <a:cs typeface="Oswald Light" charset="0"/>
              </a:rPr>
              <a:t>8 projects</a:t>
            </a:r>
          </a:p>
          <a:p>
            <a:pPr marL="0" indent="0">
              <a:lnSpc>
                <a:spcPct val="120000"/>
              </a:lnSpc>
              <a:spcBef>
                <a:spcPts val="0"/>
              </a:spcBef>
              <a:buNone/>
            </a:pPr>
            <a:r>
              <a:rPr lang="en-US" sz="5500" spc="-38" dirty="0" smtClean="0">
                <a:solidFill>
                  <a:schemeClr val="tx1">
                    <a:lumMod val="75000"/>
                    <a:lumOff val="25000"/>
                  </a:schemeClr>
                </a:solidFill>
                <a:latin typeface="Franklin Gothic Book" panose="020B0503020102020204" pitchFamily="34" charset="0"/>
                <a:ea typeface="Oswald Light" charset="0"/>
                <a:cs typeface="Oswald Light" charset="0"/>
              </a:rPr>
              <a:t>140 MW</a:t>
            </a:r>
            <a:endParaRPr lang="en-US" sz="5500" spc="-38" dirty="0">
              <a:solidFill>
                <a:schemeClr val="tx1">
                  <a:lumMod val="75000"/>
                  <a:lumOff val="25000"/>
                </a:schemeClr>
              </a:solidFill>
              <a:latin typeface="Franklin Gothic Book" panose="020B0503020102020204" pitchFamily="34" charset="0"/>
              <a:ea typeface="Oswald Light" charset="0"/>
              <a:cs typeface="Oswald Light" charset="0"/>
            </a:endParaRPr>
          </a:p>
        </p:txBody>
      </p:sp>
      <p:sp>
        <p:nvSpPr>
          <p:cNvPr id="13" name="Content Placeholder 2"/>
          <p:cNvSpPr txBox="1">
            <a:spLocks/>
          </p:cNvSpPr>
          <p:nvPr/>
        </p:nvSpPr>
        <p:spPr>
          <a:xfrm>
            <a:off x="6017645" y="4878009"/>
            <a:ext cx="2254881" cy="1015782"/>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spcBef>
                <a:spcPts val="0"/>
              </a:spcBef>
              <a:buNone/>
            </a:pPr>
            <a:r>
              <a:rPr lang="en-US" sz="2600" smtClean="0">
                <a:solidFill>
                  <a:schemeClr val="tx1">
                    <a:lumMod val="75000"/>
                    <a:lumOff val="25000"/>
                  </a:schemeClr>
                </a:solidFill>
                <a:latin typeface="Franklin Gothic Medium" panose="020B0603020102020204" pitchFamily="34" charset="0"/>
                <a:ea typeface="Bebas Neue" charset="0"/>
                <a:cs typeface="Bebas Neue" charset="0"/>
              </a:rPr>
              <a:t>Battery Storage</a:t>
            </a:r>
            <a:endParaRPr lang="en-US" sz="2600" dirty="0">
              <a:solidFill>
                <a:schemeClr val="tx1">
                  <a:lumMod val="75000"/>
                  <a:lumOff val="25000"/>
                </a:schemeClr>
              </a:solidFill>
              <a:latin typeface="Franklin Gothic Medium" panose="020B0603020102020204" pitchFamily="34" charset="0"/>
              <a:ea typeface="Bebas Neue" charset="0"/>
              <a:cs typeface="Bebas Neue" charset="0"/>
            </a:endParaRPr>
          </a:p>
          <a:p>
            <a:pPr marL="0" indent="0">
              <a:lnSpc>
                <a:spcPct val="110000"/>
              </a:lnSpc>
              <a:spcBef>
                <a:spcPts val="0"/>
              </a:spcBef>
              <a:buNone/>
            </a:pPr>
            <a:r>
              <a:rPr lang="en-US" sz="1800" spc="-38" dirty="0">
                <a:solidFill>
                  <a:schemeClr val="tx1">
                    <a:lumMod val="75000"/>
                    <a:lumOff val="25000"/>
                  </a:schemeClr>
                </a:solidFill>
                <a:latin typeface="Franklin Gothic Book" panose="020B0503020102020204" pitchFamily="34" charset="0"/>
                <a:ea typeface="Oswald Light" charset="0"/>
                <a:cs typeface="Oswald Light" charset="0"/>
              </a:rPr>
              <a:t>5 projects</a:t>
            </a:r>
          </a:p>
          <a:p>
            <a:pPr marL="0" indent="0">
              <a:lnSpc>
                <a:spcPct val="110000"/>
              </a:lnSpc>
              <a:spcBef>
                <a:spcPts val="0"/>
              </a:spcBef>
              <a:buNone/>
            </a:pPr>
            <a:r>
              <a:rPr lang="en-US" sz="1800" spc="-38" dirty="0">
                <a:solidFill>
                  <a:schemeClr val="tx1">
                    <a:lumMod val="75000"/>
                    <a:lumOff val="25000"/>
                  </a:schemeClr>
                </a:solidFill>
                <a:latin typeface="Franklin Gothic Book" panose="020B0503020102020204" pitchFamily="34" charset="0"/>
                <a:ea typeface="Oswald Light" charset="0"/>
                <a:cs typeface="Oswald Light" charset="0"/>
              </a:rPr>
              <a:t>88 </a:t>
            </a:r>
            <a:r>
              <a:rPr lang="en-US" sz="1800" spc="-38" dirty="0" smtClean="0">
                <a:solidFill>
                  <a:schemeClr val="tx1">
                    <a:lumMod val="75000"/>
                    <a:lumOff val="25000"/>
                  </a:schemeClr>
                </a:solidFill>
                <a:latin typeface="Franklin Gothic Book" panose="020B0503020102020204" pitchFamily="34" charset="0"/>
                <a:ea typeface="Oswald Light" charset="0"/>
                <a:cs typeface="Oswald Light" charset="0"/>
              </a:rPr>
              <a:t>MW</a:t>
            </a:r>
            <a:endParaRPr lang="en-US" sz="1800" spc="-38" dirty="0">
              <a:solidFill>
                <a:schemeClr val="tx1">
                  <a:lumMod val="75000"/>
                  <a:lumOff val="25000"/>
                </a:schemeClr>
              </a:solidFill>
              <a:latin typeface="Franklin Gothic Book" panose="020B0503020102020204" pitchFamily="34" charset="0"/>
              <a:ea typeface="Oswald Light" charset="0"/>
              <a:cs typeface="Oswald Light" charset="0"/>
            </a:endParaRPr>
          </a:p>
        </p:txBody>
      </p:sp>
      <p:sp>
        <p:nvSpPr>
          <p:cNvPr id="14" name="TextBox 13"/>
          <p:cNvSpPr txBox="1"/>
          <p:nvPr/>
        </p:nvSpPr>
        <p:spPr>
          <a:xfrm>
            <a:off x="577850" y="1482515"/>
            <a:ext cx="8279197" cy="892552"/>
          </a:xfrm>
          <a:prstGeom prst="rect">
            <a:avLst/>
          </a:prstGeom>
          <a:noFill/>
        </p:spPr>
        <p:txBody>
          <a:bodyPr wrap="square" rtlCol="0">
            <a:spAutoFit/>
          </a:bodyPr>
          <a:lstStyle/>
          <a:p>
            <a:r>
              <a:rPr lang="en-US" sz="2600" dirty="0" smtClean="0">
                <a:solidFill>
                  <a:schemeClr val="tx1">
                    <a:lumMod val="75000"/>
                    <a:lumOff val="25000"/>
                  </a:schemeClr>
                </a:solidFill>
                <a:latin typeface="Franklin Gothic Medium" charset="0"/>
                <a:ea typeface="Franklin Gothic Medium" charset="0"/>
                <a:cs typeface="Franklin Gothic Medium" charset="0"/>
              </a:rPr>
              <a:t>Invenergy develops, builds, owns and operates large-scale power plants across four core technologies:</a:t>
            </a:r>
            <a:endParaRPr lang="en-US" sz="2600" dirty="0">
              <a:solidFill>
                <a:schemeClr val="tx1">
                  <a:lumMod val="75000"/>
                  <a:lumOff val="25000"/>
                </a:schemeClr>
              </a:solidFill>
              <a:latin typeface="Franklin Gothic Medium" charset="0"/>
              <a:ea typeface="Franklin Gothic Medium" charset="0"/>
              <a:cs typeface="Franklin Gothic Medium" charset="0"/>
            </a:endParaRPr>
          </a:p>
        </p:txBody>
      </p:sp>
      <p:sp>
        <p:nvSpPr>
          <p:cNvPr id="16" name="Title 1"/>
          <p:cNvSpPr>
            <a:spLocks noGrp="1"/>
          </p:cNvSpPr>
          <p:nvPr>
            <p:ph type="title"/>
          </p:nvPr>
        </p:nvSpPr>
        <p:spPr>
          <a:xfrm>
            <a:off x="594987" y="9940"/>
            <a:ext cx="7886700" cy="966596"/>
          </a:xfrm>
        </p:spPr>
        <p:txBody>
          <a:bodyPr>
            <a:noAutofit/>
          </a:bodyPr>
          <a:lstStyle/>
          <a:p>
            <a:r>
              <a:rPr lang="en-US" sz="3800" dirty="0" smtClean="0">
                <a:solidFill>
                  <a:schemeClr val="bg1"/>
                </a:solidFill>
                <a:latin typeface="Franklin Gothic Demi" panose="020B0703020102020204" pitchFamily="34" charset="0"/>
              </a:rPr>
              <a:t>Broad Expertise</a:t>
            </a:r>
            <a:endParaRPr lang="en-US" sz="38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627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3659" y="810135"/>
            <a:ext cx="7270599" cy="5904157"/>
          </a:xfrm>
          <a:prstGeom prst="rect">
            <a:avLst/>
          </a:prstGeom>
        </p:spPr>
      </p:pic>
      <p:sp>
        <p:nvSpPr>
          <p:cNvPr id="5" name="TextBox 4"/>
          <p:cNvSpPr txBox="1"/>
          <p:nvPr/>
        </p:nvSpPr>
        <p:spPr>
          <a:xfrm>
            <a:off x="3114675" y="6154816"/>
            <a:ext cx="4899583" cy="430887"/>
          </a:xfrm>
          <a:prstGeom prst="rect">
            <a:avLst/>
          </a:prstGeom>
          <a:noFill/>
        </p:spPr>
        <p:txBody>
          <a:bodyPr wrap="square" rtlCol="0">
            <a:spAutoFit/>
          </a:bodyPr>
          <a:lstStyle/>
          <a:p>
            <a:r>
              <a:rPr lang="en-US" sz="1100" dirty="0">
                <a:solidFill>
                  <a:schemeClr val="tx1">
                    <a:lumMod val="75000"/>
                    <a:lumOff val="25000"/>
                  </a:schemeClr>
                </a:solidFill>
                <a:latin typeface="Franklin Gothic Book" charset="0"/>
                <a:ea typeface="Franklin Gothic Book" charset="0"/>
                <a:cs typeface="Franklin Gothic Book" charset="0"/>
              </a:rPr>
              <a:t>*As of February 1 2016; includes projects that are under construction, build </a:t>
            </a:r>
            <a:r>
              <a:rPr lang="en-US" sz="1100" dirty="0" smtClean="0">
                <a:solidFill>
                  <a:schemeClr val="tx1">
                    <a:lumMod val="75000"/>
                    <a:lumOff val="25000"/>
                  </a:schemeClr>
                </a:solidFill>
                <a:latin typeface="Franklin Gothic Book" charset="0"/>
                <a:ea typeface="Franklin Gothic Book" charset="0"/>
                <a:cs typeface="Franklin Gothic Book" charset="0"/>
              </a:rPr>
              <a:t>  </a:t>
            </a:r>
          </a:p>
          <a:p>
            <a:r>
              <a:rPr lang="en-US" sz="1100" dirty="0">
                <a:solidFill>
                  <a:schemeClr val="tx1">
                    <a:lumMod val="75000"/>
                    <a:lumOff val="25000"/>
                  </a:schemeClr>
                </a:solidFill>
                <a:latin typeface="Franklin Gothic Book" charset="0"/>
                <a:ea typeface="Franklin Gothic Book" charset="0"/>
                <a:cs typeface="Franklin Gothic Book" charset="0"/>
              </a:rPr>
              <a:t> </a:t>
            </a:r>
            <a:r>
              <a:rPr lang="en-US" sz="1100" dirty="0" smtClean="0">
                <a:solidFill>
                  <a:schemeClr val="tx1">
                    <a:lumMod val="75000"/>
                    <a:lumOff val="25000"/>
                  </a:schemeClr>
                </a:solidFill>
                <a:latin typeface="Franklin Gothic Book" charset="0"/>
                <a:ea typeface="Franklin Gothic Book" charset="0"/>
                <a:cs typeface="Franklin Gothic Book" charset="0"/>
              </a:rPr>
              <a:t> transfer </a:t>
            </a:r>
            <a:r>
              <a:rPr lang="en-US" sz="1100" dirty="0">
                <a:solidFill>
                  <a:schemeClr val="tx1">
                    <a:lumMod val="75000"/>
                    <a:lumOff val="25000"/>
                  </a:schemeClr>
                </a:solidFill>
                <a:latin typeface="Franklin Gothic Book" charset="0"/>
                <a:ea typeface="Franklin Gothic Book" charset="0"/>
                <a:cs typeface="Franklin Gothic Book" charset="0"/>
              </a:rPr>
              <a:t>or </a:t>
            </a:r>
            <a:r>
              <a:rPr lang="en-US" sz="1100" dirty="0" smtClean="0">
                <a:solidFill>
                  <a:schemeClr val="tx1">
                    <a:lumMod val="75000"/>
                    <a:lumOff val="25000"/>
                  </a:schemeClr>
                </a:solidFill>
                <a:latin typeface="Franklin Gothic Book" charset="0"/>
                <a:ea typeface="Franklin Gothic Book" charset="0"/>
                <a:cs typeface="Franklin Gothic Book" charset="0"/>
              </a:rPr>
              <a:t>in advanced </a:t>
            </a:r>
            <a:r>
              <a:rPr lang="en-US" sz="1100" dirty="0">
                <a:solidFill>
                  <a:schemeClr val="tx1">
                    <a:lumMod val="75000"/>
                    <a:lumOff val="25000"/>
                  </a:schemeClr>
                </a:solidFill>
                <a:latin typeface="Franklin Gothic Book" charset="0"/>
                <a:ea typeface="Franklin Gothic Book" charset="0"/>
                <a:cs typeface="Franklin Gothic Book" charset="0"/>
              </a:rPr>
              <a:t>development (have an off-take agreement)</a:t>
            </a:r>
          </a:p>
        </p:txBody>
      </p:sp>
      <p:sp>
        <p:nvSpPr>
          <p:cNvPr id="7" name="Title 1"/>
          <p:cNvSpPr>
            <a:spLocks noGrp="1"/>
          </p:cNvSpPr>
          <p:nvPr>
            <p:ph type="title"/>
          </p:nvPr>
        </p:nvSpPr>
        <p:spPr>
          <a:xfrm>
            <a:off x="594987" y="9939"/>
            <a:ext cx="7886700" cy="955197"/>
          </a:xfrm>
        </p:spPr>
        <p:txBody>
          <a:bodyPr>
            <a:noAutofit/>
          </a:bodyPr>
          <a:lstStyle/>
          <a:p>
            <a:r>
              <a:rPr lang="en-US" sz="3800" dirty="0" smtClean="0">
                <a:solidFill>
                  <a:schemeClr val="bg1"/>
                </a:solidFill>
                <a:latin typeface="Franklin Gothic Demi" panose="020B0703020102020204" pitchFamily="34" charset="0"/>
              </a:rPr>
              <a:t>Global Reach</a:t>
            </a:r>
            <a:endParaRPr lang="en-US" sz="38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042872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24321" y="6284544"/>
            <a:ext cx="5725858" cy="430887"/>
          </a:xfrm>
          <a:prstGeom prst="rect">
            <a:avLst/>
          </a:prstGeom>
          <a:noFill/>
        </p:spPr>
        <p:txBody>
          <a:bodyPr wrap="square" rtlCol="0">
            <a:spAutoFit/>
          </a:bodyPr>
          <a:lstStyle/>
          <a:p>
            <a:r>
              <a:rPr lang="en-US" sz="1100" dirty="0">
                <a:solidFill>
                  <a:schemeClr val="tx1">
                    <a:lumMod val="75000"/>
                    <a:lumOff val="25000"/>
                  </a:schemeClr>
                </a:solidFill>
                <a:latin typeface="Franklin Gothic Book" charset="0"/>
                <a:ea typeface="Franklin Gothic Book" charset="0"/>
                <a:cs typeface="Franklin Gothic Book" charset="0"/>
              </a:rPr>
              <a:t>*As of February 1 2016; includes projects that are operating, under construction or under </a:t>
            </a:r>
            <a:endParaRPr lang="en-US" sz="1100" dirty="0" smtClean="0">
              <a:solidFill>
                <a:schemeClr val="tx1">
                  <a:lumMod val="75000"/>
                  <a:lumOff val="25000"/>
                </a:schemeClr>
              </a:solidFill>
              <a:latin typeface="Franklin Gothic Book" charset="0"/>
              <a:ea typeface="Franklin Gothic Book" charset="0"/>
              <a:cs typeface="Franklin Gothic Book" charset="0"/>
            </a:endParaRPr>
          </a:p>
          <a:p>
            <a:r>
              <a:rPr lang="en-US" sz="1100" dirty="0">
                <a:solidFill>
                  <a:schemeClr val="tx1">
                    <a:lumMod val="75000"/>
                    <a:lumOff val="25000"/>
                  </a:schemeClr>
                </a:solidFill>
                <a:latin typeface="Franklin Gothic Book" charset="0"/>
                <a:ea typeface="Franklin Gothic Book" charset="0"/>
                <a:cs typeface="Franklin Gothic Book" charset="0"/>
              </a:rPr>
              <a:t> </a:t>
            </a:r>
            <a:r>
              <a:rPr lang="en-US" sz="1100" dirty="0" smtClean="0">
                <a:solidFill>
                  <a:schemeClr val="tx1">
                    <a:lumMod val="75000"/>
                    <a:lumOff val="25000"/>
                  </a:schemeClr>
                </a:solidFill>
                <a:latin typeface="Franklin Gothic Book" charset="0"/>
                <a:ea typeface="Franklin Gothic Book" charset="0"/>
                <a:cs typeface="Franklin Gothic Book" charset="0"/>
              </a:rPr>
              <a:t> contract. </a:t>
            </a:r>
            <a:r>
              <a:rPr lang="en-US" sz="1100" dirty="0" smtClean="0">
                <a:solidFill>
                  <a:schemeClr val="tx1">
                    <a:lumMod val="75000"/>
                    <a:lumOff val="25000"/>
                  </a:schemeClr>
                </a:solidFill>
                <a:latin typeface="Franklin Gothic Book" panose="020B0503020102020204" pitchFamily="34" charset="0"/>
              </a:rPr>
              <a:t>Renewables </a:t>
            </a:r>
            <a:r>
              <a:rPr lang="en-US" sz="1100" dirty="0">
                <a:solidFill>
                  <a:schemeClr val="tx1">
                    <a:lumMod val="75000"/>
                    <a:lumOff val="25000"/>
                  </a:schemeClr>
                </a:solidFill>
                <a:latin typeface="Franklin Gothic Book" panose="020B0503020102020204" pitchFamily="34" charset="0"/>
              </a:rPr>
              <a:t>includes wind, solar and storage.</a:t>
            </a:r>
          </a:p>
        </p:txBody>
      </p:sp>
      <p:sp>
        <p:nvSpPr>
          <p:cNvPr id="4" name="Rectangle 3"/>
          <p:cNvSpPr/>
          <p:nvPr/>
        </p:nvSpPr>
        <p:spPr>
          <a:xfrm>
            <a:off x="2340864" y="1899485"/>
            <a:ext cx="3931920" cy="813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1634" y="3142020"/>
            <a:ext cx="324229" cy="2033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28650" y="1275501"/>
            <a:ext cx="8279197" cy="954107"/>
          </a:xfrm>
          <a:prstGeom prst="rect">
            <a:avLst/>
          </a:prstGeom>
          <a:noFill/>
        </p:spPr>
        <p:txBody>
          <a:bodyPr wrap="square" rtlCol="0">
            <a:spAutoFit/>
          </a:bodyPr>
          <a:lstStyle/>
          <a:p>
            <a:r>
              <a:rPr lang="en-US" sz="2800" dirty="0" smtClean="0">
                <a:solidFill>
                  <a:schemeClr val="tx1">
                    <a:lumMod val="75000"/>
                    <a:lumOff val="25000"/>
                  </a:schemeClr>
                </a:solidFill>
                <a:latin typeface="Franklin Gothic Medium" charset="0"/>
                <a:ea typeface="Franklin Gothic Medium" charset="0"/>
                <a:cs typeface="Franklin Gothic Medium" charset="0"/>
              </a:rPr>
              <a:t>Invenergy has developed projects totaling more than 13,000 megawatts.</a:t>
            </a:r>
            <a:endParaRPr lang="en-US" sz="2800" dirty="0">
              <a:solidFill>
                <a:srgbClr val="FF0000"/>
              </a:solidFill>
              <a:latin typeface="Franklin Gothic Medium" charset="0"/>
              <a:ea typeface="Franklin Gothic Medium" charset="0"/>
              <a:cs typeface="Franklin Gothic Medium" charset="0"/>
            </a:endParaRPr>
          </a:p>
        </p:txBody>
      </p:sp>
      <p:sp>
        <p:nvSpPr>
          <p:cNvPr id="12" name="Title 1"/>
          <p:cNvSpPr>
            <a:spLocks noGrp="1"/>
          </p:cNvSpPr>
          <p:nvPr>
            <p:ph type="title"/>
          </p:nvPr>
        </p:nvSpPr>
        <p:spPr>
          <a:xfrm>
            <a:off x="594987" y="0"/>
            <a:ext cx="7886700" cy="983973"/>
          </a:xfrm>
        </p:spPr>
        <p:txBody>
          <a:bodyPr>
            <a:noAutofit/>
          </a:bodyPr>
          <a:lstStyle/>
          <a:p>
            <a:r>
              <a:rPr lang="en-US" sz="3800" dirty="0" smtClean="0">
                <a:solidFill>
                  <a:schemeClr val="bg1"/>
                </a:solidFill>
                <a:latin typeface="Franklin Gothic Demi" panose="020B0703020102020204" pitchFamily="34" charset="0"/>
              </a:rPr>
              <a:t>Sustained Growth</a:t>
            </a:r>
            <a:endParaRPr lang="en-US" sz="3800" dirty="0">
              <a:solidFill>
                <a:schemeClr val="bg1"/>
              </a:solidFill>
              <a:latin typeface="Franklin Gothic Demi" panose="020B0703020102020204" pitchFamily="34" charset="0"/>
            </a:endParaRPr>
          </a:p>
        </p:txBody>
      </p:sp>
      <p:graphicFrame>
        <p:nvGraphicFramePr>
          <p:cNvPr id="10" name="Chart 9"/>
          <p:cNvGraphicFramePr>
            <a:graphicFrameLocks/>
          </p:cNvGraphicFramePr>
          <p:nvPr>
            <p:extLst>
              <p:ext uri="{D42A27DB-BD31-4B8C-83A1-F6EECF244321}">
                <p14:modId xmlns:p14="http://schemas.microsoft.com/office/powerpoint/2010/main" val="901738777"/>
              </p:ext>
            </p:extLst>
          </p:nvPr>
        </p:nvGraphicFramePr>
        <p:xfrm>
          <a:off x="0" y="2317879"/>
          <a:ext cx="8879967" cy="3876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4781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28650" y="1204913"/>
            <a:ext cx="3943350" cy="5170646"/>
          </a:xfrm>
          <a:prstGeom prst="rect">
            <a:avLst/>
          </a:prstGeom>
        </p:spPr>
        <p:txBody>
          <a:bodyPr wrap="square">
            <a:spAutoFit/>
          </a:bodyPr>
          <a:lstStyle/>
          <a:p>
            <a:r>
              <a:rPr lang="en-US" sz="2400" spc="-38" dirty="0">
                <a:solidFill>
                  <a:schemeClr val="tx1">
                    <a:lumMod val="75000"/>
                    <a:lumOff val="25000"/>
                  </a:schemeClr>
                </a:solidFill>
                <a:latin typeface="Franklin Gothic Medium" panose="020B0603020102020204" pitchFamily="34" charset="0"/>
                <a:ea typeface="Oswald" charset="0"/>
                <a:cs typeface="Oswald" charset="0"/>
              </a:rPr>
              <a:t>2015 Innovation Award -- Grand Ridge Energy Center</a:t>
            </a:r>
            <a:r>
              <a:rPr lang="en-US" sz="2400" spc="-38" dirty="0">
                <a:solidFill>
                  <a:schemeClr val="tx1">
                    <a:lumMod val="75000"/>
                    <a:lumOff val="25000"/>
                  </a:schemeClr>
                </a:solidFill>
                <a:latin typeface="Franklin Gothic Demi" panose="020B0703020102020204" pitchFamily="34" charset="0"/>
                <a:ea typeface="Oswald" charset="0"/>
                <a:cs typeface="Oswald" charset="0"/>
              </a:rPr>
              <a:t> </a:t>
            </a:r>
          </a:p>
          <a:p>
            <a:r>
              <a:rPr lang="en-US" sz="1600" i="1" spc="-38" dirty="0">
                <a:solidFill>
                  <a:schemeClr val="tx1">
                    <a:lumMod val="75000"/>
                    <a:lumOff val="25000"/>
                  </a:schemeClr>
                </a:solidFill>
                <a:latin typeface="Franklin Gothic Book" panose="020B0503020102020204" pitchFamily="34" charset="0"/>
                <a:ea typeface="Oswald Light" charset="0"/>
                <a:cs typeface="Oswald Light" charset="0"/>
              </a:rPr>
              <a:t>Energy Storage North America</a:t>
            </a:r>
            <a:r>
              <a:rPr lang="en-US" sz="1600" spc="-38" dirty="0">
                <a:solidFill>
                  <a:schemeClr val="tx1">
                    <a:lumMod val="75000"/>
                    <a:lumOff val="25000"/>
                  </a:schemeClr>
                </a:solidFill>
                <a:latin typeface="Franklin Gothic Book" panose="020B0503020102020204" pitchFamily="34" charset="0"/>
                <a:ea typeface="Oswald Light" charset="0"/>
                <a:cs typeface="Oswald Light" charset="0"/>
              </a:rPr>
              <a:t>, 2015</a:t>
            </a:r>
          </a:p>
          <a:p>
            <a:endParaRPr lang="en-US" sz="1950" spc="-38" dirty="0">
              <a:solidFill>
                <a:schemeClr val="tx1">
                  <a:lumMod val="75000"/>
                  <a:lumOff val="25000"/>
                </a:schemeClr>
              </a:solidFill>
              <a:latin typeface="Franklin Gothic Book" panose="020B0503020102020204" pitchFamily="34" charset="0"/>
              <a:ea typeface="Oswald Light" charset="0"/>
              <a:cs typeface="Oswald Light" charset="0"/>
            </a:endParaRPr>
          </a:p>
          <a:p>
            <a:r>
              <a:rPr lang="en-US" sz="2400" spc="-38" dirty="0">
                <a:solidFill>
                  <a:schemeClr val="tx1">
                    <a:lumMod val="75000"/>
                    <a:lumOff val="25000"/>
                  </a:schemeClr>
                </a:solidFill>
                <a:latin typeface="Franklin Gothic Medium" panose="020B0603020102020204" pitchFamily="34" charset="0"/>
                <a:ea typeface="Oswald" charset="0"/>
                <a:cs typeface="Oswald" charset="0"/>
              </a:rPr>
              <a:t>Project of the Year – Grand Ridge Energy Center </a:t>
            </a:r>
          </a:p>
          <a:p>
            <a:r>
              <a:rPr lang="en-US" sz="1600" i="1" spc="-38" dirty="0">
                <a:solidFill>
                  <a:schemeClr val="tx1">
                    <a:lumMod val="75000"/>
                    <a:lumOff val="25000"/>
                  </a:schemeClr>
                </a:solidFill>
                <a:latin typeface="Franklin Gothic Book" panose="020B0503020102020204" pitchFamily="34" charset="0"/>
                <a:ea typeface="Oswald Light" charset="0"/>
                <a:cs typeface="Oswald Light" charset="0"/>
              </a:rPr>
              <a:t>Power Engineering &amp; Renewable Energy World Magazine</a:t>
            </a:r>
            <a:r>
              <a:rPr lang="en-US" sz="1600" spc="-38" dirty="0">
                <a:solidFill>
                  <a:schemeClr val="tx1">
                    <a:lumMod val="75000"/>
                    <a:lumOff val="25000"/>
                  </a:schemeClr>
                </a:solidFill>
                <a:latin typeface="Franklin Gothic Book" panose="020B0503020102020204" pitchFamily="34" charset="0"/>
                <a:ea typeface="Oswald Light" charset="0"/>
                <a:cs typeface="Oswald Light" charset="0"/>
              </a:rPr>
              <a:t>, 2015</a:t>
            </a:r>
          </a:p>
          <a:p>
            <a:endParaRPr lang="en-US" sz="1950" spc="-38" dirty="0">
              <a:solidFill>
                <a:schemeClr val="tx1">
                  <a:lumMod val="75000"/>
                  <a:lumOff val="25000"/>
                </a:schemeClr>
              </a:solidFill>
              <a:latin typeface="Franklin Gothic Book" panose="020B0503020102020204" pitchFamily="34" charset="0"/>
              <a:ea typeface="Oswald Light" charset="0"/>
              <a:cs typeface="Oswald Light" charset="0"/>
            </a:endParaRPr>
          </a:p>
          <a:p>
            <a:r>
              <a:rPr lang="en-US" sz="2400" spc="-38" dirty="0">
                <a:solidFill>
                  <a:schemeClr val="tx1">
                    <a:lumMod val="75000"/>
                    <a:lumOff val="25000"/>
                  </a:schemeClr>
                </a:solidFill>
                <a:latin typeface="Franklin Gothic Medium" panose="020B0603020102020204" pitchFamily="34" charset="0"/>
                <a:ea typeface="Oswald" charset="0"/>
                <a:cs typeface="Oswald" charset="0"/>
              </a:rPr>
              <a:t>Project Finance Borrower of the Year </a:t>
            </a:r>
            <a:endParaRPr lang="en-US" sz="2400" spc="-38" dirty="0">
              <a:solidFill>
                <a:schemeClr val="tx1">
                  <a:lumMod val="75000"/>
                  <a:lumOff val="25000"/>
                </a:schemeClr>
              </a:solidFill>
              <a:latin typeface="Franklin Gothic Medium" panose="020B0603020102020204" pitchFamily="34" charset="0"/>
              <a:ea typeface="Oswald Light" charset="0"/>
              <a:cs typeface="Oswald Light" charset="0"/>
            </a:endParaRPr>
          </a:p>
          <a:p>
            <a:r>
              <a:rPr lang="en-US" sz="1600" i="1" spc="-38" dirty="0">
                <a:solidFill>
                  <a:schemeClr val="tx1">
                    <a:lumMod val="75000"/>
                    <a:lumOff val="25000"/>
                  </a:schemeClr>
                </a:solidFill>
                <a:latin typeface="Franklin Gothic Book" panose="020B0503020102020204" pitchFamily="34" charset="0"/>
                <a:ea typeface="Oswald Light" charset="0"/>
                <a:cs typeface="Oswald Light" charset="0"/>
              </a:rPr>
              <a:t>Power Finance &amp; Risk, </a:t>
            </a:r>
            <a:r>
              <a:rPr lang="en-US" sz="1600" spc="-38" dirty="0">
                <a:solidFill>
                  <a:schemeClr val="tx1">
                    <a:lumMod val="75000"/>
                    <a:lumOff val="25000"/>
                  </a:schemeClr>
                </a:solidFill>
                <a:latin typeface="Franklin Gothic Book" panose="020B0503020102020204" pitchFamily="34" charset="0"/>
                <a:ea typeface="Oswald Light" charset="0"/>
                <a:cs typeface="Oswald Light" charset="0"/>
              </a:rPr>
              <a:t>2012 &amp; 2013</a:t>
            </a:r>
          </a:p>
          <a:p>
            <a:endParaRPr lang="en-US" sz="1950" spc="-38" dirty="0">
              <a:solidFill>
                <a:schemeClr val="tx1">
                  <a:lumMod val="75000"/>
                  <a:lumOff val="25000"/>
                </a:schemeClr>
              </a:solidFill>
              <a:latin typeface="Franklin Gothic Medium" panose="020B0603020102020204" pitchFamily="34" charset="0"/>
              <a:ea typeface="Oswald Light" charset="0"/>
              <a:cs typeface="Oswald Light" charset="0"/>
            </a:endParaRPr>
          </a:p>
          <a:p>
            <a:r>
              <a:rPr lang="en-US" sz="2400" spc="-38" dirty="0" smtClean="0">
                <a:solidFill>
                  <a:schemeClr val="tx1">
                    <a:lumMod val="75000"/>
                    <a:lumOff val="25000"/>
                  </a:schemeClr>
                </a:solidFill>
                <a:latin typeface="Franklin Gothic Medium" panose="020B0603020102020204" pitchFamily="34" charset="0"/>
                <a:ea typeface="Oswald" charset="0"/>
                <a:cs typeface="Oswald" charset="0"/>
              </a:rPr>
              <a:t>AWEA </a:t>
            </a:r>
            <a:r>
              <a:rPr lang="en-US" sz="2400" spc="-38" dirty="0">
                <a:solidFill>
                  <a:schemeClr val="tx1">
                    <a:lumMod val="75000"/>
                    <a:lumOff val="25000"/>
                  </a:schemeClr>
                </a:solidFill>
                <a:latin typeface="Franklin Gothic Medium" panose="020B0603020102020204" pitchFamily="34" charset="0"/>
                <a:ea typeface="Oswald" charset="0"/>
                <a:cs typeface="Oswald" charset="0"/>
              </a:rPr>
              <a:t>Achievement in </a:t>
            </a:r>
            <a:r>
              <a:rPr lang="en-US" sz="2400" spc="-38" dirty="0" smtClean="0">
                <a:solidFill>
                  <a:schemeClr val="tx1">
                    <a:lumMod val="75000"/>
                    <a:lumOff val="25000"/>
                  </a:schemeClr>
                </a:solidFill>
                <a:latin typeface="Franklin Gothic Medium" panose="020B0603020102020204" pitchFamily="34" charset="0"/>
                <a:ea typeface="Oswald" charset="0"/>
                <a:cs typeface="Oswald" charset="0"/>
              </a:rPr>
              <a:t>Operations Award </a:t>
            </a:r>
            <a:endParaRPr lang="en-US" sz="2400" spc="-38" dirty="0">
              <a:solidFill>
                <a:schemeClr val="tx1">
                  <a:lumMod val="75000"/>
                  <a:lumOff val="25000"/>
                </a:schemeClr>
              </a:solidFill>
              <a:latin typeface="Franklin Gothic Medium" panose="020B0603020102020204" pitchFamily="34" charset="0"/>
              <a:ea typeface="Oswald Light" charset="0"/>
              <a:cs typeface="Oswald Light" charset="0"/>
            </a:endParaRPr>
          </a:p>
          <a:p>
            <a:r>
              <a:rPr lang="en-US" sz="1600" spc="-38" dirty="0">
                <a:solidFill>
                  <a:schemeClr val="tx1">
                    <a:lumMod val="75000"/>
                    <a:lumOff val="25000"/>
                  </a:schemeClr>
                </a:solidFill>
                <a:latin typeface="Franklin Gothic Book" panose="020B0503020102020204" pitchFamily="34" charset="0"/>
                <a:ea typeface="Oswald Light" charset="0"/>
                <a:cs typeface="Oswald Light" charset="0"/>
              </a:rPr>
              <a:t>American Wind Energy Association, 2011</a:t>
            </a:r>
            <a:endParaRPr lang="en-US" sz="1600" spc="-38" dirty="0">
              <a:solidFill>
                <a:schemeClr val="tx1">
                  <a:lumMod val="75000"/>
                  <a:lumOff val="25000"/>
                </a:schemeClr>
              </a:solidFill>
              <a:latin typeface="Franklin Gothic Book" panose="020B0503020102020204" pitchFamily="34" charset="0"/>
            </a:endParaRPr>
          </a:p>
        </p:txBody>
      </p:sp>
      <p:sp>
        <p:nvSpPr>
          <p:cNvPr id="2" name="Title 1"/>
          <p:cNvSpPr>
            <a:spLocks noGrp="1"/>
          </p:cNvSpPr>
          <p:nvPr>
            <p:ph type="title"/>
          </p:nvPr>
        </p:nvSpPr>
        <p:spPr>
          <a:xfrm>
            <a:off x="628650" y="9940"/>
            <a:ext cx="7886700" cy="956948"/>
          </a:xfrm>
        </p:spPr>
        <p:txBody>
          <a:bodyPr>
            <a:normAutofit/>
          </a:bodyPr>
          <a:lstStyle/>
          <a:p>
            <a:r>
              <a:rPr lang="en-US" sz="3800" dirty="0" smtClean="0">
                <a:solidFill>
                  <a:schemeClr val="bg1"/>
                </a:solidFill>
                <a:latin typeface="Franklin Gothic Demi" panose="020B0703020102020204" pitchFamily="34" charset="0"/>
              </a:rPr>
              <a:t>Industry Recognition</a:t>
            </a:r>
            <a:endParaRPr lang="en-US" sz="3800" dirty="0">
              <a:solidFill>
                <a:schemeClr val="bg1"/>
              </a:solidFill>
              <a:latin typeface="Franklin Gothic Demi" panose="020B07030201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t="-291"/>
          <a:stretch/>
        </p:blipFill>
        <p:spPr>
          <a:xfrm>
            <a:off x="4762500" y="956948"/>
            <a:ext cx="4381500" cy="5901052"/>
          </a:xfrm>
          <a:prstGeom prst="rect">
            <a:avLst/>
          </a:prstGeom>
        </p:spPr>
      </p:pic>
    </p:spTree>
    <p:extLst>
      <p:ext uri="{BB962C8B-B14F-4D97-AF65-F5344CB8AC3E}">
        <p14:creationId xmlns:p14="http://schemas.microsoft.com/office/powerpoint/2010/main" val="444540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940"/>
            <a:ext cx="7886700" cy="956948"/>
          </a:xfrm>
        </p:spPr>
        <p:txBody>
          <a:bodyPr>
            <a:normAutofit/>
          </a:bodyPr>
          <a:lstStyle/>
          <a:p>
            <a:r>
              <a:rPr lang="en-US" sz="3800" dirty="0" smtClean="0">
                <a:solidFill>
                  <a:schemeClr val="bg1"/>
                </a:solidFill>
                <a:latin typeface="Franklin Gothic Demi" panose="020B0703020102020204" pitchFamily="34" charset="0"/>
              </a:rPr>
              <a:t>Superior Results</a:t>
            </a:r>
            <a:endParaRPr lang="en-US" sz="3800" dirty="0">
              <a:solidFill>
                <a:schemeClr val="bg1"/>
              </a:solidFill>
              <a:latin typeface="Franklin Gothic Demi" panose="020B0703020102020204" pitchFamily="34" charset="0"/>
            </a:endParaRPr>
          </a:p>
        </p:txBody>
      </p:sp>
      <p:cxnSp>
        <p:nvCxnSpPr>
          <p:cNvPr id="12" name="Straight Connector 11"/>
          <p:cNvCxnSpPr/>
          <p:nvPr/>
        </p:nvCxnSpPr>
        <p:spPr>
          <a:xfrm>
            <a:off x="2040042" y="2658935"/>
            <a:ext cx="0" cy="302138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628650" y="1368397"/>
            <a:ext cx="7886700" cy="830997"/>
          </a:xfrm>
          <a:prstGeom prst="rect">
            <a:avLst/>
          </a:prstGeom>
        </p:spPr>
        <p:txBody>
          <a:bodyPr wrap="square">
            <a:spAutoFit/>
          </a:bodyPr>
          <a:lstStyle/>
          <a:p>
            <a:r>
              <a:rPr lang="en-US" sz="2400" spc="-38" dirty="0" smtClean="0">
                <a:solidFill>
                  <a:schemeClr val="tx1">
                    <a:lumMod val="75000"/>
                    <a:lumOff val="25000"/>
                  </a:schemeClr>
                </a:solidFill>
                <a:latin typeface="Franklin Gothic Medium" panose="020B0603020102020204" pitchFamily="34" charset="0"/>
                <a:ea typeface="Oswald" charset="0"/>
                <a:cs typeface="Oswald" charset="0"/>
              </a:rPr>
              <a:t>Invenergy performs most work in-house, leading to superior results, lower costs and satisfied customers.  </a:t>
            </a:r>
            <a:endParaRPr lang="en-US" sz="1600" spc="-38" dirty="0">
              <a:solidFill>
                <a:schemeClr val="tx1">
                  <a:lumMod val="75000"/>
                  <a:lumOff val="25000"/>
                </a:schemeClr>
              </a:solidFill>
              <a:latin typeface="Franklin Gothic Book" panose="020B0503020102020204" pitchFamily="34" charset="0"/>
            </a:endParaRPr>
          </a:p>
        </p:txBody>
      </p:sp>
      <p:sp>
        <p:nvSpPr>
          <p:cNvPr id="50" name="Rectangle 49"/>
          <p:cNvSpPr/>
          <p:nvPr/>
        </p:nvSpPr>
        <p:spPr>
          <a:xfrm>
            <a:off x="128588" y="2658937"/>
            <a:ext cx="1911454" cy="769441"/>
          </a:xfrm>
          <a:prstGeom prst="rect">
            <a:avLst/>
          </a:prstGeom>
        </p:spPr>
        <p:txBody>
          <a:bodyPr wrap="square">
            <a:spAutoFit/>
          </a:bodyPr>
          <a:lstStyle/>
          <a:p>
            <a:pPr algn="ctr"/>
            <a:r>
              <a:rPr lang="en-US" sz="2200" spc="-38" dirty="0" smtClean="0">
                <a:solidFill>
                  <a:schemeClr val="tx1">
                    <a:lumMod val="75000"/>
                    <a:lumOff val="25000"/>
                  </a:schemeClr>
                </a:solidFill>
                <a:latin typeface="Franklin Gothic Medium" panose="020B0603020102020204" pitchFamily="34" charset="0"/>
                <a:ea typeface="Oswald" charset="0"/>
                <a:cs typeface="Oswald" charset="0"/>
              </a:rPr>
              <a:t>Project Development</a:t>
            </a:r>
            <a:endParaRPr lang="en-US" sz="2200" spc="-38" dirty="0">
              <a:solidFill>
                <a:schemeClr val="tx1">
                  <a:lumMod val="75000"/>
                  <a:lumOff val="25000"/>
                </a:schemeClr>
              </a:solidFill>
              <a:latin typeface="Franklin Gothic Book" panose="020B0503020102020204" pitchFamily="34" charset="0"/>
            </a:endParaRPr>
          </a:p>
        </p:txBody>
      </p:sp>
      <p:sp>
        <p:nvSpPr>
          <p:cNvPr id="51" name="Rectangle 50"/>
          <p:cNvSpPr/>
          <p:nvPr/>
        </p:nvSpPr>
        <p:spPr>
          <a:xfrm>
            <a:off x="2294801" y="2658936"/>
            <a:ext cx="1911454" cy="769441"/>
          </a:xfrm>
          <a:prstGeom prst="rect">
            <a:avLst/>
          </a:prstGeom>
        </p:spPr>
        <p:txBody>
          <a:bodyPr wrap="square">
            <a:spAutoFit/>
          </a:bodyPr>
          <a:lstStyle/>
          <a:p>
            <a:pPr algn="ctr"/>
            <a:r>
              <a:rPr lang="en-US" sz="2200" spc="-38" dirty="0" smtClean="0">
                <a:solidFill>
                  <a:schemeClr val="tx1">
                    <a:lumMod val="75000"/>
                    <a:lumOff val="25000"/>
                  </a:schemeClr>
                </a:solidFill>
                <a:latin typeface="Franklin Gothic Medium" panose="020B0603020102020204" pitchFamily="34" charset="0"/>
                <a:ea typeface="Oswald" charset="0"/>
                <a:cs typeface="Oswald" charset="0"/>
              </a:rPr>
              <a:t>Marketing &amp; Finance</a:t>
            </a:r>
            <a:endParaRPr lang="en-US" sz="2200" spc="-38" dirty="0">
              <a:solidFill>
                <a:schemeClr val="tx1">
                  <a:lumMod val="75000"/>
                  <a:lumOff val="25000"/>
                </a:schemeClr>
              </a:solidFill>
              <a:latin typeface="Franklin Gothic Book" panose="020B0503020102020204" pitchFamily="34" charset="0"/>
            </a:endParaRPr>
          </a:p>
        </p:txBody>
      </p:sp>
      <p:sp>
        <p:nvSpPr>
          <p:cNvPr id="52" name="Rectangle 51"/>
          <p:cNvSpPr/>
          <p:nvPr/>
        </p:nvSpPr>
        <p:spPr>
          <a:xfrm>
            <a:off x="4618387" y="2658935"/>
            <a:ext cx="1911454" cy="769441"/>
          </a:xfrm>
          <a:prstGeom prst="rect">
            <a:avLst/>
          </a:prstGeom>
        </p:spPr>
        <p:txBody>
          <a:bodyPr wrap="square">
            <a:spAutoFit/>
          </a:bodyPr>
          <a:lstStyle/>
          <a:p>
            <a:pPr algn="ctr"/>
            <a:r>
              <a:rPr lang="en-US" sz="2200" spc="-38" dirty="0" smtClean="0">
                <a:solidFill>
                  <a:schemeClr val="tx1">
                    <a:lumMod val="75000"/>
                    <a:lumOff val="25000"/>
                  </a:schemeClr>
                </a:solidFill>
                <a:latin typeface="Franklin Gothic Medium" panose="020B0603020102020204" pitchFamily="34" charset="0"/>
                <a:ea typeface="Oswald" charset="0"/>
                <a:cs typeface="Oswald" charset="0"/>
              </a:rPr>
              <a:t>Engineering &amp; Construction</a:t>
            </a:r>
            <a:endParaRPr lang="en-US" sz="2200" spc="-38" dirty="0">
              <a:solidFill>
                <a:schemeClr val="tx1">
                  <a:lumMod val="75000"/>
                  <a:lumOff val="25000"/>
                </a:schemeClr>
              </a:solidFill>
              <a:latin typeface="Franklin Gothic Book" panose="020B0503020102020204" pitchFamily="34" charset="0"/>
            </a:endParaRPr>
          </a:p>
        </p:txBody>
      </p:sp>
      <p:sp>
        <p:nvSpPr>
          <p:cNvPr id="53" name="Rectangle 52"/>
          <p:cNvSpPr/>
          <p:nvPr/>
        </p:nvSpPr>
        <p:spPr>
          <a:xfrm>
            <a:off x="6941973" y="2658935"/>
            <a:ext cx="1911454" cy="769441"/>
          </a:xfrm>
          <a:prstGeom prst="rect">
            <a:avLst/>
          </a:prstGeom>
        </p:spPr>
        <p:txBody>
          <a:bodyPr wrap="square">
            <a:spAutoFit/>
          </a:bodyPr>
          <a:lstStyle/>
          <a:p>
            <a:pPr algn="ctr"/>
            <a:r>
              <a:rPr lang="en-US" sz="2200" spc="-38" dirty="0" smtClean="0">
                <a:solidFill>
                  <a:schemeClr val="tx1">
                    <a:lumMod val="75000"/>
                    <a:lumOff val="25000"/>
                  </a:schemeClr>
                </a:solidFill>
                <a:latin typeface="Franklin Gothic Medium" panose="020B0603020102020204" pitchFamily="34" charset="0"/>
                <a:ea typeface="Oswald" charset="0"/>
                <a:cs typeface="Oswald" charset="0"/>
              </a:rPr>
              <a:t>Ownership &amp; Operations</a:t>
            </a:r>
            <a:endParaRPr lang="en-US" sz="2200" spc="-38" dirty="0">
              <a:solidFill>
                <a:schemeClr val="tx1">
                  <a:lumMod val="75000"/>
                  <a:lumOff val="25000"/>
                </a:schemeClr>
              </a:solidFill>
              <a:latin typeface="Franklin Gothic Book" panose="020B0503020102020204" pitchFamily="34" charset="0"/>
            </a:endParaRPr>
          </a:p>
        </p:txBody>
      </p:sp>
      <p:sp>
        <p:nvSpPr>
          <p:cNvPr id="5" name="Rectangle 4"/>
          <p:cNvSpPr/>
          <p:nvPr/>
        </p:nvSpPr>
        <p:spPr>
          <a:xfrm>
            <a:off x="266551" y="3648996"/>
            <a:ext cx="1707390" cy="2031325"/>
          </a:xfrm>
          <a:prstGeom prst="rect">
            <a:avLst/>
          </a:prstGeom>
        </p:spPr>
        <p:txBody>
          <a:bodyPr wrap="none">
            <a:spAutoFit/>
          </a:bodyPr>
          <a:lstStyle/>
          <a:p>
            <a:pPr algn="ctr"/>
            <a:r>
              <a:rPr lang="en-US" spc="-38" dirty="0" smtClean="0">
                <a:solidFill>
                  <a:schemeClr val="tx1">
                    <a:lumMod val="75000"/>
                    <a:lumOff val="25000"/>
                  </a:schemeClr>
                </a:solidFill>
                <a:latin typeface="Franklin Gothic Book" panose="020B0503020102020204" pitchFamily="34" charset="0"/>
                <a:ea typeface="Oswald Light" charset="0"/>
                <a:cs typeface="Oswald Light" charset="0"/>
              </a:rPr>
              <a:t>Strategic Siting</a:t>
            </a:r>
          </a:p>
          <a:p>
            <a:pPr algn="ctr"/>
            <a:endParaRPr lang="en-US" spc="-38" dirty="0">
              <a:solidFill>
                <a:schemeClr val="tx1">
                  <a:lumMod val="75000"/>
                  <a:lumOff val="25000"/>
                </a:schemeClr>
              </a:solidFill>
              <a:latin typeface="Franklin Gothic Book" panose="020B0503020102020204" pitchFamily="34" charset="0"/>
              <a:ea typeface="Oswald Light" charset="0"/>
              <a:cs typeface="Oswald Light" charset="0"/>
            </a:endParaRPr>
          </a:p>
          <a:p>
            <a:pPr algn="ctr"/>
            <a:r>
              <a:rPr lang="en-US" spc="-38" dirty="0" smtClean="0">
                <a:solidFill>
                  <a:schemeClr val="tx1">
                    <a:lumMod val="75000"/>
                    <a:lumOff val="25000"/>
                  </a:schemeClr>
                </a:solidFill>
                <a:latin typeface="Franklin Gothic Book" panose="020B0503020102020204" pitchFamily="34" charset="0"/>
                <a:ea typeface="Oswald Light" charset="0"/>
                <a:cs typeface="Oswald Light" charset="0"/>
              </a:rPr>
              <a:t>Land Acquisition</a:t>
            </a:r>
          </a:p>
          <a:p>
            <a:pPr algn="ctr"/>
            <a:endParaRPr lang="en-US" spc="-38" dirty="0">
              <a:solidFill>
                <a:schemeClr val="tx1">
                  <a:lumMod val="75000"/>
                  <a:lumOff val="25000"/>
                </a:schemeClr>
              </a:solidFill>
              <a:latin typeface="Franklin Gothic Book" panose="020B0503020102020204" pitchFamily="34" charset="0"/>
              <a:ea typeface="Oswald Light" charset="0"/>
              <a:cs typeface="Oswald Light" charset="0"/>
            </a:endParaRPr>
          </a:p>
          <a:p>
            <a:pPr algn="ctr"/>
            <a:r>
              <a:rPr lang="en-US" spc="-38" dirty="0" smtClean="0">
                <a:solidFill>
                  <a:schemeClr val="tx1">
                    <a:lumMod val="75000"/>
                    <a:lumOff val="25000"/>
                  </a:schemeClr>
                </a:solidFill>
                <a:latin typeface="Franklin Gothic Book" panose="020B0503020102020204" pitchFamily="34" charset="0"/>
                <a:ea typeface="Oswald Light" charset="0"/>
                <a:cs typeface="Oswald Light" charset="0"/>
              </a:rPr>
              <a:t>Permitting</a:t>
            </a:r>
          </a:p>
          <a:p>
            <a:pPr algn="ctr"/>
            <a:endParaRPr lang="en-US" spc="-38" dirty="0">
              <a:solidFill>
                <a:schemeClr val="tx1">
                  <a:lumMod val="75000"/>
                  <a:lumOff val="25000"/>
                </a:schemeClr>
              </a:solidFill>
              <a:latin typeface="Franklin Gothic Book" panose="020B0503020102020204" pitchFamily="34" charset="0"/>
              <a:ea typeface="Oswald Light" charset="0"/>
              <a:cs typeface="Oswald Light" charset="0"/>
            </a:endParaRPr>
          </a:p>
          <a:p>
            <a:pPr algn="ctr"/>
            <a:r>
              <a:rPr lang="en-US" spc="-38" dirty="0" smtClean="0">
                <a:solidFill>
                  <a:schemeClr val="tx1">
                    <a:lumMod val="75000"/>
                    <a:lumOff val="25000"/>
                  </a:schemeClr>
                </a:solidFill>
                <a:latin typeface="Franklin Gothic Book" panose="020B0503020102020204" pitchFamily="34" charset="0"/>
                <a:ea typeface="Oswald Light" charset="0"/>
                <a:cs typeface="Oswald Light" charset="0"/>
              </a:rPr>
              <a:t>Interconnection</a:t>
            </a:r>
          </a:p>
        </p:txBody>
      </p:sp>
      <p:sp>
        <p:nvSpPr>
          <p:cNvPr id="54" name="Rectangle 53"/>
          <p:cNvSpPr/>
          <p:nvPr/>
        </p:nvSpPr>
        <p:spPr>
          <a:xfrm>
            <a:off x="2036865" y="3648995"/>
            <a:ext cx="2427331" cy="2031325"/>
          </a:xfrm>
          <a:prstGeom prst="rect">
            <a:avLst/>
          </a:prstGeom>
        </p:spPr>
        <p:txBody>
          <a:bodyPr wrap="none">
            <a:spAutoFit/>
          </a:bodyPr>
          <a:lstStyle/>
          <a:p>
            <a:pPr algn="ctr"/>
            <a:r>
              <a:rPr lang="en-US" spc="-38" dirty="0" smtClean="0">
                <a:solidFill>
                  <a:schemeClr val="tx1">
                    <a:lumMod val="75000"/>
                    <a:lumOff val="25000"/>
                  </a:schemeClr>
                </a:solidFill>
                <a:latin typeface="Franklin Gothic Book" panose="020B0503020102020204" pitchFamily="34" charset="0"/>
                <a:ea typeface="Oswald Light" charset="0"/>
                <a:cs typeface="Oswald Light" charset="0"/>
              </a:rPr>
              <a:t>PPAs, Tolls, Hedges</a:t>
            </a:r>
          </a:p>
          <a:p>
            <a:pPr algn="ctr"/>
            <a:endParaRPr lang="en-US" spc="-38" dirty="0">
              <a:solidFill>
                <a:schemeClr val="tx1">
                  <a:lumMod val="75000"/>
                  <a:lumOff val="25000"/>
                </a:schemeClr>
              </a:solidFill>
              <a:latin typeface="Franklin Gothic Book" panose="020B0503020102020204" pitchFamily="34" charset="0"/>
              <a:ea typeface="Oswald Light" charset="0"/>
              <a:cs typeface="Oswald Light" charset="0"/>
            </a:endParaRPr>
          </a:p>
          <a:p>
            <a:pPr algn="ctr"/>
            <a:r>
              <a:rPr lang="en-US" spc="-38" dirty="0" smtClean="0">
                <a:solidFill>
                  <a:schemeClr val="tx1">
                    <a:lumMod val="75000"/>
                    <a:lumOff val="25000"/>
                  </a:schemeClr>
                </a:solidFill>
                <a:latin typeface="Franklin Gothic Book" panose="020B0503020102020204" pitchFamily="34" charset="0"/>
                <a:ea typeface="Oswald Light" charset="0"/>
                <a:cs typeface="Oswald Light" charset="0"/>
              </a:rPr>
              <a:t>REC Derivatives</a:t>
            </a:r>
          </a:p>
          <a:p>
            <a:pPr algn="ctr"/>
            <a:endParaRPr lang="en-US" spc="-38" dirty="0">
              <a:solidFill>
                <a:schemeClr val="tx1">
                  <a:lumMod val="75000"/>
                  <a:lumOff val="25000"/>
                </a:schemeClr>
              </a:solidFill>
              <a:latin typeface="Franklin Gothic Book" panose="020B0503020102020204" pitchFamily="34" charset="0"/>
              <a:ea typeface="Oswald Light" charset="0"/>
              <a:cs typeface="Oswald Light" charset="0"/>
            </a:endParaRPr>
          </a:p>
          <a:p>
            <a:pPr algn="ctr"/>
            <a:r>
              <a:rPr lang="en-US" spc="-38" dirty="0" smtClean="0">
                <a:solidFill>
                  <a:schemeClr val="tx1">
                    <a:lumMod val="75000"/>
                    <a:lumOff val="25000"/>
                  </a:schemeClr>
                </a:solidFill>
                <a:latin typeface="Franklin Gothic Book" panose="020B0503020102020204" pitchFamily="34" charset="0"/>
                <a:ea typeface="Oswald Light" charset="0"/>
                <a:cs typeface="Oswald Light" charset="0"/>
              </a:rPr>
              <a:t>Flexible Structures</a:t>
            </a:r>
          </a:p>
          <a:p>
            <a:pPr algn="ctr"/>
            <a:endParaRPr lang="en-US" spc="-38" dirty="0" smtClean="0">
              <a:solidFill>
                <a:schemeClr val="tx1">
                  <a:lumMod val="75000"/>
                  <a:lumOff val="25000"/>
                </a:schemeClr>
              </a:solidFill>
              <a:latin typeface="Franklin Gothic Book" panose="020B0503020102020204" pitchFamily="34" charset="0"/>
              <a:ea typeface="Oswald Light" charset="0"/>
              <a:cs typeface="Oswald Light" charset="0"/>
            </a:endParaRPr>
          </a:p>
          <a:p>
            <a:pPr algn="ctr"/>
            <a:r>
              <a:rPr lang="en-US" spc="-38" dirty="0" smtClean="0">
                <a:solidFill>
                  <a:schemeClr val="tx1">
                    <a:lumMod val="75000"/>
                    <a:lumOff val="25000"/>
                  </a:schemeClr>
                </a:solidFill>
                <a:latin typeface="Franklin Gothic Book" panose="020B0503020102020204" pitchFamily="34" charset="0"/>
                <a:ea typeface="Oswald Light" charset="0"/>
                <a:cs typeface="Oswald Light" charset="0"/>
              </a:rPr>
              <a:t>$20+ </a:t>
            </a:r>
            <a:r>
              <a:rPr lang="en-US" spc="-38" dirty="0" err="1" smtClean="0">
                <a:solidFill>
                  <a:schemeClr val="tx1">
                    <a:lumMod val="75000"/>
                    <a:lumOff val="25000"/>
                  </a:schemeClr>
                </a:solidFill>
                <a:latin typeface="Franklin Gothic Book" panose="020B0503020102020204" pitchFamily="34" charset="0"/>
                <a:ea typeface="Oswald Light" charset="0"/>
                <a:cs typeface="Oswald Light" charset="0"/>
              </a:rPr>
              <a:t>Bil</a:t>
            </a:r>
            <a:r>
              <a:rPr lang="en-US" spc="-38" dirty="0" smtClean="0">
                <a:solidFill>
                  <a:schemeClr val="tx1">
                    <a:lumMod val="75000"/>
                    <a:lumOff val="25000"/>
                  </a:schemeClr>
                </a:solidFill>
                <a:latin typeface="Franklin Gothic Book" panose="020B0503020102020204" pitchFamily="34" charset="0"/>
                <a:ea typeface="Oswald Light" charset="0"/>
                <a:cs typeface="Oswald Light" charset="0"/>
              </a:rPr>
              <a:t>. Capital Raised</a:t>
            </a:r>
          </a:p>
        </p:txBody>
      </p:sp>
      <p:sp>
        <p:nvSpPr>
          <p:cNvPr id="55" name="Rectangle 54"/>
          <p:cNvSpPr/>
          <p:nvPr/>
        </p:nvSpPr>
        <p:spPr>
          <a:xfrm>
            <a:off x="4724341" y="3648994"/>
            <a:ext cx="1700145" cy="1200329"/>
          </a:xfrm>
          <a:prstGeom prst="rect">
            <a:avLst/>
          </a:prstGeom>
        </p:spPr>
        <p:txBody>
          <a:bodyPr wrap="none">
            <a:spAutoFit/>
          </a:bodyPr>
          <a:lstStyle/>
          <a:p>
            <a:pPr algn="ctr"/>
            <a:r>
              <a:rPr lang="en-US" spc="-38" dirty="0" smtClean="0">
                <a:solidFill>
                  <a:schemeClr val="tx1">
                    <a:lumMod val="75000"/>
                    <a:lumOff val="25000"/>
                  </a:schemeClr>
                </a:solidFill>
                <a:latin typeface="Franklin Gothic Book" panose="020B0503020102020204" pitchFamily="34" charset="0"/>
                <a:ea typeface="Oswald Light" charset="0"/>
                <a:cs typeface="Oswald Light" charset="0"/>
              </a:rPr>
              <a:t>In-House Design</a:t>
            </a:r>
          </a:p>
          <a:p>
            <a:pPr algn="ctr"/>
            <a:endParaRPr lang="en-US" spc="-38" dirty="0">
              <a:solidFill>
                <a:schemeClr val="tx1">
                  <a:lumMod val="75000"/>
                  <a:lumOff val="25000"/>
                </a:schemeClr>
              </a:solidFill>
              <a:latin typeface="Franklin Gothic Book" panose="020B0503020102020204" pitchFamily="34" charset="0"/>
              <a:ea typeface="Oswald Light" charset="0"/>
              <a:cs typeface="Oswald Light" charset="0"/>
            </a:endParaRPr>
          </a:p>
          <a:p>
            <a:pPr algn="ctr"/>
            <a:r>
              <a:rPr lang="en-US" spc="-38" dirty="0" smtClean="0">
                <a:solidFill>
                  <a:schemeClr val="tx1">
                    <a:lumMod val="75000"/>
                    <a:lumOff val="25000"/>
                  </a:schemeClr>
                </a:solidFill>
                <a:latin typeface="Franklin Gothic Book" panose="020B0503020102020204" pitchFamily="34" charset="0"/>
                <a:ea typeface="Oswald Light" charset="0"/>
                <a:cs typeface="Oswald Light" charset="0"/>
              </a:rPr>
              <a:t>Construction </a:t>
            </a:r>
          </a:p>
          <a:p>
            <a:pPr algn="ctr"/>
            <a:r>
              <a:rPr lang="en-US" spc="-38" dirty="0" smtClean="0">
                <a:solidFill>
                  <a:schemeClr val="tx1">
                    <a:lumMod val="75000"/>
                    <a:lumOff val="25000"/>
                  </a:schemeClr>
                </a:solidFill>
                <a:latin typeface="Franklin Gothic Book" panose="020B0503020102020204" pitchFamily="34" charset="0"/>
                <a:ea typeface="Oswald Light" charset="0"/>
                <a:cs typeface="Oswald Light" charset="0"/>
              </a:rPr>
              <a:t>Management</a:t>
            </a:r>
          </a:p>
        </p:txBody>
      </p:sp>
      <p:sp>
        <p:nvSpPr>
          <p:cNvPr id="56" name="Rectangle 55"/>
          <p:cNvSpPr/>
          <p:nvPr/>
        </p:nvSpPr>
        <p:spPr>
          <a:xfrm>
            <a:off x="6819686" y="3648994"/>
            <a:ext cx="2156039" cy="1754326"/>
          </a:xfrm>
          <a:prstGeom prst="rect">
            <a:avLst/>
          </a:prstGeom>
        </p:spPr>
        <p:txBody>
          <a:bodyPr wrap="none">
            <a:spAutoFit/>
          </a:bodyPr>
          <a:lstStyle/>
          <a:p>
            <a:pPr algn="ctr"/>
            <a:r>
              <a:rPr lang="en-US" spc="-38" dirty="0" smtClean="0">
                <a:solidFill>
                  <a:schemeClr val="tx1">
                    <a:lumMod val="75000"/>
                    <a:lumOff val="25000"/>
                  </a:schemeClr>
                </a:solidFill>
                <a:latin typeface="Franklin Gothic Book" panose="020B0503020102020204" pitchFamily="34" charset="0"/>
                <a:ea typeface="Oswald Light" charset="0"/>
                <a:cs typeface="Oswald Light" charset="0"/>
              </a:rPr>
              <a:t>Operations &amp; </a:t>
            </a:r>
          </a:p>
          <a:p>
            <a:pPr algn="ctr"/>
            <a:r>
              <a:rPr lang="en-US" spc="-38" dirty="0" smtClean="0">
                <a:solidFill>
                  <a:schemeClr val="tx1">
                    <a:lumMod val="75000"/>
                    <a:lumOff val="25000"/>
                  </a:schemeClr>
                </a:solidFill>
                <a:latin typeface="Franklin Gothic Book" panose="020B0503020102020204" pitchFamily="34" charset="0"/>
                <a:ea typeface="Oswald Light" charset="0"/>
                <a:cs typeface="Oswald Light" charset="0"/>
              </a:rPr>
              <a:t>Maintenance</a:t>
            </a:r>
            <a:endParaRPr lang="en-US" spc="-38" dirty="0">
              <a:solidFill>
                <a:schemeClr val="tx1">
                  <a:lumMod val="75000"/>
                  <a:lumOff val="25000"/>
                </a:schemeClr>
              </a:solidFill>
              <a:latin typeface="Franklin Gothic Book" panose="020B0503020102020204" pitchFamily="34" charset="0"/>
              <a:ea typeface="Oswald Light" charset="0"/>
              <a:cs typeface="Oswald Light" charset="0"/>
            </a:endParaRPr>
          </a:p>
          <a:p>
            <a:pPr algn="ctr"/>
            <a:endParaRPr lang="en-US" spc="-38" dirty="0" smtClean="0">
              <a:solidFill>
                <a:schemeClr val="tx1">
                  <a:lumMod val="75000"/>
                  <a:lumOff val="25000"/>
                </a:schemeClr>
              </a:solidFill>
              <a:latin typeface="Franklin Gothic Book" panose="020B0503020102020204" pitchFamily="34" charset="0"/>
              <a:ea typeface="Oswald Light" charset="0"/>
              <a:cs typeface="Oswald Light" charset="0"/>
            </a:endParaRPr>
          </a:p>
          <a:p>
            <a:pPr algn="ctr"/>
            <a:r>
              <a:rPr lang="en-US" spc="-38" dirty="0" smtClean="0">
                <a:solidFill>
                  <a:schemeClr val="tx1">
                    <a:lumMod val="75000"/>
                    <a:lumOff val="25000"/>
                  </a:schemeClr>
                </a:solidFill>
                <a:latin typeface="Franklin Gothic Book" panose="020B0503020102020204" pitchFamily="34" charset="0"/>
                <a:ea typeface="Oswald Light" charset="0"/>
                <a:cs typeface="Oswald Light" charset="0"/>
              </a:rPr>
              <a:t>Asset Management</a:t>
            </a:r>
          </a:p>
          <a:p>
            <a:pPr algn="ctr"/>
            <a:endParaRPr lang="en-US" spc="-38" dirty="0">
              <a:solidFill>
                <a:schemeClr val="tx1">
                  <a:lumMod val="75000"/>
                  <a:lumOff val="25000"/>
                </a:schemeClr>
              </a:solidFill>
              <a:latin typeface="Franklin Gothic Book" panose="020B0503020102020204" pitchFamily="34" charset="0"/>
              <a:ea typeface="Oswald Light" charset="0"/>
              <a:cs typeface="Oswald Light" charset="0"/>
            </a:endParaRPr>
          </a:p>
          <a:p>
            <a:pPr algn="ctr"/>
            <a:r>
              <a:rPr lang="en-US" spc="-38" dirty="0" smtClean="0">
                <a:solidFill>
                  <a:schemeClr val="tx1">
                    <a:lumMod val="75000"/>
                    <a:lumOff val="25000"/>
                  </a:schemeClr>
                </a:solidFill>
                <a:latin typeface="Franklin Gothic Book" panose="020B0503020102020204" pitchFamily="34" charset="0"/>
                <a:ea typeface="Oswald Light" charset="0"/>
                <a:cs typeface="Oswald Light" charset="0"/>
              </a:rPr>
              <a:t>Community Relations</a:t>
            </a:r>
          </a:p>
        </p:txBody>
      </p:sp>
      <p:cxnSp>
        <p:nvCxnSpPr>
          <p:cNvPr id="60" name="Straight Connector 59"/>
          <p:cNvCxnSpPr/>
          <p:nvPr/>
        </p:nvCxnSpPr>
        <p:spPr>
          <a:xfrm>
            <a:off x="4610554" y="2658935"/>
            <a:ext cx="0" cy="302138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691767" y="2710698"/>
            <a:ext cx="0" cy="302138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695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521" y="0"/>
            <a:ext cx="7216389" cy="970474"/>
          </a:xfrm>
        </p:spPr>
        <p:txBody>
          <a:bodyPr>
            <a:normAutofit/>
          </a:bodyPr>
          <a:lstStyle/>
          <a:p>
            <a:r>
              <a:rPr lang="en-US" sz="3800" dirty="0" smtClean="0">
                <a:solidFill>
                  <a:schemeClr val="bg1"/>
                </a:solidFill>
                <a:latin typeface="Franklin Gothic Demi" panose="020B0703020102020204" pitchFamily="34" charset="0"/>
              </a:rPr>
              <a:t>Operations</a:t>
            </a:r>
            <a:endParaRPr lang="en-US" sz="3800" dirty="0">
              <a:solidFill>
                <a:schemeClr val="bg1"/>
              </a:solidFill>
              <a:latin typeface="Franklin Gothic Demi" panose="020B0703020102020204" pitchFamily="34" charset="0"/>
            </a:endParaRPr>
          </a:p>
        </p:txBody>
      </p:sp>
      <p:sp>
        <p:nvSpPr>
          <p:cNvPr id="3" name="Content Placeholder 2"/>
          <p:cNvSpPr>
            <a:spLocks noGrp="1"/>
          </p:cNvSpPr>
          <p:nvPr>
            <p:ph idx="1"/>
          </p:nvPr>
        </p:nvSpPr>
        <p:spPr>
          <a:xfrm>
            <a:off x="640687" y="1309547"/>
            <a:ext cx="4599528" cy="5154515"/>
          </a:xfrm>
        </p:spPr>
        <p:txBody>
          <a:bodyPr>
            <a:noAutofit/>
          </a:bodyPr>
          <a:lstStyle/>
          <a:p>
            <a:pPr marL="0" indent="0">
              <a:spcBef>
                <a:spcPct val="0"/>
              </a:spcBef>
              <a:buClr>
                <a:schemeClr val="accent1"/>
              </a:buClr>
              <a:buNone/>
              <a:defRPr/>
            </a:pPr>
            <a:r>
              <a:rPr lang="en-US" sz="2400" dirty="0" smtClean="0">
                <a:solidFill>
                  <a:schemeClr val="tx1">
                    <a:lumMod val="75000"/>
                    <a:lumOff val="25000"/>
                  </a:schemeClr>
                </a:solidFill>
                <a:latin typeface="Franklin Gothic Medium" panose="020B0603020102020204" pitchFamily="34" charset="0"/>
              </a:rPr>
              <a:t>97.4% wind fleet availability</a:t>
            </a:r>
          </a:p>
          <a:p>
            <a:pPr marL="0" indent="0">
              <a:spcBef>
                <a:spcPct val="0"/>
              </a:spcBef>
              <a:buClr>
                <a:schemeClr val="accent1"/>
              </a:buClr>
              <a:buNone/>
              <a:defRPr/>
            </a:pPr>
            <a:r>
              <a:rPr lang="en-US" sz="1800" dirty="0">
                <a:solidFill>
                  <a:schemeClr val="tx1">
                    <a:lumMod val="75000"/>
                    <a:lumOff val="25000"/>
                  </a:schemeClr>
                </a:solidFill>
                <a:latin typeface="Franklin Gothic Book" charset="0"/>
                <a:ea typeface="Franklin Gothic Book" charset="0"/>
                <a:cs typeface="Franklin Gothic Book" charset="0"/>
              </a:rPr>
              <a:t>On-site techs perform maintenance throughout the year and inspect turbines 3-4 times more than other O&amp;M providers. </a:t>
            </a:r>
          </a:p>
          <a:p>
            <a:pPr marL="0" indent="0">
              <a:spcBef>
                <a:spcPct val="0"/>
              </a:spcBef>
              <a:buClr>
                <a:schemeClr val="accent1"/>
              </a:buClr>
              <a:buNone/>
              <a:defRPr/>
            </a:pPr>
            <a:endParaRPr lang="en-US" sz="2400" dirty="0" smtClean="0">
              <a:solidFill>
                <a:schemeClr val="tx1">
                  <a:lumMod val="75000"/>
                  <a:lumOff val="25000"/>
                </a:schemeClr>
              </a:solidFill>
            </a:endParaRPr>
          </a:p>
          <a:p>
            <a:pPr marL="0" indent="0">
              <a:spcBef>
                <a:spcPct val="0"/>
              </a:spcBef>
              <a:buClr>
                <a:schemeClr val="accent1"/>
              </a:buClr>
              <a:buNone/>
              <a:defRPr/>
            </a:pPr>
            <a:r>
              <a:rPr lang="en-US" sz="2400" dirty="0" smtClean="0">
                <a:solidFill>
                  <a:schemeClr val="tx1">
                    <a:lumMod val="75000"/>
                    <a:lumOff val="25000"/>
                  </a:schemeClr>
                </a:solidFill>
                <a:latin typeface="Franklin Gothic Medium" panose="020B0603020102020204" pitchFamily="34" charset="0"/>
              </a:rPr>
              <a:t>State-of-the-art control center </a:t>
            </a:r>
            <a:endParaRPr lang="en-US" sz="2400" dirty="0">
              <a:solidFill>
                <a:schemeClr val="tx1">
                  <a:lumMod val="75000"/>
                  <a:lumOff val="25000"/>
                </a:schemeClr>
              </a:solidFill>
              <a:latin typeface="Franklin Gothic Medium" panose="020B0603020102020204" pitchFamily="34" charset="0"/>
            </a:endParaRPr>
          </a:p>
          <a:p>
            <a:pPr marL="0" indent="0">
              <a:spcBef>
                <a:spcPct val="0"/>
              </a:spcBef>
              <a:buClr>
                <a:schemeClr val="accent1"/>
              </a:buClr>
              <a:buNone/>
              <a:defRPr/>
            </a:pPr>
            <a:r>
              <a:rPr lang="en-US" sz="1800" dirty="0">
                <a:solidFill>
                  <a:schemeClr val="tx1">
                    <a:lumMod val="75000"/>
                    <a:lumOff val="25000"/>
                  </a:schemeClr>
                </a:solidFill>
                <a:latin typeface="Franklin Gothic Book" charset="0"/>
                <a:ea typeface="Franklin Gothic Book" charset="0"/>
                <a:cs typeface="Franklin Gothic Book" charset="0"/>
              </a:rPr>
              <a:t>The 24/7 Invenergy Control Center provides constant remote monitoring and fleet optimization. A redundant off-site operations center and regular drills ensure flawless backup in case of emergency.</a:t>
            </a:r>
          </a:p>
          <a:p>
            <a:pPr marL="0" indent="0">
              <a:spcBef>
                <a:spcPct val="0"/>
              </a:spcBef>
              <a:buClr>
                <a:schemeClr val="accent1"/>
              </a:buClr>
              <a:buNone/>
              <a:defRPr/>
            </a:pPr>
            <a:endParaRPr lang="en-US" dirty="0">
              <a:solidFill>
                <a:schemeClr val="tx1">
                  <a:lumMod val="75000"/>
                  <a:lumOff val="25000"/>
                </a:schemeClr>
              </a:solidFill>
            </a:endParaRPr>
          </a:p>
          <a:p>
            <a:pPr marL="0" indent="0">
              <a:spcBef>
                <a:spcPct val="0"/>
              </a:spcBef>
              <a:buClr>
                <a:schemeClr val="accent1"/>
              </a:buClr>
              <a:buNone/>
              <a:defRPr/>
            </a:pPr>
            <a:r>
              <a:rPr lang="en-US" sz="2400" dirty="0" smtClean="0">
                <a:solidFill>
                  <a:schemeClr val="tx1">
                    <a:lumMod val="75000"/>
                    <a:lumOff val="25000"/>
                  </a:schemeClr>
                </a:solidFill>
                <a:latin typeface="Franklin Gothic Medium" panose="020B0603020102020204" pitchFamily="34" charset="0"/>
              </a:rPr>
              <a:t>Data-driven fleet management</a:t>
            </a:r>
          </a:p>
          <a:p>
            <a:pPr marL="0" indent="0">
              <a:spcBef>
                <a:spcPct val="0"/>
              </a:spcBef>
              <a:buClr>
                <a:schemeClr val="accent1"/>
              </a:buClr>
              <a:buNone/>
              <a:defRPr/>
            </a:pPr>
            <a:r>
              <a:rPr lang="en-US" sz="1800" dirty="0">
                <a:solidFill>
                  <a:schemeClr val="tx1">
                    <a:lumMod val="75000"/>
                    <a:lumOff val="25000"/>
                  </a:schemeClr>
                </a:solidFill>
                <a:latin typeface="Franklin Gothic Book" charset="0"/>
                <a:ea typeface="Franklin Gothic Book" charset="0"/>
                <a:cs typeface="Franklin Gothic Book" charset="0"/>
              </a:rPr>
              <a:t>Power schedulers, Sales &amp; Marketing, operations engineers and asset managers collaborate closely to maximize performance based on market conditions.</a:t>
            </a:r>
            <a:endParaRPr lang="en-US" sz="1800" dirty="0">
              <a:solidFill>
                <a:schemeClr val="tx1">
                  <a:lumMod val="75000"/>
                  <a:lumOff val="25000"/>
                </a:schemeClr>
              </a:solidFill>
            </a:endParaRPr>
          </a:p>
          <a:p>
            <a:pPr>
              <a:spcBef>
                <a:spcPct val="0"/>
              </a:spcBef>
              <a:defRPr/>
            </a:pPr>
            <a:endParaRPr lang="en-US" sz="2000" dirty="0">
              <a:solidFill>
                <a:schemeClr val="tx1">
                  <a:lumMod val="75000"/>
                  <a:lumOff val="25000"/>
                </a:schemeClr>
              </a:solidFill>
            </a:endParaRPr>
          </a:p>
          <a:p>
            <a:pPr>
              <a:spcBef>
                <a:spcPct val="0"/>
              </a:spcBef>
              <a:buClr>
                <a:schemeClr val="accent1"/>
              </a:buClr>
              <a:buFont typeface="Wingdings" panose="05000000000000000000" pitchFamily="2" charset="2"/>
              <a:buChar char="Ø"/>
              <a:defRPr/>
            </a:pPr>
            <a:endParaRPr lang="en-US" sz="2000" dirty="0">
              <a:solidFill>
                <a:schemeClr val="tx1">
                  <a:lumMod val="75000"/>
                  <a:lumOff val="25000"/>
                </a:schemeClr>
              </a:solidFill>
            </a:endParaRPr>
          </a:p>
          <a:p>
            <a:pPr>
              <a:spcBef>
                <a:spcPct val="0"/>
              </a:spcBef>
              <a:defRPr/>
            </a:pPr>
            <a:endParaRPr lang="en-US" sz="1800" dirty="0">
              <a:solidFill>
                <a:schemeClr val="tx1">
                  <a:lumMod val="75000"/>
                  <a:lumOff val="25000"/>
                </a:schemeClr>
              </a:solidFill>
            </a:endParaRPr>
          </a:p>
          <a:p>
            <a:pPr>
              <a:spcBef>
                <a:spcPct val="0"/>
              </a:spcBef>
              <a:defRPr/>
            </a:pPr>
            <a:endParaRPr lang="en-US" sz="1800" dirty="0">
              <a:solidFill>
                <a:schemeClr val="tx1">
                  <a:lumMod val="75000"/>
                  <a:lumOff val="25000"/>
                </a:schemeClr>
              </a:solidFill>
            </a:endParaRPr>
          </a:p>
          <a:p>
            <a:pPr>
              <a:lnSpc>
                <a:spcPct val="100000"/>
              </a:lnSpc>
              <a:spcBef>
                <a:spcPts val="0"/>
              </a:spcBef>
              <a:buClr>
                <a:schemeClr val="accent1"/>
              </a:buClr>
            </a:pPr>
            <a:endParaRPr lang="en-US" sz="1800" dirty="0">
              <a:solidFill>
                <a:schemeClr val="tx1">
                  <a:lumMod val="75000"/>
                  <a:lumOff val="25000"/>
                </a:schemeClr>
              </a:solidFill>
              <a:latin typeface="Franklin Gothic Book" charset="0"/>
              <a:ea typeface="Franklin Gothic Book" charset="0"/>
              <a:cs typeface="Franklin Gothic Book"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70205" y="970474"/>
            <a:ext cx="3973795" cy="5887526"/>
          </a:xfrm>
          <a:prstGeom prst="rect">
            <a:avLst/>
          </a:prstGeom>
        </p:spPr>
      </p:pic>
    </p:spTree>
    <p:extLst>
      <p:ext uri="{BB962C8B-B14F-4D97-AF65-F5344CB8AC3E}">
        <p14:creationId xmlns:p14="http://schemas.microsoft.com/office/powerpoint/2010/main" val="20534003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SECTION DIVIDER"/>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Corp_x0020_Info_x0020_Resource_x0020_Type xmlns="ad695e32-1fd1-4776-a464-fdb6af2556e0">Corporate Info</Corp_x0020_Info_x0020_Resource_x0020_Type>
    <_dlc_DocId xmlns="5dd1b630-456d-4c02-8844-d181b40d517e">AQWCJZUWWMC2-617-150</_dlc_DocId>
    <_dlc_DocIdUrl xmlns="5dd1b630-456d-4c02-8844-d181b40d517e">
      <Url>http://intranet.invenergy.local/Brand/_layouts/DocIdRedir.aspx?ID=AQWCJZUWWMC2-617-150</Url>
      <Description>AQWCJZUWWMC2-617-150</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Corporate Info and Resources" ma:contentTypeID="0x010100A7CA13C8EF38AF4BB8A0AC2C1730BE2300BEC15404BD489247A138CD9962199C70" ma:contentTypeVersion="3" ma:contentTypeDescription="" ma:contentTypeScope="" ma:versionID="82b2f5742cce99b2c18a7850c44240f8">
  <xsd:schema xmlns:xsd="http://www.w3.org/2001/XMLSchema" xmlns:xs="http://www.w3.org/2001/XMLSchema" xmlns:p="http://schemas.microsoft.com/office/2006/metadata/properties" xmlns:ns2="5dd1b630-456d-4c02-8844-d181b40d517e" xmlns:ns3="ad695e32-1fd1-4776-a464-fdb6af2556e0" targetNamespace="http://schemas.microsoft.com/office/2006/metadata/properties" ma:root="true" ma:fieldsID="611000c15e037e861ad7541f3542bead" ns2:_="" ns3:_="">
    <xsd:import namespace="5dd1b630-456d-4c02-8844-d181b40d517e"/>
    <xsd:import namespace="ad695e32-1fd1-4776-a464-fdb6af2556e0"/>
    <xsd:element name="properties">
      <xsd:complexType>
        <xsd:sequence>
          <xsd:element name="documentManagement">
            <xsd:complexType>
              <xsd:all>
                <xsd:element ref="ns2:_dlc_DocId" minOccurs="0"/>
                <xsd:element ref="ns2:_dlc_DocIdUrl" minOccurs="0"/>
                <xsd:element ref="ns2:_dlc_DocIdPersistId" minOccurs="0"/>
                <xsd:element ref="ns3:Corp_x0020_Info_x0020_Resource_x0020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d1b630-456d-4c02-8844-d181b40d517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d695e32-1fd1-4776-a464-fdb6af2556e0" elementFormDefault="qualified">
    <xsd:import namespace="http://schemas.microsoft.com/office/2006/documentManagement/types"/>
    <xsd:import namespace="http://schemas.microsoft.com/office/infopath/2007/PartnerControls"/>
    <xsd:element name="Corp_x0020_Info_x0020_Resource_x0020_Type" ma:index="11" nillable="true" ma:displayName="Corp Info Resource Type" ma:description="Corp Info &amp; Resources Content Type Column" ma:format="Dropdown" ma:internalName="Corp_x0020_Info_x0020_Resource_x0020_Type">
      <xsd:simpleType>
        <xsd:restriction base="dms:Choice">
          <xsd:enumeration value="Corporate Info"/>
          <xsd:enumeration value="Marketing Materials"/>
          <xsd:enumeration value="Standard Contracts"/>
          <xsd:enumeration value="Connecting the Dot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DE6F8E-1A4D-4A51-AAA9-7EA4B1D0914B}">
  <ds:schemaRefs>
    <ds:schemaRef ds:uri="http://purl.org/dc/elements/1.1/"/>
    <ds:schemaRef ds:uri="http://schemas.microsoft.com/office/infopath/2007/PartnerControls"/>
    <ds:schemaRef ds:uri="http://purl.org/dc/dcmitype/"/>
    <ds:schemaRef ds:uri="http://www.w3.org/XML/1998/namespace"/>
    <ds:schemaRef ds:uri="http://purl.org/dc/terms/"/>
    <ds:schemaRef ds:uri="5dd1b630-456d-4c02-8844-d181b40d517e"/>
    <ds:schemaRef ds:uri="http://schemas.microsoft.com/office/2006/documentManagement/types"/>
    <ds:schemaRef ds:uri="http://schemas.microsoft.com/office/2006/metadata/properties"/>
    <ds:schemaRef ds:uri="http://schemas.openxmlformats.org/package/2006/metadata/core-properties"/>
    <ds:schemaRef ds:uri="ad695e32-1fd1-4776-a464-fdb6af2556e0"/>
  </ds:schemaRefs>
</ds:datastoreItem>
</file>

<file path=customXml/itemProps2.xml><?xml version="1.0" encoding="utf-8"?>
<ds:datastoreItem xmlns:ds="http://schemas.openxmlformats.org/officeDocument/2006/customXml" ds:itemID="{7382B5A4-624F-47D5-A0CE-0707A5A83824}">
  <ds:schemaRefs>
    <ds:schemaRef ds:uri="http://schemas.microsoft.com/sharepoint/events"/>
  </ds:schemaRefs>
</ds:datastoreItem>
</file>

<file path=customXml/itemProps3.xml><?xml version="1.0" encoding="utf-8"?>
<ds:datastoreItem xmlns:ds="http://schemas.openxmlformats.org/officeDocument/2006/customXml" ds:itemID="{3E7E97CB-5C2D-4082-812B-7644451EC9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d1b630-456d-4c02-8844-d181b40d517e"/>
    <ds:schemaRef ds:uri="ad695e32-1fd1-4776-a464-fdb6af2556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C53C315-F937-4A97-B34E-13542EDE17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6605</TotalTime>
  <Words>1585</Words>
  <Application>Microsoft Office PowerPoint</Application>
  <PresentationFormat>On-screen Show (4:3)</PresentationFormat>
  <Paragraphs>333</Paragraphs>
  <Slides>38</Slides>
  <Notes>4</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EPIC Sustainable Energy </vt:lpstr>
      <vt:lpstr>Invenergy drives innovation in energy.  Powered by decades of entrepreneurial experience and unparalleled execution, we solve the energy challenges facing our customers and communities.  We provide power generation and storage solutions at scale around the world to create a cleaner energy future.   We develop. We build. We own. We operate. We are Invenergy.</vt:lpstr>
      <vt:lpstr>About Invenergy</vt:lpstr>
      <vt:lpstr>Broad Expertise</vt:lpstr>
      <vt:lpstr>Global Reach</vt:lpstr>
      <vt:lpstr>Sustained Growth</vt:lpstr>
      <vt:lpstr>Industry Recognition</vt:lpstr>
      <vt:lpstr>Superior Results</vt:lpstr>
      <vt:lpstr>Operations</vt:lpstr>
      <vt:lpstr>Finance</vt:lpstr>
      <vt:lpstr>PowerPoint Presentation</vt:lpstr>
      <vt:lpstr>Development</vt:lpstr>
      <vt:lpstr>Ne Generation Drivers</vt:lpstr>
      <vt:lpstr>Wind</vt:lpstr>
      <vt:lpstr>Solar</vt:lpstr>
      <vt:lpstr>Storage</vt:lpstr>
      <vt:lpstr>Natural Gas</vt:lpstr>
      <vt:lpstr>Development Drivers</vt:lpstr>
      <vt:lpstr>Development Drivers</vt:lpstr>
      <vt:lpstr>Regions</vt:lpstr>
      <vt:lpstr>Development Drivers</vt:lpstr>
      <vt:lpstr>Development Drivers</vt:lpstr>
      <vt:lpstr>Energy Storage</vt:lpstr>
      <vt:lpstr>Storage Applications &amp; Solutions</vt:lpstr>
      <vt:lpstr>Regions</vt:lpstr>
      <vt:lpstr>Storage Fleet</vt:lpstr>
      <vt:lpstr>Energy Storage RFP Requirements </vt:lpstr>
      <vt:lpstr>Assessing Batteries for an Opportunity </vt:lpstr>
      <vt:lpstr>Challenges to Development</vt:lpstr>
      <vt:lpstr>Development – Challenges and Impediments</vt:lpstr>
      <vt:lpstr>Development – Case #1 Organized Opposition</vt:lpstr>
      <vt:lpstr>Development – Case #2 Changing Regulations</vt:lpstr>
      <vt:lpstr>Development – Case #3  Local Politics</vt:lpstr>
      <vt:lpstr>Development – Case #4 Flight Patterns</vt:lpstr>
      <vt:lpstr>Development – Case #5  FAA</vt:lpstr>
      <vt:lpstr>Development – Case #6 Land</vt:lpstr>
      <vt:lpstr>Development - Summarized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Overview PowerPoint</dc:title>
  <dc:creator>Whitty, Patrick</dc:creator>
  <cp:lastModifiedBy>Murray, Charles</cp:lastModifiedBy>
  <cp:revision>152</cp:revision>
  <cp:lastPrinted>2016-04-20T21:46:30Z</cp:lastPrinted>
  <dcterms:created xsi:type="dcterms:W3CDTF">2016-03-16T15:49:14Z</dcterms:created>
  <dcterms:modified xsi:type="dcterms:W3CDTF">2016-06-17T14:55:24Z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0x010100A7CA13C8EF38AF4BB8A0AC2C1730BE2300BEC15404BD489247A138CD9962199C70</vt:lpwstr>
  </property>
  <property fmtid="{D5CDD505-2E9C-101B-9397-08002B2CF9AE}" pid="3" name="_dlc_DocIdItemGuid">
    <vt:lpwstr>acb61b74-50dc-4660-a733-66511ed23dec</vt:lpwstr>
  </property>
</Properties>
</file>