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27" autoAdjust="0"/>
  </p:normalViewPr>
  <p:slideViewPr>
    <p:cSldViewPr snapToGrid="0" snapToObjects="1">
      <p:cViewPr varScale="1">
        <p:scale>
          <a:sx n="99" d="100"/>
          <a:sy n="99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0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2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0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2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1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5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8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A917-55D6-8948-B9FA-9EDB3B3B3B55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836A-EEC0-CC44-9324-B300B847A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1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Installation of New Inflector Cold Mass:  </a:t>
            </a:r>
            <a:r>
              <a:rPr lang="en-US" i="1" dirty="0" smtClean="0"/>
              <a:t>The Concept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Del Allspach, Hogan Nguyen, PPD</a:t>
            </a:r>
          </a:p>
          <a:p>
            <a:r>
              <a:rPr lang="en-US" dirty="0" smtClean="0"/>
              <a:t>June 24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003" y="751114"/>
            <a:ext cx="3232746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Slide Chamber Out from Magnet Gap Using the </a:t>
            </a:r>
            <a:br>
              <a:rPr lang="en-US" sz="3200" dirty="0" smtClean="0"/>
            </a:br>
            <a:r>
              <a:rPr lang="en-US" sz="3200" dirty="0" smtClean="0"/>
              <a:t>Rail System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53807" y="2811766"/>
            <a:ext cx="2398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Many detailed preparation steps related to the vacuum System and magnetic field system are omitted for Clarity 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7" y="242496"/>
            <a:ext cx="5323813" cy="60200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45465" y="3342882"/>
            <a:ext cx="443273" cy="21207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2763" y="561616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Slide 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Rails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067" y="3965928"/>
            <a:ext cx="63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Rails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2611717" y="4150594"/>
            <a:ext cx="395350" cy="45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8821" y="3673612"/>
            <a:ext cx="323942" cy="584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0542" y="3158216"/>
            <a:ext cx="63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571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" y="684267"/>
            <a:ext cx="9144000" cy="5160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9519" y="1180147"/>
            <a:ext cx="292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Sliding Rail Details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711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 the Cold Mass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60" y="1569378"/>
            <a:ext cx="8326140" cy="4717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9876" y="3822650"/>
            <a:ext cx="4293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Access Panel to Remove </a:t>
            </a:r>
          </a:p>
          <a:p>
            <a:r>
              <a:rPr lang="en-US" sz="3200" b="1" dirty="0" smtClean="0"/>
              <a:t>The Cold Mass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25392" y="2706641"/>
            <a:ext cx="679946" cy="1116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6332" y="5086387"/>
            <a:ext cx="753171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Note:  We have never removed this access panel since it would change the inflector alignment.  So we rely on (limited) drawings of the interior and guidance from BNL.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6601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1" y="274638"/>
            <a:ext cx="85456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Remove the Cold Mass Alignment Screw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759"/>
            <a:ext cx="3395756" cy="42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7" y="1945192"/>
            <a:ext cx="4450485" cy="376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71" y="2776997"/>
            <a:ext cx="111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2026" y="1575860"/>
            <a:ext cx="139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52741" y="2809263"/>
            <a:ext cx="602971" cy="98773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71511" y="2961663"/>
            <a:ext cx="1027884" cy="11431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1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9" y="218070"/>
            <a:ext cx="3624781" cy="6362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282961">
            <a:off x="2037971" y="1215708"/>
            <a:ext cx="384875" cy="4505084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81" y="218070"/>
            <a:ext cx="3624781" cy="6362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1461">
            <a:off x="6282880" y="1310503"/>
            <a:ext cx="384875" cy="4505084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62598" y="5400455"/>
            <a:ext cx="667118" cy="2565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08515" y="859455"/>
            <a:ext cx="0" cy="169172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648" y="5635903"/>
            <a:ext cx="8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Pivot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437" y="1693254"/>
            <a:ext cx="120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Extract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79" y="457200"/>
            <a:ext cx="8229600" cy="1143000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0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limited drawings of how the Cold Mass is supported Off the Cryostat.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Emails from Chien Pai at BNL indicates: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Upstream End:   Cold Mass is Cantilevered Off of G10 Support Blocks sitting on Teflon Slide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Down Stream End:  Cold Mass is Cantilevered Off of G10 Supports bolted to an access port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49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Support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13406" y="545752"/>
            <a:ext cx="4904124" cy="6930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06" y="2655330"/>
            <a:ext cx="195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Window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76939" y="3024662"/>
            <a:ext cx="655339" cy="100323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7260" y="141763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Bolts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76370" y="3437819"/>
            <a:ext cx="449022" cy="7183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V="1">
            <a:off x="2976370" y="4874518"/>
            <a:ext cx="449022" cy="71835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2270766" y="1786970"/>
            <a:ext cx="930115" cy="1650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4"/>
          </p:cNvCxnSpPr>
          <p:nvPr/>
        </p:nvCxnSpPr>
        <p:spPr>
          <a:xfrm>
            <a:off x="2232278" y="1829905"/>
            <a:ext cx="968603" cy="3044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54965" y="3437819"/>
            <a:ext cx="1056539" cy="215505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063" y="3786837"/>
            <a:ext cx="67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</a:p>
          <a:p>
            <a:r>
              <a:rPr lang="en-US" dirty="0" smtClean="0"/>
              <a:t>Mass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21600" y="4420340"/>
            <a:ext cx="733365" cy="28742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9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7" y="1806149"/>
            <a:ext cx="6632688" cy="45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030" y="-327614"/>
            <a:ext cx="5804345" cy="7088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87" y="5722081"/>
            <a:ext cx="7450549" cy="981987"/>
          </a:xfrm>
        </p:spPr>
        <p:txBody>
          <a:bodyPr>
            <a:normAutofit/>
          </a:bodyPr>
          <a:lstStyle/>
          <a:p>
            <a:r>
              <a:rPr lang="en-US" dirty="0" smtClean="0"/>
              <a:t>Down Stream Support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24858" y="3119799"/>
            <a:ext cx="1618025" cy="13955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42883" y="4548770"/>
            <a:ext cx="1771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Pivot Point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92100"/>
            <a:ext cx="7137400" cy="627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87" y="5722081"/>
            <a:ext cx="7450549" cy="981987"/>
          </a:xfrm>
        </p:spPr>
        <p:txBody>
          <a:bodyPr>
            <a:normAutofit/>
          </a:bodyPr>
          <a:lstStyle/>
          <a:p>
            <a:r>
              <a:rPr lang="en-US" dirty="0" smtClean="0"/>
              <a:t>Down Stream Support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83256" y="2924712"/>
            <a:ext cx="2027011" cy="1693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6867" y="774762"/>
            <a:ext cx="215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Support Bolts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60908" y="1297982"/>
            <a:ext cx="12829" cy="1626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33968" y="1423873"/>
            <a:ext cx="1552332" cy="2565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2275" y="513152"/>
            <a:ext cx="293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Sliding Adjustment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2251" y="4356356"/>
            <a:ext cx="1771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Pivot Point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5822900" y="3738077"/>
            <a:ext cx="545221" cy="618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Major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Extracting the Inflector Cryostat from Magnet Gap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To Be Performed Primarily by PPD Staff</a:t>
            </a:r>
          </a:p>
          <a:p>
            <a:endParaRPr lang="en-US" dirty="0"/>
          </a:p>
          <a:p>
            <a:r>
              <a:rPr lang="en-US" dirty="0" smtClean="0"/>
              <a:t>Swapping the Inflector Cold Mass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To Be Performed Primarily by TD Staff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4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many Superconductor Splices in the service line.   New Windings made by TD will have to be soldered to existing Rutherford Cable SC.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Steps to extract the Inflector Cryostat should be straight forward.  </a:t>
            </a:r>
            <a:r>
              <a:rPr lang="en-US" dirty="0"/>
              <a:t> </a:t>
            </a:r>
            <a:r>
              <a:rPr lang="en-US" dirty="0" smtClean="0"/>
              <a:t>PPD Staff is doing the Reverse Step this Fall.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is limited information on how the Cold mass is supported.   However, we feel that there is sufficient experience and expertise to figure this out.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64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Extracting the Inflector Cryostat From Magnet Gap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08810"/>
            <a:ext cx="75217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PPD Staff will be doing this step in Fall 2016 </a:t>
            </a:r>
          </a:p>
          <a:p>
            <a:r>
              <a:rPr lang="en-US" sz="3200" i="1" dirty="0" smtClean="0"/>
              <a:t>but in REVERSE</a:t>
            </a:r>
          </a:p>
          <a:p>
            <a:endParaRPr lang="en-US" sz="3200" i="1" dirty="0"/>
          </a:p>
          <a:p>
            <a:r>
              <a:rPr lang="en-US" sz="3200" i="1" dirty="0" smtClean="0"/>
              <a:t>All the Tooling are essentially in Place</a:t>
            </a:r>
          </a:p>
          <a:p>
            <a:endParaRPr lang="en-US" sz="3200" i="1" dirty="0"/>
          </a:p>
          <a:p>
            <a:r>
              <a:rPr lang="en-US" sz="3200" i="1" dirty="0" smtClean="0"/>
              <a:t>This Step is essentially known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0917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7" y="317516"/>
            <a:ext cx="7812039" cy="6105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8018" y="5737126"/>
            <a:ext cx="3345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Perform `Cut’ thru the service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18" y="3664656"/>
            <a:ext cx="1287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Inflector</a:t>
            </a:r>
          </a:p>
          <a:p>
            <a:r>
              <a:rPr lang="en-US" b="1" dirty="0" smtClean="0"/>
              <a:t>Magnet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92597" y="3982171"/>
            <a:ext cx="806921" cy="5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4854753" y="4077808"/>
            <a:ext cx="353744" cy="1200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05005" y="1607822"/>
            <a:ext cx="9585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Lead</a:t>
            </a:r>
          </a:p>
          <a:p>
            <a:r>
              <a:rPr lang="en-US" b="1" dirty="0" smtClean="0"/>
              <a:t>Can and</a:t>
            </a:r>
          </a:p>
          <a:p>
            <a:r>
              <a:rPr lang="en-US" b="1" dirty="0" smtClean="0"/>
              <a:t>Valve </a:t>
            </a:r>
          </a:p>
          <a:p>
            <a:r>
              <a:rPr lang="en-US" b="1" dirty="0" smtClean="0"/>
              <a:t>Box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03995" y="2808151"/>
            <a:ext cx="806920" cy="60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3466" y="366465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 Yoke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26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`Cutting’ Thru Service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9127" y="2085508"/>
            <a:ext cx="56735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Cut Thru Vacuum Jacket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Remove MLI and Kapton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Disconnect Instrumentation Cables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Unsolder Superconductors </a:t>
            </a:r>
          </a:p>
          <a:p>
            <a:r>
              <a:rPr lang="en-US" sz="2400" dirty="0" smtClean="0"/>
              <a:t>(To be done by TD Staff  in E. Barzi’s Group)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4" y="1372562"/>
            <a:ext cx="6550671" cy="4913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6408" y="1157162"/>
            <a:ext cx="1919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Rutherford Cable </a:t>
            </a:r>
            <a:endParaRPr lang="en-US" sz="2400" b="1" dirty="0" smtClean="0"/>
          </a:p>
          <a:p>
            <a:r>
              <a:rPr lang="en-US" sz="2400" b="1" dirty="0" smtClean="0"/>
              <a:t>Super </a:t>
            </a:r>
            <a:r>
              <a:rPr lang="en-US" sz="2400" b="1" dirty="0" smtClean="0"/>
              <a:t>Conductor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62271" y="2301453"/>
            <a:ext cx="1298934" cy="17339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4705" y="2937605"/>
            <a:ext cx="203132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To Lead </a:t>
            </a:r>
            <a:r>
              <a:rPr lang="en-US" sz="2400" b="1" dirty="0" smtClean="0">
                <a:solidFill>
                  <a:srgbClr val="000000"/>
                </a:solidFill>
              </a:rPr>
              <a:t>Box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And Valve Box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4705" y="3851089"/>
            <a:ext cx="18290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83176" y="1526494"/>
            <a:ext cx="1937099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5K LHe  Super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Conductor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Cooling Lines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51727" y="2726822"/>
            <a:ext cx="152400" cy="8136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04127" y="2726822"/>
            <a:ext cx="51316" cy="8249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0534" y="1672278"/>
            <a:ext cx="271044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50K He Gas Heat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Shield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Cooling Lines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44641" y="2503275"/>
            <a:ext cx="491256" cy="6651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394-B70F-2E4D-B0A3-69ED68FAB665}" type="slidenum">
              <a:rPr lang="en-US" smtClean="0"/>
              <a:t>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99699" y="5161749"/>
            <a:ext cx="2378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Cryogenic </a:t>
            </a:r>
          </a:p>
          <a:p>
            <a:r>
              <a:rPr lang="en-US" dirty="0" smtClean="0"/>
              <a:t>Instrumentation Cables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095893" y="5161749"/>
            <a:ext cx="1387283" cy="2376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5444" y="347778"/>
            <a:ext cx="6857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Result Would Look Something Like This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080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228"/>
            <a:ext cx="7772400" cy="1470025"/>
          </a:xfrm>
        </p:spPr>
        <p:txBody>
          <a:bodyPr/>
          <a:lstStyle/>
          <a:p>
            <a:r>
              <a:rPr lang="en-US" dirty="0" smtClean="0"/>
              <a:t>Super Conductors in the Inflector Service 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9417"/>
            <a:ext cx="7489818" cy="42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193" y="3477702"/>
            <a:ext cx="7244487" cy="173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193" y="3304537"/>
            <a:ext cx="7244487" cy="192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195" y="2785048"/>
            <a:ext cx="3420206" cy="404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94401" y="2785048"/>
            <a:ext cx="1067911" cy="4040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2311" y="2785048"/>
            <a:ext cx="4213925" cy="4040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8662" y="3203526"/>
            <a:ext cx="3867575" cy="101012"/>
          </a:xfrm>
          <a:prstGeom prst="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31" y="1650910"/>
            <a:ext cx="264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D-Tube Cooling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5181" y="1399739"/>
            <a:ext cx="103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</a:t>
            </a:r>
          </a:p>
          <a:p>
            <a:r>
              <a:rPr lang="en-US" dirty="0" smtClean="0"/>
              <a:t>Isolator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4299" y="2046070"/>
            <a:ext cx="214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 Cooling Tube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4012" y="4415672"/>
            <a:ext cx="121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Rutherford</a:t>
            </a:r>
          </a:p>
          <a:p>
            <a:r>
              <a:rPr lang="en-US" dirty="0" smtClean="0"/>
              <a:t>Cable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894" y="4415672"/>
            <a:ext cx="3179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Pair of Aluminum-Stabilized</a:t>
            </a:r>
          </a:p>
          <a:p>
            <a:r>
              <a:rPr lang="en-US" dirty="0" smtClean="0"/>
              <a:t>Super Conductor, wrapped with</a:t>
            </a:r>
          </a:p>
          <a:p>
            <a:r>
              <a:rPr lang="en-US" dirty="0" smtClean="0"/>
              <a:t>Aluminum strips and soldered</a:t>
            </a:r>
            <a:endParaRPr lang="en-US" dirty="0"/>
          </a:p>
          <a:p>
            <a:r>
              <a:rPr lang="en-US" dirty="0" smtClean="0"/>
              <a:t>THE ALUMINUM SC IS NOT</a:t>
            </a:r>
          </a:p>
          <a:p>
            <a:r>
              <a:rPr lang="en-US" dirty="0" smtClean="0"/>
              <a:t>ACID-ETCHED.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862" y="4355023"/>
            <a:ext cx="245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Heavily Soldered Region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41600" y="3881751"/>
            <a:ext cx="360781" cy="473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</p:cNvCxnSpPr>
          <p:nvPr/>
        </p:nvCxnSpPr>
        <p:spPr>
          <a:xfrm flipV="1">
            <a:off x="8373577" y="3344901"/>
            <a:ext cx="176937" cy="1070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22948" y="2406933"/>
            <a:ext cx="0" cy="542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2274" y="2083924"/>
            <a:ext cx="0" cy="542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1718" y="2083924"/>
            <a:ext cx="0" cy="86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</p:cNvCxnSpPr>
          <p:nvPr/>
        </p:nvCxnSpPr>
        <p:spPr>
          <a:xfrm flipH="1" flipV="1">
            <a:off x="1815472" y="3835522"/>
            <a:ext cx="741348" cy="580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35994" y="33045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88394" y="33126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40794" y="334959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07625" y="33288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360025" y="332250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512425" y="33161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64825" y="33242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817225" y="33323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969625" y="33260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122025" y="33341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88856" y="33422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441256" y="333591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593656" y="33584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46056" y="335211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98456" y="336021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50856" y="336831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03256" y="336198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355656" y="337008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508056" y="336375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660456" y="335742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27287" y="333666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979687" y="334476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132087" y="33384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84487" y="33465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36887" y="33257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589287" y="334830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741687" y="33419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894087" y="33789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60918" y="33437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242180" y="33518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394580" y="338880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546980" y="335361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699380" y="334728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866211" y="334095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47473" y="334905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199873" y="332829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366704" y="333639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519104" y="335892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671504" y="33237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823904" y="330297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976304" y="333993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128704" y="3304747"/>
            <a:ext cx="230900" cy="3463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30206" y="439300"/>
            <a:ext cx="680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Super Conductors in the Service Line (Part 1)</a:t>
            </a:r>
            <a:endParaRPr lang="en-US" sz="28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234299" y="5733974"/>
            <a:ext cx="2463887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37499" y="5893000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Continue Next Page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534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0338" y="3360853"/>
            <a:ext cx="8408273" cy="61935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 cooling tube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0339" y="3047627"/>
            <a:ext cx="7094538" cy="313226"/>
          </a:xfrm>
          <a:prstGeom prst="rect">
            <a:avLst/>
          </a:prstGeom>
          <a:solidFill>
            <a:srgbClr val="CCC1DA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Rutherford Cable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91575" y="4204022"/>
            <a:ext cx="19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Lead/Valve Box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150990" y="4574612"/>
            <a:ext cx="1086265" cy="7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4196" y="1984992"/>
            <a:ext cx="244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 Unsolder HERE</a:t>
            </a:r>
            <a:endParaRPr lang="en-US" b="1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26EB-491B-A54E-B998-74152A137668}" type="slidenum">
              <a:rPr lang="en-US" smtClean="0"/>
              <a:t>9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115043" y="2720779"/>
            <a:ext cx="5571757" cy="326847"/>
          </a:xfrm>
          <a:prstGeom prst="rect">
            <a:avLst/>
          </a:prstGeom>
          <a:solidFill>
            <a:srgbClr val="CCC1DA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Rutherford Cable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07972" y="2354324"/>
            <a:ext cx="1013505" cy="2228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75504" y="442459"/>
            <a:ext cx="680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Super Conductors in the Service Line (Part 2)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339" y="4536733"/>
            <a:ext cx="164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Previous Page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2242" y="4204022"/>
            <a:ext cx="17062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6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501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Installation of New Inflector Cold Mass:  The Concept</vt:lpstr>
      <vt:lpstr>2 Major Steps</vt:lpstr>
      <vt:lpstr>Extracting the Inflector Cryostat From Magnet Gap</vt:lpstr>
      <vt:lpstr>PowerPoint Presentation</vt:lpstr>
      <vt:lpstr>`Cutting’ Thru Service Line</vt:lpstr>
      <vt:lpstr>PowerPoint Presentation</vt:lpstr>
      <vt:lpstr>Super Conductors in the Inflector Service Line</vt:lpstr>
      <vt:lpstr>PowerPoint Presentation</vt:lpstr>
      <vt:lpstr>PowerPoint Presentation</vt:lpstr>
      <vt:lpstr>Slide Chamber Out from Magnet Gap Using the  Rail System</vt:lpstr>
      <vt:lpstr>PowerPoint Presentation</vt:lpstr>
      <vt:lpstr>Swapping the Cold Mass</vt:lpstr>
      <vt:lpstr>Remove the Cold Mass Alignment Screw</vt:lpstr>
      <vt:lpstr>PowerPoint Presentation</vt:lpstr>
      <vt:lpstr>Remarks</vt:lpstr>
      <vt:lpstr>Upstream Support Block</vt:lpstr>
      <vt:lpstr>Upstream Block</vt:lpstr>
      <vt:lpstr>Down Stream Support</vt:lpstr>
      <vt:lpstr>Down Stream Support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of New Inflector Cold Mass:  The Concept</dc:title>
  <dc:creator>Hogan Nguyen</dc:creator>
  <cp:lastModifiedBy>Hogan Nguyen</cp:lastModifiedBy>
  <cp:revision>5</cp:revision>
  <dcterms:created xsi:type="dcterms:W3CDTF">2016-06-23T11:58:40Z</dcterms:created>
  <dcterms:modified xsi:type="dcterms:W3CDTF">2016-06-23T17:29:44Z</dcterms:modified>
</cp:coreProperties>
</file>