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6" r:id="rId5"/>
    <p:sldId id="267" r:id="rId6"/>
    <p:sldId id="268" r:id="rId7"/>
    <p:sldId id="26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8DD"/>
    <a:srgbClr val="E95125"/>
    <a:srgbClr val="F37C23"/>
    <a:srgbClr val="3C5A77"/>
    <a:srgbClr val="BC5F2B"/>
    <a:srgbClr val="32547A"/>
    <a:srgbClr val="B8561A"/>
    <a:srgbClr val="B65A1F"/>
    <a:srgbClr val="5680AB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752" y="-11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Thursday10/27/16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Thursday10/27/16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4758" y="5839486"/>
            <a:ext cx="1279934" cy="9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Camillo Mariani | ProtoDUNE CRT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17484" y="6422502"/>
            <a:ext cx="580663" cy="435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</a:t>
            </a:r>
            <a:r>
              <a:rPr lang="en-US" dirty="0" smtClean="0"/>
              <a:t>Cosmic Ray tagger (CRT)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Camillo Mariani</a:t>
            </a:r>
            <a:endParaRPr lang="en-GB" dirty="0"/>
          </a:p>
          <a:p>
            <a:r>
              <a:rPr lang="en-GB" dirty="0" err="1" smtClean="0"/>
              <a:t>ProtoDUNE</a:t>
            </a:r>
            <a:r>
              <a:rPr lang="en-GB" dirty="0" smtClean="0"/>
              <a:t> DAQ Review</a:t>
            </a:r>
          </a:p>
          <a:p>
            <a:r>
              <a:rPr lang="en-GB" dirty="0" smtClean="0"/>
              <a:t>November 3</a:t>
            </a:r>
            <a:r>
              <a:rPr lang="en-GB" baseline="30000" dirty="0" smtClean="0"/>
              <a:t>rd</a:t>
            </a:r>
            <a:r>
              <a:rPr lang="en-GB" dirty="0" smtClean="0"/>
              <a:t> and 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CRT motivations</a:t>
            </a:r>
            <a:endParaRPr lang="en-GB" dirty="0"/>
          </a:p>
          <a:p>
            <a:pPr lvl="1"/>
            <a:r>
              <a:rPr lang="en-GB" dirty="0" smtClean="0"/>
              <a:t>System overview and trigger signals</a:t>
            </a:r>
            <a:endParaRPr lang="en-GB" dirty="0"/>
          </a:p>
          <a:p>
            <a:pPr lvl="2"/>
            <a:r>
              <a:rPr lang="en-GB" dirty="0" smtClean="0"/>
              <a:t>CRT Readout</a:t>
            </a:r>
            <a:endParaRPr lang="en-GB" dirty="0"/>
          </a:p>
          <a:p>
            <a:pPr lvl="3"/>
            <a:r>
              <a:rPr lang="en-GB" dirty="0" smtClean="0"/>
              <a:t>CRT Event Builder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err="1" smtClean="0"/>
              <a:t>ProtoDUNE</a:t>
            </a:r>
            <a:r>
              <a:rPr lang="en-GB" sz="4400" dirty="0" smtClean="0"/>
              <a:t> CRT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30896"/>
            <a:ext cx="5597055" cy="2862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 will be positioned in the front and back of the TPC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identify muon present in beam </a:t>
            </a:r>
            <a:r>
              <a:rPr lang="en-US" dirty="0" smtClean="0"/>
              <a:t>halo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tag this muon send trigger info to TPC</a:t>
            </a:r>
          </a:p>
          <a:p>
            <a:r>
              <a:rPr lang="en-US" dirty="0" smtClean="0"/>
              <a:t>System will also have some panel on top of the TPC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Muon veto, send trigger info to TPC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Trigger will be generated as an OR of the X and Y panels</a:t>
            </a:r>
          </a:p>
          <a:p>
            <a:r>
              <a:rPr lang="en-US" dirty="0" smtClean="0"/>
              <a:t>Send to the TPC trigger board within 500 ns.</a:t>
            </a:r>
          </a:p>
          <a:p>
            <a:endParaRPr lang="en-US" dirty="0" smtClean="0"/>
          </a:p>
          <a:p>
            <a:r>
              <a:rPr lang="en-US" dirty="0" smtClean="0"/>
              <a:t>Hit info or ADC info in separate data stream.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67" y="815424"/>
            <a:ext cx="2896659" cy="2106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3168" y="2731985"/>
            <a:ext cx="316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CRT modules consist of two layers of 64 scintillator strips with WLS fibers connected to a single multi-anode PMT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6" y="4093218"/>
            <a:ext cx="3327269" cy="2204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76" y="3982965"/>
            <a:ext cx="4069830" cy="2314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3425" y="3990140"/>
            <a:ext cx="2467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CRT Readout Electronics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661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462518"/>
            <a:ext cx="8608355" cy="64710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System Overview and </a:t>
            </a:r>
            <a:r>
              <a:rPr lang="en-GB" sz="3600" dirty="0"/>
              <a:t>T</a:t>
            </a:r>
            <a:r>
              <a:rPr lang="en-GB" sz="3600" dirty="0" smtClean="0"/>
              <a:t>rigger Signals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451"/>
            <a:ext cx="1962866" cy="352810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962866" y="1842240"/>
            <a:ext cx="261599" cy="45838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62866" y="2595806"/>
            <a:ext cx="261599" cy="35718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24465" y="2241503"/>
            <a:ext cx="61556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2342" y="1115964"/>
            <a:ext cx="5801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Each PMT board: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eadout 64 channels - provide hits or ADC info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Hits processing require 120 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ADC processing require 32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Board trigger does not know about other boards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b="1" dirty="0">
                <a:solidFill>
                  <a:srgbClr val="660066"/>
                </a:solidFill>
              </a:rPr>
              <a:t>T</a:t>
            </a:r>
            <a:r>
              <a:rPr lang="en-US" b="1" dirty="0" smtClean="0">
                <a:solidFill>
                  <a:srgbClr val="660066"/>
                </a:solidFill>
              </a:rPr>
              <a:t>rigger board: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Collect info from all PMT boards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 hit info pattern (through DAQ)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 a trigger signal (based on single board info)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 trigger out available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eometrical overlapping modules in &lt; 500 ns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OR of all modules in &lt; 500 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56735"/>
            <a:ext cx="3774198" cy="14576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35449" y="4879022"/>
            <a:ext cx="340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en-US" dirty="0" smtClean="0"/>
              <a:t>ata stream contains 32 bit timestamp can be used for data merging offline, only when a proper bit is asserted in the main data stream.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179" y="3968061"/>
            <a:ext cx="163397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CRT </a:t>
            </a:r>
          </a:p>
          <a:p>
            <a:pPr algn="ctr"/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1866" y="5101788"/>
            <a:ext cx="100453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Module hit Pattern </a:t>
            </a:r>
          </a:p>
          <a:p>
            <a:r>
              <a:rPr lang="en-US" sz="800" dirty="0" smtClean="0"/>
              <a:t>Data </a:t>
            </a:r>
            <a:r>
              <a:rPr lang="en-US" sz="800" dirty="0"/>
              <a:t>t</a:t>
            </a:r>
            <a:r>
              <a:rPr lang="en-US" sz="800" dirty="0" smtClean="0"/>
              <a:t>o CRT DAQ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40641" y="5219796"/>
            <a:ext cx="723118" cy="276999"/>
          </a:xfrm>
          <a:prstGeom prst="rect">
            <a:avLst/>
          </a:prstGeom>
          <a:solidFill>
            <a:srgbClr val="AFD8D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CRT front-end</a:t>
            </a:r>
          </a:p>
          <a:p>
            <a:pPr algn="ctr"/>
            <a:r>
              <a:rPr lang="en-US" sz="600" dirty="0" smtClean="0"/>
              <a:t>readout board N</a:t>
            </a:r>
            <a:endParaRPr lang="en-US" sz="600" dirty="0"/>
          </a:p>
        </p:txBody>
      </p:sp>
      <p:sp>
        <p:nvSpPr>
          <p:cNvPr id="23" name="TextBox 22"/>
          <p:cNvSpPr txBox="1"/>
          <p:nvPr/>
        </p:nvSpPr>
        <p:spPr>
          <a:xfrm>
            <a:off x="719116" y="5774026"/>
            <a:ext cx="723118" cy="276999"/>
          </a:xfrm>
          <a:prstGeom prst="rect">
            <a:avLst/>
          </a:prstGeom>
          <a:solidFill>
            <a:srgbClr val="AFD8D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CRT front-end</a:t>
            </a:r>
          </a:p>
          <a:p>
            <a:pPr algn="ctr"/>
            <a:r>
              <a:rPr lang="en-US" sz="600" dirty="0" smtClean="0"/>
              <a:t>readout board 1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194416" y="4695393"/>
            <a:ext cx="684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PMT data </a:t>
            </a:r>
          </a:p>
          <a:p>
            <a:r>
              <a:rPr lang="en-US" sz="800" dirty="0" smtClean="0"/>
              <a:t>to CRT DAQ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481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462518"/>
            <a:ext cx="8608355" cy="64710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CRT Readout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4642" y="1442279"/>
            <a:ext cx="8108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Launches independent threats (C++) to manage each USB board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USB communication using </a:t>
            </a:r>
            <a:r>
              <a:rPr lang="en-US" dirty="0" err="1" smtClean="0"/>
              <a:t>libusb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Separate CRT run control process (</a:t>
            </a:r>
            <a:r>
              <a:rPr lang="en-US" dirty="0" err="1" smtClean="0"/>
              <a:t>perl</a:t>
            </a:r>
            <a:r>
              <a:rPr lang="en-US" dirty="0" smtClean="0"/>
              <a:t>/python) connect to the </a:t>
            </a:r>
            <a:r>
              <a:rPr lang="en-US" dirty="0" err="1" smtClean="0"/>
              <a:t>ProtoDUNE</a:t>
            </a:r>
            <a:r>
              <a:rPr lang="en-US" dirty="0" smtClean="0"/>
              <a:t> run control via TCP/IP sockets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CRT run control communicate with the USB streams using message queues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Binary data are written independently for each of the USB stream on disk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76" y="3930607"/>
            <a:ext cx="4667449" cy="2082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100" y="4664088"/>
            <a:ext cx="1064716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CRT Readout</a:t>
            </a:r>
          </a:p>
          <a:p>
            <a:pPr algn="ctr"/>
            <a:r>
              <a:rPr lang="en-US" sz="1100" dirty="0" smtClean="0"/>
              <a:t>control thread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169688" y="4665804"/>
            <a:ext cx="1064716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ProtoDUNE</a:t>
            </a:r>
            <a:r>
              <a:rPr lang="en-US" sz="1100" dirty="0" smtClean="0"/>
              <a:t> Run Control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2381" y="4665804"/>
            <a:ext cx="671124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CRT Run Control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74652" y="4696218"/>
            <a:ext cx="839509" cy="369332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CRT USB board thread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8915" y="5281180"/>
            <a:ext cx="1069117" cy="193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462518"/>
            <a:ext cx="8608355" cy="64710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CRT Event Builder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4642" y="1442279"/>
            <a:ext cx="8108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CRT Event Builder written in C++ and designed to: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Read raw data from the CRT DAQ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Independent, unsorted data stream for each of the USB, consisting of data packets from individual CRT modules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Compute and apply pedestal calculation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Apply offline thresholds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Time-order hits within individual data USB stream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Merge all USB data stream in time-order, grouping them into CRT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76" y="3930607"/>
            <a:ext cx="4667449" cy="2082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100" y="4664088"/>
            <a:ext cx="1064716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CRT Readout</a:t>
            </a:r>
          </a:p>
          <a:p>
            <a:pPr algn="ctr"/>
            <a:r>
              <a:rPr lang="en-US" sz="1100" dirty="0" smtClean="0"/>
              <a:t>control thread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169688" y="4665804"/>
            <a:ext cx="1064716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ProtoDUNE</a:t>
            </a:r>
            <a:r>
              <a:rPr lang="en-US" sz="1100" dirty="0" smtClean="0"/>
              <a:t> Run Control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2381" y="4665804"/>
            <a:ext cx="671124" cy="430887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CRT Run Control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74652" y="4696218"/>
            <a:ext cx="839509" cy="369332"/>
          </a:xfrm>
          <a:prstGeom prst="rect">
            <a:avLst/>
          </a:prstGeom>
          <a:solidFill>
            <a:srgbClr val="AFD8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CRT USB board thread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8915" y="5281180"/>
            <a:ext cx="1069117" cy="193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Component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All components tested already</a:t>
            </a:r>
            <a:endParaRPr lang="en-GB" dirty="0"/>
          </a:p>
          <a:p>
            <a:r>
              <a:rPr lang="en-GB" dirty="0" smtClean="0"/>
              <a:t>Component that need to be produced will be visually inspected after production and then tested</a:t>
            </a:r>
          </a:p>
          <a:p>
            <a:r>
              <a:rPr lang="en-GB" dirty="0" smtClean="0"/>
              <a:t>Plan to have a full electronic test stand at Virginia Tech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</a:t>
            </a:r>
            <a:r>
              <a:rPr lang="de-DE" dirty="0" smtClean="0"/>
              <a:t>M</a:t>
            </a:r>
            <a:r>
              <a:rPr lang="de-DE" dirty="0" smtClean="0"/>
              <a:t>ariani | </a:t>
            </a:r>
            <a:r>
              <a:rPr lang="de-DE" dirty="0" err="1" smtClean="0"/>
              <a:t>ProtoDUNE</a:t>
            </a:r>
            <a:r>
              <a:rPr lang="de-DE" dirty="0" smtClean="0"/>
              <a:t> CRT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No rick identified for now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</a:t>
            </a:r>
            <a:r>
              <a:rPr lang="de-DE" dirty="0"/>
              <a:t>M</a:t>
            </a:r>
            <a:r>
              <a:rPr lang="de-DE" dirty="0" smtClean="0"/>
              <a:t>ariani</a:t>
            </a:r>
            <a:r>
              <a:rPr lang="de-DE" dirty="0" smtClean="0"/>
              <a:t>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System was used in 3 different experiments - </a:t>
            </a:r>
            <a:r>
              <a:rPr lang="en-GB" dirty="0" smtClean="0"/>
              <a:t>did not cause major issues.</a:t>
            </a:r>
          </a:p>
          <a:p>
            <a:r>
              <a:rPr lang="en-GB" dirty="0" smtClean="0"/>
              <a:t>Have years of running </a:t>
            </a:r>
            <a:r>
              <a:rPr lang="en-GB" smtClean="0"/>
              <a:t>and extensive </a:t>
            </a:r>
            <a:r>
              <a:rPr lang="en-GB" dirty="0" smtClean="0"/>
              <a:t>commissioning experience</a:t>
            </a:r>
          </a:p>
          <a:p>
            <a:r>
              <a:rPr lang="en-GB" dirty="0" smtClean="0"/>
              <a:t>Full test stand planned</a:t>
            </a:r>
          </a:p>
          <a:p>
            <a:r>
              <a:rPr lang="en-GB" dirty="0" smtClean="0"/>
              <a:t>Detector is very new to </a:t>
            </a:r>
            <a:r>
              <a:rPr lang="en-GB" dirty="0" err="1" smtClean="0"/>
              <a:t>ProtoDUNE</a:t>
            </a:r>
            <a:r>
              <a:rPr lang="en-GB" dirty="0" smtClean="0"/>
              <a:t> so lots of specific details of the system needs to be addressed</a:t>
            </a:r>
          </a:p>
          <a:p>
            <a:pPr lvl="1"/>
            <a:r>
              <a:rPr lang="en-GB" dirty="0" smtClean="0"/>
              <a:t>i.e. cable length need to be decided</a:t>
            </a:r>
          </a:p>
          <a:p>
            <a:pPr lvl="1"/>
            <a:r>
              <a:rPr lang="en-GB" dirty="0" smtClean="0"/>
              <a:t>location of the electronics boards for triggering</a:t>
            </a:r>
          </a:p>
          <a:p>
            <a:r>
              <a:rPr lang="en-GB" dirty="0" smtClean="0"/>
              <a:t>We will use similar triggering and data margining schemes as the beam instrumentation.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11/04/2016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Camillo Mariani</a:t>
            </a:r>
            <a:r>
              <a:rPr lang="de-DE" dirty="0" smtClean="0"/>
              <a:t> | </a:t>
            </a:r>
            <a:r>
              <a:rPr lang="de-DE" dirty="0" err="1" smtClean="0"/>
              <a:t>ProtoDUNE</a:t>
            </a:r>
            <a:r>
              <a:rPr lang="de-DE" dirty="0" smtClean="0"/>
              <a:t> CRT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98531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</TotalTime>
  <Words>637</Words>
  <Application>Microsoft Macintosh PowerPoint</Application>
  <PresentationFormat>On-screen Show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Dune Template_051215</vt:lpstr>
      <vt:lpstr>LBNF Content-Footer Theme</vt:lpstr>
      <vt:lpstr>Protodune Cosmic Ray tagger (CRT)</vt:lpstr>
      <vt:lpstr>Introduction</vt:lpstr>
      <vt:lpstr>ProtoDUNE CRT</vt:lpstr>
      <vt:lpstr>System Overview and Trigger Signals</vt:lpstr>
      <vt:lpstr>CRT Readout</vt:lpstr>
      <vt:lpstr>CRT Event Builder</vt:lpstr>
      <vt:lpstr>Component testing</vt:lpstr>
      <vt:lpstr>Risks</vt:lpstr>
      <vt:lpstr>Conclusion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Camillo Mariani</cp:lastModifiedBy>
  <cp:revision>138</cp:revision>
  <dcterms:created xsi:type="dcterms:W3CDTF">2015-04-30T14:29:22Z</dcterms:created>
  <dcterms:modified xsi:type="dcterms:W3CDTF">2016-10-27T19:26:21Z</dcterms:modified>
  <cp:category/>
</cp:coreProperties>
</file>