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 id="2147483683" r:id="rId4"/>
  </p:sldMasterIdLst>
  <p:sldIdLst>
    <p:sldId id="269" r:id="rId5"/>
    <p:sldId id="258" r:id="rId6"/>
    <p:sldId id="274" r:id="rId7"/>
    <p:sldId id="275" r:id="rId8"/>
    <p:sldId id="276" r:id="rId9"/>
    <p:sldId id="277" r:id="rId10"/>
    <p:sldId id="278" r:id="rId11"/>
    <p:sldId id="259" r:id="rId12"/>
    <p:sldId id="265" r:id="rId13"/>
    <p:sldId id="266" r:id="rId14"/>
    <p:sldId id="260" r:id="rId15"/>
    <p:sldId id="261" r:id="rId16"/>
    <p:sldId id="262" r:id="rId17"/>
    <p:sldId id="272" r:id="rId18"/>
    <p:sldId id="273" r:id="rId19"/>
    <p:sldId id="263" r:id="rId20"/>
    <p:sldId id="268" r:id="rId21"/>
    <p:sldId id="264" r:id="rId22"/>
    <p:sldId id="281" r:id="rId23"/>
    <p:sldId id="279" r:id="rId24"/>
    <p:sldId id="280"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7" autoAdjust="0"/>
  </p:normalViewPr>
  <p:slideViewPr>
    <p:cSldViewPr snapToGrid="0" snapToObjects="1">
      <p:cViewPr varScale="1">
        <p:scale>
          <a:sx n="110" d="100"/>
          <a:sy n="110" d="100"/>
        </p:scale>
        <p:origin x="-1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D944E-069D-384B-AD8D-269E60208819}" type="datetimeFigureOut">
              <a:rPr lang="en-US" smtClean="0"/>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341237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smtClean="0"/>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78093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smtClean="0"/>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175365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4" name="Shape 14"/>
          <p:cNvSpPr>
            <a:spLocks noGrp="1"/>
          </p:cNvSpPr>
          <p:nvPr>
            <p:ph type="title"/>
          </p:nvPr>
        </p:nvSpPr>
        <p:spPr>
          <a:xfrm>
            <a:off x="455414" y="205383"/>
            <a:ext cx="8224242" cy="928688"/>
          </a:xfrm>
          <a:prstGeom prst="rect">
            <a:avLst/>
          </a:prstGeom>
          <a:gradFill>
            <a:gsLst>
              <a:gs pos="0">
                <a:srgbClr val="5BA7CB"/>
              </a:gs>
              <a:gs pos="100000">
                <a:srgbClr val="ADCEE0"/>
              </a:gs>
            </a:gsLst>
          </a:gradFill>
        </p:spPr>
        <p:txBody>
          <a:bodyPr anchor="b"/>
          <a:lstStyle>
            <a:lvl1pPr>
              <a:defRPr sz="5900"/>
            </a:lvl1pPr>
          </a:lstStyle>
          <a:p>
            <a:r>
              <a:t>Title Text</a:t>
            </a:r>
          </a:p>
        </p:txBody>
      </p:sp>
      <p:sp>
        <p:nvSpPr>
          <p:cNvPr id="15" name="Shape 15"/>
          <p:cNvSpPr>
            <a:spLocks noGrp="1"/>
          </p:cNvSpPr>
          <p:nvPr>
            <p:ph type="body" sz="quarter" idx="1"/>
          </p:nvPr>
        </p:nvSpPr>
        <p:spPr>
          <a:xfrm>
            <a:off x="455414" y="5768578"/>
            <a:ext cx="8224242" cy="794742"/>
          </a:xfrm>
          <a:prstGeom prst="rect">
            <a:avLst/>
          </a:prstGeom>
          <a:gradFill>
            <a:gsLst>
              <a:gs pos="0">
                <a:srgbClr val="A8CFE1"/>
              </a:gs>
              <a:gs pos="100000">
                <a:srgbClr val="5BA7CB"/>
              </a:gs>
            </a:gsLst>
          </a:gradFill>
        </p:spPr>
        <p:txBody>
          <a:bodyPr/>
          <a:lstStyle>
            <a:lvl1pPr marL="0" indent="0" algn="ctr">
              <a:spcBef>
                <a:spcPts val="0"/>
              </a:spcBef>
              <a:buSzTx/>
              <a:buNone/>
              <a:defRPr sz="2500">
                <a:solidFill>
                  <a:srgbClr val="0D4693"/>
                </a:solidFill>
                <a:latin typeface="+mn-lt"/>
                <a:ea typeface="+mn-ea"/>
                <a:cs typeface="+mn-cs"/>
                <a:sym typeface="Gill Sans"/>
              </a:defRPr>
            </a:lvl1pPr>
            <a:lvl2pPr marL="0" indent="0" algn="ctr">
              <a:spcBef>
                <a:spcPts val="0"/>
              </a:spcBef>
              <a:buClrTx/>
              <a:buSzTx/>
              <a:buNone/>
              <a:defRPr sz="2500">
                <a:solidFill>
                  <a:srgbClr val="000000"/>
                </a:solidFill>
                <a:latin typeface="+mn-lt"/>
                <a:ea typeface="+mn-ea"/>
                <a:cs typeface="+mn-cs"/>
                <a:sym typeface="Gill Sans"/>
              </a:defRPr>
            </a:lvl2pPr>
            <a:lvl3pPr marL="0" indent="0" algn="ctr">
              <a:spcBef>
                <a:spcPts val="0"/>
              </a:spcBef>
              <a:buClrTx/>
              <a:buSzTx/>
              <a:buNone/>
              <a:defRPr sz="2500">
                <a:solidFill>
                  <a:srgbClr val="000000"/>
                </a:solidFill>
                <a:latin typeface="+mn-lt"/>
                <a:ea typeface="+mn-ea"/>
                <a:cs typeface="+mn-cs"/>
                <a:sym typeface="Gill Sans"/>
              </a:defRPr>
            </a:lvl3pPr>
            <a:lvl4pPr marL="0" indent="0" algn="ctr">
              <a:spcBef>
                <a:spcPts val="0"/>
              </a:spcBef>
              <a:buSzTx/>
              <a:buNone/>
              <a:defRPr sz="2500">
                <a:latin typeface="+mn-lt"/>
                <a:ea typeface="+mn-ea"/>
                <a:cs typeface="+mn-cs"/>
                <a:sym typeface="Gill Sans"/>
              </a:defRPr>
            </a:lvl4pPr>
            <a:lvl5pPr marL="0" indent="0" algn="ctr">
              <a:spcBef>
                <a:spcPts val="0"/>
              </a:spcBef>
              <a:buSzTx/>
              <a:buNone/>
              <a:defRPr sz="25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1906950717"/>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59868493"/>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Bullets - 2 Column">
    <p:spTree>
      <p:nvGrpSpPr>
        <p:cNvPr id="1" name=""/>
        <p:cNvGrpSpPr/>
        <p:nvPr/>
      </p:nvGrpSpPr>
      <p:grpSpPr>
        <a:xfrm>
          <a:off x="0" y="0"/>
          <a:ext cx="0" cy="0"/>
          <a:chOff x="0" y="0"/>
          <a:chExt cx="0" cy="0"/>
        </a:xfrm>
      </p:grpSpPr>
      <p:sp>
        <p:nvSpPr>
          <p:cNvPr id="32" name="Shape 32"/>
          <p:cNvSpPr>
            <a:spLocks noGrp="1"/>
          </p:cNvSpPr>
          <p:nvPr>
            <p:ph type="title"/>
          </p:nvPr>
        </p:nvSpPr>
        <p:spPr>
          <a:xfrm>
            <a:off x="892969" y="178594"/>
            <a:ext cx="7358063" cy="1714500"/>
          </a:xfrm>
          <a:prstGeom prst="rect">
            <a:avLst/>
          </a:prstGeom>
          <a:noFill/>
        </p:spPr>
        <p:txBody>
          <a:bodyPr/>
          <a:lstStyle>
            <a:lvl1pPr>
              <a:defRPr sz="5900">
                <a:solidFill>
                  <a:srgbClr val="000000"/>
                </a:solidFill>
              </a:defRPr>
            </a:lvl1pPr>
          </a:lstStyle>
          <a:p>
            <a:r>
              <a:t>Title Text</a:t>
            </a:r>
          </a:p>
        </p:txBody>
      </p:sp>
      <p:sp>
        <p:nvSpPr>
          <p:cNvPr id="33" name="Shape 33"/>
          <p:cNvSpPr>
            <a:spLocks noGrp="1"/>
          </p:cNvSpPr>
          <p:nvPr>
            <p:ph type="body" idx="1"/>
          </p:nvPr>
        </p:nvSpPr>
        <p:spPr>
          <a:xfrm>
            <a:off x="892969" y="1946672"/>
            <a:ext cx="7358063" cy="4018359"/>
          </a:xfrm>
          <a:prstGeom prst="rect">
            <a:avLst/>
          </a:prstGeom>
        </p:spPr>
        <p:txBody>
          <a:bodyPr numCol="2" spcCol="367890"/>
          <a:lstStyle>
            <a:lvl1pPr marL="571002" indent="-347767">
              <a:spcBef>
                <a:spcPts val="2672"/>
              </a:spcBef>
              <a:buSzPct val="171000"/>
              <a:buChar char="•"/>
              <a:defRPr>
                <a:solidFill>
                  <a:srgbClr val="000000"/>
                </a:solidFill>
                <a:latin typeface="+mn-lt"/>
                <a:ea typeface="+mn-ea"/>
                <a:cs typeface="+mn-cs"/>
                <a:sym typeface="Gill Sans"/>
              </a:defRPr>
            </a:lvl1pPr>
            <a:lvl2pPr marL="883530" indent="-347767">
              <a:spcBef>
                <a:spcPts val="2672"/>
              </a:spcBef>
              <a:buClrTx/>
              <a:buSzPct val="171000"/>
              <a:buChar char="•"/>
              <a:defRPr sz="2200">
                <a:solidFill>
                  <a:srgbClr val="000000"/>
                </a:solidFill>
                <a:latin typeface="+mn-lt"/>
                <a:ea typeface="+mn-ea"/>
                <a:cs typeface="+mn-cs"/>
                <a:sym typeface="Gill Sans"/>
              </a:defRPr>
            </a:lvl2pPr>
            <a:lvl3pPr marL="1196057" indent="-347767">
              <a:spcBef>
                <a:spcPts val="2672"/>
              </a:spcBef>
              <a:buClrTx/>
              <a:buSzPct val="171000"/>
              <a:buChar char="•"/>
              <a:defRPr sz="2200">
                <a:solidFill>
                  <a:srgbClr val="000000"/>
                </a:solidFill>
                <a:latin typeface="+mn-lt"/>
                <a:ea typeface="+mn-ea"/>
                <a:cs typeface="+mn-cs"/>
                <a:sym typeface="Gill Sans"/>
              </a:defRPr>
            </a:lvl3pPr>
            <a:lvl4pPr marL="1508585" indent="-347767">
              <a:spcBef>
                <a:spcPts val="2672"/>
              </a:spcBef>
              <a:buChar char="•"/>
              <a:defRPr sz="2200">
                <a:latin typeface="+mn-lt"/>
                <a:ea typeface="+mn-ea"/>
                <a:cs typeface="+mn-cs"/>
                <a:sym typeface="Gill Sans"/>
              </a:defRPr>
            </a:lvl4pPr>
            <a:lvl5pPr marL="1821113" indent="-347767">
              <a:spcBef>
                <a:spcPts val="2672"/>
              </a:spcBef>
              <a:buChar char="•"/>
              <a:defRPr sz="22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880629164"/>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1" name="Shape 41"/>
          <p:cNvSpPr>
            <a:spLocks noGrp="1"/>
          </p:cNvSpPr>
          <p:nvPr>
            <p:ph type="body" idx="1"/>
          </p:nvPr>
        </p:nvSpPr>
        <p:spPr>
          <a:xfrm>
            <a:off x="892969" y="892969"/>
            <a:ext cx="7358063" cy="5072063"/>
          </a:xfrm>
          <a:prstGeom prst="rect">
            <a:avLst/>
          </a:prstGeom>
        </p:spPr>
        <p:txBody>
          <a:bodyPr anchor="ctr"/>
          <a:lstStyle>
            <a:lvl1pPr marL="625056" indent="-401822">
              <a:spcBef>
                <a:spcPts val="3375"/>
              </a:spcBef>
              <a:buSzPct val="171000"/>
              <a:buChar char="•"/>
              <a:defRPr sz="3000">
                <a:solidFill>
                  <a:srgbClr val="000000"/>
                </a:solidFill>
                <a:latin typeface="+mn-lt"/>
                <a:ea typeface="+mn-ea"/>
                <a:cs typeface="+mn-cs"/>
                <a:sym typeface="Gill Sans"/>
              </a:defRPr>
            </a:lvl1pPr>
            <a:lvl2pPr marL="937584" indent="-401822">
              <a:spcBef>
                <a:spcPts val="3375"/>
              </a:spcBef>
              <a:buClrTx/>
              <a:buSzPct val="171000"/>
              <a:buChar char="•"/>
              <a:defRPr sz="3000">
                <a:solidFill>
                  <a:srgbClr val="000000"/>
                </a:solidFill>
                <a:latin typeface="+mn-lt"/>
                <a:ea typeface="+mn-ea"/>
                <a:cs typeface="+mn-cs"/>
                <a:sym typeface="Gill Sans"/>
              </a:defRPr>
            </a:lvl2pPr>
            <a:lvl3pPr marL="1250112" indent="-401822">
              <a:spcBef>
                <a:spcPts val="3375"/>
              </a:spcBef>
              <a:buClrTx/>
              <a:buSzPct val="171000"/>
              <a:buChar char="•"/>
              <a:defRPr sz="3000">
                <a:solidFill>
                  <a:srgbClr val="000000"/>
                </a:solidFill>
                <a:latin typeface="+mn-lt"/>
                <a:ea typeface="+mn-ea"/>
                <a:cs typeface="+mn-cs"/>
                <a:sym typeface="Gill Sans"/>
              </a:defRPr>
            </a:lvl3pPr>
            <a:lvl4pPr marL="1562640" indent="-401822">
              <a:spcBef>
                <a:spcPts val="3375"/>
              </a:spcBef>
              <a:buChar char="•"/>
              <a:defRPr sz="3000">
                <a:latin typeface="+mn-lt"/>
                <a:ea typeface="+mn-ea"/>
                <a:cs typeface="+mn-cs"/>
                <a:sym typeface="Gill Sans"/>
              </a:defRPr>
            </a:lvl4pPr>
            <a:lvl5pPr marL="1875168" indent="-401822">
              <a:spcBef>
                <a:spcPts val="3375"/>
              </a:spcBef>
              <a:buChar char="•"/>
              <a:defRPr sz="30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1458698399"/>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3938670704"/>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6" name="Shape 56"/>
          <p:cNvSpPr>
            <a:spLocks noGrp="1"/>
          </p:cNvSpPr>
          <p:nvPr>
            <p:ph type="title"/>
          </p:nvPr>
        </p:nvSpPr>
        <p:spPr>
          <a:xfrm>
            <a:off x="892969" y="178594"/>
            <a:ext cx="7358063" cy="1714500"/>
          </a:xfrm>
          <a:prstGeom prst="rect">
            <a:avLst/>
          </a:prstGeom>
          <a:noFill/>
        </p:spPr>
        <p:txBody>
          <a:bodyPr/>
          <a:lstStyle>
            <a:lvl1pPr>
              <a:defRPr sz="5900">
                <a:solidFill>
                  <a:srgbClr val="000000"/>
                </a:solidFill>
              </a:defRPr>
            </a:lvl1pPr>
          </a:lstStyle>
          <a:p>
            <a:r>
              <a:t>Title Text</a:t>
            </a:r>
          </a:p>
        </p:txBody>
      </p:sp>
      <p:sp>
        <p:nvSpPr>
          <p:cNvPr id="57" name="Shape 57"/>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878028622"/>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64" name="Shape 64"/>
          <p:cNvSpPr>
            <a:spLocks noGrp="1"/>
          </p:cNvSpPr>
          <p:nvPr>
            <p:ph type="title"/>
          </p:nvPr>
        </p:nvSpPr>
        <p:spPr>
          <a:xfrm>
            <a:off x="892969" y="2089547"/>
            <a:ext cx="7358063" cy="2678906"/>
          </a:xfrm>
          <a:prstGeom prst="rect">
            <a:avLst/>
          </a:prstGeom>
          <a:noFill/>
        </p:spPr>
        <p:txBody>
          <a:bodyPr/>
          <a:lstStyle>
            <a:lvl1pPr>
              <a:defRPr sz="5900">
                <a:solidFill>
                  <a:srgbClr val="000000"/>
                </a:solidFill>
              </a:defRPr>
            </a:lvl1pPr>
          </a:lstStyle>
          <a:p>
            <a:r>
              <a:t>Title Text</a:t>
            </a:r>
          </a:p>
        </p:txBody>
      </p:sp>
      <p:sp>
        <p:nvSpPr>
          <p:cNvPr id="65" name="Shape 65"/>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2608162528"/>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72" name="Shape 72"/>
          <p:cNvSpPr>
            <a:spLocks noGrp="1"/>
          </p:cNvSpPr>
          <p:nvPr>
            <p:ph type="pic" sz="half" idx="13"/>
          </p:nvPr>
        </p:nvSpPr>
        <p:spPr>
          <a:xfrm>
            <a:off x="1714500" y="1151930"/>
            <a:ext cx="5715000" cy="3205758"/>
          </a:xfrm>
          <a:prstGeom prst="rect">
            <a:avLst/>
          </a:prstGeom>
        </p:spPr>
        <p:txBody>
          <a:bodyPr lIns="64291" tIns="32145" rIns="64291" bIns="32145">
            <a:noAutofit/>
          </a:bodyPr>
          <a:lstStyle/>
          <a:p>
            <a:endParaRPr/>
          </a:p>
        </p:txBody>
      </p:sp>
      <p:sp>
        <p:nvSpPr>
          <p:cNvPr id="73" name="Shape 73"/>
          <p:cNvSpPr>
            <a:spLocks noGrp="1"/>
          </p:cNvSpPr>
          <p:nvPr>
            <p:ph type="title"/>
          </p:nvPr>
        </p:nvSpPr>
        <p:spPr>
          <a:xfrm>
            <a:off x="892969" y="5179219"/>
            <a:ext cx="7358063" cy="1196578"/>
          </a:xfrm>
          <a:prstGeom prst="rect">
            <a:avLst/>
          </a:prstGeom>
          <a:noFill/>
        </p:spPr>
        <p:txBody>
          <a:bodyPr/>
          <a:lstStyle>
            <a:lvl1pPr>
              <a:defRPr sz="5900">
                <a:solidFill>
                  <a:srgbClr val="000000"/>
                </a:solidFill>
              </a:defRPr>
            </a:lvl1pPr>
          </a:lstStyle>
          <a:p>
            <a:r>
              <a:t>Title Text</a:t>
            </a:r>
          </a:p>
        </p:txBody>
      </p:sp>
      <p:sp>
        <p:nvSpPr>
          <p:cNvPr id="74" name="Shape 74"/>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3454416183"/>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smtClean="0"/>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128772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Horizontal Reflection">
    <p:spTree>
      <p:nvGrpSpPr>
        <p:cNvPr id="1" name=""/>
        <p:cNvGrpSpPr/>
        <p:nvPr/>
      </p:nvGrpSpPr>
      <p:grpSpPr>
        <a:xfrm>
          <a:off x="0" y="0"/>
          <a:ext cx="0" cy="0"/>
          <a:chOff x="0" y="0"/>
          <a:chExt cx="0" cy="0"/>
        </a:xfrm>
      </p:grpSpPr>
      <p:sp>
        <p:nvSpPr>
          <p:cNvPr id="81" name="Shape 81"/>
          <p:cNvSpPr>
            <a:spLocks noGrp="1"/>
          </p:cNvSpPr>
          <p:nvPr>
            <p:ph type="pic" sz="half" idx="13"/>
          </p:nvPr>
        </p:nvSpPr>
        <p:spPr>
          <a:xfrm>
            <a:off x="1714500" y="1151930"/>
            <a:ext cx="5715000" cy="3205758"/>
          </a:xfrm>
          <a:prstGeom prst="rect">
            <a:avLst/>
          </a:prstGeom>
          <a:ln w="25400"/>
          <a:effectLst>
            <a:reflection stA="50000" endPos="40000" dir="5400000" sy="-100000" algn="bl" rotWithShape="0"/>
          </a:effectLst>
        </p:spPr>
        <p:txBody>
          <a:bodyPr lIns="64291" tIns="32145" rIns="64291" bIns="32145">
            <a:noAutofit/>
          </a:bodyPr>
          <a:lstStyle/>
          <a:p>
            <a:endParaRPr/>
          </a:p>
        </p:txBody>
      </p:sp>
      <p:sp>
        <p:nvSpPr>
          <p:cNvPr id="82" name="Shape 82"/>
          <p:cNvSpPr>
            <a:spLocks noGrp="1"/>
          </p:cNvSpPr>
          <p:nvPr>
            <p:ph type="title"/>
          </p:nvPr>
        </p:nvSpPr>
        <p:spPr>
          <a:xfrm>
            <a:off x="892969" y="5179219"/>
            <a:ext cx="7358063" cy="1196578"/>
          </a:xfrm>
          <a:prstGeom prst="rect">
            <a:avLst/>
          </a:prstGeom>
          <a:noFill/>
        </p:spPr>
        <p:txBody>
          <a:bodyPr/>
          <a:lstStyle>
            <a:lvl1pPr>
              <a:defRPr sz="5900">
                <a:solidFill>
                  <a:srgbClr val="000000"/>
                </a:solidFill>
              </a:defRPr>
            </a:lvl1pPr>
          </a:lstStyle>
          <a:p>
            <a:r>
              <a:t>Title Text</a:t>
            </a:r>
          </a:p>
        </p:txBody>
      </p:sp>
      <p:sp>
        <p:nvSpPr>
          <p:cNvPr id="83" name="Shape 83"/>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2918913929"/>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90" name="Shape 90"/>
          <p:cNvSpPr>
            <a:spLocks noGrp="1"/>
          </p:cNvSpPr>
          <p:nvPr>
            <p:ph type="pic" sz="quarter" idx="13"/>
          </p:nvPr>
        </p:nvSpPr>
        <p:spPr>
          <a:xfrm>
            <a:off x="5009555" y="1384101"/>
            <a:ext cx="2964656" cy="3955852"/>
          </a:xfrm>
          <a:prstGeom prst="rect">
            <a:avLst/>
          </a:prstGeom>
        </p:spPr>
        <p:txBody>
          <a:bodyPr lIns="64291" tIns="32145" rIns="64291" bIns="32145">
            <a:noAutofit/>
          </a:bodyPr>
          <a:lstStyle/>
          <a:p>
            <a:endParaRPr/>
          </a:p>
        </p:txBody>
      </p:sp>
      <p:sp>
        <p:nvSpPr>
          <p:cNvPr id="91" name="Shape 91"/>
          <p:cNvSpPr>
            <a:spLocks noGrp="1"/>
          </p:cNvSpPr>
          <p:nvPr>
            <p:ph type="title"/>
          </p:nvPr>
        </p:nvSpPr>
        <p:spPr>
          <a:xfrm>
            <a:off x="446484" y="991195"/>
            <a:ext cx="4125516" cy="2321719"/>
          </a:xfrm>
          <a:prstGeom prst="rect">
            <a:avLst/>
          </a:prstGeom>
          <a:noFill/>
        </p:spPr>
        <p:txBody>
          <a:bodyPr anchor="b"/>
          <a:lstStyle>
            <a:lvl1pPr>
              <a:defRPr sz="4900">
                <a:solidFill>
                  <a:srgbClr val="000000"/>
                </a:solidFill>
              </a:defRPr>
            </a:lvl1pPr>
          </a:lstStyle>
          <a:p>
            <a:r>
              <a:t>Title Text</a:t>
            </a:r>
          </a:p>
        </p:txBody>
      </p:sp>
      <p:sp>
        <p:nvSpPr>
          <p:cNvPr id="92" name="Shape 92"/>
          <p:cNvSpPr>
            <a:spLocks noGrp="1"/>
          </p:cNvSpPr>
          <p:nvPr>
            <p:ph type="body" sz="quarter" idx="1"/>
          </p:nvPr>
        </p:nvSpPr>
        <p:spPr>
          <a:xfrm>
            <a:off x="446484" y="3366492"/>
            <a:ext cx="4125516" cy="2321719"/>
          </a:xfrm>
          <a:prstGeom prst="rect">
            <a:avLst/>
          </a:prstGeom>
        </p:spPr>
        <p:txBody>
          <a:bodyPr/>
          <a:lstStyle>
            <a:lvl1pPr marL="0" indent="0" algn="ctr">
              <a:spcBef>
                <a:spcPts val="0"/>
              </a:spcBef>
              <a:buSzTx/>
              <a:buNone/>
              <a:defRPr sz="2400">
                <a:solidFill>
                  <a:srgbClr val="000000"/>
                </a:solidFill>
                <a:latin typeface="+mn-lt"/>
                <a:ea typeface="+mn-ea"/>
                <a:cs typeface="+mn-cs"/>
                <a:sym typeface="Gill Sans"/>
              </a:defRPr>
            </a:lvl1pPr>
            <a:lvl2pPr marL="0" indent="0" algn="ctr">
              <a:spcBef>
                <a:spcPts val="0"/>
              </a:spcBef>
              <a:buClrTx/>
              <a:buSzTx/>
              <a:buNone/>
              <a:defRPr sz="2400">
                <a:solidFill>
                  <a:srgbClr val="000000"/>
                </a:solidFill>
                <a:latin typeface="+mn-lt"/>
                <a:ea typeface="+mn-ea"/>
                <a:cs typeface="+mn-cs"/>
                <a:sym typeface="Gill Sans"/>
              </a:defRPr>
            </a:lvl2pPr>
            <a:lvl3pPr marL="0" indent="0" algn="ctr">
              <a:spcBef>
                <a:spcPts val="0"/>
              </a:spcBef>
              <a:buClrTx/>
              <a:buSzTx/>
              <a:buNone/>
              <a:defRPr sz="2400">
                <a:solidFill>
                  <a:srgbClr val="000000"/>
                </a:solidFill>
                <a:latin typeface="+mn-lt"/>
                <a:ea typeface="+mn-ea"/>
                <a:cs typeface="+mn-cs"/>
                <a:sym typeface="Gill Sans"/>
              </a:defRPr>
            </a:lvl3pPr>
            <a:lvl4pPr marL="0" indent="0" algn="ctr">
              <a:spcBef>
                <a:spcPts val="0"/>
              </a:spcBef>
              <a:buSzTx/>
              <a:buNone/>
              <a:defRPr sz="2400">
                <a:latin typeface="+mn-lt"/>
                <a:ea typeface="+mn-ea"/>
                <a:cs typeface="+mn-cs"/>
                <a:sym typeface="Gill Sans"/>
              </a:defRPr>
            </a:lvl4pPr>
            <a:lvl5pPr marL="0" indent="0" algn="ctr">
              <a:spcBef>
                <a:spcPts val="0"/>
              </a:spcBef>
              <a:buSzTx/>
              <a:buNone/>
              <a:defRPr sz="24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2909881600"/>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Photo - Vertical Reflection">
    <p:spTree>
      <p:nvGrpSpPr>
        <p:cNvPr id="1" name=""/>
        <p:cNvGrpSpPr/>
        <p:nvPr/>
      </p:nvGrpSpPr>
      <p:grpSpPr>
        <a:xfrm>
          <a:off x="0" y="0"/>
          <a:ext cx="0" cy="0"/>
          <a:chOff x="0" y="0"/>
          <a:chExt cx="0" cy="0"/>
        </a:xfrm>
      </p:grpSpPr>
      <p:sp>
        <p:nvSpPr>
          <p:cNvPr id="100" name="Shape 100"/>
          <p:cNvSpPr>
            <a:spLocks noGrp="1"/>
          </p:cNvSpPr>
          <p:nvPr>
            <p:ph type="pic" sz="quarter" idx="13"/>
          </p:nvPr>
        </p:nvSpPr>
        <p:spPr>
          <a:xfrm>
            <a:off x="5009555" y="1384101"/>
            <a:ext cx="2964656" cy="3955852"/>
          </a:xfrm>
          <a:prstGeom prst="rect">
            <a:avLst/>
          </a:prstGeom>
          <a:ln w="25400"/>
          <a:effectLst>
            <a:reflection stA="50000" endPos="40000" dir="5400000" sy="-100000" algn="bl" rotWithShape="0"/>
          </a:effectLst>
        </p:spPr>
        <p:txBody>
          <a:bodyPr lIns="64291" tIns="32145" rIns="64291" bIns="32145">
            <a:noAutofit/>
          </a:bodyPr>
          <a:lstStyle/>
          <a:p>
            <a:endParaRPr/>
          </a:p>
        </p:txBody>
      </p:sp>
      <p:sp>
        <p:nvSpPr>
          <p:cNvPr id="101" name="Shape 101"/>
          <p:cNvSpPr>
            <a:spLocks noGrp="1"/>
          </p:cNvSpPr>
          <p:nvPr>
            <p:ph type="title"/>
          </p:nvPr>
        </p:nvSpPr>
        <p:spPr>
          <a:xfrm>
            <a:off x="446484" y="991195"/>
            <a:ext cx="4125516" cy="2321719"/>
          </a:xfrm>
          <a:prstGeom prst="rect">
            <a:avLst/>
          </a:prstGeom>
          <a:noFill/>
        </p:spPr>
        <p:txBody>
          <a:bodyPr anchor="b"/>
          <a:lstStyle>
            <a:lvl1pPr>
              <a:defRPr sz="4900">
                <a:solidFill>
                  <a:srgbClr val="000000"/>
                </a:solidFill>
              </a:defRPr>
            </a:lvl1pPr>
          </a:lstStyle>
          <a:p>
            <a:r>
              <a:t>Title Text</a:t>
            </a:r>
          </a:p>
        </p:txBody>
      </p:sp>
      <p:sp>
        <p:nvSpPr>
          <p:cNvPr id="102" name="Shape 102"/>
          <p:cNvSpPr>
            <a:spLocks noGrp="1"/>
          </p:cNvSpPr>
          <p:nvPr>
            <p:ph type="body" sz="quarter" idx="1"/>
          </p:nvPr>
        </p:nvSpPr>
        <p:spPr>
          <a:xfrm>
            <a:off x="446484" y="3366492"/>
            <a:ext cx="4125516" cy="2321719"/>
          </a:xfrm>
          <a:prstGeom prst="rect">
            <a:avLst/>
          </a:prstGeom>
        </p:spPr>
        <p:txBody>
          <a:bodyPr/>
          <a:lstStyle>
            <a:lvl1pPr marL="0" indent="0" algn="ctr">
              <a:spcBef>
                <a:spcPts val="0"/>
              </a:spcBef>
              <a:buSzTx/>
              <a:buNone/>
              <a:defRPr sz="2400">
                <a:solidFill>
                  <a:srgbClr val="000000"/>
                </a:solidFill>
                <a:latin typeface="+mn-lt"/>
                <a:ea typeface="+mn-ea"/>
                <a:cs typeface="+mn-cs"/>
                <a:sym typeface="Gill Sans"/>
              </a:defRPr>
            </a:lvl1pPr>
            <a:lvl2pPr marL="0" indent="0" algn="ctr">
              <a:spcBef>
                <a:spcPts val="0"/>
              </a:spcBef>
              <a:buClrTx/>
              <a:buSzTx/>
              <a:buNone/>
              <a:defRPr sz="2400">
                <a:solidFill>
                  <a:srgbClr val="000000"/>
                </a:solidFill>
                <a:latin typeface="+mn-lt"/>
                <a:ea typeface="+mn-ea"/>
                <a:cs typeface="+mn-cs"/>
                <a:sym typeface="Gill Sans"/>
              </a:defRPr>
            </a:lvl2pPr>
            <a:lvl3pPr marL="0" indent="0" algn="ctr">
              <a:spcBef>
                <a:spcPts val="0"/>
              </a:spcBef>
              <a:buClrTx/>
              <a:buSzTx/>
              <a:buNone/>
              <a:defRPr sz="2400">
                <a:solidFill>
                  <a:srgbClr val="000000"/>
                </a:solidFill>
                <a:latin typeface="+mn-lt"/>
                <a:ea typeface="+mn-ea"/>
                <a:cs typeface="+mn-cs"/>
                <a:sym typeface="Gill Sans"/>
              </a:defRPr>
            </a:lvl3pPr>
            <a:lvl4pPr marL="0" indent="0" algn="ctr">
              <a:spcBef>
                <a:spcPts val="0"/>
              </a:spcBef>
              <a:buSzTx/>
              <a:buNone/>
              <a:defRPr sz="2400">
                <a:latin typeface="+mn-lt"/>
                <a:ea typeface="+mn-ea"/>
                <a:cs typeface="+mn-cs"/>
                <a:sym typeface="Gill Sans"/>
              </a:defRPr>
            </a:lvl4pPr>
            <a:lvl5pPr marL="0" indent="0" algn="ctr">
              <a:spcBef>
                <a:spcPts val="0"/>
              </a:spcBef>
              <a:buSzTx/>
              <a:buNone/>
              <a:defRPr sz="24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1286643846"/>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10" name="Shape 110"/>
          <p:cNvSpPr>
            <a:spLocks noGrp="1"/>
          </p:cNvSpPr>
          <p:nvPr>
            <p:ph type="pic" sz="quarter" idx="13"/>
          </p:nvPr>
        </p:nvSpPr>
        <p:spPr>
          <a:xfrm>
            <a:off x="5045273" y="2027039"/>
            <a:ext cx="2884289" cy="3848695"/>
          </a:xfrm>
          <a:prstGeom prst="rect">
            <a:avLst/>
          </a:prstGeom>
        </p:spPr>
        <p:txBody>
          <a:bodyPr lIns="64291" tIns="32145" rIns="64291" bIns="32145">
            <a:noAutofit/>
          </a:bodyPr>
          <a:lstStyle/>
          <a:p>
            <a:endParaRPr/>
          </a:p>
        </p:txBody>
      </p:sp>
      <p:sp>
        <p:nvSpPr>
          <p:cNvPr id="111" name="Shape 111"/>
          <p:cNvSpPr>
            <a:spLocks noGrp="1"/>
          </p:cNvSpPr>
          <p:nvPr>
            <p:ph type="title"/>
          </p:nvPr>
        </p:nvSpPr>
        <p:spPr>
          <a:xfrm>
            <a:off x="892969" y="178594"/>
            <a:ext cx="7358063" cy="1714500"/>
          </a:xfrm>
          <a:prstGeom prst="rect">
            <a:avLst/>
          </a:prstGeom>
          <a:noFill/>
        </p:spPr>
        <p:txBody>
          <a:bodyPr/>
          <a:lstStyle>
            <a:lvl1pPr>
              <a:defRPr sz="5900">
                <a:solidFill>
                  <a:srgbClr val="000000"/>
                </a:solidFill>
              </a:defRPr>
            </a:lvl1pPr>
          </a:lstStyle>
          <a:p>
            <a:r>
              <a:t>Title Text</a:t>
            </a:r>
          </a:p>
        </p:txBody>
      </p:sp>
      <p:sp>
        <p:nvSpPr>
          <p:cNvPr id="112" name="Shape 112"/>
          <p:cNvSpPr>
            <a:spLocks noGrp="1"/>
          </p:cNvSpPr>
          <p:nvPr>
            <p:ph type="body" sz="half" idx="1"/>
          </p:nvPr>
        </p:nvSpPr>
        <p:spPr>
          <a:xfrm>
            <a:off x="892969" y="1946672"/>
            <a:ext cx="3545086" cy="4018359"/>
          </a:xfrm>
          <a:prstGeom prst="rect">
            <a:avLst/>
          </a:prstGeom>
        </p:spPr>
        <p:txBody>
          <a:bodyPr anchor="ctr"/>
          <a:lstStyle>
            <a:lvl1pPr marL="571002" indent="-347767">
              <a:spcBef>
                <a:spcPts val="2672"/>
              </a:spcBef>
              <a:buSzPct val="171000"/>
              <a:buChar char="•"/>
              <a:defRPr>
                <a:solidFill>
                  <a:srgbClr val="000000"/>
                </a:solidFill>
                <a:latin typeface="+mn-lt"/>
                <a:ea typeface="+mn-ea"/>
                <a:cs typeface="+mn-cs"/>
                <a:sym typeface="Gill Sans"/>
              </a:defRPr>
            </a:lvl1pPr>
            <a:lvl2pPr marL="883530" indent="-347767">
              <a:spcBef>
                <a:spcPts val="2672"/>
              </a:spcBef>
              <a:buClrTx/>
              <a:buSzPct val="171000"/>
              <a:buChar char="•"/>
              <a:defRPr sz="2200">
                <a:solidFill>
                  <a:srgbClr val="000000"/>
                </a:solidFill>
                <a:latin typeface="+mn-lt"/>
                <a:ea typeface="+mn-ea"/>
                <a:cs typeface="+mn-cs"/>
                <a:sym typeface="Gill Sans"/>
              </a:defRPr>
            </a:lvl2pPr>
            <a:lvl3pPr marL="1196057" indent="-347767">
              <a:spcBef>
                <a:spcPts val="2672"/>
              </a:spcBef>
              <a:buClrTx/>
              <a:buSzPct val="171000"/>
              <a:buChar char="•"/>
              <a:defRPr sz="2200">
                <a:solidFill>
                  <a:srgbClr val="000000"/>
                </a:solidFill>
                <a:latin typeface="+mn-lt"/>
                <a:ea typeface="+mn-ea"/>
                <a:cs typeface="+mn-cs"/>
                <a:sym typeface="Gill Sans"/>
              </a:defRPr>
            </a:lvl3pPr>
            <a:lvl4pPr marL="1508585" indent="-347767">
              <a:spcBef>
                <a:spcPts val="2672"/>
              </a:spcBef>
              <a:buChar char="•"/>
              <a:defRPr sz="2200">
                <a:latin typeface="+mn-lt"/>
                <a:ea typeface="+mn-ea"/>
                <a:cs typeface="+mn-cs"/>
                <a:sym typeface="Gill Sans"/>
              </a:defRPr>
            </a:lvl4pPr>
            <a:lvl5pPr marL="1821113" indent="-347767">
              <a:spcBef>
                <a:spcPts val="2672"/>
              </a:spcBef>
              <a:buChar char="•"/>
              <a:defRPr sz="22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254517517"/>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120" name="Shape 120"/>
          <p:cNvSpPr>
            <a:spLocks noGrp="1"/>
          </p:cNvSpPr>
          <p:nvPr>
            <p:ph type="title"/>
          </p:nvPr>
        </p:nvSpPr>
        <p:spPr>
          <a:xfrm>
            <a:off x="892969" y="178594"/>
            <a:ext cx="7358063" cy="1714500"/>
          </a:xfrm>
          <a:prstGeom prst="rect">
            <a:avLst/>
          </a:prstGeom>
          <a:noFill/>
        </p:spPr>
        <p:txBody>
          <a:bodyPr/>
          <a:lstStyle>
            <a:lvl1pPr>
              <a:defRPr sz="5900">
                <a:solidFill>
                  <a:srgbClr val="000000"/>
                </a:solidFill>
              </a:defRPr>
            </a:lvl1pPr>
          </a:lstStyle>
          <a:p>
            <a:r>
              <a:t>Title Text</a:t>
            </a:r>
          </a:p>
        </p:txBody>
      </p:sp>
      <p:sp>
        <p:nvSpPr>
          <p:cNvPr id="121" name="Shape 121"/>
          <p:cNvSpPr>
            <a:spLocks noGrp="1"/>
          </p:cNvSpPr>
          <p:nvPr>
            <p:ph type="body" sz="half" idx="1"/>
          </p:nvPr>
        </p:nvSpPr>
        <p:spPr>
          <a:xfrm>
            <a:off x="892969" y="1946672"/>
            <a:ext cx="3545086" cy="4018359"/>
          </a:xfrm>
          <a:prstGeom prst="rect">
            <a:avLst/>
          </a:prstGeom>
        </p:spPr>
        <p:txBody>
          <a:bodyPr anchor="ctr"/>
          <a:lstStyle>
            <a:lvl1pPr marL="571002" indent="-347767">
              <a:spcBef>
                <a:spcPts val="2672"/>
              </a:spcBef>
              <a:buSzPct val="171000"/>
              <a:buChar char="•"/>
              <a:defRPr>
                <a:solidFill>
                  <a:srgbClr val="000000"/>
                </a:solidFill>
                <a:latin typeface="+mn-lt"/>
                <a:ea typeface="+mn-ea"/>
                <a:cs typeface="+mn-cs"/>
                <a:sym typeface="Gill Sans"/>
              </a:defRPr>
            </a:lvl1pPr>
            <a:lvl2pPr marL="883530" indent="-347767">
              <a:spcBef>
                <a:spcPts val="2672"/>
              </a:spcBef>
              <a:buClrTx/>
              <a:buSzPct val="171000"/>
              <a:buChar char="•"/>
              <a:defRPr sz="2200">
                <a:solidFill>
                  <a:srgbClr val="000000"/>
                </a:solidFill>
                <a:latin typeface="+mn-lt"/>
                <a:ea typeface="+mn-ea"/>
                <a:cs typeface="+mn-cs"/>
                <a:sym typeface="Gill Sans"/>
              </a:defRPr>
            </a:lvl2pPr>
            <a:lvl3pPr marL="1196057" indent="-347767">
              <a:spcBef>
                <a:spcPts val="2672"/>
              </a:spcBef>
              <a:buClrTx/>
              <a:buSzPct val="171000"/>
              <a:buChar char="•"/>
              <a:defRPr sz="2200">
                <a:solidFill>
                  <a:srgbClr val="000000"/>
                </a:solidFill>
                <a:latin typeface="+mn-lt"/>
                <a:ea typeface="+mn-ea"/>
                <a:cs typeface="+mn-cs"/>
                <a:sym typeface="Gill Sans"/>
              </a:defRPr>
            </a:lvl3pPr>
            <a:lvl4pPr marL="1508585" indent="-347767">
              <a:spcBef>
                <a:spcPts val="2672"/>
              </a:spcBef>
              <a:buChar char="•"/>
              <a:defRPr sz="2200">
                <a:latin typeface="+mn-lt"/>
                <a:ea typeface="+mn-ea"/>
                <a:cs typeface="+mn-cs"/>
                <a:sym typeface="Gill Sans"/>
              </a:defRPr>
            </a:lvl4pPr>
            <a:lvl5pPr marL="1821113" indent="-347767">
              <a:spcBef>
                <a:spcPts val="2672"/>
              </a:spcBef>
              <a:buChar char="•"/>
              <a:defRPr sz="22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3116997518"/>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129" name="Shape 129"/>
          <p:cNvSpPr>
            <a:spLocks noGrp="1"/>
          </p:cNvSpPr>
          <p:nvPr>
            <p:ph type="title"/>
          </p:nvPr>
        </p:nvSpPr>
        <p:spPr>
          <a:xfrm>
            <a:off x="892969" y="178594"/>
            <a:ext cx="7358063" cy="1714500"/>
          </a:xfrm>
          <a:prstGeom prst="rect">
            <a:avLst/>
          </a:prstGeom>
          <a:noFill/>
        </p:spPr>
        <p:txBody>
          <a:bodyPr/>
          <a:lstStyle>
            <a:lvl1pPr>
              <a:defRPr sz="5900">
                <a:solidFill>
                  <a:srgbClr val="000000"/>
                </a:solidFill>
              </a:defRPr>
            </a:lvl1pPr>
          </a:lstStyle>
          <a:p>
            <a:r>
              <a:t>Title Text</a:t>
            </a:r>
          </a:p>
        </p:txBody>
      </p:sp>
      <p:sp>
        <p:nvSpPr>
          <p:cNvPr id="130" name="Shape 130"/>
          <p:cNvSpPr>
            <a:spLocks noGrp="1"/>
          </p:cNvSpPr>
          <p:nvPr>
            <p:ph type="body" sz="quarter" idx="1"/>
          </p:nvPr>
        </p:nvSpPr>
        <p:spPr>
          <a:xfrm>
            <a:off x="5464969" y="1946672"/>
            <a:ext cx="2786063" cy="4018359"/>
          </a:xfrm>
          <a:prstGeom prst="rect">
            <a:avLst/>
          </a:prstGeom>
        </p:spPr>
        <p:txBody>
          <a:bodyPr anchor="ctr"/>
          <a:lstStyle>
            <a:lvl1pPr marL="571002" indent="-347767">
              <a:spcBef>
                <a:spcPts val="2672"/>
              </a:spcBef>
              <a:buSzPct val="171000"/>
              <a:buChar char="•"/>
              <a:defRPr>
                <a:solidFill>
                  <a:srgbClr val="000000"/>
                </a:solidFill>
                <a:latin typeface="+mn-lt"/>
                <a:ea typeface="+mn-ea"/>
                <a:cs typeface="+mn-cs"/>
                <a:sym typeface="Gill Sans"/>
              </a:defRPr>
            </a:lvl1pPr>
            <a:lvl2pPr marL="883530" indent="-347767">
              <a:spcBef>
                <a:spcPts val="2672"/>
              </a:spcBef>
              <a:buClrTx/>
              <a:buSzPct val="171000"/>
              <a:buChar char="•"/>
              <a:defRPr sz="2200">
                <a:solidFill>
                  <a:srgbClr val="000000"/>
                </a:solidFill>
                <a:latin typeface="+mn-lt"/>
                <a:ea typeface="+mn-ea"/>
                <a:cs typeface="+mn-cs"/>
                <a:sym typeface="Gill Sans"/>
              </a:defRPr>
            </a:lvl2pPr>
            <a:lvl3pPr marL="1196057" indent="-347767">
              <a:spcBef>
                <a:spcPts val="2672"/>
              </a:spcBef>
              <a:buClrTx/>
              <a:buSzPct val="171000"/>
              <a:buChar char="•"/>
              <a:defRPr sz="2200">
                <a:solidFill>
                  <a:srgbClr val="000000"/>
                </a:solidFill>
                <a:latin typeface="+mn-lt"/>
                <a:ea typeface="+mn-ea"/>
                <a:cs typeface="+mn-cs"/>
                <a:sym typeface="Gill Sans"/>
              </a:defRPr>
            </a:lvl3pPr>
            <a:lvl4pPr marL="1508585" indent="-347767">
              <a:spcBef>
                <a:spcPts val="2672"/>
              </a:spcBef>
              <a:buChar char="•"/>
              <a:defRPr sz="2200">
                <a:latin typeface="+mn-lt"/>
                <a:ea typeface="+mn-ea"/>
                <a:cs typeface="+mn-cs"/>
                <a:sym typeface="Gill Sans"/>
              </a:defRPr>
            </a:lvl4pPr>
            <a:lvl5pPr marL="1821113" indent="-347767">
              <a:spcBef>
                <a:spcPts val="2672"/>
              </a:spcBef>
              <a:buChar char="•"/>
              <a:defRPr sz="2200">
                <a:latin typeface="+mn-lt"/>
                <a:ea typeface="+mn-ea"/>
                <a:cs typeface="+mn-c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31" name="Shape 131"/>
          <p:cNvSpPr>
            <a:spLocks noGrp="1"/>
          </p:cNvSpPr>
          <p:nvPr>
            <p:ph type="sldNum" sz="quarter" idx="2"/>
          </p:nvPr>
        </p:nvSpPr>
        <p:spPr>
          <a:xfrm>
            <a:off x="4446984" y="6509742"/>
            <a:ext cx="241102" cy="258961"/>
          </a:xfrm>
          <a:prstGeom prst="rect">
            <a:avLst/>
          </a:prstGeom>
        </p:spPr>
        <p:txBody>
          <a:bodyPr lIns="35717" tIns="35717" rIns="35717" bIns="35717"/>
          <a:lstStyle>
            <a:lvl1pPr>
              <a:defRPr sz="1300">
                <a:solidFill>
                  <a:srgbClr val="000000"/>
                </a:solidFill>
                <a:latin typeface="+mn-lt"/>
                <a:ea typeface="+mn-ea"/>
                <a:cs typeface="+mn-cs"/>
                <a:sym typeface="Gill Sans"/>
              </a:defRPr>
            </a:lvl1pPr>
          </a:lstStyle>
          <a:p>
            <a:fld id="{86CB4B4D-7CA3-9044-876B-883B54F8677D}" type="slidenum">
              <a:rPr>
                <a:latin typeface="Gill Sans"/>
                <a:ea typeface="Gill Sans"/>
                <a:cs typeface="Gill Sans"/>
              </a:rPr>
              <a:pPr/>
              <a:t>‹#›</a:t>
            </a:fld>
            <a:endParaRPr>
              <a:latin typeface="Gill Sans"/>
              <a:ea typeface="Gill Sans"/>
              <a:cs typeface="Gill Sans"/>
            </a:endParaRPr>
          </a:p>
        </p:txBody>
      </p:sp>
    </p:spTree>
    <p:extLst>
      <p:ext uri="{BB962C8B-B14F-4D97-AF65-F5344CB8AC3E}">
        <p14:creationId xmlns:p14="http://schemas.microsoft.com/office/powerpoint/2010/main" val="457139827"/>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latin typeface="Arial"/>
            </a:endParaRPr>
          </a:p>
        </p:txBody>
      </p:sp>
      <p:sp>
        <p:nvSpPr>
          <p:cNvPr id="14"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2356" y="6480766"/>
            <a:ext cx="1185333" cy="253365"/>
          </a:xfrm>
          <a:prstGeom prst="rect">
            <a:avLst/>
          </a:prstGeom>
        </p:spPr>
      </p:pic>
    </p:spTree>
    <p:extLst>
      <p:ext uri="{BB962C8B-B14F-4D97-AF65-F5344CB8AC3E}">
        <p14:creationId xmlns:p14="http://schemas.microsoft.com/office/powerpoint/2010/main" val="1250506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1" name="Content Placeholder 2"/>
          <p:cNvSpPr>
            <a:spLocks noGrp="1"/>
          </p:cNvSpPr>
          <p:nvPr>
            <p:ph idx="13"/>
          </p:nvPr>
        </p:nvSpPr>
        <p:spPr>
          <a:xfrm>
            <a:off x="454029"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78366" y="1207770"/>
            <a:ext cx="4008434"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609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347368"/>
            <a:ext cx="4003605" cy="737519"/>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3" name="Content Placeholder 2"/>
          <p:cNvSpPr>
            <a:spLocks noGrp="1"/>
          </p:cNvSpPr>
          <p:nvPr>
            <p:ph idx="14"/>
          </p:nvPr>
        </p:nvSpPr>
        <p:spPr>
          <a:xfrm>
            <a:off x="454029"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78366" y="1207770"/>
            <a:ext cx="4008434" cy="3934143"/>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813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4846639"/>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224764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D944E-069D-384B-AD8D-269E60208819}" type="datetimeFigureOut">
              <a:rPr lang="en-US" smtClean="0"/>
              <a:t>03/11/16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3365480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1594239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46022"/>
            <a:ext cx="3017520" cy="915332"/>
          </a:xfrm>
          <a:prstGeom prst="rect">
            <a:avLst/>
          </a:prstGeom>
        </p:spPr>
        <p:txBody>
          <a:bodyPr lIns="0" tIns="0" rIns="0" bIns="0" anchor="t" anchorCtr="0"/>
          <a:lstStyle>
            <a:lvl1pPr marL="0" indent="0">
              <a:buNone/>
              <a:defRPr sz="1600" b="0" i="0" baseline="0">
                <a:solidFill>
                  <a:srgbClr val="F37C23"/>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485298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
        <p:nvSpPr>
          <p:cNvPr id="15" name="Content Placeholder 2"/>
          <p:cNvSpPr>
            <a:spLocks noGrp="1"/>
          </p:cNvSpPr>
          <p:nvPr>
            <p:ph idx="13"/>
          </p:nvPr>
        </p:nvSpPr>
        <p:spPr>
          <a:xfrm>
            <a:off x="454029" y="1207770"/>
            <a:ext cx="3022596" cy="3730289"/>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3C5A77"/>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3C5A77"/>
                </a:solidFill>
                <a:latin typeface="Helvetica"/>
              </a:defRPr>
            </a:lvl2pPr>
            <a:lvl3pPr marL="640080" indent="228600">
              <a:lnSpc>
                <a:spcPct val="100000"/>
              </a:lnSpc>
              <a:spcBef>
                <a:spcPts val="1032"/>
              </a:spcBef>
              <a:spcAft>
                <a:spcPts val="0"/>
              </a:spcAft>
              <a:buSzPct val="88000"/>
              <a:buFont typeface="Arial"/>
              <a:buChar char="•"/>
              <a:defRPr sz="1800" b="0" i="0">
                <a:solidFill>
                  <a:srgbClr val="3C5A77"/>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3C5A77"/>
                </a:solidFill>
                <a:latin typeface="Helvetica"/>
              </a:defRPr>
            </a:lvl4pPr>
            <a:lvl5pPr marL="1143000" indent="192024">
              <a:lnSpc>
                <a:spcPct val="100000"/>
              </a:lnSpc>
              <a:spcBef>
                <a:spcPts val="1032"/>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778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241851"/>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686118"/>
            <a:ext cx="8229596" cy="439738"/>
          </a:xfrm>
          <a:prstGeom prst="rect">
            <a:avLst/>
          </a:prstGeom>
        </p:spPr>
        <p:txBody>
          <a:bodyPr lIns="0" tIns="0" rIns="0" bIns="0" anchor="t" anchorCtr="0"/>
          <a:lstStyle>
            <a:lvl1pPr marL="0" indent="0">
              <a:buNone/>
              <a:defRPr sz="1600" b="0" i="0" baseline="0">
                <a:solidFill>
                  <a:srgbClr val="BC5F2B"/>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603767"/>
          </a:xfrm>
          <a:prstGeom prst="rect">
            <a:avLst/>
          </a:prstGeom>
        </p:spPr>
        <p:txBody>
          <a:bodyPr vert="horz" lIns="0" tIns="0" rIns="0" bIns="0"/>
          <a:lstStyle>
            <a:lvl1pPr algn="l">
              <a:defRPr sz="2200" b="1" i="0" baseline="0">
                <a:solidFill>
                  <a:srgbClr val="BC5F2B"/>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spTree>
    <p:extLst>
      <p:ext uri="{BB962C8B-B14F-4D97-AF65-F5344CB8AC3E}">
        <p14:creationId xmlns:p14="http://schemas.microsoft.com/office/powerpoint/2010/main" val="434927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1657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152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74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1657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2081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1909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516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D944E-069D-384B-AD8D-269E60208819}" type="datetimeFigureOut">
              <a:rPr lang="en-US" smtClean="0"/>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3601988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446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2250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17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65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D944E-069D-384B-AD8D-269E60208819}" type="datetimeFigureOut">
              <a:rPr lang="en-US" smtClean="0"/>
              <a:t>03/11/16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148043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D944E-069D-384B-AD8D-269E60208819}" type="datetimeFigureOut">
              <a:rPr lang="en-US" smtClean="0"/>
              <a:t>03/11/16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102343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D944E-069D-384B-AD8D-269E60208819}" type="datetimeFigureOut">
              <a:rPr lang="en-US" smtClean="0"/>
              <a:t>03/11/16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298551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D944E-069D-384B-AD8D-269E60208819}" type="datetimeFigureOut">
              <a:rPr lang="en-US" smtClean="0"/>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59900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D944E-069D-384B-AD8D-269E60208819}" type="datetimeFigureOut">
              <a:rPr lang="en-US" smtClean="0"/>
              <a:t>03/11/16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67B0-0D5C-4C46-A2E9-65AD8B76717F}" type="slidenum">
              <a:rPr lang="en-US" smtClean="0"/>
              <a:t>‹#›</a:t>
            </a:fld>
            <a:endParaRPr lang="en-US"/>
          </a:p>
        </p:txBody>
      </p:sp>
    </p:spTree>
    <p:extLst>
      <p:ext uri="{BB962C8B-B14F-4D97-AF65-F5344CB8AC3E}">
        <p14:creationId xmlns:p14="http://schemas.microsoft.com/office/powerpoint/2010/main" val="287026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2.tif"/><Relationship Id="rId17"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theme" Target="../theme/theme3.xml"/><Relationship Id="rId9" Type="http://schemas.openxmlformats.org/officeDocument/2006/relationships/image" Target="../media/image4.pn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4.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D944E-069D-384B-AD8D-269E60208819}" type="datetimeFigureOut">
              <a:rPr lang="en-US" smtClean="0"/>
              <a:t>03/11/16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7B0-0D5C-4C46-A2E9-65AD8B76717F}" type="slidenum">
              <a:rPr lang="en-US" smtClean="0"/>
              <a:t>‹#›</a:t>
            </a:fld>
            <a:endParaRPr lang="en-US"/>
          </a:p>
        </p:txBody>
      </p:sp>
    </p:spTree>
    <p:extLst>
      <p:ext uri="{BB962C8B-B14F-4D97-AF65-F5344CB8AC3E}">
        <p14:creationId xmlns:p14="http://schemas.microsoft.com/office/powerpoint/2010/main" val="3116358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52963" y="6423998"/>
            <a:ext cx="6072188" cy="287575"/>
          </a:xfrm>
          <a:prstGeom prst="rect">
            <a:avLst/>
          </a:prstGeom>
          <a:gradFill>
            <a:gsLst>
              <a:gs pos="0">
                <a:srgbClr val="C0DEEB"/>
              </a:gs>
              <a:gs pos="100000">
                <a:srgbClr val="56C3EC"/>
              </a:gs>
            </a:gsLst>
          </a:gradFill>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79600" defTabSz="410751" hangingPunct="0">
              <a:spcBef>
                <a:spcPts val="1266"/>
              </a:spcBef>
              <a:tabLst>
                <a:tab pos="2527012" algn="ctr"/>
                <a:tab pos="5938031" algn="r"/>
                <a:tab pos="8098939" algn="r"/>
              </a:tabLst>
              <a:defRPr sz="1400">
                <a:solidFill>
                  <a:srgbClr val="0D4693"/>
                </a:solidFill>
                <a:latin typeface="+mn-lt"/>
                <a:ea typeface="+mn-ea"/>
                <a:cs typeface="+mn-cs"/>
                <a:sym typeface="Gill Sans"/>
              </a:defRPr>
            </a:pPr>
            <a:r>
              <a:rPr sz="1400" kern="0">
                <a:solidFill>
                  <a:srgbClr val="0D4693"/>
                </a:solidFill>
                <a:latin typeface="Gill Sans"/>
                <a:ea typeface="Gill Sans"/>
                <a:cs typeface="Gill Sans"/>
                <a:sym typeface="Gill Sans"/>
              </a:rPr>
              <a:t>	Meeting Title, 26th Sep 2012</a:t>
            </a:r>
            <a:r>
              <a:rPr sz="1400" i="1" kern="0">
                <a:solidFill>
                  <a:srgbClr val="0D4693"/>
                </a:solidFill>
                <a:latin typeface="Gill Sans"/>
                <a:ea typeface="Gill Sans"/>
                <a:cs typeface="Gill Sans"/>
                <a:sym typeface="Gill Sans"/>
              </a:rPr>
              <a:t>	</a:t>
            </a:r>
            <a:r>
              <a:rPr sz="1400" kern="0">
                <a:solidFill>
                  <a:srgbClr val="0D4693"/>
                </a:solidFill>
                <a:latin typeface="Gill Sans"/>
                <a:ea typeface="Gill Sans"/>
                <a:cs typeface="Gill Sans"/>
                <a:sym typeface="Gill Sans"/>
              </a:rPr>
              <a:t>Dave.Newbold@cern.ch</a:t>
            </a:r>
          </a:p>
        </p:txBody>
      </p:sp>
      <p:pic>
        <p:nvPicPr>
          <p:cNvPr id="3" name="logo-small.tiff"/>
          <p:cNvPicPr>
            <a:picLocks noChangeAspect="1"/>
          </p:cNvPicPr>
          <p:nvPr/>
        </p:nvPicPr>
        <p:blipFill>
          <a:blip r:embed="rId16">
            <a:extLst/>
          </a:blip>
          <a:stretch>
            <a:fillRect/>
          </a:stretch>
        </p:blipFill>
        <p:spPr>
          <a:xfrm>
            <a:off x="7945378" y="6456164"/>
            <a:ext cx="769997" cy="223242"/>
          </a:xfrm>
          <a:prstGeom prst="rect">
            <a:avLst/>
          </a:prstGeom>
          <a:ln w="12700">
            <a:miter lim="400000"/>
          </a:ln>
        </p:spPr>
      </p:pic>
      <p:pic>
        <p:nvPicPr>
          <p:cNvPr id="4" name="droppedImage.png"/>
          <p:cNvPicPr>
            <a:picLocks noChangeAspect="1"/>
          </p:cNvPicPr>
          <p:nvPr/>
        </p:nvPicPr>
        <p:blipFill>
          <a:blip r:embed="rId17">
            <a:extLst/>
          </a:blip>
          <a:stretch>
            <a:fillRect/>
          </a:stretch>
        </p:blipFill>
        <p:spPr>
          <a:xfrm>
            <a:off x="6607969" y="6456164"/>
            <a:ext cx="1231116" cy="223242"/>
          </a:xfrm>
          <a:prstGeom prst="rect">
            <a:avLst/>
          </a:prstGeom>
          <a:ln w="12700">
            <a:miter lim="400000"/>
          </a:ln>
        </p:spPr>
      </p:pic>
      <p:sp>
        <p:nvSpPr>
          <p:cNvPr id="5" name="Shape 5"/>
          <p:cNvSpPr>
            <a:spLocks noGrp="1"/>
          </p:cNvSpPr>
          <p:nvPr>
            <p:ph type="title"/>
          </p:nvPr>
        </p:nvSpPr>
        <p:spPr>
          <a:xfrm>
            <a:off x="455414" y="178594"/>
            <a:ext cx="8259961" cy="607219"/>
          </a:xfrm>
          <a:prstGeom prst="rect">
            <a:avLst/>
          </a:prstGeom>
          <a:gradFill>
            <a:gsLst>
              <a:gs pos="0">
                <a:srgbClr val="56C3EC"/>
              </a:gs>
              <a:gs pos="100000">
                <a:srgbClr val="C0DEEB"/>
              </a:gs>
            </a:gsLst>
          </a:gradFill>
          <a:ln w="12700">
            <a:miter lim="400000"/>
          </a:ln>
          <a:extLst>
            <a:ext uri="{C572A759-6A51-4108-AA02-DFA0A04FC94B}">
              <ma14:wrappingTextBoxFlag xmlns:ma14="http://schemas.microsoft.com/office/mac/drawingml/2011/main" val="1"/>
            </a:ext>
          </a:extLst>
        </p:spPr>
        <p:txBody>
          <a:bodyPr lIns="35717" tIns="35717" rIns="35717" bIns="35717" anchor="ctr">
            <a:normAutofit/>
          </a:bodyPr>
          <a:lstStyle/>
          <a:p>
            <a:r>
              <a:t>Title Text</a:t>
            </a:r>
          </a:p>
        </p:txBody>
      </p:sp>
      <p:sp>
        <p:nvSpPr>
          <p:cNvPr id="6" name="Shape 6"/>
          <p:cNvSpPr>
            <a:spLocks noGrp="1"/>
          </p:cNvSpPr>
          <p:nvPr>
            <p:ph type="body" idx="1"/>
          </p:nvPr>
        </p:nvSpPr>
        <p:spPr>
          <a:xfrm>
            <a:off x="455414" y="875109"/>
            <a:ext cx="8259961" cy="549175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ormAutofit/>
          </a:bodyPr>
          <a:lstStyle>
            <a:lvl2pPr marL="647700" indent="-266700">
              <a:spcBef>
                <a:spcPts val="400"/>
              </a:spcBef>
              <a:buClr>
                <a:srgbClr val="FF2600"/>
              </a:buClr>
              <a:defRPr sz="2600">
                <a:solidFill>
                  <a:srgbClr val="04295C"/>
                </a:solidFill>
              </a:defRPr>
            </a:lvl2pPr>
            <a:lvl3pPr marL="977900" indent="-241300">
              <a:spcBef>
                <a:spcPts val="400"/>
              </a:spcBef>
              <a:buClr>
                <a:srgbClr val="0056D6"/>
              </a:buClr>
              <a:defRPr sz="2000">
                <a:solidFill>
                  <a:srgbClr val="008E47"/>
                </a:solidFill>
              </a:defRPr>
            </a:lvl3pPr>
            <a:lvl4pPr marL="825500" indent="-558800">
              <a:spcBef>
                <a:spcPts val="2400"/>
              </a:spcBef>
              <a:defRPr sz="2400">
                <a:solidFill>
                  <a:srgbClr val="000000"/>
                </a:solidFill>
                <a:latin typeface="Helvetica Neue"/>
                <a:ea typeface="Helvetica Neue"/>
                <a:cs typeface="Helvetica Neue"/>
                <a:sym typeface="Helvetica Neue"/>
              </a:defRPr>
            </a:lvl4pPr>
            <a:lvl5pPr marL="825500" indent="-558800">
              <a:spcBef>
                <a:spcPts val="2400"/>
              </a:spcBef>
              <a:defRPr sz="24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491133" y="6456164"/>
            <a:ext cx="223242" cy="232172"/>
          </a:xfrm>
          <a:prstGeom prst="rect">
            <a:avLst/>
          </a:prstGeom>
          <a:ln w="12700">
            <a:miter lim="400000"/>
          </a:ln>
        </p:spPr>
        <p:txBody>
          <a:bodyPr wrap="none" lIns="44647" tIns="44647" rIns="44647" bIns="44647">
            <a:normAutofit/>
          </a:bodyPr>
          <a:lstStyle>
            <a:lvl1pPr algn="ctr">
              <a:spcBef>
                <a:spcPts val="0"/>
              </a:spcBef>
              <a:defRPr sz="1000">
                <a:latin typeface="Gill Sans Light"/>
                <a:ea typeface="Gill Sans Light"/>
                <a:cs typeface="Gill Sans Light"/>
                <a:sym typeface="Gill Sans Light"/>
              </a:defRPr>
            </a:lvl1pPr>
          </a:lstStyle>
          <a:p>
            <a:pPr defTabSz="410751" hangingPunct="0"/>
            <a:fld id="{86CB4B4D-7CA3-9044-876B-883B54F8677D}" type="slidenum">
              <a:rPr kern="0">
                <a:solidFill>
                  <a:srgbClr val="005493"/>
                </a:solidFill>
              </a:rPr>
              <a:pPr defTabSz="410751" hangingPunct="0"/>
              <a:t>‹#›</a:t>
            </a:fld>
            <a:endParaRPr kern="0">
              <a:solidFill>
                <a:srgbClr val="005493"/>
              </a:solidFill>
            </a:endParaRPr>
          </a:p>
        </p:txBody>
      </p:sp>
    </p:spTree>
    <p:extLst>
      <p:ext uri="{BB962C8B-B14F-4D97-AF65-F5344CB8AC3E}">
        <p14:creationId xmlns:p14="http://schemas.microsoft.com/office/powerpoint/2010/main" val="1621291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xmlns:p14="http://schemas.microsoft.com/office/powerpoint/2010/main" spd="med"/>
  <p:txStyles>
    <p:titleStyle>
      <a:lvl1pPr marL="0" marR="0" indent="0"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1pPr>
      <a:lvl2pPr marL="0" marR="0" indent="160729"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2pPr>
      <a:lvl3pPr marL="0" marR="0" indent="321457"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3pPr>
      <a:lvl4pPr marL="0" marR="0" indent="482186"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4pPr>
      <a:lvl5pPr marL="0" marR="0" indent="642915"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5pPr>
      <a:lvl6pPr marL="0" marR="0" indent="803643"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6pPr>
      <a:lvl7pPr marL="0" marR="0" indent="964372"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7pPr>
      <a:lvl8pPr marL="0" marR="0" indent="1125101"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8pPr>
      <a:lvl9pPr marL="0" marR="0" indent="1285829" algn="ctr" defTabSz="410751" rtl="0" latinLnBrk="0">
        <a:lnSpc>
          <a:spcPct val="100000"/>
        </a:lnSpc>
        <a:spcBef>
          <a:spcPts val="0"/>
        </a:spcBef>
        <a:spcAft>
          <a:spcPts val="0"/>
        </a:spcAft>
        <a:buClrTx/>
        <a:buSzTx/>
        <a:buFontTx/>
        <a:buNone/>
        <a:tabLst/>
        <a:defRPr sz="3400" b="0" i="0" u="none" strike="noStrike" cap="none" spc="0" baseline="0">
          <a:ln>
            <a:noFill/>
          </a:ln>
          <a:solidFill>
            <a:srgbClr val="0D4693"/>
          </a:solidFill>
          <a:uFillTx/>
          <a:latin typeface="+mn-lt"/>
          <a:ea typeface="+mn-ea"/>
          <a:cs typeface="+mn-cs"/>
          <a:sym typeface="Gill Sans"/>
        </a:defRPr>
      </a:lvl9pPr>
    </p:titleStyle>
    <p:bodyStyle>
      <a:lvl1pPr marL="214305" marR="0" indent="-196446" algn="l" defTabSz="410751" latinLnBrk="0">
        <a:lnSpc>
          <a:spcPct val="100000"/>
        </a:lnSpc>
        <a:spcBef>
          <a:spcPts val="1055"/>
        </a:spcBef>
        <a:spcAft>
          <a:spcPts val="0"/>
        </a:spcAft>
        <a:buClrTx/>
        <a:buSzPct val="75000"/>
        <a:buFontTx/>
        <a:buChar char="‣"/>
        <a:tabLst/>
        <a:defRPr sz="2200" b="0" i="0" u="none" strike="noStrike" cap="none" spc="0" baseline="0">
          <a:ln>
            <a:noFill/>
          </a:ln>
          <a:solidFill>
            <a:srgbClr val="0056D6"/>
          </a:solidFill>
          <a:uFillTx/>
          <a:latin typeface="Palatino"/>
          <a:ea typeface="Palatino"/>
          <a:cs typeface="Palatino"/>
          <a:sym typeface="Palatino"/>
        </a:defRPr>
      </a:lvl1pPr>
      <a:lvl2pPr marL="498671" marR="0" indent="-230790" algn="l" defTabSz="410751" latinLnBrk="0">
        <a:lnSpc>
          <a:spcPct val="100000"/>
        </a:lnSpc>
        <a:spcBef>
          <a:spcPts val="1055"/>
        </a:spcBef>
        <a:spcAft>
          <a:spcPts val="0"/>
        </a:spcAft>
        <a:buClrTx/>
        <a:buSzPct val="80000"/>
        <a:buFontTx/>
        <a:buChar char="‣"/>
        <a:tabLst/>
        <a:defRPr sz="2200" b="0" i="0" u="none" strike="noStrike" cap="none" spc="0" baseline="0">
          <a:ln>
            <a:noFill/>
          </a:ln>
          <a:solidFill>
            <a:srgbClr val="0056D6"/>
          </a:solidFill>
          <a:uFillTx/>
          <a:latin typeface="Palatino"/>
          <a:ea typeface="Palatino"/>
          <a:cs typeface="Palatino"/>
          <a:sym typeface="Palatino"/>
        </a:defRPr>
      </a:lvl2pPr>
      <a:lvl3pPr marL="789356" marR="0" indent="-271453" algn="l" defTabSz="410751" latinLnBrk="0">
        <a:lnSpc>
          <a:spcPct val="100000"/>
        </a:lnSpc>
        <a:spcBef>
          <a:spcPts val="1055"/>
        </a:spcBef>
        <a:spcAft>
          <a:spcPts val="0"/>
        </a:spcAft>
        <a:buClrTx/>
        <a:buSzPct val="100000"/>
        <a:buFontTx/>
        <a:buChar char="‣"/>
        <a:tabLst/>
        <a:defRPr sz="2200" b="0" i="0" u="none" strike="noStrike" cap="none" spc="0" baseline="0">
          <a:ln>
            <a:noFill/>
          </a:ln>
          <a:solidFill>
            <a:srgbClr val="0056D6"/>
          </a:solidFill>
          <a:uFillTx/>
          <a:latin typeface="Palatino"/>
          <a:ea typeface="Palatino"/>
          <a:cs typeface="Palatino"/>
          <a:sym typeface="Palatino"/>
        </a:defRPr>
      </a:lvl3pPr>
      <a:lvl4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4pPr>
      <a:lvl5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5pPr>
      <a:lvl6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6pPr>
      <a:lvl7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7pPr>
      <a:lvl8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8pPr>
      <a:lvl9pPr marL="711373" marR="0" indent="-523856" algn="l" defTabSz="410751" latinLnBrk="0">
        <a:lnSpc>
          <a:spcPct val="100000"/>
        </a:lnSpc>
        <a:spcBef>
          <a:spcPts val="1055"/>
        </a:spcBef>
        <a:spcAft>
          <a:spcPts val="0"/>
        </a:spcAft>
        <a:buClrTx/>
        <a:buSzPct val="171000"/>
        <a:buFontTx/>
        <a:buChar char="‣"/>
        <a:tabLst/>
        <a:defRPr sz="2200" b="0" i="0" u="none" strike="noStrike" cap="none" spc="0" baseline="0">
          <a:ln>
            <a:noFill/>
          </a:ln>
          <a:solidFill>
            <a:srgbClr val="0056D6"/>
          </a:solidFill>
          <a:uFillTx/>
          <a:latin typeface="Palatino"/>
          <a:ea typeface="Palatino"/>
          <a:cs typeface="Palatino"/>
          <a:sym typeface="Palatino"/>
        </a:defRPr>
      </a:lvl9pPr>
    </p:bodyStyle>
    <p:otherStyle>
      <a:lvl1pPr marL="0" marR="0" indent="0"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1pPr>
      <a:lvl2pPr marL="0" marR="0" indent="160729"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2pPr>
      <a:lvl3pPr marL="0" marR="0" indent="321457"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3pPr>
      <a:lvl4pPr marL="0" marR="0" indent="482186"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4pPr>
      <a:lvl5pPr marL="0" marR="0" indent="642915"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5pPr>
      <a:lvl6pPr marL="0" marR="0" indent="803643"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6pPr>
      <a:lvl7pPr marL="0" marR="0" indent="964372"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7pPr>
      <a:lvl8pPr marL="0" marR="0" indent="1125101"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8pPr>
      <a:lvl9pPr marL="0" marR="0" indent="1285829" algn="ctr" defTabSz="410751"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Gill Sans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BC5F2B"/>
                </a:solidFill>
                <a:latin typeface="+mn-lt"/>
                <a:ea typeface="+mn-ea"/>
                <a:cs typeface="+mn-cs"/>
              </a:defRPr>
            </a:lvl1pPr>
          </a:lstStyle>
          <a:p>
            <a:pPr>
              <a:defRPr/>
            </a:pPr>
            <a:r>
              <a:rPr lang="en-US">
                <a:latin typeface="Helvetica"/>
                <a:cs typeface="Helvetica"/>
              </a:rPr>
              <a:t>10.18.16</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BC5F2B"/>
                </a:solidFill>
                <a:latin typeface="Helvetica"/>
                <a:ea typeface="+mn-ea"/>
                <a:cs typeface="Helvetica"/>
              </a:defRPr>
            </a:lvl1pPr>
          </a:lstStyle>
          <a:p>
            <a:pPr>
              <a:defRPr/>
            </a:pPr>
            <a:r>
              <a:rPr lang="en-US" smtClean="0"/>
              <a:t>Eric James | NP04 Status Update</a:t>
            </a:r>
            <a:endParaRPr lang="en-US"/>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BC5F2B"/>
                </a:solidFill>
                <a:latin typeface="Helvetica"/>
                <a:ea typeface="+mn-ea"/>
                <a:cs typeface="Helvetica"/>
              </a:defRPr>
            </a:lvl1pPr>
          </a:lstStyle>
          <a:p>
            <a:pPr>
              <a:defRPr/>
            </a:pPr>
            <a:fld id="{0C39C72E-2A13-EB4D-AD45-6D4E6ACAED8D}" type="slidenum">
              <a:rPr lang="en-US"/>
              <a:pPr>
                <a:defRPr/>
              </a:pPr>
              <a:t>‹#›</a:t>
            </a:fld>
            <a:endParaRPr lang="en-US" dirty="0"/>
          </a:p>
        </p:txBody>
      </p:sp>
      <p:cxnSp>
        <p:nvCxnSpPr>
          <p:cNvPr id="7" name="Straight Connector 6"/>
          <p:cNvCxnSpPr/>
          <p:nvPr/>
        </p:nvCxnSpPr>
        <p:spPr>
          <a:xfrm>
            <a:off x="457200" y="6357635"/>
            <a:ext cx="8229600" cy="0"/>
          </a:xfrm>
          <a:prstGeom prst="line">
            <a:avLst/>
          </a:prstGeom>
          <a:ln>
            <a:solidFill>
              <a:srgbClr val="BC5F2B"/>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DUNElogoFINAL5.6.15_noType-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6008" y="6499785"/>
            <a:ext cx="541970" cy="220483"/>
          </a:xfrm>
          <a:prstGeom prst="rect">
            <a:avLst/>
          </a:prstGeom>
        </p:spPr>
      </p:pic>
    </p:spTree>
    <p:extLst>
      <p:ext uri="{BB962C8B-B14F-4D97-AF65-F5344CB8AC3E}">
        <p14:creationId xmlns:p14="http://schemas.microsoft.com/office/powerpoint/2010/main" val="20447705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D944E-069D-384B-AD8D-269E60208819}" type="datetimeFigureOut">
              <a:rPr lang="en-US">
                <a:solidFill>
                  <a:prstClr val="black">
                    <a:tint val="75000"/>
                  </a:prstClr>
                </a:solidFill>
                <a:latin typeface="Calibri"/>
              </a:rPr>
              <a:pPr/>
              <a:t>03/11/16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F67B0-0D5C-4C46-A2E9-65AD8B76717F}"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80197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Responses to reviewers questions</a:t>
            </a:r>
            <a:endParaRPr lang="en-US" dirty="0"/>
          </a:p>
        </p:txBody>
      </p:sp>
      <p:sp>
        <p:nvSpPr>
          <p:cNvPr id="3" name="Subtitle 2"/>
          <p:cNvSpPr>
            <a:spLocks noGrp="1"/>
          </p:cNvSpPr>
          <p:nvPr>
            <p:ph type="subTitle" idx="1"/>
          </p:nvPr>
        </p:nvSpPr>
        <p:spPr/>
        <p:txBody>
          <a:bodyPr/>
          <a:lstStyle/>
          <a:p>
            <a:r>
              <a:rPr lang="en-US" dirty="0" smtClean="0"/>
              <a:t>DAQ design team</a:t>
            </a:r>
          </a:p>
          <a:p>
            <a:r>
              <a:rPr lang="en-US" dirty="0" smtClean="0"/>
              <a:t>CERN, 4</a:t>
            </a:r>
            <a:r>
              <a:rPr lang="en-US" baseline="30000" dirty="0" smtClean="0"/>
              <a:t>th</a:t>
            </a:r>
            <a:r>
              <a:rPr lang="en-US" dirty="0" smtClean="0"/>
              <a:t> November 2016</a:t>
            </a:r>
            <a:endParaRPr lang="en-US" dirty="0"/>
          </a:p>
        </p:txBody>
      </p:sp>
    </p:spTree>
    <p:extLst>
      <p:ext uri="{BB962C8B-B14F-4D97-AF65-F5344CB8AC3E}">
        <p14:creationId xmlns:p14="http://schemas.microsoft.com/office/powerpoint/2010/main" val="22431401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03141"/>
          </a:xfrm>
        </p:spPr>
        <p:txBody>
          <a:bodyPr>
            <a:normAutofit fontScale="90000"/>
          </a:bodyPr>
          <a:lstStyle/>
          <a:p>
            <a:r>
              <a:rPr lang="en-GB" dirty="0" smtClean="0"/>
              <a:t>Bandwidth displayed from view of main switch</a:t>
            </a:r>
            <a:endParaRPr lang="en-GB" dirty="0"/>
          </a:p>
        </p:txBody>
      </p:sp>
      <p:pic>
        <p:nvPicPr>
          <p:cNvPr id="10" name="Picture 9"/>
          <p:cNvPicPr>
            <a:picLocks noChangeAspect="1"/>
          </p:cNvPicPr>
          <p:nvPr/>
        </p:nvPicPr>
        <p:blipFill>
          <a:blip r:embed="rId2"/>
          <a:stretch>
            <a:fillRect/>
          </a:stretch>
        </p:blipFill>
        <p:spPr>
          <a:xfrm>
            <a:off x="3197652" y="1506051"/>
            <a:ext cx="2178844" cy="4814103"/>
          </a:xfrm>
          <a:prstGeom prst="rect">
            <a:avLst/>
          </a:prstGeom>
        </p:spPr>
      </p:pic>
      <p:sp>
        <p:nvSpPr>
          <p:cNvPr id="3" name="TextBox 2"/>
          <p:cNvSpPr txBox="1"/>
          <p:nvPr/>
        </p:nvSpPr>
        <p:spPr>
          <a:xfrm>
            <a:off x="635805" y="2099518"/>
            <a:ext cx="2506065" cy="646331"/>
          </a:xfrm>
          <a:prstGeom prst="rect">
            <a:avLst/>
          </a:prstGeom>
          <a:noFill/>
        </p:spPr>
        <p:txBody>
          <a:bodyPr wrap="none" rtlCol="0">
            <a:spAutoFit/>
          </a:bodyPr>
          <a:lstStyle/>
          <a:p>
            <a:r>
              <a:rPr lang="en-US" dirty="0" smtClean="0"/>
              <a:t>To switch:      0.3Gb each</a:t>
            </a:r>
          </a:p>
          <a:p>
            <a:r>
              <a:rPr lang="en-US" dirty="0" smtClean="0"/>
              <a:t>From switch: 0</a:t>
            </a:r>
            <a:endParaRPr lang="en-US" dirty="0"/>
          </a:p>
        </p:txBody>
      </p:sp>
      <p:sp>
        <p:nvSpPr>
          <p:cNvPr id="12" name="TextBox 11"/>
          <p:cNvSpPr txBox="1"/>
          <p:nvPr/>
        </p:nvSpPr>
        <p:spPr>
          <a:xfrm>
            <a:off x="635805" y="3049634"/>
            <a:ext cx="2447793" cy="646331"/>
          </a:xfrm>
          <a:prstGeom prst="rect">
            <a:avLst/>
          </a:prstGeom>
          <a:noFill/>
        </p:spPr>
        <p:txBody>
          <a:bodyPr wrap="none" rtlCol="0">
            <a:spAutoFit/>
          </a:bodyPr>
          <a:lstStyle/>
          <a:p>
            <a:r>
              <a:rPr lang="en-US" dirty="0" smtClean="0"/>
              <a:t>To switch:      10Gb each</a:t>
            </a:r>
          </a:p>
          <a:p>
            <a:r>
              <a:rPr lang="en-US" dirty="0" smtClean="0"/>
              <a:t>From switch: 0</a:t>
            </a:r>
            <a:endParaRPr lang="en-US" dirty="0"/>
          </a:p>
        </p:txBody>
      </p:sp>
      <p:sp>
        <p:nvSpPr>
          <p:cNvPr id="13" name="TextBox 12"/>
          <p:cNvSpPr txBox="1"/>
          <p:nvPr/>
        </p:nvSpPr>
        <p:spPr>
          <a:xfrm>
            <a:off x="635805" y="3810822"/>
            <a:ext cx="2330799" cy="646331"/>
          </a:xfrm>
          <a:prstGeom prst="rect">
            <a:avLst/>
          </a:prstGeom>
          <a:noFill/>
        </p:spPr>
        <p:txBody>
          <a:bodyPr wrap="none" rtlCol="0">
            <a:spAutoFit/>
          </a:bodyPr>
          <a:lstStyle/>
          <a:p>
            <a:r>
              <a:rPr lang="en-US" dirty="0" smtClean="0"/>
              <a:t>To switch:      1Gb each</a:t>
            </a:r>
          </a:p>
          <a:p>
            <a:r>
              <a:rPr lang="en-US" dirty="0" smtClean="0"/>
              <a:t>From switch: 0</a:t>
            </a:r>
            <a:endParaRPr lang="en-US" dirty="0"/>
          </a:p>
        </p:txBody>
      </p:sp>
      <p:sp>
        <p:nvSpPr>
          <p:cNvPr id="14" name="TextBox 13"/>
          <p:cNvSpPr txBox="1"/>
          <p:nvPr/>
        </p:nvSpPr>
        <p:spPr>
          <a:xfrm>
            <a:off x="635805" y="4488201"/>
            <a:ext cx="2506065" cy="2585323"/>
          </a:xfrm>
          <a:prstGeom prst="rect">
            <a:avLst/>
          </a:prstGeom>
          <a:noFill/>
        </p:spPr>
        <p:txBody>
          <a:bodyPr wrap="none" rtlCol="0">
            <a:spAutoFit/>
          </a:bodyPr>
          <a:lstStyle/>
          <a:p>
            <a:r>
              <a:rPr lang="en-US" dirty="0" smtClean="0"/>
              <a:t>8 TPC</a:t>
            </a:r>
          </a:p>
          <a:p>
            <a:r>
              <a:rPr lang="en-US" dirty="0" smtClean="0"/>
              <a:t>To switch:      0.3Gb each</a:t>
            </a:r>
          </a:p>
          <a:p>
            <a:r>
              <a:rPr lang="en-US" dirty="0" smtClean="0"/>
              <a:t>From switch: 0.3Gb each</a:t>
            </a:r>
          </a:p>
          <a:p>
            <a:endParaRPr lang="en-US" dirty="0"/>
          </a:p>
          <a:p>
            <a:r>
              <a:rPr lang="en-US" dirty="0" smtClean="0"/>
              <a:t>2 SSP</a:t>
            </a:r>
          </a:p>
          <a:p>
            <a:r>
              <a:rPr lang="en-US" dirty="0" smtClean="0"/>
              <a:t>To switch:      1Gb each</a:t>
            </a:r>
          </a:p>
          <a:p>
            <a:r>
              <a:rPr lang="en-US" dirty="0" smtClean="0"/>
              <a:t>From switch: 1Gb each</a:t>
            </a:r>
          </a:p>
          <a:p>
            <a:endParaRPr lang="en-US" dirty="0" smtClean="0"/>
          </a:p>
          <a:p>
            <a:endParaRPr lang="en-US" dirty="0"/>
          </a:p>
        </p:txBody>
      </p:sp>
      <p:sp>
        <p:nvSpPr>
          <p:cNvPr id="15" name="TextBox 14"/>
          <p:cNvSpPr txBox="1"/>
          <p:nvPr/>
        </p:nvSpPr>
        <p:spPr>
          <a:xfrm>
            <a:off x="5694523" y="2100597"/>
            <a:ext cx="2558250" cy="646331"/>
          </a:xfrm>
          <a:prstGeom prst="rect">
            <a:avLst/>
          </a:prstGeom>
          <a:noFill/>
        </p:spPr>
        <p:txBody>
          <a:bodyPr wrap="none" rtlCol="0">
            <a:spAutoFit/>
          </a:bodyPr>
          <a:lstStyle/>
          <a:p>
            <a:r>
              <a:rPr lang="en-US" dirty="0" smtClean="0"/>
              <a:t>To switch:      0.3 Gb each</a:t>
            </a:r>
          </a:p>
          <a:p>
            <a:r>
              <a:rPr lang="en-US" dirty="0" smtClean="0"/>
              <a:t>From switch: 0.3 Gb each</a:t>
            </a:r>
            <a:endParaRPr lang="en-US" dirty="0"/>
          </a:p>
        </p:txBody>
      </p:sp>
      <p:sp>
        <p:nvSpPr>
          <p:cNvPr id="16" name="TextBox 15"/>
          <p:cNvSpPr txBox="1"/>
          <p:nvPr/>
        </p:nvSpPr>
        <p:spPr>
          <a:xfrm>
            <a:off x="5694523" y="3077686"/>
            <a:ext cx="2558250" cy="646331"/>
          </a:xfrm>
          <a:prstGeom prst="rect">
            <a:avLst/>
          </a:prstGeom>
          <a:noFill/>
        </p:spPr>
        <p:txBody>
          <a:bodyPr wrap="none" rtlCol="0">
            <a:spAutoFit/>
          </a:bodyPr>
          <a:lstStyle/>
          <a:p>
            <a:r>
              <a:rPr lang="en-US" dirty="0" smtClean="0"/>
              <a:t>To switch:      0.6 Gb each</a:t>
            </a:r>
          </a:p>
          <a:p>
            <a:r>
              <a:rPr lang="en-US" dirty="0" smtClean="0"/>
              <a:t>From switch: 0</a:t>
            </a:r>
            <a:endParaRPr lang="en-US" dirty="0"/>
          </a:p>
        </p:txBody>
      </p:sp>
      <p:sp>
        <p:nvSpPr>
          <p:cNvPr id="17" name="TextBox 16"/>
          <p:cNvSpPr txBox="1"/>
          <p:nvPr/>
        </p:nvSpPr>
        <p:spPr>
          <a:xfrm>
            <a:off x="5694523" y="3878025"/>
            <a:ext cx="2495470" cy="646331"/>
          </a:xfrm>
          <a:prstGeom prst="rect">
            <a:avLst/>
          </a:prstGeom>
          <a:noFill/>
        </p:spPr>
        <p:txBody>
          <a:bodyPr wrap="none" rtlCol="0">
            <a:spAutoFit/>
          </a:bodyPr>
          <a:lstStyle/>
          <a:p>
            <a:r>
              <a:rPr lang="en-US" dirty="0" smtClean="0"/>
              <a:t>To switch:      0</a:t>
            </a:r>
          </a:p>
          <a:p>
            <a:r>
              <a:rPr lang="en-US" dirty="0" smtClean="0"/>
              <a:t>From switch: &lt;1 Gb each</a:t>
            </a:r>
            <a:endParaRPr lang="en-US" dirty="0"/>
          </a:p>
        </p:txBody>
      </p:sp>
    </p:spTree>
    <p:extLst>
      <p:ext uri="{BB962C8B-B14F-4D97-AF65-F5344CB8AC3E}">
        <p14:creationId xmlns:p14="http://schemas.microsoft.com/office/powerpoint/2010/main" val="29302582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9688"/>
            <a:ext cx="8229600" cy="1306723"/>
          </a:xfrm>
        </p:spPr>
        <p:txBody>
          <a:bodyPr>
            <a:normAutofit fontScale="92500" lnSpcReduction="20000"/>
          </a:bodyPr>
          <a:lstStyle/>
          <a:p>
            <a:pPr marL="0" indent="0">
              <a:buNone/>
            </a:pPr>
            <a:r>
              <a:rPr lang="en-US" dirty="0" smtClean="0">
                <a:solidFill>
                  <a:srgbClr val="3366FF"/>
                </a:solidFill>
              </a:rPr>
              <a:t>3. For exploitation talk tomorrow (or after), would like to see how things phase together (who depends on who) towards vertical slice</a:t>
            </a:r>
          </a:p>
          <a:p>
            <a:pPr marL="0" indent="0">
              <a:buNone/>
            </a:pPr>
            <a:endParaRPr lang="en-US" dirty="0"/>
          </a:p>
          <a:p>
            <a:pPr marL="0" indent="0">
              <a:buNone/>
            </a:pPr>
            <a:endParaRPr lang="en-US" dirty="0" smtClean="0"/>
          </a:p>
        </p:txBody>
      </p:sp>
      <p:pic>
        <p:nvPicPr>
          <p:cNvPr id="4" name="Picture 3" descr="Screen Shot 2016-11-04 at 07.36.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4841"/>
            <a:ext cx="9144000" cy="5150069"/>
          </a:xfrm>
          <a:prstGeom prst="rect">
            <a:avLst/>
          </a:prstGeom>
        </p:spPr>
      </p:pic>
      <p:cxnSp>
        <p:nvCxnSpPr>
          <p:cNvPr id="6" name="Straight Connector 5"/>
          <p:cNvCxnSpPr/>
          <p:nvPr/>
        </p:nvCxnSpPr>
        <p:spPr>
          <a:xfrm flipH="1">
            <a:off x="5772727" y="2032000"/>
            <a:ext cx="11546" cy="288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052127" y="3643748"/>
            <a:ext cx="11546" cy="2886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12818" y="2297545"/>
            <a:ext cx="3671455" cy="11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101272" y="2877127"/>
            <a:ext cx="3671455" cy="11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089726" y="3456709"/>
            <a:ext cx="3671455" cy="11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18727" y="2015836"/>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30273" y="2583872"/>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41819" y="3198091"/>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507185" y="3777675"/>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507186" y="4357259"/>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07187" y="4902208"/>
            <a:ext cx="25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95819" y="2877127"/>
            <a:ext cx="55418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772727" y="3629891"/>
            <a:ext cx="2909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18727" y="5447153"/>
            <a:ext cx="53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30267" y="5992098"/>
            <a:ext cx="533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541807" y="6537043"/>
            <a:ext cx="5103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052127" y="5599553"/>
            <a:ext cx="29787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990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910"/>
            <a:ext cx="8229600" cy="6072908"/>
          </a:xfrm>
        </p:spPr>
        <p:txBody>
          <a:bodyPr>
            <a:normAutofit fontScale="70000" lnSpcReduction="20000"/>
          </a:bodyPr>
          <a:lstStyle/>
          <a:p>
            <a:pPr marL="0" indent="0">
              <a:buNone/>
            </a:pPr>
            <a:r>
              <a:rPr lang="en-US" dirty="0">
                <a:solidFill>
                  <a:srgbClr val="3366FF"/>
                </a:solidFill>
              </a:rPr>
              <a:t>4</a:t>
            </a:r>
            <a:r>
              <a:rPr lang="en-US" dirty="0" smtClean="0">
                <a:solidFill>
                  <a:srgbClr val="3366FF"/>
                </a:solidFill>
              </a:rPr>
              <a:t>. For exploitation talk (or after), would like to understand how expert functionality will be delivered on necessary timescale for experts</a:t>
            </a:r>
          </a:p>
          <a:p>
            <a:pPr marL="0" indent="0">
              <a:buNone/>
            </a:pPr>
            <a:endParaRPr lang="en-US" dirty="0" smtClean="0"/>
          </a:p>
          <a:p>
            <a:pPr marL="0" indent="0">
              <a:buNone/>
            </a:pPr>
            <a:r>
              <a:rPr lang="en-US" dirty="0" smtClean="0"/>
              <a:t>We have already implemented changes compared to the 35t to ensure experts are available much more and there are more of them</a:t>
            </a:r>
          </a:p>
          <a:p>
            <a:r>
              <a:rPr lang="en-US" dirty="0" smtClean="0"/>
              <a:t>Increase number of people who are ‘almost full time’ at CERN working on this.  e.g. K. Hennessey, G Lehmann-</a:t>
            </a:r>
            <a:r>
              <a:rPr lang="en-US" dirty="0" err="1" smtClean="0"/>
              <a:t>Miotto</a:t>
            </a:r>
            <a:r>
              <a:rPr lang="en-US" dirty="0" smtClean="0"/>
              <a:t>, G. Savage, W. Ketchum.  There are a lot of people (several representatives from each main component listed for Q1) signed up to come for periods of O(3months) in addition. </a:t>
            </a:r>
          </a:p>
          <a:p>
            <a:r>
              <a:rPr lang="en-US" dirty="0" smtClean="0"/>
              <a:t>Run control is strategic choice to be developed at CERN.  This gives the onsite experts immediate access (and training opportunities) to interface to most of the other parts of the system; thus accumulating and sharing expertise effectively.</a:t>
            </a:r>
          </a:p>
          <a:p>
            <a:r>
              <a:rPr lang="en-US" dirty="0" smtClean="0"/>
              <a:t>Step though weekly meeting list giving expertise.</a:t>
            </a:r>
          </a:p>
        </p:txBody>
      </p:sp>
    </p:spTree>
    <p:extLst>
      <p:ext uri="{BB962C8B-B14F-4D97-AF65-F5344CB8AC3E}">
        <p14:creationId xmlns:p14="http://schemas.microsoft.com/office/powerpoint/2010/main" val="141855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365"/>
            <a:ext cx="8229600" cy="1708726"/>
          </a:xfrm>
        </p:spPr>
        <p:txBody>
          <a:bodyPr>
            <a:normAutofit fontScale="85000" lnSpcReduction="20000"/>
          </a:bodyPr>
          <a:lstStyle/>
          <a:p>
            <a:pPr marL="0" indent="0">
              <a:buNone/>
            </a:pPr>
            <a:r>
              <a:rPr lang="en-US" dirty="0">
                <a:solidFill>
                  <a:srgbClr val="3366FF"/>
                </a:solidFill>
              </a:rPr>
              <a:t>5</a:t>
            </a:r>
            <a:r>
              <a:rPr lang="en-US" dirty="0" smtClean="0">
                <a:solidFill>
                  <a:srgbClr val="3366FF"/>
                </a:solidFill>
              </a:rPr>
              <a:t>. Timing diagram showing tolerances, also showing where timestamps get put in, how things get aligned</a:t>
            </a:r>
          </a:p>
          <a:p>
            <a:pPr marL="0" indent="0">
              <a:buNone/>
            </a:pPr>
            <a:endParaRPr lang="en-US" dirty="0" smtClean="0"/>
          </a:p>
          <a:p>
            <a:pPr marL="0" indent="0">
              <a:buNone/>
            </a:pPr>
            <a:r>
              <a:rPr lang="en-US" dirty="0" smtClean="0">
                <a:solidFill>
                  <a:srgbClr val="FF0000"/>
                </a:solidFill>
              </a:rPr>
              <a:t>[See next slides]</a:t>
            </a:r>
            <a:endParaRPr lang="en-US" dirty="0">
              <a:solidFill>
                <a:srgbClr val="FF0000"/>
              </a:solidFill>
            </a:endParaRPr>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39767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r>
              <a:t>Timing Alignment</a:t>
            </a:r>
          </a:p>
        </p:txBody>
      </p:sp>
      <p:sp>
        <p:nvSpPr>
          <p:cNvPr id="141" name="Shape 141"/>
          <p:cNvSpPr>
            <a:spLocks noGrp="1"/>
          </p:cNvSpPr>
          <p:nvPr>
            <p:ph type="body" idx="1"/>
          </p:nvPr>
        </p:nvSpPr>
        <p:spPr>
          <a:prstGeom prst="rect">
            <a:avLst/>
          </a:prstGeom>
        </p:spPr>
        <p:txBody>
          <a:bodyPr>
            <a:normAutofit fontScale="77500" lnSpcReduction="20000"/>
          </a:bodyPr>
          <a:lstStyle/>
          <a:p>
            <a:pPr marL="173578" indent="-159113" defTabSz="332691">
              <a:spcBef>
                <a:spcPts val="844"/>
              </a:spcBef>
              <a:defRPr sz="2592"/>
            </a:pPr>
            <a:r>
              <a:t>Step 1: Timing system provides ‘absolute reference’ across system</a:t>
            </a:r>
          </a:p>
          <a:p>
            <a:pPr marL="368853" lvl="1" indent="-151882" defTabSz="332691">
              <a:spcBef>
                <a:spcPts val="211"/>
              </a:spcBef>
              <a:defRPr sz="2106"/>
            </a:pPr>
            <a:r>
              <a:t>A phase-adjusted clock and timestamp, identical in each system</a:t>
            </a:r>
          </a:p>
          <a:p>
            <a:pPr marL="368853" lvl="1" indent="-151882" defTabSz="332691">
              <a:spcBef>
                <a:spcPts val="211"/>
              </a:spcBef>
              <a:defRPr sz="2106"/>
            </a:pPr>
            <a:r>
              <a:t>Triggers / calibration pulses marked with a single reference timestamp at source</a:t>
            </a:r>
          </a:p>
          <a:p>
            <a:pPr marL="368853" lvl="1" indent="-151882" defTabSz="332691">
              <a:spcBef>
                <a:spcPts val="211"/>
              </a:spcBef>
              <a:defRPr sz="2106"/>
            </a:pPr>
            <a:r>
              <a:t>(Blocks of) data samples are marked with a timestamp</a:t>
            </a:r>
          </a:p>
          <a:p>
            <a:pPr marL="368853" lvl="1" indent="-151882" defTabSz="332691">
              <a:spcBef>
                <a:spcPts val="211"/>
              </a:spcBef>
              <a:defRPr sz="2106"/>
            </a:pPr>
            <a:r>
              <a:t>Data blocks to board reader carry the trigger timestamp and event number in the header</a:t>
            </a:r>
          </a:p>
          <a:p>
            <a:pPr marL="173578" indent="-159113" defTabSz="332691">
              <a:spcBef>
                <a:spcPts val="844"/>
              </a:spcBef>
              <a:defRPr sz="2592"/>
            </a:pPr>
            <a:r>
              <a:t>Step 2: For each detector, define a sampling window around trigger</a:t>
            </a:r>
          </a:p>
          <a:p>
            <a:pPr marL="368853" lvl="1" indent="-151882" defTabSz="332691">
              <a:spcBef>
                <a:spcPts val="211"/>
              </a:spcBef>
              <a:defRPr sz="2106"/>
            </a:pPr>
            <a:r>
              <a:t>Some data before trigger, and window sized to capture earliest / latest possible signals</a:t>
            </a:r>
          </a:p>
          <a:p>
            <a:pPr marL="556895" lvl="2" indent="-137416" defTabSz="332691">
              <a:spcBef>
                <a:spcPts val="211"/>
              </a:spcBef>
              <a:defRPr sz="1620"/>
            </a:pPr>
            <a:r>
              <a:t>e.g. for TPCs, slightly more than one drift period</a:t>
            </a:r>
          </a:p>
          <a:p>
            <a:pPr marL="368853" lvl="1" indent="-151882" defTabSz="332691">
              <a:spcBef>
                <a:spcPts val="211"/>
              </a:spcBef>
              <a:defRPr sz="2106"/>
            </a:pPr>
            <a:r>
              <a:t>Trigger latency is ~1μs; data path latency varies – detector-dependent trigger / data offset</a:t>
            </a:r>
          </a:p>
          <a:p>
            <a:pPr marL="556895" lvl="2" indent="-137416" defTabSz="332691">
              <a:spcBef>
                <a:spcPts val="211"/>
              </a:spcBef>
              <a:defRPr sz="1620"/>
            </a:pPr>
            <a:r>
              <a:t>e.g. data arrives before trigger in SSP, after trigger (due to compression stage) in RCEs</a:t>
            </a:r>
          </a:p>
          <a:p>
            <a:pPr marL="368853" lvl="1" indent="-151882" defTabSz="332691">
              <a:spcBef>
                <a:spcPts val="211"/>
              </a:spcBef>
              <a:defRPr sz="2106"/>
            </a:pPr>
            <a:r>
              <a:t>In SSP, the offset between trigger and data is fixed, compensated for on a per-board basis</a:t>
            </a:r>
          </a:p>
          <a:p>
            <a:pPr marL="368853" lvl="1" indent="-151882" defTabSz="332691">
              <a:spcBef>
                <a:spcPts val="211"/>
              </a:spcBef>
              <a:defRPr sz="2106"/>
            </a:pPr>
            <a:r>
              <a:t>In RCE and FELIX, the (compressed) blocks are timestamped, correlated with trigger</a:t>
            </a:r>
          </a:p>
          <a:p>
            <a:pPr marL="173578" indent="-159113" defTabSz="332691">
              <a:spcBef>
                <a:spcPts val="844"/>
              </a:spcBef>
              <a:defRPr sz="2592"/>
            </a:pPr>
            <a:r>
              <a:t>Step 3: ‘Fine alignment’ done offline after timing calibration</a:t>
            </a:r>
          </a:p>
          <a:p>
            <a:pPr marL="368853" lvl="1" indent="-151882" defTabSz="332691">
              <a:spcBef>
                <a:spcPts val="211"/>
              </a:spcBef>
              <a:defRPr sz="2106"/>
            </a:pPr>
            <a:r>
              <a:t>May be time-dependent, calibration-dependent or have sub-sample precision</a:t>
            </a:r>
          </a:p>
          <a:p>
            <a:pPr marL="173578" indent="-159113" defTabSz="332691">
              <a:spcBef>
                <a:spcPts val="844"/>
              </a:spcBef>
              <a:defRPr sz="2592"/>
            </a:pPr>
            <a:r>
              <a:t>Timing tolerance</a:t>
            </a:r>
          </a:p>
          <a:p>
            <a:pPr marL="368853" lvl="1" indent="-151882" defTabSz="332691">
              <a:spcBef>
                <a:spcPts val="211"/>
              </a:spcBef>
              <a:defRPr sz="2106"/>
            </a:pPr>
            <a:r>
              <a:t>Phase alignment should be a small fraction of the fastest sampling period</a:t>
            </a:r>
          </a:p>
          <a:p>
            <a:pPr marL="556895" lvl="2" indent="-137416" defTabSz="332691">
              <a:spcBef>
                <a:spcPts val="211"/>
              </a:spcBef>
              <a:defRPr sz="1620"/>
            </a:pPr>
            <a:r>
              <a:t>150MHz sampling in the SSPs -&gt; alignment precision of ~1ns; matches the effective precision of BI timestamps</a:t>
            </a:r>
          </a:p>
          <a:p>
            <a:pPr marL="368853" lvl="1" indent="-151882" defTabSz="332691">
              <a:spcBef>
                <a:spcPts val="211"/>
              </a:spcBef>
              <a:defRPr sz="2106"/>
            </a:pPr>
            <a:r>
              <a:t>Timing jitter should be a small fraction of alignment precision</a:t>
            </a:r>
          </a:p>
        </p:txBody>
      </p:sp>
      <p:sp>
        <p:nvSpPr>
          <p:cNvPr id="142" name="Shape 142"/>
          <p:cNvSpPr>
            <a:spLocks noGrp="1"/>
          </p:cNvSpPr>
          <p:nvPr>
            <p:ph type="sldNum" sz="quarter" idx="2"/>
          </p:nvPr>
        </p:nvSpPr>
        <p:spPr>
          <a:xfrm>
            <a:off x="522387" y="6456164"/>
            <a:ext cx="160735" cy="232172"/>
          </a:xfrm>
          <a:prstGeom prst="rect">
            <a:avLst/>
          </a:prstGeom>
          <a:extLst>
            <a:ext uri="{C572A759-6A51-4108-AA02-DFA0A04FC94B}">
              <ma14:wrappingTextBoxFlag xmlns:ma14="http://schemas.microsoft.com/office/mac/drawingml/2011/main" val="1"/>
            </a:ext>
          </a:extLst>
        </p:spPr>
        <p:txBody>
          <a:bodyPr>
            <a:normAutofit lnSpcReduction="10000"/>
          </a:bodyPr>
          <a:lstStyle/>
          <a:p>
            <a:fld id="{86CB4B4D-7CA3-9044-876B-883B54F8677D}" type="slidenum">
              <a:rPr/>
              <a:pPr/>
              <a:t>14</a:t>
            </a:fld>
            <a:endParaRPr/>
          </a:p>
        </p:txBody>
      </p:sp>
    </p:spTree>
    <p:extLst>
      <p:ext uri="{BB962C8B-B14F-4D97-AF65-F5344CB8AC3E}">
        <p14:creationId xmlns:p14="http://schemas.microsoft.com/office/powerpoint/2010/main" val="3171316926"/>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Timestamp Application</a:t>
            </a:r>
          </a:p>
        </p:txBody>
      </p:sp>
      <p:sp>
        <p:nvSpPr>
          <p:cNvPr id="146" name="Shape 146"/>
          <p:cNvSpPr>
            <a:spLocks noGrp="1"/>
          </p:cNvSpPr>
          <p:nvPr>
            <p:ph type="sldNum" sz="quarter" idx="2"/>
          </p:nvPr>
        </p:nvSpPr>
        <p:spPr>
          <a:xfrm>
            <a:off x="522387" y="6456164"/>
            <a:ext cx="160735" cy="232172"/>
          </a:xfrm>
          <a:prstGeom prst="rect">
            <a:avLst/>
          </a:prstGeom>
          <a:extLst>
            <a:ext uri="{C572A759-6A51-4108-AA02-DFA0A04FC94B}">
              <ma14:wrappingTextBoxFlag xmlns:ma14="http://schemas.microsoft.com/office/mac/drawingml/2011/main" val="1"/>
            </a:ext>
          </a:extLst>
        </p:spPr>
        <p:txBody>
          <a:bodyPr>
            <a:normAutofit lnSpcReduction="10000"/>
          </a:bodyPr>
          <a:lstStyle/>
          <a:p>
            <a:fld id="{86CB4B4D-7CA3-9044-876B-883B54F8677D}" type="slidenum">
              <a:rPr/>
              <a:pPr/>
              <a:t>15</a:t>
            </a:fld>
            <a:endParaRPr/>
          </a:p>
        </p:txBody>
      </p:sp>
      <p:pic>
        <p:nvPicPr>
          <p:cNvPr id="147" name="timing.pdf"/>
          <p:cNvPicPr>
            <a:picLocks noChangeAspect="1"/>
          </p:cNvPicPr>
          <p:nvPr/>
        </p:nvPicPr>
        <p:blipFill>
          <a:blip r:embed="rId2">
            <a:extLst/>
          </a:blip>
          <a:stretch>
            <a:fillRect/>
          </a:stretch>
        </p:blipFill>
        <p:spPr>
          <a:xfrm>
            <a:off x="466071" y="1033090"/>
            <a:ext cx="8211859" cy="5175796"/>
          </a:xfrm>
          <a:prstGeom prst="rect">
            <a:avLst/>
          </a:prstGeom>
          <a:ln w="12700">
            <a:miter lim="400000"/>
          </a:ln>
        </p:spPr>
      </p:pic>
    </p:spTree>
    <p:extLst>
      <p:ext uri="{BB962C8B-B14F-4D97-AF65-F5344CB8AC3E}">
        <p14:creationId xmlns:p14="http://schemas.microsoft.com/office/powerpoint/2010/main" val="3682086462"/>
      </p:ext>
    </p:extLst>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9456"/>
            <a:ext cx="8229600" cy="6199908"/>
          </a:xfrm>
        </p:spPr>
        <p:txBody>
          <a:bodyPr>
            <a:normAutofit fontScale="77500" lnSpcReduction="20000"/>
          </a:bodyPr>
          <a:lstStyle/>
          <a:p>
            <a:pPr marL="0" indent="0">
              <a:buNone/>
            </a:pPr>
            <a:r>
              <a:rPr lang="en-US" dirty="0">
                <a:solidFill>
                  <a:srgbClr val="3366FF"/>
                </a:solidFill>
              </a:rPr>
              <a:t>6</a:t>
            </a:r>
            <a:r>
              <a:rPr lang="en-US" dirty="0" smtClean="0">
                <a:solidFill>
                  <a:srgbClr val="3366FF"/>
                </a:solidFill>
              </a:rPr>
              <a:t>. How much data can the system take from SSP for full waveform/continuous readout around a beam trigger</a:t>
            </a:r>
          </a:p>
          <a:p>
            <a:pPr marL="0" indent="0">
              <a:buNone/>
            </a:pPr>
            <a:r>
              <a:rPr lang="en-US" dirty="0"/>
              <a:t>	</a:t>
            </a:r>
            <a:endParaRPr lang="en-US" dirty="0" smtClean="0"/>
          </a:p>
          <a:p>
            <a:r>
              <a:rPr lang="en-US" dirty="0" smtClean="0"/>
              <a:t>1.1Gbit/s is used to read out all the headers based on the rates we have been given.</a:t>
            </a:r>
          </a:p>
          <a:p>
            <a:endParaRPr lang="en-US" dirty="0" smtClean="0"/>
          </a:p>
          <a:p>
            <a:r>
              <a:rPr lang="en-US" dirty="0" smtClean="0"/>
              <a:t>If we allocate a further 0.1Gbit/s to the photon detector readout,  the size of the waveform that could be read on every channel is 6us.</a:t>
            </a:r>
          </a:p>
          <a:p>
            <a:endParaRPr lang="en-US" dirty="0"/>
          </a:p>
          <a:p>
            <a:r>
              <a:rPr lang="en-US" dirty="0" smtClean="0"/>
              <a:t>We consider 2Gbit/s from the SSPs a manageable amount of data that we can afford to collect in normal data taking mode.</a:t>
            </a:r>
          </a:p>
          <a:p>
            <a:endParaRPr lang="en-US" dirty="0" smtClean="0"/>
          </a:p>
          <a:p>
            <a:r>
              <a:rPr lang="en-US" dirty="0" smtClean="0"/>
              <a:t>For special runs, much more bandwidth can be allocated to the photon detectors, so we should be able able to take data for much longer.5. </a:t>
            </a:r>
          </a:p>
        </p:txBody>
      </p:sp>
    </p:spTree>
    <p:extLst>
      <p:ext uri="{BB962C8B-B14F-4D97-AF65-F5344CB8AC3E}">
        <p14:creationId xmlns:p14="http://schemas.microsoft.com/office/powerpoint/2010/main" val="378768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350" y="5571925"/>
            <a:ext cx="7917781" cy="8811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TPC</a:t>
            </a:r>
            <a:endParaRPr lang="en-US" dirty="0"/>
          </a:p>
        </p:txBody>
      </p:sp>
      <p:sp>
        <p:nvSpPr>
          <p:cNvPr id="5" name="Oval 4"/>
          <p:cNvSpPr/>
          <p:nvPr/>
        </p:nvSpPr>
        <p:spPr>
          <a:xfrm>
            <a:off x="1231079" y="4107673"/>
            <a:ext cx="155505" cy="155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787268" y="4107673"/>
            <a:ext cx="155505" cy="155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762927" y="4107673"/>
            <a:ext cx="155505" cy="155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78881" y="4104577"/>
            <a:ext cx="155505" cy="155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300660" y="4130493"/>
            <a:ext cx="155505" cy="1554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148584" y="4130493"/>
            <a:ext cx="155505" cy="155496"/>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954589" y="1386504"/>
            <a:ext cx="0" cy="1516081"/>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136012" y="2008484"/>
            <a:ext cx="843237" cy="369332"/>
          </a:xfrm>
          <a:prstGeom prst="rect">
            <a:avLst/>
          </a:prstGeom>
          <a:noFill/>
        </p:spPr>
        <p:txBody>
          <a:bodyPr wrap="none" rtlCol="0">
            <a:spAutoFit/>
          </a:bodyPr>
          <a:lstStyle/>
          <a:p>
            <a:r>
              <a:rPr lang="en-US" dirty="0" smtClean="0"/>
              <a:t>Trigger</a:t>
            </a:r>
            <a:endParaRPr lang="en-US" dirty="0"/>
          </a:p>
        </p:txBody>
      </p:sp>
      <p:sp>
        <p:nvSpPr>
          <p:cNvPr id="16" name="Double Brace 15"/>
          <p:cNvSpPr/>
          <p:nvPr/>
        </p:nvSpPr>
        <p:spPr>
          <a:xfrm>
            <a:off x="90712" y="3757810"/>
            <a:ext cx="9053289" cy="2902583"/>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18350" y="4949940"/>
            <a:ext cx="582211" cy="369332"/>
          </a:xfrm>
          <a:prstGeom prst="rect">
            <a:avLst/>
          </a:prstGeom>
          <a:noFill/>
        </p:spPr>
        <p:txBody>
          <a:bodyPr wrap="none" rtlCol="0">
            <a:spAutoFit/>
          </a:bodyPr>
          <a:lstStyle/>
          <a:p>
            <a:r>
              <a:rPr lang="en-US" dirty="0" smtClean="0"/>
              <a:t>5ms</a:t>
            </a:r>
            <a:endParaRPr lang="en-US" dirty="0"/>
          </a:p>
        </p:txBody>
      </p:sp>
      <p:sp>
        <p:nvSpPr>
          <p:cNvPr id="19" name="Freeform 18"/>
          <p:cNvSpPr/>
          <p:nvPr/>
        </p:nvSpPr>
        <p:spPr>
          <a:xfrm>
            <a:off x="3511815" y="5597838"/>
            <a:ext cx="2426161" cy="907058"/>
          </a:xfrm>
          <a:custGeom>
            <a:avLst/>
            <a:gdLst>
              <a:gd name="connsiteX0" fmla="*/ 0 w 2426161"/>
              <a:gd name="connsiteY0" fmla="*/ 790436 h 907058"/>
              <a:gd name="connsiteX1" fmla="*/ 116629 w 2426161"/>
              <a:gd name="connsiteY1" fmla="*/ 673814 h 907058"/>
              <a:gd name="connsiteX2" fmla="*/ 142546 w 2426161"/>
              <a:gd name="connsiteY2" fmla="*/ 609025 h 907058"/>
              <a:gd name="connsiteX3" fmla="*/ 168464 w 2426161"/>
              <a:gd name="connsiteY3" fmla="*/ 570151 h 907058"/>
              <a:gd name="connsiteX4" fmla="*/ 233257 w 2426161"/>
              <a:gd name="connsiteY4" fmla="*/ 479445 h 907058"/>
              <a:gd name="connsiteX5" fmla="*/ 246216 w 2426161"/>
              <a:gd name="connsiteY5" fmla="*/ 440571 h 907058"/>
              <a:gd name="connsiteX6" fmla="*/ 298051 w 2426161"/>
              <a:gd name="connsiteY6" fmla="*/ 362823 h 907058"/>
              <a:gd name="connsiteX7" fmla="*/ 311010 w 2426161"/>
              <a:gd name="connsiteY7" fmla="*/ 323949 h 907058"/>
              <a:gd name="connsiteX8" fmla="*/ 362845 w 2426161"/>
              <a:gd name="connsiteY8" fmla="*/ 246202 h 907058"/>
              <a:gd name="connsiteX9" fmla="*/ 375803 w 2426161"/>
              <a:gd name="connsiteY9" fmla="*/ 207328 h 907058"/>
              <a:gd name="connsiteX10" fmla="*/ 440597 w 2426161"/>
              <a:gd name="connsiteY10" fmla="*/ 142538 h 907058"/>
              <a:gd name="connsiteX11" fmla="*/ 466514 w 2426161"/>
              <a:gd name="connsiteY11" fmla="*/ 103664 h 907058"/>
              <a:gd name="connsiteX12" fmla="*/ 492432 w 2426161"/>
              <a:gd name="connsiteY12" fmla="*/ 77748 h 907058"/>
              <a:gd name="connsiteX13" fmla="*/ 544267 w 2426161"/>
              <a:gd name="connsiteY13" fmla="*/ 0 h 907058"/>
              <a:gd name="connsiteX14" fmla="*/ 634978 w 2426161"/>
              <a:gd name="connsiteY14" fmla="*/ 25916 h 907058"/>
              <a:gd name="connsiteX15" fmla="*/ 673854 w 2426161"/>
              <a:gd name="connsiteY15" fmla="*/ 51832 h 907058"/>
              <a:gd name="connsiteX16" fmla="*/ 738648 w 2426161"/>
              <a:gd name="connsiteY16" fmla="*/ 116622 h 907058"/>
              <a:gd name="connsiteX17" fmla="*/ 764565 w 2426161"/>
              <a:gd name="connsiteY17" fmla="*/ 155496 h 907058"/>
              <a:gd name="connsiteX18" fmla="*/ 829359 w 2426161"/>
              <a:gd name="connsiteY18" fmla="*/ 207328 h 907058"/>
              <a:gd name="connsiteX19" fmla="*/ 868235 w 2426161"/>
              <a:gd name="connsiteY19" fmla="*/ 246202 h 907058"/>
              <a:gd name="connsiteX20" fmla="*/ 945987 w 2426161"/>
              <a:gd name="connsiteY20" fmla="*/ 298034 h 907058"/>
              <a:gd name="connsiteX21" fmla="*/ 1010781 w 2426161"/>
              <a:gd name="connsiteY21" fmla="*/ 336907 h 907058"/>
              <a:gd name="connsiteX22" fmla="*/ 1088533 w 2426161"/>
              <a:gd name="connsiteY22" fmla="*/ 388739 h 907058"/>
              <a:gd name="connsiteX23" fmla="*/ 1166286 w 2426161"/>
              <a:gd name="connsiteY23" fmla="*/ 427613 h 907058"/>
              <a:gd name="connsiteX24" fmla="*/ 1244038 w 2426161"/>
              <a:gd name="connsiteY24" fmla="*/ 479445 h 907058"/>
              <a:gd name="connsiteX25" fmla="*/ 1295873 w 2426161"/>
              <a:gd name="connsiteY25" fmla="*/ 518319 h 907058"/>
              <a:gd name="connsiteX26" fmla="*/ 1373625 w 2426161"/>
              <a:gd name="connsiteY26" fmla="*/ 544235 h 907058"/>
              <a:gd name="connsiteX27" fmla="*/ 1412501 w 2426161"/>
              <a:gd name="connsiteY27" fmla="*/ 570151 h 907058"/>
              <a:gd name="connsiteX28" fmla="*/ 1490254 w 2426161"/>
              <a:gd name="connsiteY28" fmla="*/ 596067 h 907058"/>
              <a:gd name="connsiteX29" fmla="*/ 1529130 w 2426161"/>
              <a:gd name="connsiteY29" fmla="*/ 609025 h 907058"/>
              <a:gd name="connsiteX30" fmla="*/ 1568006 w 2426161"/>
              <a:gd name="connsiteY30" fmla="*/ 621983 h 907058"/>
              <a:gd name="connsiteX31" fmla="*/ 1606882 w 2426161"/>
              <a:gd name="connsiteY31" fmla="*/ 647898 h 907058"/>
              <a:gd name="connsiteX32" fmla="*/ 1684635 w 2426161"/>
              <a:gd name="connsiteY32" fmla="*/ 673814 h 907058"/>
              <a:gd name="connsiteX33" fmla="*/ 1723511 w 2426161"/>
              <a:gd name="connsiteY33" fmla="*/ 686772 h 907058"/>
              <a:gd name="connsiteX34" fmla="*/ 1762387 w 2426161"/>
              <a:gd name="connsiteY34" fmla="*/ 699730 h 907058"/>
              <a:gd name="connsiteX35" fmla="*/ 1814222 w 2426161"/>
              <a:gd name="connsiteY35" fmla="*/ 712688 h 907058"/>
              <a:gd name="connsiteX36" fmla="*/ 1891974 w 2426161"/>
              <a:gd name="connsiteY36" fmla="*/ 738604 h 907058"/>
              <a:gd name="connsiteX37" fmla="*/ 1930850 w 2426161"/>
              <a:gd name="connsiteY37" fmla="*/ 751562 h 907058"/>
              <a:gd name="connsiteX38" fmla="*/ 1982685 w 2426161"/>
              <a:gd name="connsiteY38" fmla="*/ 764520 h 907058"/>
              <a:gd name="connsiteX39" fmla="*/ 2073396 w 2426161"/>
              <a:gd name="connsiteY39" fmla="*/ 790436 h 907058"/>
              <a:gd name="connsiteX40" fmla="*/ 2319612 w 2426161"/>
              <a:gd name="connsiteY40" fmla="*/ 829310 h 907058"/>
              <a:gd name="connsiteX41" fmla="*/ 2423282 w 2426161"/>
              <a:gd name="connsiteY41" fmla="*/ 907058 h 90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26161" h="907058">
                <a:moveTo>
                  <a:pt x="0" y="790436"/>
                </a:moveTo>
                <a:cubicBezTo>
                  <a:pt x="38876" y="751562"/>
                  <a:pt x="96210" y="724859"/>
                  <a:pt x="116629" y="673814"/>
                </a:cubicBezTo>
                <a:cubicBezTo>
                  <a:pt x="125268" y="652218"/>
                  <a:pt x="132143" y="629829"/>
                  <a:pt x="142546" y="609025"/>
                </a:cubicBezTo>
                <a:cubicBezTo>
                  <a:pt x="149511" y="595095"/>
                  <a:pt x="159411" y="582824"/>
                  <a:pt x="168464" y="570151"/>
                </a:cubicBezTo>
                <a:cubicBezTo>
                  <a:pt x="178249" y="556453"/>
                  <a:pt x="223076" y="499806"/>
                  <a:pt x="233257" y="479445"/>
                </a:cubicBezTo>
                <a:cubicBezTo>
                  <a:pt x="239366" y="467228"/>
                  <a:pt x="239582" y="452511"/>
                  <a:pt x="246216" y="440571"/>
                </a:cubicBezTo>
                <a:cubicBezTo>
                  <a:pt x="261343" y="413343"/>
                  <a:pt x="288201" y="392372"/>
                  <a:pt x="298051" y="362823"/>
                </a:cubicBezTo>
                <a:cubicBezTo>
                  <a:pt x="302371" y="349865"/>
                  <a:pt x="304376" y="335889"/>
                  <a:pt x="311010" y="323949"/>
                </a:cubicBezTo>
                <a:cubicBezTo>
                  <a:pt x="326137" y="296722"/>
                  <a:pt x="362845" y="246202"/>
                  <a:pt x="362845" y="246202"/>
                </a:cubicBezTo>
                <a:cubicBezTo>
                  <a:pt x="367164" y="233244"/>
                  <a:pt x="367607" y="218255"/>
                  <a:pt x="375803" y="207328"/>
                </a:cubicBezTo>
                <a:cubicBezTo>
                  <a:pt x="394130" y="182894"/>
                  <a:pt x="423654" y="167951"/>
                  <a:pt x="440597" y="142538"/>
                </a:cubicBezTo>
                <a:cubicBezTo>
                  <a:pt x="449236" y="129580"/>
                  <a:pt x="456785" y="115825"/>
                  <a:pt x="466514" y="103664"/>
                </a:cubicBezTo>
                <a:cubicBezTo>
                  <a:pt x="474146" y="94124"/>
                  <a:pt x="485101" y="87522"/>
                  <a:pt x="492432" y="77748"/>
                </a:cubicBezTo>
                <a:cubicBezTo>
                  <a:pt x="511121" y="52830"/>
                  <a:pt x="544267" y="0"/>
                  <a:pt x="544267" y="0"/>
                </a:cubicBezTo>
                <a:cubicBezTo>
                  <a:pt x="560875" y="4152"/>
                  <a:pt x="616387" y="16621"/>
                  <a:pt x="634978" y="25916"/>
                </a:cubicBezTo>
                <a:cubicBezTo>
                  <a:pt x="648908" y="32881"/>
                  <a:pt x="660895" y="43193"/>
                  <a:pt x="673854" y="51832"/>
                </a:cubicBezTo>
                <a:cubicBezTo>
                  <a:pt x="742965" y="155494"/>
                  <a:pt x="652257" y="30236"/>
                  <a:pt x="738648" y="116622"/>
                </a:cubicBezTo>
                <a:cubicBezTo>
                  <a:pt x="749661" y="127634"/>
                  <a:pt x="754836" y="143335"/>
                  <a:pt x="764565" y="155496"/>
                </a:cubicBezTo>
                <a:cubicBezTo>
                  <a:pt x="794724" y="193193"/>
                  <a:pt x="788950" y="173655"/>
                  <a:pt x="829359" y="207328"/>
                </a:cubicBezTo>
                <a:cubicBezTo>
                  <a:pt x="843438" y="219060"/>
                  <a:pt x="853769" y="234951"/>
                  <a:pt x="868235" y="246202"/>
                </a:cubicBezTo>
                <a:cubicBezTo>
                  <a:pt x="892822" y="265325"/>
                  <a:pt x="923961" y="276010"/>
                  <a:pt x="945987" y="298034"/>
                </a:cubicBezTo>
                <a:cubicBezTo>
                  <a:pt x="981564" y="333607"/>
                  <a:pt x="960315" y="320086"/>
                  <a:pt x="1010781" y="336907"/>
                </a:cubicBezTo>
                <a:cubicBezTo>
                  <a:pt x="1084476" y="410599"/>
                  <a:pt x="1013518" y="351233"/>
                  <a:pt x="1088533" y="388739"/>
                </a:cubicBezTo>
                <a:cubicBezTo>
                  <a:pt x="1189014" y="438977"/>
                  <a:pt x="1068570" y="395043"/>
                  <a:pt x="1166286" y="427613"/>
                </a:cubicBezTo>
                <a:cubicBezTo>
                  <a:pt x="1192203" y="444890"/>
                  <a:pt x="1219119" y="460757"/>
                  <a:pt x="1244038" y="479445"/>
                </a:cubicBezTo>
                <a:cubicBezTo>
                  <a:pt x="1261316" y="492403"/>
                  <a:pt x="1276555" y="508661"/>
                  <a:pt x="1295873" y="518319"/>
                </a:cubicBezTo>
                <a:cubicBezTo>
                  <a:pt x="1320308" y="530536"/>
                  <a:pt x="1350894" y="529082"/>
                  <a:pt x="1373625" y="544235"/>
                </a:cubicBezTo>
                <a:cubicBezTo>
                  <a:pt x="1386584" y="552874"/>
                  <a:pt x="1398269" y="563826"/>
                  <a:pt x="1412501" y="570151"/>
                </a:cubicBezTo>
                <a:cubicBezTo>
                  <a:pt x="1437466" y="581246"/>
                  <a:pt x="1464336" y="587428"/>
                  <a:pt x="1490254" y="596067"/>
                </a:cubicBezTo>
                <a:lnTo>
                  <a:pt x="1529130" y="609025"/>
                </a:lnTo>
                <a:cubicBezTo>
                  <a:pt x="1542089" y="613344"/>
                  <a:pt x="1556640" y="614407"/>
                  <a:pt x="1568006" y="621983"/>
                </a:cubicBezTo>
                <a:cubicBezTo>
                  <a:pt x="1580965" y="630621"/>
                  <a:pt x="1592650" y="641573"/>
                  <a:pt x="1606882" y="647898"/>
                </a:cubicBezTo>
                <a:cubicBezTo>
                  <a:pt x="1631847" y="658993"/>
                  <a:pt x="1658717" y="665175"/>
                  <a:pt x="1684635" y="673814"/>
                </a:cubicBezTo>
                <a:lnTo>
                  <a:pt x="1723511" y="686772"/>
                </a:lnTo>
                <a:cubicBezTo>
                  <a:pt x="1736470" y="691091"/>
                  <a:pt x="1749135" y="696417"/>
                  <a:pt x="1762387" y="699730"/>
                </a:cubicBezTo>
                <a:cubicBezTo>
                  <a:pt x="1779665" y="704049"/>
                  <a:pt x="1797163" y="707571"/>
                  <a:pt x="1814222" y="712688"/>
                </a:cubicBezTo>
                <a:cubicBezTo>
                  <a:pt x="1840389" y="720538"/>
                  <a:pt x="1866057" y="729965"/>
                  <a:pt x="1891974" y="738604"/>
                </a:cubicBezTo>
                <a:cubicBezTo>
                  <a:pt x="1904933" y="742923"/>
                  <a:pt x="1917598" y="748249"/>
                  <a:pt x="1930850" y="751562"/>
                </a:cubicBezTo>
                <a:cubicBezTo>
                  <a:pt x="1948128" y="755881"/>
                  <a:pt x="1965560" y="759627"/>
                  <a:pt x="1982685" y="764520"/>
                </a:cubicBezTo>
                <a:cubicBezTo>
                  <a:pt x="2033732" y="779104"/>
                  <a:pt x="2014470" y="779388"/>
                  <a:pt x="2073396" y="790436"/>
                </a:cubicBezTo>
                <a:cubicBezTo>
                  <a:pt x="2172400" y="808998"/>
                  <a:pt x="2227232" y="816114"/>
                  <a:pt x="2319612" y="829310"/>
                </a:cubicBezTo>
                <a:cubicBezTo>
                  <a:pt x="2453284" y="812602"/>
                  <a:pt x="2423282" y="781526"/>
                  <a:pt x="2423282" y="907058"/>
                </a:cubicBezTo>
              </a:path>
            </a:pathLst>
          </a:custGeom>
          <a:ln>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527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5636"/>
            <a:ext cx="8229600" cy="6015182"/>
          </a:xfrm>
        </p:spPr>
        <p:txBody>
          <a:bodyPr>
            <a:normAutofit fontScale="77500" lnSpcReduction="20000"/>
          </a:bodyPr>
          <a:lstStyle/>
          <a:p>
            <a:pPr marL="0" indent="0">
              <a:buNone/>
            </a:pPr>
            <a:r>
              <a:rPr lang="en-US" dirty="0">
                <a:solidFill>
                  <a:srgbClr val="3366FF"/>
                </a:solidFill>
              </a:rPr>
              <a:t>7</a:t>
            </a:r>
            <a:r>
              <a:rPr lang="en-US" dirty="0" smtClean="0">
                <a:solidFill>
                  <a:srgbClr val="3366FF"/>
                </a:solidFill>
              </a:rPr>
              <a:t>. Where and when exactly is the beam information merged into the data stream?  Locally or at Tier-0?  CRT data?</a:t>
            </a:r>
          </a:p>
          <a:p>
            <a:pPr marL="0" indent="0">
              <a:buNone/>
            </a:pPr>
            <a:endParaRPr lang="en-US" dirty="0"/>
          </a:p>
          <a:p>
            <a:r>
              <a:rPr lang="en-US" dirty="0" smtClean="0"/>
              <a:t>Our initial answer is that this merging will wait until tier-0, because that is the simplest (which is a guiding principle for our DAQ design, see </a:t>
            </a:r>
            <a:r>
              <a:rPr lang="en-US" dirty="0" err="1" smtClean="0"/>
              <a:t>M.Thomson’s</a:t>
            </a:r>
            <a:r>
              <a:rPr lang="en-US" dirty="0" smtClean="0"/>
              <a:t> talk) </a:t>
            </a:r>
          </a:p>
          <a:p>
            <a:r>
              <a:rPr lang="en-US" dirty="0" smtClean="0"/>
              <a:t>If it emerges that merging beam data is necessary to adequately do online data quality monitoring, we have several ideas for providing this locally (e.g.</a:t>
            </a:r>
          </a:p>
          <a:p>
            <a:pPr lvl="1"/>
            <a:r>
              <a:rPr lang="en-US" dirty="0" smtClean="0"/>
              <a:t>Write beam data to a database and associate it keyed by event time at the point of reconstruction</a:t>
            </a:r>
          </a:p>
          <a:p>
            <a:pPr lvl="1"/>
            <a:r>
              <a:rPr lang="en-US" dirty="0" smtClean="0"/>
              <a:t>BI </a:t>
            </a:r>
            <a:r>
              <a:rPr lang="en-US" dirty="0"/>
              <a:t>information could be extracted like other conditions data during the processing stage, not implying necessarily a complete rewrite of data.</a:t>
            </a:r>
            <a:endParaRPr lang="en-US" dirty="0" smtClean="0"/>
          </a:p>
          <a:p>
            <a:pPr lvl="1"/>
            <a:r>
              <a:rPr lang="en-US" dirty="0" smtClean="0"/>
              <a:t>Write a parallel file for each spill</a:t>
            </a:r>
          </a:p>
          <a:p>
            <a:pPr marL="0" indent="0">
              <a:buNone/>
            </a:pPr>
            <a:r>
              <a:rPr lang="en-US" dirty="0" smtClean="0"/>
              <a:t>This is an area where new people can come in with good ideas over the next year, so it could be fixable more elegantly than indicated here.</a:t>
            </a:r>
          </a:p>
        </p:txBody>
      </p:sp>
    </p:spTree>
    <p:extLst>
      <p:ext uri="{BB962C8B-B14F-4D97-AF65-F5344CB8AC3E}">
        <p14:creationId xmlns:p14="http://schemas.microsoft.com/office/powerpoint/2010/main" val="426904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9226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1597"/>
            <a:ext cx="8229600" cy="1017578"/>
          </a:xfrm>
        </p:spPr>
        <p:txBody>
          <a:bodyPr>
            <a:normAutofit fontScale="70000" lnSpcReduction="20000"/>
          </a:bodyPr>
          <a:lstStyle/>
          <a:p>
            <a:pPr marL="0" indent="0">
              <a:buNone/>
            </a:pPr>
            <a:r>
              <a:rPr lang="en-US" dirty="0" smtClean="0">
                <a:solidFill>
                  <a:srgbClr val="3366FF"/>
                </a:solidFill>
              </a:rPr>
              <a:t>1. Produce an </a:t>
            </a:r>
            <a:r>
              <a:rPr lang="en-US" dirty="0" err="1" smtClean="0">
                <a:solidFill>
                  <a:srgbClr val="3366FF"/>
                </a:solidFill>
              </a:rPr>
              <a:t>orgchart</a:t>
            </a:r>
            <a:r>
              <a:rPr lang="en-US" dirty="0" smtClean="0">
                <a:solidFill>
                  <a:srgbClr val="3366FF"/>
                </a:solidFill>
              </a:rPr>
              <a:t> with leadership &amp; person power in each box  -is there a steering group?</a:t>
            </a:r>
          </a:p>
          <a:p>
            <a:pPr marL="0" indent="0">
              <a:buNone/>
            </a:pPr>
            <a:r>
              <a:rPr lang="en-US" dirty="0" smtClean="0"/>
              <a:t>[</a:t>
            </a:r>
          </a:p>
        </p:txBody>
      </p:sp>
      <p:sp>
        <p:nvSpPr>
          <p:cNvPr id="6" name="TextBox 5"/>
          <p:cNvSpPr txBox="1"/>
          <p:nvPr/>
        </p:nvSpPr>
        <p:spPr>
          <a:xfrm>
            <a:off x="600364" y="2008909"/>
            <a:ext cx="2631249" cy="584776"/>
          </a:xfrm>
          <a:prstGeom prst="rect">
            <a:avLst/>
          </a:prstGeom>
          <a:noFill/>
        </p:spPr>
        <p:txBody>
          <a:bodyPr wrap="none" rtlCol="0">
            <a:spAutoFit/>
          </a:bodyPr>
          <a:lstStyle/>
          <a:p>
            <a:r>
              <a:rPr lang="en-US" sz="3200" dirty="0" smtClean="0"/>
              <a:t>See next slides</a:t>
            </a:r>
            <a:endParaRPr lang="en-US" sz="3200" dirty="0"/>
          </a:p>
        </p:txBody>
      </p:sp>
    </p:spTree>
    <p:extLst>
      <p:ext uri="{BB962C8B-B14F-4D97-AF65-F5344CB8AC3E}">
        <p14:creationId xmlns:p14="http://schemas.microsoft.com/office/powerpoint/2010/main" val="3330422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91597"/>
            <a:ext cx="8229600" cy="639858"/>
          </a:xfrm>
          <a:prstGeom prst="rect">
            <a:avLst/>
          </a:prstGeom>
        </p:spPr>
        <p:txBody>
          <a:bodyPr>
            <a:normAutofit/>
          </a:bodyPr>
          <a:lstStyle/>
          <a:p>
            <a:pPr marL="0" indent="0">
              <a:buNone/>
            </a:pPr>
            <a:r>
              <a:rPr lang="en-US" dirty="0" smtClean="0">
                <a:solidFill>
                  <a:srgbClr val="3366FF"/>
                </a:solidFill>
              </a:rPr>
              <a:t>Backup for question 1</a:t>
            </a:r>
            <a:endParaRPr lang="en-US" dirty="0" smtClean="0"/>
          </a:p>
        </p:txBody>
      </p:sp>
      <p:sp>
        <p:nvSpPr>
          <p:cNvPr id="4" name="Content Placeholder 2"/>
          <p:cNvSpPr txBox="1">
            <a:spLocks/>
          </p:cNvSpPr>
          <p:nvPr/>
        </p:nvSpPr>
        <p:spPr>
          <a:xfrm>
            <a:off x="4267200" y="1515285"/>
            <a:ext cx="4419600" cy="4834289"/>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p>
          <a:p>
            <a:pPr marL="0" indent="0">
              <a:buFont typeface="Arial"/>
              <a:buNone/>
            </a:pPr>
            <a:r>
              <a:rPr lang="en-US" dirty="0" smtClean="0"/>
              <a:t>Communication and knowledge of leadership of each part is exchanged through weekly meetings status rundown.</a:t>
            </a:r>
          </a:p>
          <a:p>
            <a:pPr marL="0" indent="0">
              <a:buFont typeface="Arial"/>
              <a:buNone/>
            </a:pPr>
            <a:r>
              <a:rPr lang="en-US" dirty="0" smtClean="0"/>
              <a:t>   </a:t>
            </a:r>
          </a:p>
          <a:p>
            <a:pPr marL="0" indent="0">
              <a:buFont typeface="Arial"/>
              <a:buNone/>
            </a:pPr>
            <a:r>
              <a:rPr lang="en-US" dirty="0" smtClean="0"/>
              <a:t>We think that no steering group is needed, the weekly run-through of status among all collaborators is sufficient.</a:t>
            </a:r>
          </a:p>
          <a:p>
            <a:pPr marL="0" indent="0">
              <a:buFont typeface="Arial"/>
              <a:buNone/>
            </a:pPr>
            <a:endParaRPr lang="en-US" dirty="0" smtClean="0"/>
          </a:p>
          <a:p>
            <a:pPr marL="0" indent="0">
              <a:buFont typeface="Arial"/>
              <a:buNone/>
            </a:pPr>
            <a:r>
              <a:rPr lang="en-US" dirty="0" smtClean="0"/>
              <a:t>Upper level </a:t>
            </a:r>
            <a:r>
              <a:rPr lang="en-US" dirty="0" err="1" smtClean="0"/>
              <a:t>ProtoDUNE</a:t>
            </a:r>
            <a:r>
              <a:rPr lang="en-US" dirty="0" smtClean="0"/>
              <a:t> management has just gone through an evolution (past few weeks) and we are optimizing how we are plugged in to that new structure</a:t>
            </a:r>
          </a:p>
          <a:p>
            <a:pPr marL="0" indent="0">
              <a:buFont typeface="Arial"/>
              <a:buNone/>
            </a:pPr>
            <a:endParaRPr lang="en-US" dirty="0" smtClean="0"/>
          </a:p>
        </p:txBody>
      </p:sp>
      <p:pic>
        <p:nvPicPr>
          <p:cNvPr id="5" name="Picture 4" descr="Screen Shot 2016-11-04 at 07.1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32" y="1711624"/>
            <a:ext cx="4024468" cy="4775702"/>
          </a:xfrm>
          <a:prstGeom prst="rect">
            <a:avLst/>
          </a:prstGeom>
        </p:spPr>
      </p:pic>
    </p:spTree>
    <p:extLst>
      <p:ext uri="{BB962C8B-B14F-4D97-AF65-F5344CB8AC3E}">
        <p14:creationId xmlns:p14="http://schemas.microsoft.com/office/powerpoint/2010/main" val="24814476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364"/>
            <a:ext cx="8229600" cy="6199909"/>
          </a:xfrm>
        </p:spPr>
        <p:txBody>
          <a:bodyPr>
            <a:normAutofit fontScale="70000" lnSpcReduction="20000"/>
          </a:bodyPr>
          <a:lstStyle/>
          <a:p>
            <a:pPr marL="0" indent="0">
              <a:buNone/>
            </a:pPr>
            <a:r>
              <a:rPr lang="en-US" dirty="0" smtClean="0">
                <a:solidFill>
                  <a:srgbClr val="3366FF"/>
                </a:solidFill>
              </a:rPr>
              <a:t>Backup for question 5</a:t>
            </a:r>
          </a:p>
          <a:p>
            <a:pPr marL="0" indent="0">
              <a:buNone/>
            </a:pPr>
            <a:endParaRPr lang="en-US" dirty="0">
              <a:solidFill>
                <a:srgbClr val="FF0000"/>
              </a:solidFill>
            </a:endParaRPr>
          </a:p>
          <a:p>
            <a:pPr marL="0" indent="0">
              <a:buNone/>
            </a:pPr>
            <a:endParaRPr lang="en-US" dirty="0" smtClean="0"/>
          </a:p>
          <a:p>
            <a:r>
              <a:rPr lang="en-US" dirty="0" smtClean="0"/>
              <a:t>In </a:t>
            </a:r>
            <a:r>
              <a:rPr lang="en-US" dirty="0" err="1" smtClean="0"/>
              <a:t>ProtoDUNE</a:t>
            </a:r>
            <a:r>
              <a:rPr lang="en-US" dirty="0" smtClean="0"/>
              <a:t>, since the headline numbers (5ms drift, 2MHz digitization) are much slower than a normal detector, this is exceptionally easy.</a:t>
            </a:r>
          </a:p>
          <a:p>
            <a:endParaRPr lang="en-US" dirty="0"/>
          </a:p>
          <a:p>
            <a:r>
              <a:rPr lang="en-US" dirty="0" smtClean="0"/>
              <a:t>The latencies of the incoming trigger decisions and data arrival times are fixed and are very small compared to this.</a:t>
            </a:r>
          </a:p>
          <a:p>
            <a:endParaRPr lang="en-US" dirty="0"/>
          </a:p>
          <a:p>
            <a:r>
              <a:rPr lang="en-US" dirty="0" smtClean="0"/>
              <a:t>So alignment is done by</a:t>
            </a:r>
          </a:p>
          <a:p>
            <a:pPr marL="971550" lvl="1" indent="-514350">
              <a:buFont typeface="+mj-lt"/>
              <a:buAutoNum type="arabicPeriod"/>
            </a:pPr>
            <a:r>
              <a:rPr lang="en-US" dirty="0" smtClean="0"/>
              <a:t>Establishing a clean trigger from the beam (coincidence of two beam counters</a:t>
            </a:r>
          </a:p>
          <a:p>
            <a:pPr marL="971550" lvl="1" indent="-514350">
              <a:buFont typeface="+mj-lt"/>
              <a:buAutoNum type="arabicPeriod"/>
            </a:pPr>
            <a:r>
              <a:rPr lang="en-US" dirty="0" smtClean="0"/>
              <a:t>Collect data with TPC and photon system.  Measure drift distance of start of track (we need to do this to about 1ms accuracy which is easy), use this to verify that track ends appear in correct location in detector and correct if necessary</a:t>
            </a:r>
          </a:p>
          <a:p>
            <a:pPr marL="971550" lvl="1" indent="-514350">
              <a:buFont typeface="+mj-lt"/>
              <a:buAutoNum type="arabicPeriod"/>
            </a:pPr>
            <a:r>
              <a:rPr lang="en-US" dirty="0" smtClean="0"/>
              <a:t>This also requires drift velocity measurement, obtained by cosmic tracks passing from cathode to anode plane</a:t>
            </a:r>
          </a:p>
          <a:p>
            <a:pPr marL="971550" lvl="1" indent="-514350">
              <a:buFont typeface="+mj-lt"/>
              <a:buAutoNum type="arabicPeriod"/>
            </a:pPr>
            <a:r>
              <a:rPr lang="en-US" dirty="0" smtClean="0"/>
              <a:t>By averaging over several events, look for accumulation of photon detector hits in the expected time bin in SSPs or nearby.</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217729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089"/>
          </a:xfrm>
        </p:spPr>
        <p:txBody>
          <a:bodyPr>
            <a:normAutofit fontScale="90000"/>
          </a:bodyPr>
          <a:lstStyle/>
          <a:p>
            <a:r>
              <a:rPr lang="en-US" dirty="0" smtClean="0">
                <a:solidFill>
                  <a:srgbClr val="660066"/>
                </a:solidFill>
              </a:rPr>
              <a:t>From CD1R: (About 1 year out of date)</a:t>
            </a:r>
            <a:endParaRPr lang="en-US" dirty="0">
              <a:solidFill>
                <a:srgbClr val="660066"/>
              </a:solidFill>
            </a:endParaRPr>
          </a:p>
        </p:txBody>
      </p:sp>
      <p:sp>
        <p:nvSpPr>
          <p:cNvPr id="3" name="Content Placeholder 2"/>
          <p:cNvSpPr>
            <a:spLocks noGrp="1"/>
          </p:cNvSpPr>
          <p:nvPr>
            <p:ph idx="1"/>
          </p:nvPr>
        </p:nvSpPr>
        <p:spPr/>
        <p:txBody>
          <a:bodyPr/>
          <a:lstStyle/>
          <a:p>
            <a:endParaRPr lang="en-US" dirty="0"/>
          </a:p>
        </p:txBody>
      </p:sp>
      <p:pic>
        <p:nvPicPr>
          <p:cNvPr id="4" name="Picture 3" descr="Screen Shot 2016-11-04 at 07.43.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465"/>
            <a:ext cx="9144000" cy="5909388"/>
          </a:xfrm>
          <a:prstGeom prst="rect">
            <a:avLst/>
          </a:prstGeom>
        </p:spPr>
      </p:pic>
    </p:spTree>
    <p:extLst>
      <p:ext uri="{BB962C8B-B14F-4D97-AF65-F5344CB8AC3E}">
        <p14:creationId xmlns:p14="http://schemas.microsoft.com/office/powerpoint/2010/main" val="220126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DUNE Organization</a:t>
            </a:r>
            <a:endParaRPr lang="en-US" dirty="0"/>
          </a:p>
        </p:txBody>
      </p:sp>
      <p:sp>
        <p:nvSpPr>
          <p:cNvPr id="4" name="Date Placeholder 3"/>
          <p:cNvSpPr>
            <a:spLocks noGrp="1"/>
          </p:cNvSpPr>
          <p:nvPr>
            <p:ph type="dt" sz="half" idx="2"/>
          </p:nvPr>
        </p:nvSpPr>
        <p:spPr/>
        <p:txBody>
          <a:bodyPr/>
          <a:lstStyle/>
          <a:p>
            <a:pPr>
              <a:defRPr/>
            </a:pPr>
            <a:r>
              <a:rPr lang="en-US">
                <a:latin typeface="Helvetica"/>
                <a:cs typeface="Helvetica"/>
              </a:rPr>
              <a:t>10.18.16</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smtClean="0"/>
              <a:t>Eric James | NP04 Status Update</a:t>
            </a:r>
            <a:endParaRPr lang="en-US"/>
          </a:p>
        </p:txBody>
      </p:sp>
      <p:sp>
        <p:nvSpPr>
          <p:cNvPr id="6" name="Slide Number Placeholder 5"/>
          <p:cNvSpPr>
            <a:spLocks noGrp="1"/>
          </p:cNvSpPr>
          <p:nvPr>
            <p:ph type="sldNum" sz="quarter" idx="4"/>
          </p:nvPr>
        </p:nvSpPr>
        <p:spPr/>
        <p:txBody>
          <a:bodyPr/>
          <a:lstStyle/>
          <a:p>
            <a:pPr>
              <a:defRPr/>
            </a:pPr>
            <a:fld id="{0C39C72E-2A13-EB4D-AD45-6D4E6ACAED8D}" type="slidenum">
              <a:rPr lang="en-US"/>
              <a:pPr>
                <a:defRPr/>
              </a:pPr>
              <a:t>3</a:t>
            </a:fld>
            <a:endParaRPr lang="en-US" dirty="0"/>
          </a:p>
        </p:txBody>
      </p:sp>
      <p:pic>
        <p:nvPicPr>
          <p:cNvPr id="3" name="Picture 2" descr="DUNE Collaboration_20151208_NoCirc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255" y="942946"/>
            <a:ext cx="5650028" cy="5225897"/>
          </a:xfrm>
          <a:prstGeom prst="rect">
            <a:avLst/>
          </a:prstGeom>
        </p:spPr>
      </p:pic>
      <p:sp>
        <p:nvSpPr>
          <p:cNvPr id="7" name="Oval 6"/>
          <p:cNvSpPr/>
          <p:nvPr/>
        </p:nvSpPr>
        <p:spPr>
          <a:xfrm>
            <a:off x="3290111" y="5176573"/>
            <a:ext cx="1019741" cy="981433"/>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Tree>
    <p:extLst>
      <p:ext uri="{BB962C8B-B14F-4D97-AF65-F5344CB8AC3E}">
        <p14:creationId xmlns:p14="http://schemas.microsoft.com/office/powerpoint/2010/main" val="2309863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ProtoDUNE-SP Organization Chart</a:t>
            </a:r>
            <a:endParaRPr lang="en-US" dirty="0"/>
          </a:p>
        </p:txBody>
      </p:sp>
      <p:sp>
        <p:nvSpPr>
          <p:cNvPr id="4" name="Date Placeholder 3"/>
          <p:cNvSpPr>
            <a:spLocks noGrp="1"/>
          </p:cNvSpPr>
          <p:nvPr>
            <p:ph type="dt" sz="half" idx="2"/>
          </p:nvPr>
        </p:nvSpPr>
        <p:spPr/>
        <p:txBody>
          <a:bodyPr/>
          <a:lstStyle/>
          <a:p>
            <a:pPr>
              <a:defRPr/>
            </a:pPr>
            <a:r>
              <a:rPr lang="en-US">
                <a:latin typeface="Helvetica"/>
                <a:cs typeface="Helvetica"/>
              </a:rPr>
              <a:t>10.18.16</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smtClean="0"/>
              <a:t>Eric James | NP04 Status Update</a:t>
            </a:r>
            <a:endParaRPr lang="en-US"/>
          </a:p>
        </p:txBody>
      </p:sp>
      <p:sp>
        <p:nvSpPr>
          <p:cNvPr id="6" name="Slide Number Placeholder 5"/>
          <p:cNvSpPr>
            <a:spLocks noGrp="1"/>
          </p:cNvSpPr>
          <p:nvPr>
            <p:ph type="sldNum" sz="quarter" idx="4"/>
          </p:nvPr>
        </p:nvSpPr>
        <p:spPr/>
        <p:txBody>
          <a:bodyPr/>
          <a:lstStyle/>
          <a:p>
            <a:pPr>
              <a:defRPr/>
            </a:pPr>
            <a:fld id="{0C39C72E-2A13-EB4D-AD45-6D4E6ACAED8D}" type="slidenum">
              <a:rPr lang="en-US"/>
              <a:pPr>
                <a:defRPr/>
              </a:pPr>
              <a:t>4</a:t>
            </a:fld>
            <a:endParaRPr lang="en-US" dirty="0"/>
          </a:p>
        </p:txBody>
      </p:sp>
      <p:pic>
        <p:nvPicPr>
          <p:cNvPr id="8" name="Picture 7" descr="ProtoDUNESPOrganization_Mo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5" y="1164185"/>
            <a:ext cx="8903945" cy="4698985"/>
          </a:xfrm>
          <a:prstGeom prst="rect">
            <a:avLst/>
          </a:prstGeom>
        </p:spPr>
      </p:pic>
      <p:sp>
        <p:nvSpPr>
          <p:cNvPr id="3" name="Oval 2"/>
          <p:cNvSpPr/>
          <p:nvPr/>
        </p:nvSpPr>
        <p:spPr>
          <a:xfrm>
            <a:off x="1231388" y="1962861"/>
            <a:ext cx="3020742" cy="4041196"/>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Tree>
    <p:extLst>
      <p:ext uri="{BB962C8B-B14F-4D97-AF65-F5344CB8AC3E}">
        <p14:creationId xmlns:p14="http://schemas.microsoft.com/office/powerpoint/2010/main" val="1746059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518"/>
            <a:ext cx="4432300" cy="647102"/>
          </a:xfrm>
        </p:spPr>
        <p:txBody>
          <a:bodyPr/>
          <a:lstStyle/>
          <a:p>
            <a:r>
              <a:rPr lang="en-US" dirty="0" smtClean="0"/>
              <a:t>Detector Integration, Testing, &amp; Commissioning</a:t>
            </a:r>
            <a:endParaRPr lang="en-US" dirty="0"/>
          </a:p>
        </p:txBody>
      </p:sp>
      <p:sp>
        <p:nvSpPr>
          <p:cNvPr id="4" name="Date Placeholder 3"/>
          <p:cNvSpPr>
            <a:spLocks noGrp="1"/>
          </p:cNvSpPr>
          <p:nvPr>
            <p:ph type="dt" sz="half" idx="2"/>
          </p:nvPr>
        </p:nvSpPr>
        <p:spPr/>
        <p:txBody>
          <a:bodyPr/>
          <a:lstStyle/>
          <a:p>
            <a:pPr>
              <a:defRPr/>
            </a:pPr>
            <a:r>
              <a:rPr lang="en-US">
                <a:latin typeface="Helvetica"/>
                <a:cs typeface="Helvetica"/>
              </a:rPr>
              <a:t>10.18.16</a:t>
            </a:r>
            <a:endParaRPr lang="en-US" dirty="0">
              <a:latin typeface="Helvetica"/>
              <a:cs typeface="Helvetica"/>
            </a:endParaRPr>
          </a:p>
        </p:txBody>
      </p:sp>
      <p:sp>
        <p:nvSpPr>
          <p:cNvPr id="5" name="Footer Placeholder 4"/>
          <p:cNvSpPr>
            <a:spLocks noGrp="1"/>
          </p:cNvSpPr>
          <p:nvPr>
            <p:ph type="ftr" sz="quarter" idx="3"/>
          </p:nvPr>
        </p:nvSpPr>
        <p:spPr/>
        <p:txBody>
          <a:bodyPr/>
          <a:lstStyle/>
          <a:p>
            <a:pPr>
              <a:defRPr/>
            </a:pPr>
            <a:r>
              <a:rPr lang="en-US" smtClean="0"/>
              <a:t>Eric James | NP04 Status Update</a:t>
            </a:r>
            <a:endParaRPr lang="en-US"/>
          </a:p>
        </p:txBody>
      </p:sp>
      <p:sp>
        <p:nvSpPr>
          <p:cNvPr id="6" name="Slide Number Placeholder 5"/>
          <p:cNvSpPr>
            <a:spLocks noGrp="1"/>
          </p:cNvSpPr>
          <p:nvPr>
            <p:ph type="sldNum" sz="quarter" idx="4"/>
          </p:nvPr>
        </p:nvSpPr>
        <p:spPr/>
        <p:txBody>
          <a:bodyPr/>
          <a:lstStyle/>
          <a:p>
            <a:pPr>
              <a:defRPr/>
            </a:pPr>
            <a:fld id="{0C39C72E-2A13-EB4D-AD45-6D4E6ACAED8D}" type="slidenum">
              <a:rPr lang="en-US"/>
              <a:pPr>
                <a:defRPr/>
              </a:pPr>
              <a:t>5</a:t>
            </a:fld>
            <a:endParaRPr lang="en-US" dirty="0"/>
          </a:p>
        </p:txBody>
      </p:sp>
      <p:pic>
        <p:nvPicPr>
          <p:cNvPr id="12" name="Picture 11"/>
          <p:cNvPicPr>
            <a:picLocks noChangeAspect="1"/>
          </p:cNvPicPr>
          <p:nvPr/>
        </p:nvPicPr>
        <p:blipFill>
          <a:blip r:embed="rId2"/>
          <a:stretch>
            <a:fillRect/>
          </a:stretch>
        </p:blipFill>
        <p:spPr>
          <a:xfrm>
            <a:off x="5551017" y="0"/>
            <a:ext cx="3293325" cy="6169313"/>
          </a:xfrm>
          <a:prstGeom prst="rect">
            <a:avLst/>
          </a:prstGeom>
        </p:spPr>
      </p:pic>
      <p:sp>
        <p:nvSpPr>
          <p:cNvPr id="13" name="Content Placeholder 6"/>
          <p:cNvSpPr>
            <a:spLocks noGrp="1"/>
          </p:cNvSpPr>
          <p:nvPr>
            <p:ph idx="11"/>
          </p:nvPr>
        </p:nvSpPr>
        <p:spPr>
          <a:xfrm>
            <a:off x="638637" y="1484624"/>
            <a:ext cx="4161190" cy="4684689"/>
          </a:xfrm>
        </p:spPr>
        <p:txBody>
          <a:bodyPr/>
          <a:lstStyle/>
          <a:p>
            <a:r>
              <a:rPr lang="en-US" dirty="0" smtClean="0"/>
              <a:t>CERN will provide overall coordination for the activities in the EHN1 area </a:t>
            </a:r>
          </a:p>
          <a:p>
            <a:endParaRPr lang="en-US" dirty="0"/>
          </a:p>
          <a:p>
            <a:r>
              <a:rPr lang="en-US" dirty="0" smtClean="0"/>
              <a:t>This is the on-ground team that will look after ProtoDUNE-SP installation, commissioning, and operation</a:t>
            </a:r>
          </a:p>
          <a:p>
            <a:endParaRPr lang="en-US" dirty="0"/>
          </a:p>
          <a:p>
            <a:r>
              <a:rPr lang="en-US" dirty="0" smtClean="0"/>
              <a:t>With one exception, all of these individuals have agreed to re-locate to CERN for extended periods over the next two years</a:t>
            </a:r>
          </a:p>
          <a:p>
            <a:pPr lvl="1"/>
            <a:endParaRPr lang="en-US" dirty="0"/>
          </a:p>
          <a:p>
            <a:endParaRPr lang="en-US" dirty="0"/>
          </a:p>
          <a:p>
            <a:pPr marL="0" indent="0">
              <a:buNone/>
            </a:pPr>
            <a:endParaRPr lang="en-US" dirty="0"/>
          </a:p>
        </p:txBody>
      </p:sp>
      <p:sp>
        <p:nvSpPr>
          <p:cNvPr id="3" name="Oval 2"/>
          <p:cNvSpPr/>
          <p:nvPr/>
        </p:nvSpPr>
        <p:spPr>
          <a:xfrm>
            <a:off x="6527306" y="3444636"/>
            <a:ext cx="2092393" cy="128933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Tree>
    <p:extLst>
      <p:ext uri="{BB962C8B-B14F-4D97-AF65-F5344CB8AC3E}">
        <p14:creationId xmlns:p14="http://schemas.microsoft.com/office/powerpoint/2010/main" val="3415771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ProtoDUNE-SP DAQ Organization</a:t>
            </a:r>
            <a:endParaRPr lang="en-US" dirty="0"/>
          </a:p>
        </p:txBody>
      </p:sp>
      <p:sp>
        <p:nvSpPr>
          <p:cNvPr id="3" name="Date Placeholder 2"/>
          <p:cNvSpPr>
            <a:spLocks noGrp="1"/>
          </p:cNvSpPr>
          <p:nvPr>
            <p:ph type="dt" sz="half" idx="2"/>
          </p:nvPr>
        </p:nvSpPr>
        <p:spPr/>
        <p:txBody>
          <a:bodyPr/>
          <a:lstStyle/>
          <a:p>
            <a:pPr>
              <a:defRPr/>
            </a:pPr>
            <a:r>
              <a:rPr lang="en-US">
                <a:latin typeface="Helvetica"/>
                <a:cs typeface="Helvetica"/>
              </a:rPr>
              <a:t>10.18.16</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Eric James | NP04 Status Update</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a:pPr>
                <a:defRPr/>
              </a:pPr>
              <a:t>6</a:t>
            </a:fld>
            <a:endParaRPr lang="en-US" dirty="0"/>
          </a:p>
        </p:txBody>
      </p:sp>
      <p:sp>
        <p:nvSpPr>
          <p:cNvPr id="8" name="TextBox 7"/>
          <p:cNvSpPr txBox="1"/>
          <p:nvPr/>
        </p:nvSpPr>
        <p:spPr>
          <a:xfrm>
            <a:off x="3077053" y="1319864"/>
            <a:ext cx="2656581"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DAQ</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CERN, Liverpool</a:t>
            </a:r>
            <a:endParaRPr lang="en-US" dirty="0">
              <a:solidFill>
                <a:prstClr val="black"/>
              </a:solidFill>
              <a:latin typeface="Calibri" charset="0"/>
              <a:ea typeface="Geneva" charset="0"/>
              <a:cs typeface="Geneva" charset="0"/>
            </a:endParaRPr>
          </a:p>
        </p:txBody>
      </p:sp>
      <p:sp>
        <p:nvSpPr>
          <p:cNvPr id="9" name="Rectangle 8"/>
          <p:cNvSpPr/>
          <p:nvPr/>
        </p:nvSpPr>
        <p:spPr>
          <a:xfrm>
            <a:off x="3077053" y="1319864"/>
            <a:ext cx="2656581"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0" name="TextBox 9"/>
          <p:cNvSpPr txBox="1"/>
          <p:nvPr/>
        </p:nvSpPr>
        <p:spPr>
          <a:xfrm>
            <a:off x="3328586" y="3662116"/>
            <a:ext cx="21787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Trigger/Timing</a:t>
            </a:r>
          </a:p>
          <a:p>
            <a:pPr fontAlgn="base">
              <a:spcBef>
                <a:spcPct val="0"/>
              </a:spcBef>
              <a:spcAft>
                <a:spcPct val="0"/>
              </a:spcAft>
            </a:pPr>
            <a:r>
              <a:rPr lang="en-US" dirty="0">
                <a:solidFill>
                  <a:prstClr val="black"/>
                </a:solidFill>
                <a:latin typeface="Calibri" charset="0"/>
                <a:ea typeface="Geneva" charset="0"/>
                <a:cs typeface="Geneva" charset="0"/>
              </a:rPr>
              <a:t>       Bristol, Penn</a:t>
            </a:r>
            <a:endParaRPr lang="en-US" dirty="0">
              <a:solidFill>
                <a:prstClr val="black"/>
              </a:solidFill>
              <a:latin typeface="Calibri" charset="0"/>
              <a:ea typeface="Geneva" charset="0"/>
              <a:cs typeface="Geneva" charset="0"/>
            </a:endParaRPr>
          </a:p>
        </p:txBody>
      </p:sp>
      <p:sp>
        <p:nvSpPr>
          <p:cNvPr id="11" name="Rectangle 10"/>
          <p:cNvSpPr/>
          <p:nvPr/>
        </p:nvSpPr>
        <p:spPr>
          <a:xfrm>
            <a:off x="3328587" y="3662116"/>
            <a:ext cx="2178735"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2" name="TextBox 11"/>
          <p:cNvSpPr txBox="1"/>
          <p:nvPr/>
        </p:nvSpPr>
        <p:spPr>
          <a:xfrm>
            <a:off x="883544" y="2457665"/>
            <a:ext cx="219492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RCE Readout</a:t>
            </a:r>
          </a:p>
          <a:p>
            <a:pPr fontAlgn="base">
              <a:spcBef>
                <a:spcPct val="0"/>
              </a:spcBef>
              <a:spcAft>
                <a:spcPct val="0"/>
              </a:spcAft>
            </a:pPr>
            <a:r>
              <a:rPr lang="en-US" dirty="0">
                <a:solidFill>
                  <a:prstClr val="black"/>
                </a:solidFill>
                <a:latin typeface="Calibri" charset="0"/>
                <a:ea typeface="Geneva" charset="0"/>
                <a:cs typeface="Geneva" charset="0"/>
              </a:rPr>
              <a:t>      SLAC, UC-Davis</a:t>
            </a:r>
            <a:endParaRPr lang="en-US" dirty="0">
              <a:solidFill>
                <a:prstClr val="black"/>
              </a:solidFill>
              <a:latin typeface="Calibri" charset="0"/>
              <a:ea typeface="Geneva" charset="0"/>
              <a:cs typeface="Geneva" charset="0"/>
            </a:endParaRPr>
          </a:p>
        </p:txBody>
      </p:sp>
      <p:sp>
        <p:nvSpPr>
          <p:cNvPr id="13" name="Rectangle 12"/>
          <p:cNvSpPr/>
          <p:nvPr/>
        </p:nvSpPr>
        <p:spPr>
          <a:xfrm>
            <a:off x="883545" y="2457665"/>
            <a:ext cx="2194924"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4" name="TextBox 13"/>
          <p:cNvSpPr txBox="1"/>
          <p:nvPr/>
        </p:nvSpPr>
        <p:spPr>
          <a:xfrm>
            <a:off x="3328587" y="2457665"/>
            <a:ext cx="219492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FELIX Readout</a:t>
            </a:r>
          </a:p>
          <a:p>
            <a:pPr fontAlgn="base">
              <a:spcBef>
                <a:spcPct val="0"/>
              </a:spcBef>
              <a:spcAft>
                <a:spcPct val="0"/>
              </a:spcAft>
            </a:pPr>
            <a:r>
              <a:rPr lang="en-US" dirty="0">
                <a:solidFill>
                  <a:prstClr val="black"/>
                </a:solidFill>
                <a:latin typeface="Calibri" charset="0"/>
                <a:ea typeface="Geneva" charset="0"/>
                <a:cs typeface="Geneva" charset="0"/>
              </a:rPr>
              <a:t> CERN, NIKHEF, PNNL</a:t>
            </a:r>
            <a:endParaRPr lang="en-US" dirty="0">
              <a:solidFill>
                <a:prstClr val="black"/>
              </a:solidFill>
              <a:latin typeface="Calibri" charset="0"/>
              <a:ea typeface="Geneva" charset="0"/>
              <a:cs typeface="Geneva" charset="0"/>
            </a:endParaRPr>
          </a:p>
        </p:txBody>
      </p:sp>
      <p:sp>
        <p:nvSpPr>
          <p:cNvPr id="15" name="Rectangle 14"/>
          <p:cNvSpPr/>
          <p:nvPr/>
        </p:nvSpPr>
        <p:spPr>
          <a:xfrm>
            <a:off x="3328588" y="2457665"/>
            <a:ext cx="219492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6" name="TextBox 15"/>
          <p:cNvSpPr txBox="1"/>
          <p:nvPr/>
        </p:nvSpPr>
        <p:spPr>
          <a:xfrm>
            <a:off x="5773630" y="4851249"/>
            <a:ext cx="2445043"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Beam Instr. Readout</a:t>
            </a:r>
          </a:p>
          <a:p>
            <a:pPr fontAlgn="base">
              <a:spcBef>
                <a:spcPct val="0"/>
              </a:spcBef>
              <a:spcAft>
                <a:spcPct val="0"/>
              </a:spcAft>
            </a:pPr>
            <a:r>
              <a:rPr lang="en-US" dirty="0">
                <a:solidFill>
                  <a:prstClr val="black"/>
                </a:solidFill>
                <a:latin typeface="Calibri" charset="0"/>
                <a:ea typeface="Geneva" charset="0"/>
                <a:cs typeface="Geneva" charset="0"/>
              </a:rPr>
              <a:t>            CERN, FNAL</a:t>
            </a:r>
            <a:endParaRPr lang="en-US" dirty="0">
              <a:solidFill>
                <a:prstClr val="black"/>
              </a:solidFill>
              <a:latin typeface="Calibri" charset="0"/>
              <a:ea typeface="Geneva" charset="0"/>
              <a:cs typeface="Geneva" charset="0"/>
            </a:endParaRPr>
          </a:p>
        </p:txBody>
      </p:sp>
      <p:sp>
        <p:nvSpPr>
          <p:cNvPr id="17" name="Rectangle 16"/>
          <p:cNvSpPr/>
          <p:nvPr/>
        </p:nvSpPr>
        <p:spPr>
          <a:xfrm>
            <a:off x="5773631" y="4851249"/>
            <a:ext cx="244504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8" name="TextBox 17"/>
          <p:cNvSpPr txBox="1"/>
          <p:nvPr/>
        </p:nvSpPr>
        <p:spPr>
          <a:xfrm>
            <a:off x="633424" y="4845111"/>
            <a:ext cx="2445042"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Cosmic Tagger Readout</a:t>
            </a:r>
          </a:p>
          <a:p>
            <a:pPr fontAlgn="base">
              <a:spcBef>
                <a:spcPct val="0"/>
              </a:spcBef>
              <a:spcAft>
                <a:spcPct val="0"/>
              </a:spcAft>
            </a:pPr>
            <a:r>
              <a:rPr lang="en-US" dirty="0">
                <a:solidFill>
                  <a:prstClr val="black"/>
                </a:solidFill>
                <a:latin typeface="Calibri" charset="0"/>
                <a:ea typeface="Geneva" charset="0"/>
                <a:cs typeface="Geneva" charset="0"/>
              </a:rPr>
              <a:t>          Virginia Tech</a:t>
            </a:r>
            <a:endParaRPr lang="en-US" dirty="0">
              <a:solidFill>
                <a:prstClr val="black"/>
              </a:solidFill>
              <a:latin typeface="Calibri" charset="0"/>
              <a:ea typeface="Geneva" charset="0"/>
              <a:cs typeface="Geneva" charset="0"/>
            </a:endParaRPr>
          </a:p>
        </p:txBody>
      </p:sp>
      <p:sp>
        <p:nvSpPr>
          <p:cNvPr id="19" name="Rectangle 18"/>
          <p:cNvSpPr/>
          <p:nvPr/>
        </p:nvSpPr>
        <p:spPr>
          <a:xfrm>
            <a:off x="633424" y="4832005"/>
            <a:ext cx="244504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0" name="TextBox 19"/>
          <p:cNvSpPr txBox="1"/>
          <p:nvPr/>
        </p:nvSpPr>
        <p:spPr>
          <a:xfrm>
            <a:off x="5733634" y="2457665"/>
            <a:ext cx="219492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ARTDAQ</a:t>
            </a:r>
          </a:p>
          <a:p>
            <a:pPr fontAlgn="base">
              <a:spcBef>
                <a:spcPct val="0"/>
              </a:spcBef>
              <a:spcAft>
                <a:spcPct val="0"/>
              </a:spcAft>
            </a:pPr>
            <a:r>
              <a:rPr lang="en-US" dirty="0">
                <a:solidFill>
                  <a:prstClr val="black"/>
                </a:solidFill>
                <a:latin typeface="Calibri" charset="0"/>
                <a:ea typeface="Geneva" charset="0"/>
                <a:cs typeface="Geneva" charset="0"/>
              </a:rPr>
              <a:t>  FNAL, Oxford, RAL</a:t>
            </a:r>
            <a:endParaRPr lang="en-US" dirty="0">
              <a:solidFill>
                <a:prstClr val="black"/>
              </a:solidFill>
              <a:latin typeface="Calibri" charset="0"/>
              <a:ea typeface="Geneva" charset="0"/>
              <a:cs typeface="Geneva" charset="0"/>
            </a:endParaRPr>
          </a:p>
        </p:txBody>
      </p:sp>
      <p:sp>
        <p:nvSpPr>
          <p:cNvPr id="21" name="Rectangle 20"/>
          <p:cNvSpPr/>
          <p:nvPr/>
        </p:nvSpPr>
        <p:spPr>
          <a:xfrm>
            <a:off x="5733636" y="2457665"/>
            <a:ext cx="2194924"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2" name="TextBox 21"/>
          <p:cNvSpPr txBox="1"/>
          <p:nvPr/>
        </p:nvSpPr>
        <p:spPr>
          <a:xfrm>
            <a:off x="5733635" y="3672277"/>
            <a:ext cx="22043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Run Control</a:t>
            </a:r>
          </a:p>
          <a:p>
            <a:pPr fontAlgn="base">
              <a:spcBef>
                <a:spcPct val="0"/>
              </a:spcBef>
              <a:spcAft>
                <a:spcPct val="0"/>
              </a:spcAft>
            </a:pPr>
            <a:r>
              <a:rPr lang="en-US" dirty="0">
                <a:solidFill>
                  <a:prstClr val="black"/>
                </a:solidFill>
                <a:latin typeface="Calibri" charset="0"/>
                <a:ea typeface="Geneva" charset="0"/>
                <a:cs typeface="Geneva" charset="0"/>
              </a:rPr>
              <a:t>         CERN, FNAL</a:t>
            </a:r>
            <a:endParaRPr lang="en-US" dirty="0">
              <a:solidFill>
                <a:prstClr val="black"/>
              </a:solidFill>
              <a:latin typeface="Calibri" charset="0"/>
              <a:ea typeface="Geneva" charset="0"/>
              <a:cs typeface="Geneva" charset="0"/>
            </a:endParaRPr>
          </a:p>
        </p:txBody>
      </p:sp>
      <p:sp>
        <p:nvSpPr>
          <p:cNvPr id="23" name="Rectangle 22"/>
          <p:cNvSpPr/>
          <p:nvPr/>
        </p:nvSpPr>
        <p:spPr>
          <a:xfrm>
            <a:off x="5733635" y="3662116"/>
            <a:ext cx="219492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4" name="TextBox 23"/>
          <p:cNvSpPr txBox="1"/>
          <p:nvPr/>
        </p:nvSpPr>
        <p:spPr>
          <a:xfrm>
            <a:off x="879217" y="3672277"/>
            <a:ext cx="2199249"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SSP Readout</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ANL, Warwick</a:t>
            </a:r>
            <a:endParaRPr lang="en-US" dirty="0">
              <a:solidFill>
                <a:prstClr val="black"/>
              </a:solidFill>
              <a:latin typeface="Calibri" charset="0"/>
              <a:ea typeface="Geneva" charset="0"/>
              <a:cs typeface="Geneva" charset="0"/>
            </a:endParaRPr>
          </a:p>
        </p:txBody>
      </p:sp>
      <p:sp>
        <p:nvSpPr>
          <p:cNvPr id="25" name="Rectangle 24"/>
          <p:cNvSpPr/>
          <p:nvPr/>
        </p:nvSpPr>
        <p:spPr>
          <a:xfrm>
            <a:off x="879218" y="3672277"/>
            <a:ext cx="2199249"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6" name="TextBox 25"/>
          <p:cNvSpPr txBox="1"/>
          <p:nvPr/>
        </p:nvSpPr>
        <p:spPr>
          <a:xfrm>
            <a:off x="3365546" y="4872936"/>
            <a:ext cx="21787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Monitoring</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Sheffield, Sussex</a:t>
            </a:r>
            <a:endParaRPr lang="en-US" dirty="0">
              <a:solidFill>
                <a:prstClr val="black"/>
              </a:solidFill>
              <a:latin typeface="Calibri" charset="0"/>
              <a:ea typeface="Geneva" charset="0"/>
              <a:cs typeface="Geneva" charset="0"/>
            </a:endParaRPr>
          </a:p>
        </p:txBody>
      </p:sp>
      <p:sp>
        <p:nvSpPr>
          <p:cNvPr id="27" name="Rectangle 26"/>
          <p:cNvSpPr/>
          <p:nvPr/>
        </p:nvSpPr>
        <p:spPr>
          <a:xfrm>
            <a:off x="3346307" y="4853692"/>
            <a:ext cx="2178735"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Tree>
    <p:extLst>
      <p:ext uri="{BB962C8B-B14F-4D97-AF65-F5344CB8AC3E}">
        <p14:creationId xmlns:p14="http://schemas.microsoft.com/office/powerpoint/2010/main" val="2230245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ProtoDUNE-SP DAQ On-ground Team</a:t>
            </a:r>
            <a:endParaRPr lang="en-US" dirty="0"/>
          </a:p>
        </p:txBody>
      </p:sp>
      <p:sp>
        <p:nvSpPr>
          <p:cNvPr id="3" name="Date Placeholder 2"/>
          <p:cNvSpPr>
            <a:spLocks noGrp="1"/>
          </p:cNvSpPr>
          <p:nvPr>
            <p:ph type="dt" sz="half" idx="2"/>
          </p:nvPr>
        </p:nvSpPr>
        <p:spPr/>
        <p:txBody>
          <a:bodyPr/>
          <a:lstStyle/>
          <a:p>
            <a:pPr>
              <a:defRPr/>
            </a:pPr>
            <a:r>
              <a:rPr lang="en-US">
                <a:latin typeface="Helvetica"/>
                <a:cs typeface="Helvetica"/>
              </a:rPr>
              <a:t>10.18.16</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Eric James | NP04 Status Update</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a:pPr>
                <a:defRPr/>
              </a:pPr>
              <a:t>7</a:t>
            </a:fld>
            <a:endParaRPr lang="en-US" dirty="0"/>
          </a:p>
        </p:txBody>
      </p:sp>
      <p:sp>
        <p:nvSpPr>
          <p:cNvPr id="8" name="TextBox 7"/>
          <p:cNvSpPr txBox="1"/>
          <p:nvPr/>
        </p:nvSpPr>
        <p:spPr>
          <a:xfrm>
            <a:off x="3077053" y="1319864"/>
            <a:ext cx="2656581"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DAQ</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CERN, Liverpool</a:t>
            </a:r>
            <a:endParaRPr lang="en-US" dirty="0">
              <a:solidFill>
                <a:prstClr val="black"/>
              </a:solidFill>
              <a:latin typeface="Calibri" charset="0"/>
              <a:ea typeface="Geneva" charset="0"/>
              <a:cs typeface="Geneva" charset="0"/>
            </a:endParaRPr>
          </a:p>
        </p:txBody>
      </p:sp>
      <p:sp>
        <p:nvSpPr>
          <p:cNvPr id="9" name="Rectangle 8"/>
          <p:cNvSpPr/>
          <p:nvPr/>
        </p:nvSpPr>
        <p:spPr>
          <a:xfrm>
            <a:off x="3077053" y="1319864"/>
            <a:ext cx="2656581"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0" name="TextBox 9"/>
          <p:cNvSpPr txBox="1"/>
          <p:nvPr/>
        </p:nvSpPr>
        <p:spPr>
          <a:xfrm>
            <a:off x="3328586" y="3662116"/>
            <a:ext cx="21787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Trigger/Timing</a:t>
            </a:r>
          </a:p>
          <a:p>
            <a:pPr fontAlgn="base">
              <a:spcBef>
                <a:spcPct val="0"/>
              </a:spcBef>
              <a:spcAft>
                <a:spcPct val="0"/>
              </a:spcAft>
            </a:pPr>
            <a:r>
              <a:rPr lang="en-US" dirty="0">
                <a:solidFill>
                  <a:prstClr val="black"/>
                </a:solidFill>
                <a:latin typeface="Calibri" charset="0"/>
                <a:ea typeface="Geneva" charset="0"/>
                <a:cs typeface="Geneva" charset="0"/>
              </a:rPr>
              <a:t>       Bristol, Penn</a:t>
            </a:r>
            <a:endParaRPr lang="en-US" dirty="0">
              <a:solidFill>
                <a:prstClr val="black"/>
              </a:solidFill>
              <a:latin typeface="Calibri" charset="0"/>
              <a:ea typeface="Geneva" charset="0"/>
              <a:cs typeface="Geneva" charset="0"/>
            </a:endParaRPr>
          </a:p>
        </p:txBody>
      </p:sp>
      <p:sp>
        <p:nvSpPr>
          <p:cNvPr id="11" name="Rectangle 10"/>
          <p:cNvSpPr/>
          <p:nvPr/>
        </p:nvSpPr>
        <p:spPr>
          <a:xfrm>
            <a:off x="3328587" y="3662116"/>
            <a:ext cx="2178735"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2" name="TextBox 11"/>
          <p:cNvSpPr txBox="1"/>
          <p:nvPr/>
        </p:nvSpPr>
        <p:spPr>
          <a:xfrm>
            <a:off x="883544" y="2457665"/>
            <a:ext cx="219492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RCE Readout</a:t>
            </a:r>
          </a:p>
          <a:p>
            <a:pPr fontAlgn="base">
              <a:spcBef>
                <a:spcPct val="0"/>
              </a:spcBef>
              <a:spcAft>
                <a:spcPct val="0"/>
              </a:spcAft>
            </a:pPr>
            <a:r>
              <a:rPr lang="en-US" dirty="0">
                <a:solidFill>
                  <a:prstClr val="black"/>
                </a:solidFill>
                <a:latin typeface="Calibri" charset="0"/>
                <a:ea typeface="Geneva" charset="0"/>
                <a:cs typeface="Geneva" charset="0"/>
              </a:rPr>
              <a:t>      SLAC, UC-Davis</a:t>
            </a:r>
            <a:endParaRPr lang="en-US" dirty="0">
              <a:solidFill>
                <a:prstClr val="black"/>
              </a:solidFill>
              <a:latin typeface="Calibri" charset="0"/>
              <a:ea typeface="Geneva" charset="0"/>
              <a:cs typeface="Geneva" charset="0"/>
            </a:endParaRPr>
          </a:p>
        </p:txBody>
      </p:sp>
      <p:sp>
        <p:nvSpPr>
          <p:cNvPr id="13" name="Rectangle 12"/>
          <p:cNvSpPr/>
          <p:nvPr/>
        </p:nvSpPr>
        <p:spPr>
          <a:xfrm>
            <a:off x="883545" y="2457665"/>
            <a:ext cx="2194924"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4" name="TextBox 13"/>
          <p:cNvSpPr txBox="1"/>
          <p:nvPr/>
        </p:nvSpPr>
        <p:spPr>
          <a:xfrm>
            <a:off x="3328587" y="2457665"/>
            <a:ext cx="219492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FELIX Readout</a:t>
            </a:r>
          </a:p>
          <a:p>
            <a:pPr fontAlgn="base">
              <a:spcBef>
                <a:spcPct val="0"/>
              </a:spcBef>
              <a:spcAft>
                <a:spcPct val="0"/>
              </a:spcAft>
            </a:pPr>
            <a:r>
              <a:rPr lang="en-US" dirty="0">
                <a:solidFill>
                  <a:prstClr val="black"/>
                </a:solidFill>
                <a:latin typeface="Calibri" charset="0"/>
                <a:ea typeface="Geneva" charset="0"/>
                <a:cs typeface="Geneva" charset="0"/>
              </a:rPr>
              <a:t> CERN, NIKHEF, PNNL</a:t>
            </a:r>
            <a:endParaRPr lang="en-US" dirty="0">
              <a:solidFill>
                <a:prstClr val="black"/>
              </a:solidFill>
              <a:latin typeface="Calibri" charset="0"/>
              <a:ea typeface="Geneva" charset="0"/>
              <a:cs typeface="Geneva" charset="0"/>
            </a:endParaRPr>
          </a:p>
        </p:txBody>
      </p:sp>
      <p:sp>
        <p:nvSpPr>
          <p:cNvPr id="15" name="Rectangle 14"/>
          <p:cNvSpPr/>
          <p:nvPr/>
        </p:nvSpPr>
        <p:spPr>
          <a:xfrm>
            <a:off x="3328588" y="2457665"/>
            <a:ext cx="219492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6" name="TextBox 15"/>
          <p:cNvSpPr txBox="1"/>
          <p:nvPr/>
        </p:nvSpPr>
        <p:spPr>
          <a:xfrm>
            <a:off x="5773630" y="4851249"/>
            <a:ext cx="2445043"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Beam Instr. Readout</a:t>
            </a:r>
          </a:p>
          <a:p>
            <a:pPr fontAlgn="base">
              <a:spcBef>
                <a:spcPct val="0"/>
              </a:spcBef>
              <a:spcAft>
                <a:spcPct val="0"/>
              </a:spcAft>
            </a:pPr>
            <a:r>
              <a:rPr lang="en-US" dirty="0">
                <a:solidFill>
                  <a:prstClr val="black"/>
                </a:solidFill>
                <a:latin typeface="Calibri" charset="0"/>
                <a:ea typeface="Geneva" charset="0"/>
                <a:cs typeface="Geneva" charset="0"/>
              </a:rPr>
              <a:t>            CERN, FNAL</a:t>
            </a:r>
            <a:endParaRPr lang="en-US" dirty="0">
              <a:solidFill>
                <a:prstClr val="black"/>
              </a:solidFill>
              <a:latin typeface="Calibri" charset="0"/>
              <a:ea typeface="Geneva" charset="0"/>
              <a:cs typeface="Geneva" charset="0"/>
            </a:endParaRPr>
          </a:p>
        </p:txBody>
      </p:sp>
      <p:sp>
        <p:nvSpPr>
          <p:cNvPr id="17" name="Rectangle 16"/>
          <p:cNvSpPr/>
          <p:nvPr/>
        </p:nvSpPr>
        <p:spPr>
          <a:xfrm>
            <a:off x="5773631" y="4851249"/>
            <a:ext cx="244504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18" name="TextBox 17"/>
          <p:cNvSpPr txBox="1"/>
          <p:nvPr/>
        </p:nvSpPr>
        <p:spPr>
          <a:xfrm>
            <a:off x="633424" y="4845111"/>
            <a:ext cx="2445042"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Cosmic Tagger Readout</a:t>
            </a:r>
          </a:p>
          <a:p>
            <a:pPr fontAlgn="base">
              <a:spcBef>
                <a:spcPct val="0"/>
              </a:spcBef>
              <a:spcAft>
                <a:spcPct val="0"/>
              </a:spcAft>
            </a:pPr>
            <a:r>
              <a:rPr lang="en-US" dirty="0">
                <a:solidFill>
                  <a:prstClr val="black"/>
                </a:solidFill>
                <a:latin typeface="Calibri" charset="0"/>
                <a:ea typeface="Geneva" charset="0"/>
                <a:cs typeface="Geneva" charset="0"/>
              </a:rPr>
              <a:t>          Virginia Tech</a:t>
            </a:r>
            <a:endParaRPr lang="en-US" dirty="0">
              <a:solidFill>
                <a:prstClr val="black"/>
              </a:solidFill>
              <a:latin typeface="Calibri" charset="0"/>
              <a:ea typeface="Geneva" charset="0"/>
              <a:cs typeface="Geneva" charset="0"/>
            </a:endParaRPr>
          </a:p>
        </p:txBody>
      </p:sp>
      <p:sp>
        <p:nvSpPr>
          <p:cNvPr id="19" name="Rectangle 18"/>
          <p:cNvSpPr/>
          <p:nvPr/>
        </p:nvSpPr>
        <p:spPr>
          <a:xfrm>
            <a:off x="633424" y="4832005"/>
            <a:ext cx="244504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0" name="TextBox 19"/>
          <p:cNvSpPr txBox="1"/>
          <p:nvPr/>
        </p:nvSpPr>
        <p:spPr>
          <a:xfrm>
            <a:off x="5733634" y="2457665"/>
            <a:ext cx="219492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ARTDAQ</a:t>
            </a:r>
          </a:p>
          <a:p>
            <a:pPr fontAlgn="base">
              <a:spcBef>
                <a:spcPct val="0"/>
              </a:spcBef>
              <a:spcAft>
                <a:spcPct val="0"/>
              </a:spcAft>
            </a:pPr>
            <a:r>
              <a:rPr lang="en-US" dirty="0">
                <a:solidFill>
                  <a:prstClr val="black"/>
                </a:solidFill>
                <a:latin typeface="Calibri" charset="0"/>
                <a:ea typeface="Geneva" charset="0"/>
                <a:cs typeface="Geneva" charset="0"/>
              </a:rPr>
              <a:t>  FNAL, Oxford, RAL</a:t>
            </a:r>
            <a:endParaRPr lang="en-US" dirty="0">
              <a:solidFill>
                <a:prstClr val="black"/>
              </a:solidFill>
              <a:latin typeface="Calibri" charset="0"/>
              <a:ea typeface="Geneva" charset="0"/>
              <a:cs typeface="Geneva" charset="0"/>
            </a:endParaRPr>
          </a:p>
        </p:txBody>
      </p:sp>
      <p:sp>
        <p:nvSpPr>
          <p:cNvPr id="21" name="Rectangle 20"/>
          <p:cNvSpPr/>
          <p:nvPr/>
        </p:nvSpPr>
        <p:spPr>
          <a:xfrm>
            <a:off x="5733636" y="2457665"/>
            <a:ext cx="2194924"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2" name="TextBox 21"/>
          <p:cNvSpPr txBox="1"/>
          <p:nvPr/>
        </p:nvSpPr>
        <p:spPr>
          <a:xfrm>
            <a:off x="5733635" y="3672277"/>
            <a:ext cx="22043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Run Control</a:t>
            </a:r>
          </a:p>
          <a:p>
            <a:pPr fontAlgn="base">
              <a:spcBef>
                <a:spcPct val="0"/>
              </a:spcBef>
              <a:spcAft>
                <a:spcPct val="0"/>
              </a:spcAft>
            </a:pPr>
            <a:r>
              <a:rPr lang="en-US" dirty="0">
                <a:solidFill>
                  <a:prstClr val="black"/>
                </a:solidFill>
                <a:latin typeface="Calibri" charset="0"/>
                <a:ea typeface="Geneva" charset="0"/>
                <a:cs typeface="Geneva" charset="0"/>
              </a:rPr>
              <a:t>         CERN, FNAL</a:t>
            </a:r>
            <a:endParaRPr lang="en-US" dirty="0">
              <a:solidFill>
                <a:prstClr val="black"/>
              </a:solidFill>
              <a:latin typeface="Calibri" charset="0"/>
              <a:ea typeface="Geneva" charset="0"/>
              <a:cs typeface="Geneva" charset="0"/>
            </a:endParaRPr>
          </a:p>
        </p:txBody>
      </p:sp>
      <p:sp>
        <p:nvSpPr>
          <p:cNvPr id="23" name="Rectangle 22"/>
          <p:cNvSpPr/>
          <p:nvPr/>
        </p:nvSpPr>
        <p:spPr>
          <a:xfrm>
            <a:off x="5733635" y="3662116"/>
            <a:ext cx="2194923"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4" name="TextBox 23"/>
          <p:cNvSpPr txBox="1"/>
          <p:nvPr/>
        </p:nvSpPr>
        <p:spPr>
          <a:xfrm>
            <a:off x="879217" y="3672277"/>
            <a:ext cx="2199249"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SSP Readout</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ANL, Warwick</a:t>
            </a:r>
            <a:endParaRPr lang="en-US" dirty="0">
              <a:solidFill>
                <a:prstClr val="black"/>
              </a:solidFill>
              <a:latin typeface="Calibri" charset="0"/>
              <a:ea typeface="Geneva" charset="0"/>
              <a:cs typeface="Geneva" charset="0"/>
            </a:endParaRPr>
          </a:p>
        </p:txBody>
      </p:sp>
      <p:sp>
        <p:nvSpPr>
          <p:cNvPr id="25" name="Rectangle 24"/>
          <p:cNvSpPr/>
          <p:nvPr/>
        </p:nvSpPr>
        <p:spPr>
          <a:xfrm>
            <a:off x="879218" y="3672277"/>
            <a:ext cx="2199249"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6" name="TextBox 25"/>
          <p:cNvSpPr txBox="1"/>
          <p:nvPr/>
        </p:nvSpPr>
        <p:spPr>
          <a:xfrm>
            <a:off x="3365546" y="4872936"/>
            <a:ext cx="217873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Calibri" charset="0"/>
                <a:ea typeface="Geneva" charset="0"/>
                <a:cs typeface="Geneva" charset="0"/>
              </a:rPr>
              <a:t>          Monitoring</a:t>
            </a:r>
          </a:p>
          <a:p>
            <a:pPr fontAlgn="base">
              <a:spcBef>
                <a:spcPct val="0"/>
              </a:spcBef>
              <a:spcAft>
                <a:spcPct val="0"/>
              </a:spcAft>
            </a:pP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 </a:t>
            </a:r>
            <a:r>
              <a:rPr lang="en-US" dirty="0">
                <a:solidFill>
                  <a:prstClr val="black"/>
                </a:solidFill>
                <a:latin typeface="Calibri" charset="0"/>
                <a:ea typeface="Geneva" charset="0"/>
                <a:cs typeface="Geneva" charset="0"/>
              </a:rPr>
              <a:t>Sheffield, Sussex</a:t>
            </a:r>
            <a:endParaRPr lang="en-US" dirty="0">
              <a:solidFill>
                <a:prstClr val="black"/>
              </a:solidFill>
              <a:latin typeface="Calibri" charset="0"/>
              <a:ea typeface="Geneva" charset="0"/>
              <a:cs typeface="Geneva" charset="0"/>
            </a:endParaRPr>
          </a:p>
        </p:txBody>
      </p:sp>
      <p:sp>
        <p:nvSpPr>
          <p:cNvPr id="27" name="Rectangle 26"/>
          <p:cNvSpPr/>
          <p:nvPr/>
        </p:nvSpPr>
        <p:spPr>
          <a:xfrm>
            <a:off x="3346307" y="4853692"/>
            <a:ext cx="2178735" cy="64633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 name="TextBox 5"/>
          <p:cNvSpPr txBox="1"/>
          <p:nvPr/>
        </p:nvSpPr>
        <p:spPr>
          <a:xfrm>
            <a:off x="3070259" y="924954"/>
            <a:ext cx="2663375"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K. Hennessey, G. Lehmann</a:t>
            </a:r>
            <a:endParaRPr lang="en-US" dirty="0">
              <a:solidFill>
                <a:srgbClr val="FF0000"/>
              </a:solidFill>
              <a:latin typeface="Calibri" charset="0"/>
              <a:ea typeface="Geneva" charset="0"/>
              <a:cs typeface="Geneva" charset="0"/>
            </a:endParaRPr>
          </a:p>
        </p:txBody>
      </p:sp>
      <p:sp>
        <p:nvSpPr>
          <p:cNvPr id="28" name="TextBox 27"/>
          <p:cNvSpPr txBox="1"/>
          <p:nvPr/>
        </p:nvSpPr>
        <p:spPr>
          <a:xfrm>
            <a:off x="1029298" y="2078042"/>
            <a:ext cx="1895239"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J. Wang, SLAC R.S.</a:t>
            </a:r>
            <a:endParaRPr lang="en-US" dirty="0">
              <a:solidFill>
                <a:srgbClr val="FF0000"/>
              </a:solidFill>
              <a:latin typeface="Calibri" charset="0"/>
              <a:ea typeface="Geneva" charset="0"/>
              <a:cs typeface="Geneva" charset="0"/>
            </a:endParaRPr>
          </a:p>
        </p:txBody>
      </p:sp>
      <p:sp>
        <p:nvSpPr>
          <p:cNvPr id="29" name="TextBox 28"/>
          <p:cNvSpPr txBox="1"/>
          <p:nvPr/>
        </p:nvSpPr>
        <p:spPr>
          <a:xfrm>
            <a:off x="6188616" y="3292783"/>
            <a:ext cx="1327593" cy="379493"/>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W. Ketchum</a:t>
            </a:r>
            <a:endParaRPr lang="en-US" dirty="0">
              <a:solidFill>
                <a:srgbClr val="FF0000"/>
              </a:solidFill>
              <a:latin typeface="Calibri" charset="0"/>
              <a:ea typeface="Geneva" charset="0"/>
              <a:cs typeface="Geneva" charset="0"/>
            </a:endParaRPr>
          </a:p>
        </p:txBody>
      </p:sp>
      <p:sp>
        <p:nvSpPr>
          <p:cNvPr id="30" name="TextBox 29"/>
          <p:cNvSpPr txBox="1"/>
          <p:nvPr/>
        </p:nvSpPr>
        <p:spPr>
          <a:xfrm>
            <a:off x="5677431" y="2103507"/>
            <a:ext cx="2329603"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B. </a:t>
            </a:r>
            <a:r>
              <a:rPr lang="en-US" dirty="0" err="1">
                <a:solidFill>
                  <a:srgbClr val="FF0000"/>
                </a:solidFill>
                <a:latin typeface="Calibri" charset="0"/>
                <a:ea typeface="Geneva" charset="0"/>
                <a:cs typeface="Geneva" charset="0"/>
              </a:rPr>
              <a:t>Abi</a:t>
            </a:r>
            <a:r>
              <a:rPr lang="en-US" dirty="0">
                <a:solidFill>
                  <a:srgbClr val="FF0000"/>
                </a:solidFill>
                <a:latin typeface="Calibri" charset="0"/>
                <a:ea typeface="Geneva" charset="0"/>
                <a:cs typeface="Geneva" charset="0"/>
              </a:rPr>
              <a:t>, G. Barr, F. </a:t>
            </a:r>
            <a:r>
              <a:rPr lang="en-US" dirty="0" err="1">
                <a:solidFill>
                  <a:srgbClr val="FF0000"/>
                </a:solidFill>
                <a:latin typeface="Calibri" charset="0"/>
                <a:ea typeface="Geneva" charset="0"/>
                <a:cs typeface="Geneva" charset="0"/>
              </a:rPr>
              <a:t>Azfar</a:t>
            </a:r>
            <a:r>
              <a:rPr lang="en-US" dirty="0">
                <a:solidFill>
                  <a:srgbClr val="FF0000"/>
                </a:solidFill>
                <a:latin typeface="Calibri" charset="0"/>
                <a:ea typeface="Geneva" charset="0"/>
                <a:cs typeface="Geneva" charset="0"/>
              </a:rPr>
              <a:t>  </a:t>
            </a:r>
            <a:endParaRPr lang="en-US" dirty="0">
              <a:solidFill>
                <a:srgbClr val="FF0000"/>
              </a:solidFill>
              <a:latin typeface="Calibri" charset="0"/>
              <a:ea typeface="Geneva" charset="0"/>
              <a:cs typeface="Geneva" charset="0"/>
            </a:endParaRPr>
          </a:p>
        </p:txBody>
      </p:sp>
      <p:sp>
        <p:nvSpPr>
          <p:cNvPr id="31" name="TextBox 30"/>
          <p:cNvSpPr txBox="1"/>
          <p:nvPr/>
        </p:nvSpPr>
        <p:spPr>
          <a:xfrm>
            <a:off x="920536" y="3288862"/>
            <a:ext cx="2004001"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Z. </a:t>
            </a:r>
            <a:r>
              <a:rPr lang="en-US" dirty="0" err="1">
                <a:solidFill>
                  <a:srgbClr val="FF0000"/>
                </a:solidFill>
                <a:latin typeface="Calibri" charset="0"/>
                <a:ea typeface="Geneva" charset="0"/>
                <a:cs typeface="Geneva" charset="0"/>
              </a:rPr>
              <a:t>Djurcic</a:t>
            </a:r>
            <a:r>
              <a:rPr lang="en-US" dirty="0">
                <a:solidFill>
                  <a:srgbClr val="FF0000"/>
                </a:solidFill>
                <a:latin typeface="Calibri" charset="0"/>
                <a:ea typeface="Geneva" charset="0"/>
                <a:cs typeface="Geneva" charset="0"/>
              </a:rPr>
              <a:t>, M. </a:t>
            </a:r>
            <a:r>
              <a:rPr lang="en-US" dirty="0" err="1">
                <a:solidFill>
                  <a:srgbClr val="FF0000"/>
                </a:solidFill>
                <a:latin typeface="Calibri" charset="0"/>
                <a:ea typeface="Geneva" charset="0"/>
                <a:cs typeface="Geneva" charset="0"/>
              </a:rPr>
              <a:t>Haigh</a:t>
            </a:r>
            <a:r>
              <a:rPr lang="en-US" dirty="0">
                <a:solidFill>
                  <a:srgbClr val="FF0000"/>
                </a:solidFill>
                <a:latin typeface="Calibri" charset="0"/>
                <a:ea typeface="Geneva" charset="0"/>
                <a:cs typeface="Geneva" charset="0"/>
              </a:rPr>
              <a:t> </a:t>
            </a:r>
            <a:endParaRPr lang="en-US" dirty="0">
              <a:solidFill>
                <a:srgbClr val="FF0000"/>
              </a:solidFill>
              <a:latin typeface="Calibri" charset="0"/>
              <a:ea typeface="Geneva" charset="0"/>
              <a:cs typeface="Geneva" charset="0"/>
            </a:endParaRPr>
          </a:p>
        </p:txBody>
      </p:sp>
      <p:sp>
        <p:nvSpPr>
          <p:cNvPr id="32" name="TextBox 31"/>
          <p:cNvSpPr txBox="1"/>
          <p:nvPr/>
        </p:nvSpPr>
        <p:spPr>
          <a:xfrm>
            <a:off x="2924538" y="3288862"/>
            <a:ext cx="3236928"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N. </a:t>
            </a:r>
            <a:r>
              <a:rPr lang="en-US" dirty="0" err="1">
                <a:solidFill>
                  <a:srgbClr val="FF0000"/>
                </a:solidFill>
                <a:latin typeface="Calibri" charset="0"/>
                <a:ea typeface="Geneva" charset="0"/>
                <a:cs typeface="Geneva" charset="0"/>
              </a:rPr>
              <a:t>Fiuza</a:t>
            </a:r>
            <a:r>
              <a:rPr lang="en-US" dirty="0">
                <a:solidFill>
                  <a:srgbClr val="FF0000"/>
                </a:solidFill>
                <a:latin typeface="Calibri" charset="0"/>
                <a:ea typeface="Geneva" charset="0"/>
                <a:cs typeface="Geneva" charset="0"/>
              </a:rPr>
              <a:t> De Barros, D. </a:t>
            </a:r>
            <a:r>
              <a:rPr lang="en-US" dirty="0" err="1">
                <a:solidFill>
                  <a:srgbClr val="FF0000"/>
                </a:solidFill>
                <a:latin typeface="Calibri" charset="0"/>
                <a:ea typeface="Geneva" charset="0"/>
                <a:cs typeface="Geneva" charset="0"/>
              </a:rPr>
              <a:t>Newbold</a:t>
            </a:r>
            <a:r>
              <a:rPr lang="en-US" dirty="0">
                <a:solidFill>
                  <a:srgbClr val="FF0000"/>
                </a:solidFill>
                <a:latin typeface="Calibri" charset="0"/>
                <a:ea typeface="Geneva" charset="0"/>
                <a:cs typeface="Geneva" charset="0"/>
              </a:rPr>
              <a:t> </a:t>
            </a:r>
            <a:endParaRPr lang="en-US" dirty="0">
              <a:solidFill>
                <a:srgbClr val="FF0000"/>
              </a:solidFill>
              <a:latin typeface="Calibri" charset="0"/>
              <a:ea typeface="Geneva" charset="0"/>
              <a:cs typeface="Geneva" charset="0"/>
            </a:endParaRPr>
          </a:p>
        </p:txBody>
      </p:sp>
      <p:sp>
        <p:nvSpPr>
          <p:cNvPr id="33" name="TextBox 32"/>
          <p:cNvSpPr txBox="1"/>
          <p:nvPr/>
        </p:nvSpPr>
        <p:spPr>
          <a:xfrm>
            <a:off x="1270212" y="4459299"/>
            <a:ext cx="1215148"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C. </a:t>
            </a:r>
            <a:r>
              <a:rPr lang="en-US" dirty="0" err="1">
                <a:solidFill>
                  <a:srgbClr val="FF0000"/>
                </a:solidFill>
                <a:latin typeface="Calibri" charset="0"/>
                <a:ea typeface="Geneva" charset="0"/>
                <a:cs typeface="Geneva" charset="0"/>
              </a:rPr>
              <a:t>Mariani</a:t>
            </a:r>
            <a:r>
              <a:rPr lang="en-US" dirty="0">
                <a:solidFill>
                  <a:srgbClr val="FF0000"/>
                </a:solidFill>
                <a:latin typeface="Calibri" charset="0"/>
                <a:ea typeface="Geneva" charset="0"/>
                <a:cs typeface="Geneva" charset="0"/>
              </a:rPr>
              <a:t> </a:t>
            </a:r>
            <a:endParaRPr lang="en-US" dirty="0">
              <a:solidFill>
                <a:srgbClr val="FF0000"/>
              </a:solidFill>
              <a:latin typeface="Calibri" charset="0"/>
              <a:ea typeface="Geneva" charset="0"/>
              <a:cs typeface="Geneva" charset="0"/>
            </a:endParaRPr>
          </a:p>
        </p:txBody>
      </p:sp>
      <p:sp>
        <p:nvSpPr>
          <p:cNvPr id="34" name="TextBox 33"/>
          <p:cNvSpPr txBox="1"/>
          <p:nvPr/>
        </p:nvSpPr>
        <p:spPr>
          <a:xfrm>
            <a:off x="6007546" y="4459299"/>
            <a:ext cx="1999488" cy="369332"/>
          </a:xfrm>
          <a:prstGeom prst="rect">
            <a:avLst/>
          </a:prstGeom>
          <a:noFill/>
        </p:spPr>
        <p:txBody>
          <a:bodyPr wrap="square" rtlCol="0">
            <a:spAutoFit/>
          </a:bodyPr>
          <a:lstStyle/>
          <a:p>
            <a:pPr fontAlgn="base">
              <a:spcBef>
                <a:spcPct val="0"/>
              </a:spcBef>
              <a:spcAft>
                <a:spcPct val="0"/>
              </a:spcAft>
            </a:pPr>
            <a:r>
              <a:rPr lang="en-US" dirty="0">
                <a:solidFill>
                  <a:srgbClr val="FF0000"/>
                </a:solidFill>
                <a:latin typeface="Calibri" charset="0"/>
                <a:ea typeface="Geneva" charset="0"/>
                <a:cs typeface="Geneva" charset="0"/>
              </a:rPr>
              <a:t>J. Paley, CERN B.D.</a:t>
            </a:r>
            <a:endParaRPr lang="en-US" dirty="0">
              <a:solidFill>
                <a:srgbClr val="FF0000"/>
              </a:solidFill>
              <a:latin typeface="Calibri" charset="0"/>
              <a:ea typeface="Geneva" charset="0"/>
              <a:cs typeface="Geneva" charset="0"/>
            </a:endParaRPr>
          </a:p>
        </p:txBody>
      </p:sp>
    </p:spTree>
    <p:extLst>
      <p:ext uri="{BB962C8B-B14F-4D97-AF65-F5344CB8AC3E}">
        <p14:creationId xmlns:p14="http://schemas.microsoft.com/office/powerpoint/2010/main" val="28533342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4354"/>
            <a:ext cx="8229600" cy="4525963"/>
          </a:xfrm>
        </p:spPr>
        <p:txBody>
          <a:bodyPr>
            <a:normAutofit/>
          </a:bodyPr>
          <a:lstStyle/>
          <a:p>
            <a:pPr marL="0" indent="0">
              <a:buNone/>
            </a:pPr>
            <a:r>
              <a:rPr lang="en-US" dirty="0" smtClean="0">
                <a:solidFill>
                  <a:srgbClr val="3366FF"/>
                </a:solidFill>
              </a:rPr>
              <a:t>2. Produce a global diagram (with tables if needed) with all links, boxes, bandwidths etc.</a:t>
            </a:r>
          </a:p>
          <a:p>
            <a:pPr marL="0" indent="0">
              <a:buNone/>
            </a:pPr>
            <a:endParaRPr lang="en-US" dirty="0">
              <a:solidFill>
                <a:srgbClr val="3366FF"/>
              </a:solidFill>
            </a:endParaRPr>
          </a:p>
          <a:p>
            <a:pPr marL="0" indent="0">
              <a:buNone/>
            </a:pPr>
            <a:r>
              <a:rPr lang="en-US" dirty="0" smtClean="0">
                <a:solidFill>
                  <a:srgbClr val="3366FF"/>
                </a:solidFill>
              </a:rPr>
              <a:t>(Next page)</a:t>
            </a:r>
          </a:p>
          <a:p>
            <a:pPr marL="0" indent="0">
              <a:buNone/>
            </a:pPr>
            <a:endParaRPr lang="en-US" dirty="0"/>
          </a:p>
        </p:txBody>
      </p:sp>
    </p:spTree>
    <p:extLst>
      <p:ext uri="{BB962C8B-B14F-4D97-AF65-F5344CB8AC3E}">
        <p14:creationId xmlns:p14="http://schemas.microsoft.com/office/powerpoint/2010/main" val="5364467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6" y="105508"/>
            <a:ext cx="9142434" cy="6418385"/>
          </a:xfrm>
        </p:spPr>
      </p:pic>
    </p:spTree>
    <p:extLst>
      <p:ext uri="{BB962C8B-B14F-4D97-AF65-F5344CB8AC3E}">
        <p14:creationId xmlns:p14="http://schemas.microsoft.com/office/powerpoint/2010/main" val="620381413"/>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FFFFFF"/>
      </a:dk1>
      <a:lt1>
        <a:srgbClr val="00549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800"/>
          </a:spcBef>
          <a:spcAft>
            <a:spcPts val="0"/>
          </a:spcAft>
          <a:buClrTx/>
          <a:buSzTx/>
          <a:buFontTx/>
          <a:buNone/>
          <a:tabLst/>
          <a:defRPr kumimoji="0" sz="3600" b="0" i="0" u="none" strike="noStrike" cap="none" spc="0" normalizeH="0" baseline="0">
            <a:ln>
              <a:noFill/>
            </a:ln>
            <a:solidFill>
              <a:srgbClr val="00549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666</TotalTime>
  <Words>1220</Words>
  <Application>Microsoft Macintosh PowerPoint</Application>
  <PresentationFormat>On-screen Show (4:3)</PresentationFormat>
  <Paragraphs>177</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White</vt:lpstr>
      <vt:lpstr>LBNF Content-Footer Theme</vt:lpstr>
      <vt:lpstr>1_Office Theme</vt:lpstr>
      <vt:lpstr>Responses to reviewers questions</vt:lpstr>
      <vt:lpstr>PowerPoint Presentation</vt:lpstr>
      <vt:lpstr>DUNE Organization</vt:lpstr>
      <vt:lpstr>ProtoDUNE-SP Organization Chart</vt:lpstr>
      <vt:lpstr>Detector Integration, Testing, &amp; Commissioning</vt:lpstr>
      <vt:lpstr>ProtoDUNE-SP DAQ Organization</vt:lpstr>
      <vt:lpstr>ProtoDUNE-SP DAQ On-ground Team</vt:lpstr>
      <vt:lpstr>PowerPoint Presentation</vt:lpstr>
      <vt:lpstr>PowerPoint Presentation</vt:lpstr>
      <vt:lpstr>Bandwidth displayed from view of main switch</vt:lpstr>
      <vt:lpstr>PowerPoint Presentation</vt:lpstr>
      <vt:lpstr>PowerPoint Presentation</vt:lpstr>
      <vt:lpstr>PowerPoint Presentation</vt:lpstr>
      <vt:lpstr>Timing Alignment</vt:lpstr>
      <vt:lpstr>Timestamp Application</vt:lpstr>
      <vt:lpstr>PowerPoint Presentation</vt:lpstr>
      <vt:lpstr>PowerPoint Presentation</vt:lpstr>
      <vt:lpstr>PowerPoint Presentation</vt:lpstr>
      <vt:lpstr>Backup</vt:lpstr>
      <vt:lpstr>PowerPoint Presentation</vt:lpstr>
      <vt:lpstr>PowerPoint Presentation</vt:lpstr>
      <vt:lpstr>From CD1R: (About 1 year out of date)</vt:lpstr>
    </vt:vector>
  </TitlesOfParts>
  <Company>shhhhh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Giles Barr</dc:creator>
  <cp:lastModifiedBy>Giles Barr</cp:lastModifiedBy>
  <cp:revision>19</cp:revision>
  <dcterms:created xsi:type="dcterms:W3CDTF">2016-11-03T21:23:48Z</dcterms:created>
  <dcterms:modified xsi:type="dcterms:W3CDTF">2016-11-04T08:30:36Z</dcterms:modified>
</cp:coreProperties>
</file>