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6" r:id="rId4"/>
    <p:sldId id="268" r:id="rId5"/>
    <p:sldId id="274" r:id="rId6"/>
    <p:sldId id="269" r:id="rId7"/>
    <p:sldId id="271" r:id="rId8"/>
    <p:sldId id="273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6/24/2016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Analysis of bucking solenoid 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Aleksandr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Romanov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FAST department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10 June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Gun setup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6/24/2016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943714"/>
            <a:ext cx="6490772" cy="4868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data: scan of bucking solenoid (main ~</a:t>
            </a:r>
            <a:r>
              <a:rPr lang="en-US" dirty="0" smtClean="0"/>
              <a:t>310A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pic>
        <p:nvPicPr>
          <p:cNvPr id="1031" name="Picture 7" descr="H:\Dropbox\Al6ka\work FNAL\FAST\expData\trajExpData\2016_06_04\buckSol_0A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52" y="4008573"/>
            <a:ext cx="2674031" cy="2080396"/>
          </a:xfrm>
          <a:prstGeom prst="rect">
            <a:avLst/>
          </a:prstGeom>
          <a:noFill/>
        </p:spPr>
      </p:pic>
      <p:pic>
        <p:nvPicPr>
          <p:cNvPr id="1032" name="Picture 8" descr="H:\Dropbox\Al6ka\work FNAL\FAST\expData\trajExpData\2016_06_04\buckSol_30A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0398" y="3458477"/>
            <a:ext cx="2674031" cy="2080396"/>
          </a:xfrm>
          <a:prstGeom prst="rect">
            <a:avLst/>
          </a:prstGeom>
          <a:noFill/>
        </p:spPr>
      </p:pic>
      <p:pic>
        <p:nvPicPr>
          <p:cNvPr id="1033" name="Picture 9" descr="H:\Dropbox\Al6ka\work FNAL\FAST\expData\trajExpData\2016_06_04\buckSol_50A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7971" y="2418279"/>
            <a:ext cx="2674031" cy="2080396"/>
          </a:xfrm>
          <a:prstGeom prst="rect">
            <a:avLst/>
          </a:prstGeom>
          <a:noFill/>
        </p:spPr>
      </p:pic>
      <p:pic>
        <p:nvPicPr>
          <p:cNvPr id="1034" name="Picture 10" descr="H:\Dropbox\Al6ka\work FNAL\FAST\expData\trajExpData\2016_06_04\buckSol_70A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0398" y="1168115"/>
            <a:ext cx="2674031" cy="2080396"/>
          </a:xfrm>
          <a:prstGeom prst="rect">
            <a:avLst/>
          </a:prstGeom>
          <a:noFill/>
        </p:spPr>
      </p:pic>
      <p:pic>
        <p:nvPicPr>
          <p:cNvPr id="1035" name="Picture 11" descr="H:\Dropbox\Al6ka\work FNAL\FAST\expData\trajExpData\2016_06_04\buckSol_100A_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852" y="868497"/>
            <a:ext cx="2674031" cy="20803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89852" y="937282"/>
            <a:ext cx="115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100A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0398" y="1168115"/>
            <a:ext cx="115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70A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7971" y="2487228"/>
            <a:ext cx="115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50A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0398" y="3458477"/>
            <a:ext cx="115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30A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852" y="4037010"/>
            <a:ext cx="115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0A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9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of FAST solenoids</a:t>
            </a:r>
            <a:endParaRPr lang="ru-R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4318"/>
            <a:ext cx="4038600" cy="31145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904319"/>
            <a:ext cx="4093893" cy="3071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2068" y="5514545"/>
            <a:ext cx="353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Darren J </a:t>
            </a:r>
            <a:r>
              <a:rPr lang="en-US" dirty="0" smtClean="0"/>
              <a:t>Crawford et al.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 </a:t>
            </a:r>
            <a:r>
              <a:rPr lang="en-US" dirty="0" smtClean="0"/>
              <a:t>and toy models for solenoids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228600" y="1043046"/>
            <a:ext cx="447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:\Dropbox\Al6ka\work FNAL\mathematica\fastSolenoi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43046"/>
            <a:ext cx="8090441" cy="5018364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771135" y="4184822"/>
            <a:ext cx="5766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8800" y="2529016"/>
            <a:ext cx="0" cy="1655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529016"/>
            <a:ext cx="24450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73820" y="2529016"/>
            <a:ext cx="0" cy="2570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6314" y="1400432"/>
            <a:ext cx="26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Ibuck</a:t>
            </a:r>
            <a:r>
              <a:rPr lang="en-US" dirty="0" smtClean="0"/>
              <a:t>/</a:t>
            </a:r>
            <a:r>
              <a:rPr lang="en-US" dirty="0" err="1" smtClean="0"/>
              <a:t>Imain</a:t>
            </a:r>
            <a:r>
              <a:rPr lang="en-US" dirty="0" smtClean="0"/>
              <a:t>=0.2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73146" y="2141838"/>
            <a:ext cx="4357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– initial ASTRA model</a:t>
            </a:r>
          </a:p>
          <a:p>
            <a:r>
              <a:rPr lang="en-US" dirty="0" smtClean="0"/>
              <a:t>Blue – two </a:t>
            </a:r>
            <a:r>
              <a:rPr lang="en-US" dirty="0" err="1" smtClean="0"/>
              <a:t>gaussian</a:t>
            </a:r>
            <a:r>
              <a:rPr lang="en-US" dirty="0" smtClean="0"/>
              <a:t> fit</a:t>
            </a:r>
          </a:p>
          <a:p>
            <a:r>
              <a:rPr lang="en-US" dirty="0" smtClean="0"/>
              <a:t>Orange – only “main” Gaussian</a:t>
            </a:r>
          </a:p>
          <a:p>
            <a:r>
              <a:rPr lang="en-US" dirty="0" smtClean="0"/>
              <a:t>Red – toy model (</a:t>
            </a:r>
            <a:r>
              <a:rPr lang="en-US" sz="1400" dirty="0" smtClean="0"/>
              <a:t>also E = E </a:t>
            </a:r>
            <a:r>
              <a:rPr lang="en-US" sz="1100" dirty="0" smtClean="0"/>
              <a:t>gun</a:t>
            </a:r>
            <a:r>
              <a:rPr lang="en-US" sz="1400" dirty="0" smtClean="0"/>
              <a:t> from start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26337" y="5395784"/>
            <a:ext cx="10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S, 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5348" y="1130777"/>
            <a:ext cx="108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H, arb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9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9" y="1470025"/>
            <a:ext cx="6581775" cy="4133850"/>
          </a:xfrm>
        </p:spPr>
      </p:pic>
      <p:sp>
        <p:nvSpPr>
          <p:cNvPr id="8" name="TextBox 7"/>
          <p:cNvSpPr txBox="1"/>
          <p:nvPr/>
        </p:nvSpPr>
        <p:spPr>
          <a:xfrm>
            <a:off x="2512540" y="1470025"/>
            <a:ext cx="214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moments, pixels^2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5343" y="5478155"/>
            <a:ext cx="310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Bucking Solenoid,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9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 </a:t>
            </a:r>
            <a:r>
              <a:rPr lang="en-US" dirty="0" smtClean="0"/>
              <a:t>results: bucking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3" y="923594"/>
            <a:ext cx="2716594" cy="1919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27" y="1549741"/>
            <a:ext cx="2500253" cy="1766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84" y="2427449"/>
            <a:ext cx="2595950" cy="1834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70" y="3559753"/>
            <a:ext cx="2336072" cy="1650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4118287"/>
            <a:ext cx="2452552" cy="17331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50013" y="1965784"/>
            <a:ext cx="148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comp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4869" y="1241773"/>
            <a:ext cx="148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1456" y="935994"/>
            <a:ext cx="207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bucking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34026" y="5251743"/>
            <a:ext cx="207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comp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576" y="5811002"/>
            <a:ext cx="259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over comp</a:t>
            </a:r>
          </a:p>
        </p:txBody>
      </p:sp>
    </p:spTree>
    <p:extLst>
      <p:ext uri="{BB962C8B-B14F-4D97-AF65-F5344CB8AC3E}">
        <p14:creationId xmlns:p14="http://schemas.microsoft.com/office/powerpoint/2010/main" val="256626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ASTRA results: </a:t>
            </a:r>
            <a:r>
              <a:rPr lang="en-US" dirty="0" smtClean="0"/>
              <a:t>main </a:t>
            </a:r>
            <a:r>
              <a:rPr lang="en-US" dirty="0"/>
              <a:t>scan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13" y="2588591"/>
            <a:ext cx="2741640" cy="19374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6" y="2663877"/>
            <a:ext cx="2554437" cy="1805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" y="2588591"/>
            <a:ext cx="2709763" cy="19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4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Bucking solenoid scan dose not </a:t>
            </a:r>
            <a:r>
              <a:rPr lang="en-US" smtClean="0"/>
              <a:t>indicate </a:t>
            </a:r>
            <a:r>
              <a:rPr lang="en-US" smtClean="0"/>
              <a:t>that </a:t>
            </a:r>
            <a:r>
              <a:rPr lang="en-US" dirty="0" smtClean="0"/>
              <a:t>we </a:t>
            </a:r>
            <a:r>
              <a:rPr lang="en-US" smtClean="0"/>
              <a:t>can cross </a:t>
            </a:r>
            <a:r>
              <a:rPr lang="en-US" dirty="0" smtClean="0"/>
              <a:t>conditions </a:t>
            </a:r>
            <a:r>
              <a:rPr lang="en-US" dirty="0" smtClean="0"/>
              <a:t>with zero solenoidal field at cathode.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01829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</TotalTime>
  <Words>181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Analysis of bucking solenoid </vt:lpstr>
      <vt:lpstr>Gun setup</vt:lpstr>
      <vt:lpstr>Experimental data: scan of bucking solenoid (main ~310A)</vt:lpstr>
      <vt:lpstr>Measurements of FAST solenoids</vt:lpstr>
      <vt:lpstr>ASTRA and toy models for solenoids</vt:lpstr>
      <vt:lpstr>Toy model</vt:lpstr>
      <vt:lpstr>ASTRA results: bucking scan</vt:lpstr>
      <vt:lpstr>ASTRA results: main scan</vt:lpstr>
      <vt:lpstr>Conclusion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Trajectory in CC1 and CC2</dc:title>
  <dc:creator>Alexander L. Romanov x 13883N</dc:creator>
  <cp:lastModifiedBy>Alexander L. Romanov x 13883N</cp:lastModifiedBy>
  <cp:revision>9</cp:revision>
  <cp:lastPrinted>2014-01-20T19:40:21Z</cp:lastPrinted>
  <dcterms:created xsi:type="dcterms:W3CDTF">2016-06-10T15:44:10Z</dcterms:created>
  <dcterms:modified xsi:type="dcterms:W3CDTF">2016-06-24T16:01:30Z</dcterms:modified>
</cp:coreProperties>
</file>