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98" r:id="rId4"/>
    <p:sldMasterId id="2147484004" r:id="rId5"/>
    <p:sldMasterId id="2147484010" r:id="rId6"/>
    <p:sldMasterId id="2147484131" r:id="rId7"/>
    <p:sldMasterId id="2147484137" r:id="rId8"/>
    <p:sldMasterId id="2147484155" r:id="rId9"/>
  </p:sldMasterIdLst>
  <p:notesMasterIdLst>
    <p:notesMasterId r:id="rId20"/>
  </p:notesMasterIdLst>
  <p:handoutMasterIdLst>
    <p:handoutMasterId r:id="rId21"/>
  </p:handoutMasterIdLst>
  <p:sldIdLst>
    <p:sldId id="329" r:id="rId10"/>
    <p:sldId id="314" r:id="rId11"/>
    <p:sldId id="331" r:id="rId12"/>
    <p:sldId id="332" r:id="rId13"/>
    <p:sldId id="333" r:id="rId14"/>
    <p:sldId id="334" r:id="rId15"/>
    <p:sldId id="335" r:id="rId16"/>
    <p:sldId id="336" r:id="rId17"/>
    <p:sldId id="337" r:id="rId18"/>
    <p:sldId id="338" r:id="rId19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66"/>
    <a:srgbClr val="FF9966"/>
    <a:srgbClr val="FF0000"/>
    <a:srgbClr val="FFCC99"/>
    <a:srgbClr val="9D3431"/>
    <a:srgbClr val="0000FF"/>
    <a:srgbClr val="FFFFCC"/>
    <a:srgbClr val="008000"/>
    <a:srgbClr val="6699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87" autoAdjust="0"/>
  </p:normalViewPr>
  <p:slideViewPr>
    <p:cSldViewPr snapToGrid="0">
      <p:cViewPr varScale="1">
        <p:scale>
          <a:sx n="61" d="100"/>
          <a:sy n="61" d="100"/>
        </p:scale>
        <p:origin x="93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5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3498" y="-78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5953" y="0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17612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5953" y="8817612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8226311-62EA-456F-8B76-9220A4C1A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07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>
            <a:lvl1pPr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5953" y="0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>
            <a:lvl1pPr algn="r"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9133" y="4410392"/>
            <a:ext cx="5586735" cy="417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19198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b" anchorCtr="0" compatLnSpc="1">
            <a:prstTxWarp prst="textNoShape">
              <a:avLst/>
            </a:prstTxWarp>
          </a:bodyPr>
          <a:lstStyle>
            <a:lvl1pPr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5953" y="8819198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b" anchorCtr="0" compatLnSpc="1">
            <a:prstTxWarp prst="textNoShape">
              <a:avLst/>
            </a:prstTxWarp>
          </a:bodyPr>
          <a:lstStyle>
            <a:lvl1pPr algn="r" defTabSz="929627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8C1C09D7-2034-4A7F-959F-75165A7C71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175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tif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gi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iff"/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0.gif"/><Relationship Id="rId5" Type="http://schemas.openxmlformats.org/officeDocument/2006/relationships/image" Target="../media/image16.jpeg"/><Relationship Id="rId10" Type="http://schemas.openxmlformats.org/officeDocument/2006/relationships/image" Target="../media/image14.gif"/><Relationship Id="rId4" Type="http://schemas.openxmlformats.org/officeDocument/2006/relationships/image" Target="../media/image3.png"/><Relationship Id="rId9" Type="http://schemas.openxmlformats.org/officeDocument/2006/relationships/image" Target="../media/image19.jpe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196866"/>
            <a:ext cx="314729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128" y="6096000"/>
            <a:ext cx="2765528" cy="1005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7050" y="3646170"/>
            <a:ext cx="5480050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2052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9" y="79409"/>
            <a:ext cx="6137377" cy="127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LCLS-II Flux Expulsion Review, 30 June 2016 (M. Ross, SLAC)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670050"/>
            <a:ext cx="2667000" cy="46482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46088" y="1670050"/>
            <a:ext cx="5484812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60760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489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196866"/>
            <a:ext cx="314729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128" y="6096000"/>
            <a:ext cx="2765528" cy="1005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7050" y="3646170"/>
            <a:ext cx="5480050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2052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9" y="79409"/>
            <a:ext cx="6137377" cy="127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721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LCLS-II Flux Expulsion Review, 30 June 2016 (M. Ross, SLAC)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46088" y="1670050"/>
            <a:ext cx="8108950" cy="4648200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18730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LCLS-II Flux Expulsion Review, 30 June 2016 (M. Ross, SLAC)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328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LCLS-II Flux Expulsion Review, 30 June 2016 (M. Ross, SLAC)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723840"/>
            <a:ext cx="2442340" cy="222421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4094034"/>
            <a:ext cx="2442340" cy="222421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723840"/>
            <a:ext cx="2442340" cy="459441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46088" y="1670050"/>
            <a:ext cx="3013075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44690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LCLS-II Flux Expulsion Review, 30 June 2016 (M. Ross, SLAC)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670050"/>
            <a:ext cx="2667000" cy="46482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46088" y="1670050"/>
            <a:ext cx="5484812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72457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196866"/>
            <a:ext cx="314729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128" y="6096000"/>
            <a:ext cx="2765528" cy="1005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7050" y="3646170"/>
            <a:ext cx="5480050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2052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9" y="79409"/>
            <a:ext cx="6137377" cy="127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523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LCLS-II Flux Expulsion Review, 30 June 2016 (M. Ross, SLAC)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46088" y="1670050"/>
            <a:ext cx="8108950" cy="4648200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2807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LCLS-II Flux Expulsion Review, 30 June 2016 (M. Ross, SLAC)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392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LCLS-II Flux Expulsion Review, 30 June 2016 (M. Ross, SLAC)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46088" y="1670050"/>
            <a:ext cx="8108950" cy="4648200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LCLS-II Flux Expulsion Review, 30 June 2016 (M. Ross, SLAC)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723840"/>
            <a:ext cx="2442340" cy="222421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4094034"/>
            <a:ext cx="2442340" cy="222421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723840"/>
            <a:ext cx="2442340" cy="459441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46088" y="1670050"/>
            <a:ext cx="3013075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617427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LCLS-II Flux Expulsion Review, 30 June 2016 (M. Ross, SLAC)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670050"/>
            <a:ext cx="2667000" cy="46482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46088" y="1670050"/>
            <a:ext cx="5484812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827751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196866"/>
            <a:ext cx="314729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128" y="6096000"/>
            <a:ext cx="2765528" cy="1005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7050" y="3646170"/>
            <a:ext cx="5480050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2052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9" y="79409"/>
            <a:ext cx="6137377" cy="127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523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LCLS-II Flux Expulsion Review, 30 June 2016 (M. Ross, SLAC)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46088" y="1670050"/>
            <a:ext cx="8108950" cy="4648200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28077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LCLS-II Flux Expulsion Review, 30 June 2016 (M. Ross, SLAC)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3928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LCLS-II Flux Expulsion Review, 30 June 2016 (M. Ross, SLAC)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723840"/>
            <a:ext cx="2442340" cy="222421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4094034"/>
            <a:ext cx="2442340" cy="222421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723840"/>
            <a:ext cx="2442340" cy="459441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46088" y="1670050"/>
            <a:ext cx="3013075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617427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LCLS-II Flux Expulsion Review, 30 June 2016 (M. Ross, SLAC)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670050"/>
            <a:ext cx="2667000" cy="46482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46088" y="1670050"/>
            <a:ext cx="5484812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827751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11" name="Picture 2" descr="C:\Documents and Settings\mcdunn\Desktop\banner-lcls-ii_wd500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7850" y="544513"/>
            <a:ext cx="4251325" cy="88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3400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LCLS-II Flux Expulsion Review, 30 June 2016 (M. Ross, SLAC)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6662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LCLS-II Flux Expulsion Review, 30 June 2016 (M. Ross, SLAC)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915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LCLS-II Flux Expulsion Review, 30 June 2016 (M. Ross, SLAC)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LCLS-II Flux Expulsion Review, 30 June 2016 (M. Ross, SLAC)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154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LCLS-II Flux Expulsion Review, 30 June 2016 (M. Ross, SLAC)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3256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LCLS-II Flux Expulsion Review, 30 June 2016 (M. Ross, SLAC)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4051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4716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LCLS-II Flux Expulsion Review, 30 June 2016 (M. Ross, SLAC)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07ADD-FE04-45A9-B551-7E41A0A1E1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505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LCLS-II Flux Expulsion Review, 30 June 2016 (M. Ross, SLAC)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723840"/>
            <a:ext cx="2442340" cy="222421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4094034"/>
            <a:ext cx="2442340" cy="222421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723840"/>
            <a:ext cx="2442340" cy="459441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46088" y="1670050"/>
            <a:ext cx="3013075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LCLS-II Flux Expulsion Review, 30 June 2016 (M. Ross, SLAC)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670050"/>
            <a:ext cx="2667000" cy="46482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46088" y="1670050"/>
            <a:ext cx="5484812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196866"/>
            <a:ext cx="314729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128" y="6096000"/>
            <a:ext cx="2765528" cy="1005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7050" y="3646170"/>
            <a:ext cx="5480050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2052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9" y="79409"/>
            <a:ext cx="6137377" cy="127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048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LCLS-II Flux Expulsion Review, 30 June 2016 (M. Ross, SLAC)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46088" y="1670050"/>
            <a:ext cx="8108950" cy="4648200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46515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LCLS-II Flux Expulsion Review, 30 June 2016 (M. Ross, SLAC)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319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LCLS-II Flux Expulsion Review, 30 June 2016 (M. Ross, SLAC)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723840"/>
            <a:ext cx="2442340" cy="222421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4094034"/>
            <a:ext cx="2442340" cy="222421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723840"/>
            <a:ext cx="2442340" cy="459441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46088" y="1670050"/>
            <a:ext cx="3013075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82479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473" y="1667866"/>
            <a:ext cx="8109919" cy="465038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472" y="6543674"/>
            <a:ext cx="4126528" cy="31432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LCLS-II Flux Expulsion Review, 30 June 2016 (M. Ross, SLAC)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8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000" b="0" kern="1200" baseline="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1pPr>
      <a:lvl2pPr marL="180000" indent="-180000" algn="l" defTabSz="914400" rtl="0" eaLnBrk="1" latinLnBrk="0" hangingPunct="1">
        <a:lnSpc>
          <a:spcPct val="120000"/>
        </a:lnSpc>
        <a:spcBef>
          <a:spcPts val="800"/>
        </a:spcBef>
        <a:spcAft>
          <a:spcPts val="0"/>
        </a:spcAft>
        <a:buClr>
          <a:schemeClr val="tx1"/>
        </a:buClr>
        <a:buSzPct val="100000"/>
        <a:buFont typeface="Arial" pitchFamily="34" charset="0"/>
        <a:buChar char="•"/>
        <a:defRPr sz="18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2pPr>
      <a:lvl3pPr marL="504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tx1"/>
        </a:buClr>
        <a:buSzPct val="100000"/>
        <a:buFont typeface="Arial" pitchFamily="34" charset="0"/>
        <a:buChar char="-"/>
        <a:defRPr sz="18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3pPr>
      <a:lvl4pPr marL="828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tx1"/>
        </a:buClr>
        <a:buSzPct val="100000"/>
        <a:buFont typeface="Arial" pitchFamily="34" charset="0"/>
        <a:buChar char="•"/>
        <a:defRPr sz="18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4pPr>
      <a:lvl5pPr marL="1152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tx1"/>
        </a:buClr>
        <a:buSzPct val="100000"/>
        <a:buFont typeface="Arial" pitchFamily="34" charset="0"/>
        <a:buChar char="-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473" y="1667866"/>
            <a:ext cx="8109919" cy="465038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472" y="6543674"/>
            <a:ext cx="4126528" cy="31432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LCLS-II Flux Expulsion Review, 30 June 2016 (M. Ross, SLAC)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8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805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165" r:id="rId6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000" b="0" kern="1200" baseline="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1pPr>
      <a:lvl2pPr marL="180000" indent="-180000" algn="l" defTabSz="914400" rtl="0" eaLnBrk="1" latinLnBrk="0" hangingPunct="1">
        <a:lnSpc>
          <a:spcPct val="120000"/>
        </a:lnSpc>
        <a:spcBef>
          <a:spcPts val="800"/>
        </a:spcBef>
        <a:spcAft>
          <a:spcPts val="0"/>
        </a:spcAft>
        <a:buClr>
          <a:schemeClr val="tx1"/>
        </a:buClr>
        <a:buSzPct val="100000"/>
        <a:buFont typeface="Arial" pitchFamily="34" charset="0"/>
        <a:buChar char="•"/>
        <a:defRPr sz="18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2pPr>
      <a:lvl3pPr marL="504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tx1"/>
        </a:buClr>
        <a:buSzPct val="100000"/>
        <a:buFont typeface="Arial" pitchFamily="34" charset="0"/>
        <a:buChar char="-"/>
        <a:defRPr sz="18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3pPr>
      <a:lvl4pPr marL="828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tx1"/>
        </a:buClr>
        <a:buSzPct val="100000"/>
        <a:buFont typeface="Arial" pitchFamily="34" charset="0"/>
        <a:buChar char="•"/>
        <a:defRPr sz="18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4pPr>
      <a:lvl5pPr marL="1152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tx1"/>
        </a:buClr>
        <a:buSzPct val="100000"/>
        <a:buFont typeface="Arial" pitchFamily="34" charset="0"/>
        <a:buChar char="-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473" y="1667866"/>
            <a:ext cx="8109919" cy="465038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472" y="6543674"/>
            <a:ext cx="4126528" cy="31432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LCLS-II Flux Expulsion Review, 30 June 2016 (M. Ross, SLAC)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8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001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000" b="0" kern="1200" baseline="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1pPr>
      <a:lvl2pPr marL="180000" indent="-180000" algn="l" defTabSz="914400" rtl="0" eaLnBrk="1" latinLnBrk="0" hangingPunct="1">
        <a:lnSpc>
          <a:spcPct val="120000"/>
        </a:lnSpc>
        <a:spcBef>
          <a:spcPts val="800"/>
        </a:spcBef>
        <a:spcAft>
          <a:spcPts val="0"/>
        </a:spcAft>
        <a:buClr>
          <a:schemeClr val="tx1"/>
        </a:buClr>
        <a:buSzPct val="100000"/>
        <a:buFont typeface="Arial" pitchFamily="34" charset="0"/>
        <a:buChar char="•"/>
        <a:defRPr sz="18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2pPr>
      <a:lvl3pPr marL="504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tx1"/>
        </a:buClr>
        <a:buSzPct val="100000"/>
        <a:buFont typeface="Arial" pitchFamily="34" charset="0"/>
        <a:buChar char="-"/>
        <a:defRPr sz="18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3pPr>
      <a:lvl4pPr marL="828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tx1"/>
        </a:buClr>
        <a:buSzPct val="100000"/>
        <a:buFont typeface="Arial" pitchFamily="34" charset="0"/>
        <a:buChar char="•"/>
        <a:defRPr sz="18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4pPr>
      <a:lvl5pPr marL="1152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tx1"/>
        </a:buClr>
        <a:buSzPct val="100000"/>
        <a:buFont typeface="Arial" pitchFamily="34" charset="0"/>
        <a:buChar char="-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473" y="1667866"/>
            <a:ext cx="8109919" cy="465038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472" y="6543674"/>
            <a:ext cx="4126528" cy="31432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LCLS-II Flux Expulsion Review, 30 June 2016 (M. Ross, SLAC)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8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628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2" r:id="rId1"/>
    <p:sldLayoutId id="2147484133" r:id="rId2"/>
    <p:sldLayoutId id="2147484134" r:id="rId3"/>
    <p:sldLayoutId id="2147484135" r:id="rId4"/>
    <p:sldLayoutId id="2147484136" r:id="rId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000" b="0" kern="1200" baseline="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1pPr>
      <a:lvl2pPr marL="180000" indent="-180000" algn="l" defTabSz="914400" rtl="0" eaLnBrk="1" latinLnBrk="0" hangingPunct="1">
        <a:lnSpc>
          <a:spcPct val="120000"/>
        </a:lnSpc>
        <a:spcBef>
          <a:spcPts val="800"/>
        </a:spcBef>
        <a:spcAft>
          <a:spcPts val="0"/>
        </a:spcAft>
        <a:buClr>
          <a:schemeClr val="tx1"/>
        </a:buClr>
        <a:buSzPct val="100000"/>
        <a:buFont typeface="Arial" pitchFamily="34" charset="0"/>
        <a:buChar char="•"/>
        <a:defRPr sz="18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2pPr>
      <a:lvl3pPr marL="504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tx1"/>
        </a:buClr>
        <a:buSzPct val="100000"/>
        <a:buFont typeface="Arial" pitchFamily="34" charset="0"/>
        <a:buChar char="-"/>
        <a:defRPr sz="18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3pPr>
      <a:lvl4pPr marL="828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tx1"/>
        </a:buClr>
        <a:buSzPct val="100000"/>
        <a:buFont typeface="Arial" pitchFamily="34" charset="0"/>
        <a:buChar char="•"/>
        <a:defRPr sz="18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4pPr>
      <a:lvl5pPr marL="1152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tx1"/>
        </a:buClr>
        <a:buSzPct val="100000"/>
        <a:buFont typeface="Arial" pitchFamily="34" charset="0"/>
        <a:buChar char="-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473" y="1667866"/>
            <a:ext cx="8109919" cy="465038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472" y="6543674"/>
            <a:ext cx="4126528" cy="31432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LCLS-II Flux Expulsion Review, 30 June 2016 (M. Ross, SLAC)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8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628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  <p:sldLayoutId id="2147484139" r:id="rId2"/>
    <p:sldLayoutId id="2147484140" r:id="rId3"/>
    <p:sldLayoutId id="2147484141" r:id="rId4"/>
    <p:sldLayoutId id="2147484142" r:id="rId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000" b="0" kern="1200" baseline="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1pPr>
      <a:lvl2pPr marL="180000" indent="-180000" algn="l" defTabSz="914400" rtl="0" eaLnBrk="1" latinLnBrk="0" hangingPunct="1">
        <a:lnSpc>
          <a:spcPct val="120000"/>
        </a:lnSpc>
        <a:spcBef>
          <a:spcPts val="800"/>
        </a:spcBef>
        <a:spcAft>
          <a:spcPts val="0"/>
        </a:spcAft>
        <a:buClr>
          <a:schemeClr val="tx1"/>
        </a:buClr>
        <a:buSzPct val="100000"/>
        <a:buFont typeface="Arial" pitchFamily="34" charset="0"/>
        <a:buChar char="•"/>
        <a:defRPr sz="18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2pPr>
      <a:lvl3pPr marL="504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tx1"/>
        </a:buClr>
        <a:buSzPct val="100000"/>
        <a:buFont typeface="Arial" pitchFamily="34" charset="0"/>
        <a:buChar char="-"/>
        <a:defRPr sz="18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3pPr>
      <a:lvl4pPr marL="828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tx1"/>
        </a:buClr>
        <a:buSzPct val="100000"/>
        <a:buFont typeface="Arial" pitchFamily="34" charset="0"/>
        <a:buChar char="•"/>
        <a:defRPr sz="18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4pPr>
      <a:lvl5pPr marL="1152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tx1"/>
        </a:buClr>
        <a:buSzPct val="100000"/>
        <a:buFont typeface="Arial" pitchFamily="34" charset="0"/>
        <a:buChar char="-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LCLS-II Flux Expulsion Review, 30 June 2016 (M. Ross, SLAC)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80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  <p:sldLayoutId id="2147484157" r:id="rId2"/>
    <p:sldLayoutId id="2147484158" r:id="rId3"/>
    <p:sldLayoutId id="2147484159" r:id="rId4"/>
    <p:sldLayoutId id="2147484160" r:id="rId5"/>
    <p:sldLayoutId id="2147484161" r:id="rId6"/>
    <p:sldLayoutId id="2147484162" r:id="rId7"/>
    <p:sldLayoutId id="2147484164" r:id="rId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Magnetic-flux expulsion in SRF cavities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57213" y="3248722"/>
            <a:ext cx="7989887" cy="2585150"/>
          </a:xfrm>
        </p:spPr>
        <p:txBody>
          <a:bodyPr/>
          <a:lstStyle/>
          <a:p>
            <a:r>
              <a:rPr lang="en-US" dirty="0"/>
              <a:t>M. Ross</a:t>
            </a:r>
          </a:p>
          <a:p>
            <a:r>
              <a:rPr lang="en-US" dirty="0"/>
              <a:t>SLAC, </a:t>
            </a:r>
            <a:r>
              <a:rPr lang="en-US" dirty="0" smtClean="0"/>
              <a:t>30 </a:t>
            </a:r>
            <a:r>
              <a:rPr lang="en-US" dirty="0"/>
              <a:t>June 2016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824913" y="6318250"/>
            <a:ext cx="319087" cy="539750"/>
          </a:xfrm>
        </p:spPr>
        <p:txBody>
          <a:bodyPr/>
          <a:lstStyle/>
          <a:p>
            <a:fld id="{5BD36294-2849-48A8-8531-5354CF3095D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LCLS-II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06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LCLS-II Flux Expulsion Review, 30 June 2016 (M. Ross, SLAC)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i="1" u="sng" dirty="0" smtClean="0">
                <a:solidFill>
                  <a:srgbClr val="FF0000"/>
                </a:solidFill>
              </a:rPr>
              <a:t>For agreeing to participate in this hastily convened Review</a:t>
            </a:r>
          </a:p>
          <a:p>
            <a:endParaRPr lang="en-US" sz="2400" b="1" i="1" u="sng" dirty="0">
              <a:solidFill>
                <a:srgbClr val="FF0000"/>
              </a:solidFill>
            </a:endParaRPr>
          </a:p>
          <a:p>
            <a:r>
              <a:rPr lang="en-US" sz="2400" b="1" i="1" u="sng" dirty="0" smtClean="0">
                <a:solidFill>
                  <a:srgbClr val="FF0000"/>
                </a:solidFill>
              </a:rPr>
              <a:t>Thanks to Camille and Ed for making arrangements</a:t>
            </a:r>
          </a:p>
          <a:p>
            <a:r>
              <a:rPr lang="en-US" sz="2400" b="1" i="1" u="sng" dirty="0" smtClean="0">
                <a:solidFill>
                  <a:srgbClr val="FF0000"/>
                </a:solidFill>
              </a:rPr>
              <a:t>Thanks to presenters</a:t>
            </a:r>
          </a:p>
          <a:p>
            <a:endParaRPr lang="en-US" sz="2400" b="1" i="1" u="sng" dirty="0">
              <a:solidFill>
                <a:srgbClr val="FF0000"/>
              </a:solidFill>
            </a:endParaRPr>
          </a:p>
          <a:p>
            <a:r>
              <a:rPr lang="en-US" sz="2400" b="1" i="1" u="sng" dirty="0" smtClean="0">
                <a:solidFill>
                  <a:srgbClr val="FF0000"/>
                </a:solidFill>
              </a:rPr>
              <a:t>Jacek </a:t>
            </a:r>
            <a:r>
              <a:rPr lang="en-US" sz="2400" b="1" i="1" u="sng" dirty="0" err="1" smtClean="0">
                <a:solidFill>
                  <a:srgbClr val="FF0000"/>
                </a:solidFill>
              </a:rPr>
              <a:t>Sekutowicz</a:t>
            </a:r>
            <a:r>
              <a:rPr lang="en-US" sz="2400" b="1" i="1" u="sng" dirty="0" smtClean="0">
                <a:solidFill>
                  <a:srgbClr val="FF0000"/>
                </a:solidFill>
              </a:rPr>
              <a:t> will be the editor of written Review Report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u="sng" dirty="0" smtClean="0">
                <a:solidFill>
                  <a:srgbClr val="FF0000"/>
                </a:solidFill>
              </a:rPr>
              <a:t>to be received in two weeks (15 July 2016).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u="sng" dirty="0" smtClean="0">
                <a:solidFill>
                  <a:srgbClr val="FF0000"/>
                </a:solidFill>
              </a:rPr>
              <a:t>(Thank you Jacek!)</a:t>
            </a:r>
            <a:endParaRPr lang="en-US" sz="24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6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46088" y="1670050"/>
            <a:ext cx="8438994" cy="4648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LCLS-II is a Free-Electron-Laser Facility, planned first-light in late 2019.</a:t>
            </a:r>
          </a:p>
          <a:p>
            <a:endParaRPr lang="en-US" dirty="0"/>
          </a:p>
          <a:p>
            <a:r>
              <a:rPr lang="en-US" dirty="0"/>
              <a:t>Key component is CW 4 GeV, 300 </a:t>
            </a:r>
            <a:r>
              <a:rPr lang="en-US" dirty="0" err="1"/>
              <a:t>uA</a:t>
            </a:r>
            <a:r>
              <a:rPr lang="en-US" dirty="0"/>
              <a:t> Superconducting Linac</a:t>
            </a:r>
          </a:p>
          <a:p>
            <a:r>
              <a:rPr lang="en-US" dirty="0"/>
              <a:t>	</a:t>
            </a:r>
            <a:r>
              <a:rPr lang="en-US" b="1" i="1" u="sng" dirty="0" smtClean="0"/>
              <a:t>280 </a:t>
            </a:r>
            <a:r>
              <a:rPr lang="en-US" b="1" i="1" u="sng" dirty="0"/>
              <a:t>1.3 GHz cavities; 16 3.9 GHz cavities in </a:t>
            </a:r>
            <a:r>
              <a:rPr lang="en-US" b="1" i="1" u="sng" dirty="0" smtClean="0"/>
              <a:t>35+2 </a:t>
            </a:r>
            <a:r>
              <a:rPr lang="en-US" b="1" i="1" u="sng" dirty="0"/>
              <a:t>cryomodules </a:t>
            </a:r>
          </a:p>
          <a:p>
            <a:r>
              <a:rPr lang="en-US" dirty="0"/>
              <a:t>	16 MV/m acceleration gradient</a:t>
            </a:r>
          </a:p>
          <a:p>
            <a:r>
              <a:rPr lang="en-US" dirty="0"/>
              <a:t>	Uses nitrogen doping to reduce low cryogenic heat-load:</a:t>
            </a:r>
          </a:p>
          <a:p>
            <a:r>
              <a:rPr lang="en-US" dirty="0"/>
              <a:t>	10W/cavity dynamic load, 3.7 kW @ 2.0K (Q0 2.7e10)</a:t>
            </a:r>
          </a:p>
          <a:p>
            <a:endParaRPr lang="en-US" dirty="0"/>
          </a:p>
          <a:p>
            <a:r>
              <a:rPr lang="en-US" dirty="0"/>
              <a:t>First two cryomodules (prototypes) to be tested summer / fall 2016.</a:t>
            </a:r>
          </a:p>
          <a:p>
            <a:r>
              <a:rPr lang="en-US" dirty="0"/>
              <a:t>First two production cryomodules to be tested spring 2017</a:t>
            </a:r>
          </a:p>
          <a:p>
            <a:r>
              <a:rPr lang="en-US" dirty="0" smtClean="0"/>
              <a:t>(Cryogenics </a:t>
            </a:r>
            <a:r>
              <a:rPr lang="en-US" dirty="0"/>
              <a:t>Systems Deliveries begin March </a:t>
            </a:r>
            <a:r>
              <a:rPr lang="en-US" dirty="0" smtClean="0"/>
              <a:t>2017)</a:t>
            </a:r>
            <a:endParaRPr lang="en-US" dirty="0"/>
          </a:p>
          <a:p>
            <a:r>
              <a:rPr lang="en-US" dirty="0"/>
              <a:t>Last Cryomodule to be delivered to SLAC fall 2018.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LCLS-II Flux Expulsion Review, 30 June 2016 (M. Ross, SLAC)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18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and Welcome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46088" y="1670049"/>
            <a:ext cx="8108950" cy="4888405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400" b="1" dirty="0" smtClean="0"/>
              <a:t>Welcome to the LCLS-II Review of Magnetic-flux expulsion in SRF cavities!</a:t>
            </a:r>
          </a:p>
          <a:p>
            <a:endParaRPr lang="en-US" dirty="0"/>
          </a:p>
          <a:p>
            <a:r>
              <a:rPr lang="en-US" i="1" u="sng" dirty="0" smtClean="0"/>
              <a:t>Tests (using production cavity material) show </a:t>
            </a:r>
            <a:r>
              <a:rPr lang="en-US" i="1" u="sng" dirty="0"/>
              <a:t>a significant risk that production </a:t>
            </a:r>
            <a:r>
              <a:rPr lang="en-US" i="1" u="sng" dirty="0" smtClean="0"/>
              <a:t>cavities </a:t>
            </a:r>
            <a:r>
              <a:rPr lang="en-US" i="1" u="sng" dirty="0"/>
              <a:t>will have 20 to 30% greater cryogenic heat load than foreseen due to strong ambient-magnetic-field flux-trapping</a:t>
            </a:r>
            <a:r>
              <a:rPr lang="en-US" i="1" u="sng" dirty="0" smtClean="0"/>
              <a:t>.</a:t>
            </a:r>
          </a:p>
          <a:p>
            <a:endParaRPr lang="en-US" i="1" u="sng" dirty="0" smtClean="0"/>
          </a:p>
          <a:p>
            <a:r>
              <a:rPr lang="en-US" dirty="0" smtClean="0"/>
              <a:t>Prototype cavities </a:t>
            </a:r>
            <a:r>
              <a:rPr lang="en-US" dirty="0" smtClean="0"/>
              <a:t>expelled </a:t>
            </a:r>
            <a:r>
              <a:rPr lang="en-US" dirty="0"/>
              <a:t>ambient magnetic field </a:t>
            </a:r>
            <a:r>
              <a:rPr lang="en-US" dirty="0" smtClean="0"/>
              <a:t>efficiently: </a:t>
            </a:r>
          </a:p>
          <a:p>
            <a:r>
              <a:rPr lang="en-US" i="1" u="sng" dirty="0" smtClean="0"/>
              <a:t>the difference may be </a:t>
            </a:r>
            <a:r>
              <a:rPr lang="en-US" i="1" u="sng" dirty="0"/>
              <a:t>caused by differences in the bulk crystalline </a:t>
            </a:r>
            <a:r>
              <a:rPr lang="en-US" i="1" u="sng" dirty="0" smtClean="0"/>
              <a:t>structure. </a:t>
            </a:r>
          </a:p>
          <a:p>
            <a:r>
              <a:rPr lang="en-US" dirty="0" smtClean="0"/>
              <a:t>A modest </a:t>
            </a:r>
            <a:r>
              <a:rPr lang="en-US" dirty="0"/>
              <a:t>increase in heat-treatment temperature, </a:t>
            </a:r>
            <a:r>
              <a:rPr lang="en-US" dirty="0" smtClean="0"/>
              <a:t>e.g. from </a:t>
            </a:r>
            <a:r>
              <a:rPr lang="en-US" dirty="0"/>
              <a:t>800C to 900C, </a:t>
            </a:r>
            <a:r>
              <a:rPr lang="en-US" dirty="0" smtClean="0"/>
              <a:t>may cause enough </a:t>
            </a:r>
            <a:r>
              <a:rPr lang="en-US" dirty="0"/>
              <a:t>re-crystallization to </a:t>
            </a:r>
            <a:r>
              <a:rPr lang="en-US" dirty="0" smtClean="0"/>
              <a:t>substantially improve</a:t>
            </a:r>
            <a:r>
              <a:rPr lang="en-US" dirty="0"/>
              <a:t> </a:t>
            </a:r>
            <a:r>
              <a:rPr lang="en-US" dirty="0" smtClean="0"/>
              <a:t>flux</a:t>
            </a:r>
            <a:r>
              <a:rPr lang="en-US" dirty="0"/>
              <a:t> </a:t>
            </a:r>
            <a:r>
              <a:rPr lang="en-US" dirty="0" smtClean="0"/>
              <a:t>expulsion – and thereby reduce 2.0K heat-load.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LCLS-II Flux Expulsion Review, 30 June 2016 (M. Ross, SLAC)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25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and Assumptions: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are </a:t>
            </a:r>
            <a:r>
              <a:rPr lang="en-US" dirty="0"/>
              <a:t>concerned about the </a:t>
            </a:r>
            <a:r>
              <a:rPr lang="en-US" i="1" u="sng" dirty="0"/>
              <a:t>risk to performance</a:t>
            </a:r>
            <a:r>
              <a:rPr lang="en-US" dirty="0"/>
              <a:t>, </a:t>
            </a:r>
            <a:r>
              <a:rPr lang="en-US" dirty="0" smtClean="0"/>
              <a:t>and would like to consider a path forward, including studies, performed </a:t>
            </a:r>
            <a:r>
              <a:rPr lang="en-US" dirty="0"/>
              <a:t>under strict constraints of an in-progress project. </a:t>
            </a:r>
          </a:p>
          <a:p>
            <a:endParaRPr lang="en-US" dirty="0" smtClean="0"/>
          </a:p>
          <a:p>
            <a:pPr algn="ctr"/>
            <a:r>
              <a:rPr lang="en-US" sz="2400" u="sng" dirty="0" smtClean="0"/>
              <a:t>LCLS-II </a:t>
            </a:r>
            <a:r>
              <a:rPr lang="en-US" sz="2400" u="sng" dirty="0"/>
              <a:t>cavity production is now well </a:t>
            </a:r>
            <a:r>
              <a:rPr lang="en-US" sz="2400" u="sng" dirty="0" smtClean="0"/>
              <a:t>underway </a:t>
            </a:r>
          </a:p>
          <a:p>
            <a:endParaRPr lang="en-US" dirty="0" smtClean="0"/>
          </a:p>
          <a:p>
            <a:r>
              <a:rPr lang="en-US" b="1" i="1" u="sng" dirty="0" smtClean="0">
                <a:solidFill>
                  <a:srgbClr val="FF0000"/>
                </a:solidFill>
              </a:rPr>
              <a:t>Constraints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We should:</a:t>
            </a:r>
          </a:p>
          <a:p>
            <a:pPr marL="457200" indent="-457200">
              <a:buAutoNum type="arabicParenR"/>
            </a:pPr>
            <a:r>
              <a:rPr lang="en-US" dirty="0" smtClean="0"/>
              <a:t>cause </a:t>
            </a:r>
            <a:r>
              <a:rPr lang="en-US" dirty="0"/>
              <a:t>no more than minimal delay, </a:t>
            </a:r>
            <a:endParaRPr lang="en-US" dirty="0" smtClean="0"/>
          </a:p>
          <a:p>
            <a:pPr marL="457200" indent="-457200">
              <a:buAutoNum type="arabicParenR"/>
            </a:pPr>
            <a:r>
              <a:rPr lang="en-US" dirty="0"/>
              <a:t>k</a:t>
            </a:r>
            <a:r>
              <a:rPr lang="en-US" dirty="0" smtClean="0"/>
              <a:t>eep risk inherently low, </a:t>
            </a:r>
          </a:p>
          <a:p>
            <a:pPr marL="457200" indent="-457200">
              <a:buAutoNum type="arabicParenR"/>
            </a:pPr>
            <a:r>
              <a:rPr lang="en-US" dirty="0" smtClean="0"/>
              <a:t>make changes that </a:t>
            </a:r>
            <a:r>
              <a:rPr lang="en-US" dirty="0" smtClean="0"/>
              <a:t>are </a:t>
            </a:r>
            <a:r>
              <a:rPr lang="en-US" dirty="0"/>
              <a:t>applicable during the production cycle, so that the overall linac cryogenic heat-load is reduced</a:t>
            </a:r>
            <a:r>
              <a:rPr lang="en-US" dirty="0" smtClean="0"/>
              <a:t>. (It is not practical to apply changes to the early-production CM units.)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LCLS-II Flux Expulsion Review, 30 June 2016 (M. Ross, SLAC)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30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Charge Questions: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</a:t>
            </a:r>
            <a:r>
              <a:rPr lang="en-US" dirty="0"/>
              <a:t>)      Are the planned </a:t>
            </a:r>
            <a:r>
              <a:rPr lang="en-US" dirty="0" smtClean="0"/>
              <a:t>studies </a:t>
            </a:r>
            <a:r>
              <a:rPr lang="en-US" dirty="0"/>
              <a:t>(together with initial test results) on the LCLS-II material single cell cavities likely to provide sufficient evidence for poor flux-expulsion? Does the proposed recipe </a:t>
            </a:r>
            <a:r>
              <a:rPr lang="en-US" dirty="0" smtClean="0"/>
              <a:t>mitigate </a:t>
            </a:r>
            <a:r>
              <a:rPr lang="en-US" dirty="0"/>
              <a:t>the risk appropriately?  Are further studies required for 9-cell cavities? Dressed cavities? Material samples?</a:t>
            </a:r>
          </a:p>
          <a:p>
            <a:r>
              <a:rPr lang="en-US" dirty="0"/>
              <a:t>2)      What are the risks associated with increased heat-treatment temperature? What can be done to protect the precision tuning of </a:t>
            </a:r>
            <a:r>
              <a:rPr lang="en-US" dirty="0" smtClean="0"/>
              <a:t>soft(</a:t>
            </a:r>
            <a:r>
              <a:rPr lang="en-US" dirty="0" err="1" smtClean="0"/>
              <a:t>er</a:t>
            </a:r>
            <a:r>
              <a:rPr lang="en-US" dirty="0" smtClean="0"/>
              <a:t>) </a:t>
            </a:r>
            <a:r>
              <a:rPr lang="en-US" dirty="0"/>
              <a:t>cavities</a:t>
            </a:r>
            <a:r>
              <a:rPr lang="en-US" dirty="0" smtClean="0"/>
              <a:t>? Is </a:t>
            </a:r>
            <a:r>
              <a:rPr lang="en-US" dirty="0"/>
              <a:t>the flange sealing integrity </a:t>
            </a:r>
            <a:r>
              <a:rPr lang="en-US" dirty="0" smtClean="0"/>
              <a:t>ensured (for all 6 flanges)? </a:t>
            </a:r>
            <a:r>
              <a:rPr lang="en-US" dirty="0"/>
              <a:t>Do any other mechanical risks need to be considered? </a:t>
            </a:r>
            <a:r>
              <a:rPr lang="en-US" dirty="0" smtClean="0"/>
              <a:t>Might </a:t>
            </a:r>
            <a:r>
              <a:rPr lang="en-US" dirty="0"/>
              <a:t>the HOM spectra be negatively affected?</a:t>
            </a:r>
          </a:p>
          <a:p>
            <a:r>
              <a:rPr lang="en-US" dirty="0"/>
              <a:t>3)      What steps and / or studies are necessary to build confidence the proposed actions meet the three </a:t>
            </a:r>
            <a:r>
              <a:rPr lang="en-US" dirty="0" smtClean="0"/>
              <a:t>constraints </a:t>
            </a:r>
            <a:r>
              <a:rPr lang="en-US" dirty="0"/>
              <a:t>listed above, associated with the production process? What are the risks of doing nothing?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LCLS-II Flux Expulsion Review, 30 June 2016 (M. Ross, SLAC)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2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 to be reviewed (1/2):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/>
              <a:t>Complete an </a:t>
            </a:r>
            <a:r>
              <a:rPr lang="en-US" i="1" u="sng" dirty="0"/>
              <a:t>assessment of the data </a:t>
            </a:r>
            <a:r>
              <a:rPr lang="en-US" dirty="0"/>
              <a:t>taken up to present, including single-cell, nine-cell (a few), and ambient magnetic-field suppression studies.</a:t>
            </a:r>
          </a:p>
          <a:p>
            <a:pPr lvl="3"/>
            <a:r>
              <a:rPr lang="en-US" dirty="0"/>
              <a:t>Collect heat-treatment records of </a:t>
            </a:r>
            <a:r>
              <a:rPr lang="en-US" dirty="0" smtClean="0"/>
              <a:t>the 16 </a:t>
            </a:r>
            <a:r>
              <a:rPr lang="en-US" dirty="0"/>
              <a:t>prototype cryomodule cavities. </a:t>
            </a:r>
            <a:r>
              <a:rPr lang="en-US" dirty="0" smtClean="0"/>
              <a:t>(at </a:t>
            </a:r>
            <a:r>
              <a:rPr lang="en-US" dirty="0"/>
              <a:t>least one has been heat-treated above the nominal 800C</a:t>
            </a:r>
            <a:r>
              <a:rPr lang="en-US" dirty="0" smtClean="0"/>
              <a:t>.)</a:t>
            </a:r>
            <a:endParaRPr lang="en-US" dirty="0"/>
          </a:p>
          <a:p>
            <a:pPr lvl="3"/>
            <a:r>
              <a:rPr lang="en-US" dirty="0"/>
              <a:t>Collect mechanical tuning-stability records for these cavities.</a:t>
            </a:r>
          </a:p>
          <a:p>
            <a:pPr lvl="3"/>
            <a:r>
              <a:rPr lang="en-US" dirty="0"/>
              <a:t>Develop VT technique (to be used during production) to measure the effects of magnetic field in 9-cell bare and dressed cavities.</a:t>
            </a:r>
          </a:p>
          <a:p>
            <a:pPr lvl="3"/>
            <a:r>
              <a:rPr lang="en-US" dirty="0"/>
              <a:t>Complete metallurgical crystallization testing and analysis of LCLS-II Nb sheet samples. 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LCLS-II Flux Expulsion Review, 30 June 2016 (M. Ross, SLAC)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04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 (2/2):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 startAt="2"/>
            </a:pPr>
            <a:r>
              <a:rPr lang="en-US" dirty="0" smtClean="0"/>
              <a:t>Prepare </a:t>
            </a:r>
            <a:r>
              <a:rPr lang="en-US" dirty="0"/>
              <a:t>to modify the cavity de-gas/doping </a:t>
            </a:r>
            <a:r>
              <a:rPr lang="en-US" i="1" u="sng" dirty="0"/>
              <a:t>heat-treatment recipe </a:t>
            </a:r>
            <a:r>
              <a:rPr lang="en-US" dirty="0"/>
              <a:t>so that the cavity weldment is pre-annealed, i.e. the oven temperature is raised above the baseline temperature.</a:t>
            </a:r>
          </a:p>
          <a:p>
            <a:pPr lvl="3"/>
            <a:r>
              <a:rPr lang="en-US" dirty="0"/>
              <a:t>Fix recipe-modification details using single-cell test results</a:t>
            </a:r>
          </a:p>
          <a:p>
            <a:pPr lvl="3"/>
            <a:r>
              <a:rPr lang="en-US" dirty="0"/>
              <a:t>Evaluate associated risks, (most of which are mechanical), and develop counter-measures and test them with single cells and nine cells.</a:t>
            </a:r>
          </a:p>
          <a:p>
            <a:pPr marL="457200" lvl="0" indent="-457200">
              <a:buFont typeface="+mj-lt"/>
              <a:buAutoNum type="arabicPeriod" startAt="2"/>
            </a:pPr>
            <a:r>
              <a:rPr lang="en-US" b="1" i="1" u="sng" dirty="0">
                <a:solidFill>
                  <a:srgbClr val="FF0000"/>
                </a:solidFill>
              </a:rPr>
              <a:t>Assuming the associated risks are properly </a:t>
            </a:r>
            <a:r>
              <a:rPr lang="en-US" b="1" i="1" u="sng" dirty="0" smtClean="0">
                <a:solidFill>
                  <a:srgbClr val="FF0000"/>
                </a:solidFill>
              </a:rPr>
              <a:t>addressed</a:t>
            </a:r>
            <a:r>
              <a:rPr lang="en-US" dirty="0" smtClean="0"/>
              <a:t>, identify  which </a:t>
            </a:r>
            <a:r>
              <a:rPr lang="en-US" dirty="0"/>
              <a:t>cavity in the planned production cycle should be the first to receive the modified recipe. </a:t>
            </a:r>
          </a:p>
          <a:p>
            <a:pPr marL="457200" lvl="0" indent="-457200">
              <a:buFont typeface="+mj-lt"/>
              <a:buAutoNum type="arabicPeriod" startAt="2"/>
            </a:pPr>
            <a:r>
              <a:rPr lang="en-US" i="1" u="sng" dirty="0" smtClean="0"/>
              <a:t>Trigger</a:t>
            </a:r>
            <a:r>
              <a:rPr lang="en-US" dirty="0" smtClean="0"/>
              <a:t> the modified recipe </a:t>
            </a:r>
            <a:r>
              <a:rPr lang="en-US" dirty="0"/>
              <a:t>to be </a:t>
            </a:r>
            <a:r>
              <a:rPr lang="en-US" dirty="0" smtClean="0"/>
              <a:t>applied </a:t>
            </a:r>
            <a:r>
              <a:rPr lang="en-US" dirty="0"/>
              <a:t>following a review of 1) to 3).</a:t>
            </a:r>
          </a:p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LCLS-II Flux Expulsion Review, 30 June 2016 (M. Ross, SLAC)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22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Agenda: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Intro / Welcome - Marc Ross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Flux Expulsion - Problem Description - Sam Posen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LCLS-II Production </a:t>
            </a:r>
            <a:r>
              <a:rPr lang="en-US" sz="2400" dirty="0" smtClean="0"/>
              <a:t>Material </a:t>
            </a:r>
            <a:r>
              <a:rPr lang="en-US" sz="2400" dirty="0" err="1" smtClean="0"/>
              <a:t>Evalualtion</a:t>
            </a:r>
            <a:r>
              <a:rPr lang="en-US" sz="2400" dirty="0" smtClean="0"/>
              <a:t> </a:t>
            </a:r>
            <a:r>
              <a:rPr lang="en-US" sz="2400" dirty="0"/>
              <a:t>- Ari </a:t>
            </a:r>
            <a:r>
              <a:rPr lang="en-US" sz="2400" dirty="0" err="1"/>
              <a:t>Palczewski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Improving Flux Expulsion - Anna Grassellino, Sam Posen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Cavity Production Impact - Frank Marhauser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Discussion - All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LCLS-II Flux Expulsion Review, 30 June 2016 (M. Ross, SLAC)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28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LCLS-II Schedule: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First delivery of dressed cavities: 	July 2016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Production Finished:			October 2017</a:t>
            </a:r>
          </a:p>
          <a:p>
            <a:pPr marL="522900" lvl="1" indent="-342900"/>
            <a:r>
              <a:rPr lang="en-US" dirty="0" smtClean="0"/>
              <a:t>(68 weeks)</a:t>
            </a:r>
          </a:p>
          <a:p>
            <a:pPr marL="522900" lvl="1" indent="-342900"/>
            <a:r>
              <a:rPr lang="en-US" dirty="0" smtClean="0"/>
              <a:t>Production is proceeding well (see Frank Marhauser). Changes would not be practical before ~ 6</a:t>
            </a:r>
            <a:r>
              <a:rPr lang="en-US" baseline="30000" dirty="0" smtClean="0"/>
              <a:t>th</a:t>
            </a:r>
            <a:r>
              <a:rPr lang="en-US" dirty="0" smtClean="0"/>
              <a:t> module. (3 </a:t>
            </a:r>
            <a:r>
              <a:rPr lang="en-US" dirty="0" err="1" smtClean="0"/>
              <a:t>Jlab</a:t>
            </a:r>
            <a:r>
              <a:rPr lang="en-US" dirty="0" smtClean="0"/>
              <a:t> / 3 Fermilab)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First two cryomodules (prototypes) to be tested summer / fall 2016.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First two production cryomodules to be tested spring 2017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(Cryogenics </a:t>
            </a:r>
            <a:r>
              <a:rPr lang="en-US" dirty="0"/>
              <a:t>Systems Deliveries begin March </a:t>
            </a:r>
            <a:r>
              <a:rPr lang="en-US" dirty="0" smtClean="0"/>
              <a:t>2017)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Last Cryomodule to be delivered to SLAC fall 2018.</a:t>
            </a:r>
          </a:p>
          <a:p>
            <a:r>
              <a:rPr lang="en-US" dirty="0" smtClean="0"/>
              <a:t>			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LCLS-II Flux Expulsion Review, 30 June 2016 (M. Ross, SLAC)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80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lank">
  <a:themeElements>
    <a:clrScheme name="Custom 4">
      <a:dk1>
        <a:srgbClr val="A4001D"/>
      </a:dk1>
      <a:lt1>
        <a:sysClr val="window" lastClr="FFFFFF"/>
      </a:lt1>
      <a:dk2>
        <a:srgbClr val="E17000"/>
      </a:dk2>
      <a:lt2>
        <a:srgbClr val="000000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lank">
  <a:themeElements>
    <a:clrScheme name="Custom 4">
      <a:dk1>
        <a:srgbClr val="A4001D"/>
      </a:dk1>
      <a:lt1>
        <a:sysClr val="window" lastClr="FFFFFF"/>
      </a:lt1>
      <a:dk2>
        <a:srgbClr val="E17000"/>
      </a:dk2>
      <a:lt2>
        <a:srgbClr val="000000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blank">
  <a:themeElements>
    <a:clrScheme name="Custom 4">
      <a:dk1>
        <a:srgbClr val="A4001D"/>
      </a:dk1>
      <a:lt1>
        <a:sysClr val="window" lastClr="FFFFFF"/>
      </a:lt1>
      <a:dk2>
        <a:srgbClr val="E17000"/>
      </a:dk2>
      <a:lt2>
        <a:srgbClr val="000000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blank">
  <a:themeElements>
    <a:clrScheme name="Custom 4">
      <a:dk1>
        <a:srgbClr val="A4001D"/>
      </a:dk1>
      <a:lt1>
        <a:sysClr val="window" lastClr="FFFFFF"/>
      </a:lt1>
      <a:dk2>
        <a:srgbClr val="E17000"/>
      </a:dk2>
      <a:lt2>
        <a:srgbClr val="000000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blank">
  <a:themeElements>
    <a:clrScheme name="Custom 4">
      <a:dk1>
        <a:srgbClr val="A4001D"/>
      </a:dk1>
      <a:lt1>
        <a:sysClr val="window" lastClr="FFFFFF"/>
      </a:lt1>
      <a:dk2>
        <a:srgbClr val="E17000"/>
      </a:dk2>
      <a:lt2>
        <a:srgbClr val="000000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Speaker xmlns="cfd5991d-5105-4517-81d1-2421df7e587e">Marc Ross</Speaker>
    <Date xmlns="cfd5991d-5105-4517-81d1-2421df7e587e">11 Oct 2013, Fri</Dat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5B16B129278F4BA443474C5FCBE6C1" ma:contentTypeVersion="2" ma:contentTypeDescription="Create a new document." ma:contentTypeScope="" ma:versionID="9976dd3d34722493f31688cd35e264a7">
  <xsd:schema xmlns:xsd="http://www.w3.org/2001/XMLSchema" xmlns:xs="http://www.w3.org/2001/XMLSchema" xmlns:p="http://schemas.microsoft.com/office/2006/metadata/properties" xmlns:ns2="cfd5991d-5105-4517-81d1-2421df7e587e" targetNamespace="http://schemas.microsoft.com/office/2006/metadata/properties" ma:root="true" ma:fieldsID="71c9fa1aa55e76b788cd6fa7a897bf00" ns2:_="">
    <xsd:import namespace="cfd5991d-5105-4517-81d1-2421df7e587e"/>
    <xsd:element name="properties">
      <xsd:complexType>
        <xsd:sequence>
          <xsd:element name="documentManagement">
            <xsd:complexType>
              <xsd:all>
                <xsd:element ref="ns2:Date"/>
                <xsd:element ref="ns2:Speak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d5991d-5105-4517-81d1-2421df7e587e" elementFormDefault="qualified">
    <xsd:import namespace="http://schemas.microsoft.com/office/2006/documentManagement/types"/>
    <xsd:import namespace="http://schemas.microsoft.com/office/infopath/2007/PartnerControls"/>
    <xsd:element name="Date" ma:index="8" ma:displayName="Date" ma:format="RadioButtons" ma:internalName="Date">
      <xsd:simpleType>
        <xsd:restriction base="dms:Choice">
          <xsd:enumeration value="09 Oct 2013, Wed"/>
          <xsd:enumeration value="10 Oct 2013, Thur"/>
          <xsd:enumeration value="11 Oct 2013, Fri"/>
          <xsd:enumeration value="Planning Documents"/>
        </xsd:restriction>
      </xsd:simpleType>
    </xsd:element>
    <xsd:element name="Speaker" ma:index="9" nillable="true" ma:displayName="Speaker" ma:internalName="Speak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1B16AA-9221-46AE-B700-523442ABDABD}">
  <ds:schemaRefs>
    <ds:schemaRef ds:uri="http://purl.org/dc/elements/1.1/"/>
    <ds:schemaRef ds:uri="http://schemas.microsoft.com/office/2006/documentManagement/types"/>
    <ds:schemaRef ds:uri="http://purl.org/dc/dcmitype/"/>
    <ds:schemaRef ds:uri="cfd5991d-5105-4517-81d1-2421df7e587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DE3F1C6-E643-4597-BD68-C599B5629A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79BB64-35D8-4940-BE89-6E8FF02106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d5991d-5105-4517-81d1-2421df7e58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66691</TotalTime>
  <Words>573</Words>
  <Application>Microsoft Office PowerPoint</Application>
  <PresentationFormat>On-screen Show (4:3)</PresentationFormat>
  <Paragraphs>96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ＭＳ Ｐゴシック</vt:lpstr>
      <vt:lpstr>Arial</vt:lpstr>
      <vt:lpstr>Wingdings</vt:lpstr>
      <vt:lpstr>1_blank</vt:lpstr>
      <vt:lpstr>2_blank</vt:lpstr>
      <vt:lpstr>3_blank</vt:lpstr>
      <vt:lpstr>4_blank</vt:lpstr>
      <vt:lpstr>5_blank</vt:lpstr>
      <vt:lpstr>Blank</vt:lpstr>
      <vt:lpstr>Magnetic-flux expulsion in SRF cavities</vt:lpstr>
      <vt:lpstr>Background:</vt:lpstr>
      <vt:lpstr>Introduction and Welcome</vt:lpstr>
      <vt:lpstr>Objective and Assumptions:</vt:lpstr>
      <vt:lpstr>Review Charge Questions:</vt:lpstr>
      <vt:lpstr>Proposal to be reviewed (1/2):</vt:lpstr>
      <vt:lpstr>Proposal (2/2):</vt:lpstr>
      <vt:lpstr>Review Agenda:</vt:lpstr>
      <vt:lpstr>LCLS-II Schedule:</vt:lpstr>
      <vt:lpstr>Thank you!</vt:lpstr>
    </vt:vector>
  </TitlesOfParts>
  <Company>SLAC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LCLS-II R &amp; D Plans Plenary presentation</dc:title>
  <dc:creator>mcrec@slac.stanford.edu</dc:creator>
  <cp:lastModifiedBy>Ross, Marc C.</cp:lastModifiedBy>
  <cp:revision>2240</cp:revision>
  <cp:lastPrinted>2009-07-27T17:31:51Z</cp:lastPrinted>
  <dcterms:created xsi:type="dcterms:W3CDTF">2009-11-23T23:38:17Z</dcterms:created>
  <dcterms:modified xsi:type="dcterms:W3CDTF">2016-06-30T12:02:58Z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0x010100065B16B129278F4BA443474C5FCBE6C1</vt:lpwstr>
  </property>
  <property fmtid="{D5CDD505-2E9C-101B-9397-08002B2CF9AE}" pid="3" name="DocType">
    <vt:lpwstr>Presentation</vt:lpwstr>
  </property>
  <property fmtid="{D5CDD505-2E9C-101B-9397-08002B2CF9AE}" pid="4" name="Plenary Agenda Item">
    <vt:lpwstr>7</vt:lpwstr>
  </property>
  <property fmtid="{D5CDD505-2E9C-101B-9397-08002B2CF9AE}" pid="5" name="Formatting Updated">
    <vt:lpwstr>true</vt:lpwstr>
  </property>
  <property fmtid="{D5CDD505-2E9C-101B-9397-08002B2CF9AE}" pid="6" name="Plenary Agenda">
    <vt:lpwstr>8</vt:lpwstr>
  </property>
</Properties>
</file>