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97" r:id="rId3"/>
    <p:sldId id="398" r:id="rId4"/>
    <p:sldId id="399" r:id="rId5"/>
    <p:sldId id="401" r:id="rId6"/>
    <p:sldId id="328" r:id="rId7"/>
    <p:sldId id="327" r:id="rId8"/>
    <p:sldId id="366" r:id="rId9"/>
    <p:sldId id="380" r:id="rId10"/>
    <p:sldId id="396" r:id="rId11"/>
    <p:sldId id="383" r:id="rId12"/>
    <p:sldId id="381" r:id="rId13"/>
    <p:sldId id="368" r:id="rId14"/>
    <p:sldId id="359" r:id="rId15"/>
    <p:sldId id="403" r:id="rId16"/>
    <p:sldId id="413" r:id="rId17"/>
    <p:sldId id="404" r:id="rId18"/>
    <p:sldId id="391" r:id="rId19"/>
    <p:sldId id="412" r:id="rId20"/>
    <p:sldId id="414" r:id="rId21"/>
    <p:sldId id="415" r:id="rId22"/>
    <p:sldId id="405" r:id="rId23"/>
    <p:sldId id="408" r:id="rId24"/>
    <p:sldId id="409" r:id="rId25"/>
    <p:sldId id="407" r:id="rId26"/>
    <p:sldId id="406" r:id="rId27"/>
    <p:sldId id="411" r:id="rId28"/>
    <p:sldId id="410" r:id="rId29"/>
    <p:sldId id="385" r:id="rId30"/>
    <p:sldId id="376" r:id="rId31"/>
    <p:sldId id="395" r:id="rId32"/>
    <p:sldId id="386" r:id="rId33"/>
    <p:sldId id="377" r:id="rId34"/>
    <p:sldId id="364" r:id="rId35"/>
    <p:sldId id="351" r:id="rId36"/>
    <p:sldId id="362" r:id="rId37"/>
    <p:sldId id="387" r:id="rId38"/>
    <p:sldId id="389" r:id="rId39"/>
    <p:sldId id="384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6DE"/>
    <a:srgbClr val="F3F0AB"/>
    <a:srgbClr val="3333FF"/>
    <a:srgbClr val="D03C14"/>
    <a:srgbClr val="26BE31"/>
    <a:srgbClr val="8A0CD8"/>
    <a:srgbClr val="EAEAC2"/>
    <a:srgbClr val="C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2" autoAdjust="0"/>
  </p:normalViewPr>
  <p:slideViewPr>
    <p:cSldViewPr>
      <p:cViewPr>
        <p:scale>
          <a:sx n="112" d="100"/>
          <a:sy n="112" d="100"/>
        </p:scale>
        <p:origin x="-15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2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image" Target="../media/image39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70B264-899C-7043-AE67-CED971C09BED}" type="datetimeFigureOut">
              <a:rPr lang="en-US"/>
              <a:pPr>
                <a:defRPr/>
              </a:pPr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BD45160-160E-0240-9FB4-500C4ED6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1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20136D-8D15-0645-B412-4174C3D6431E}" type="datetimeFigureOut">
              <a:rPr lang="es-MX"/>
              <a:pPr>
                <a:defRPr/>
              </a:pPr>
              <a:t>3/9/17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5E835F-164E-1C41-B9E6-9B48185AB95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9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8D1A30-4810-5B47-A8C5-8FDEB54AAB7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724F4F-5A4F-674A-933F-2E5094D85B48}" type="slidenum">
              <a:rPr lang="es-MX" sz="1200"/>
              <a:pPr eaLnBrk="1" hangingPunct="1"/>
              <a:t>13</a:t>
            </a:fld>
            <a:endParaRPr lang="es-MX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E367BB-5B6D-4743-8214-E297006AC988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36650" y="685800"/>
            <a:ext cx="45862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MX" sz="18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6FE33-85CB-A441-B53E-263D49E8A707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1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9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4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0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2447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20" Type="http://schemas.openxmlformats.org/officeDocument/2006/relationships/oleObject" Target="../embeddings/oleObject28.bin"/><Relationship Id="rId21" Type="http://schemas.openxmlformats.org/officeDocument/2006/relationships/image" Target="../media/image39.w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5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6.w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7.w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7.wmf"/><Relationship Id="rId5" Type="http://schemas.openxmlformats.org/officeDocument/2006/relationships/image" Target="../media/image48.pn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41.wmf"/><Relationship Id="rId10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image" Target="../media/image71.wmf"/><Relationship Id="rId10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47.bin"/><Relationship Id="rId11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7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82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8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6" Type="http://schemas.openxmlformats.org/officeDocument/2006/relationships/image" Target="../media/image17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19250" y="476250"/>
            <a:ext cx="7056438" cy="158432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Arial" charset="0"/>
              </a:rPr>
              <a:t>T</a:t>
            </a:r>
            <a:r>
              <a:rPr lang="en-GB" sz="3600">
                <a:latin typeface="Arial" charset="0"/>
              </a:rPr>
              <a:t>he temperature of a single chaotic eigenstate </a:t>
            </a:r>
          </a:p>
        </p:txBody>
      </p:sp>
      <p:pic>
        <p:nvPicPr>
          <p:cNvPr id="15362" name="Picture 4" descr="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1187450" cy="172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84438" y="2708275"/>
            <a:ext cx="495300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latin typeface="Times New Roman" charset="0"/>
              </a:rPr>
              <a:t>F. M. </a:t>
            </a:r>
            <a:r>
              <a:rPr lang="en-US" sz="3200" b="1" dirty="0" err="1" smtClean="0">
                <a:latin typeface="Times New Roman" charset="0"/>
              </a:rPr>
              <a:t>Izrailev</a:t>
            </a:r>
            <a:endParaRPr lang="en-US" sz="3200" b="1" dirty="0">
              <a:latin typeface="Times New Roman" charset="0"/>
            </a:endParaRPr>
          </a:p>
          <a:p>
            <a:pPr algn="ctr"/>
            <a:r>
              <a:rPr lang="en-US" sz="2000" b="1" dirty="0" err="1">
                <a:solidFill>
                  <a:srgbClr val="990099"/>
                </a:solidFill>
                <a:latin typeface="Times New Roman" charset="0"/>
              </a:rPr>
              <a:t>Instituto</a:t>
            </a:r>
            <a:r>
              <a:rPr lang="en-US" sz="2000" b="1" dirty="0">
                <a:solidFill>
                  <a:srgbClr val="990099"/>
                </a:solidFill>
                <a:latin typeface="Times New Roman" charset="0"/>
              </a:rPr>
              <a:t> de </a:t>
            </a:r>
            <a:r>
              <a:rPr lang="en-US" sz="2000" b="1" dirty="0" err="1">
                <a:solidFill>
                  <a:srgbClr val="990099"/>
                </a:solidFill>
                <a:latin typeface="Times New Roman" charset="0"/>
              </a:rPr>
              <a:t>Física</a:t>
            </a:r>
            <a:r>
              <a:rPr lang="en-US" sz="2000" b="1" dirty="0">
                <a:solidFill>
                  <a:srgbClr val="990099"/>
                </a:solidFill>
                <a:latin typeface="Times New Roman" charset="0"/>
              </a:rPr>
              <a:t>, BUAP, Puebla, </a:t>
            </a:r>
            <a:r>
              <a:rPr lang="en-US" sz="2000" b="1" dirty="0" smtClean="0">
                <a:solidFill>
                  <a:srgbClr val="990099"/>
                </a:solidFill>
                <a:latin typeface="Times New Roman" charset="0"/>
              </a:rPr>
              <a:t>México</a:t>
            </a:r>
          </a:p>
          <a:p>
            <a:pPr algn="ctr"/>
            <a:r>
              <a:rPr lang="en-US" sz="2000" b="1" dirty="0" smtClean="0">
                <a:solidFill>
                  <a:srgbClr val="990099"/>
                </a:solidFill>
                <a:latin typeface="Times New Roman" charset="0"/>
              </a:rPr>
              <a:t>Michigan State University, USA</a:t>
            </a:r>
            <a:endParaRPr lang="en-US" sz="2000" b="1" dirty="0">
              <a:solidFill>
                <a:srgbClr val="990099"/>
              </a:solidFill>
              <a:latin typeface="Times New Roman" charset="0"/>
            </a:endParaRPr>
          </a:p>
          <a:p>
            <a:pPr algn="ctr"/>
            <a:endParaRPr lang="en-US" sz="3200" b="1" baseline="30000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68313" y="486886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990099"/>
                </a:solidFill>
                <a:latin typeface="Times New Roman" charset="0"/>
              </a:rPr>
              <a:t>In collaboration with:</a:t>
            </a:r>
            <a:endParaRPr lang="en-US" sz="3200" b="1" baseline="3000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95288" y="5300663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/>
              <a:t>F. Borgonovi and  F. Mattiotti (Brescia, Italy)</a:t>
            </a:r>
          </a:p>
        </p:txBody>
      </p:sp>
      <p:sp>
        <p:nvSpPr>
          <p:cNvPr id="1536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772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chemeClr val="accent2"/>
                </a:solidFill>
                <a:cs typeface="Times New Roman" charset="0"/>
              </a:rPr>
              <a:t>Chaotic dynamics of systems of interacting particles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type="title" sz="quarter"/>
          </p:nvPr>
        </p:nvGraphicFramePr>
        <p:xfrm>
          <a:off x="3200400" y="1143000"/>
          <a:ext cx="20208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799753" imgH="253890" progId="Equation.3">
                  <p:embed/>
                </p:oleObj>
              </mc:Choice>
              <mc:Fallback>
                <p:oleObj name="Equation" r:id="rId3" imgW="799753" imgH="25389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0208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3352800"/>
          <a:ext cx="3841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3841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914400" y="472440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800" smtClean="0">
              <a:cs typeface="+mn-cs"/>
            </a:endParaRPr>
          </a:p>
        </p:txBody>
      </p:sp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381000" y="1981200"/>
          <a:ext cx="568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7" imgW="228501" imgH="253890" progId="Equation.3">
                  <p:embed/>
                </p:oleObj>
              </mc:Choice>
              <mc:Fallback>
                <p:oleObj name="Equation" r:id="rId7" imgW="228501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5683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defRPr/>
            </a:pPr>
            <a:r>
              <a:rPr lang="en-US" sz="2800" smtClean="0">
                <a:solidFill>
                  <a:schemeClr val="accent2"/>
                </a:solidFill>
                <a:cs typeface="+mn-cs"/>
              </a:rPr>
              <a:t>-  </a:t>
            </a:r>
            <a:r>
              <a:rPr lang="ja-JP" altLang="en-US" sz="2800" b="1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sz="2800" b="1" smtClean="0">
                <a:solidFill>
                  <a:schemeClr val="accent2"/>
                </a:solidFill>
                <a:cs typeface="+mn-cs"/>
              </a:rPr>
              <a:t>non-perturbed</a:t>
            </a:r>
            <a:r>
              <a:rPr lang="ja-JP" altLang="en-US" sz="2800" b="1" smtClean="0">
                <a:solidFill>
                  <a:schemeClr val="accent2"/>
                </a:solidFill>
                <a:latin typeface="Arial"/>
                <a:cs typeface="+mn-cs"/>
              </a:rPr>
              <a:t>”</a:t>
            </a:r>
            <a:r>
              <a:rPr lang="en-US" sz="2800" b="1" smtClean="0">
                <a:solidFill>
                  <a:schemeClr val="accent2"/>
                </a:solidFill>
                <a:cs typeface="+mn-cs"/>
              </a:rPr>
              <a:t> part (describes the non-interacting particles/quasi-particles)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990600" y="3400425"/>
            <a:ext cx="6827838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solidFill>
                  <a:schemeClr val="accent2"/>
                </a:solidFill>
                <a:cs typeface="+mn-cs"/>
              </a:rPr>
              <a:t>interaction between particles, or, with an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chemeClr val="accent2"/>
                </a:solidFill>
                <a:cs typeface="+mn-cs"/>
              </a:rPr>
              <a:t>external field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143000" y="4876800"/>
            <a:ext cx="6553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chemeClr val="accent2"/>
                </a:solidFill>
                <a:cs typeface="+mn-cs"/>
              </a:rPr>
              <a:t>Many-body chaos – how to characterize?</a:t>
            </a:r>
            <a:r>
              <a:rPr lang="en-US" sz="2800" smtClean="0">
                <a:solidFill>
                  <a:schemeClr val="accent2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191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114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89646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6840537" cy="522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Chaotic eigenstates in a gold atom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042988" y="5516563"/>
            <a:ext cx="6842125" cy="893762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G.F.Gribakin, A.A.Gribakina, V.V.Flambaum, arXiv:physics/9811010; Aust. J. Phys. 52 (</a:t>
            </a:r>
            <a:r>
              <a:rPr lang="en-US" sz="2000" b="1" i="1">
                <a:solidFill>
                  <a:srgbClr val="FF0000"/>
                </a:solidFill>
              </a:rPr>
              <a:t>1999</a:t>
            </a:r>
            <a:r>
              <a:rPr lang="en-US" sz="2000" b="1" i="1">
                <a:solidFill>
                  <a:srgbClr val="660033"/>
                </a:solidFill>
              </a:rPr>
              <a:t>) 443.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24300" y="6305550"/>
            <a:ext cx="49323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(</a:t>
            </a:r>
            <a:r>
              <a:rPr lang="en-GB" sz="2000" b="1">
                <a:solidFill>
                  <a:srgbClr val="3333CC"/>
                </a:solidFill>
              </a:rPr>
              <a:t>problem of electron recombination )</a:t>
            </a:r>
          </a:p>
        </p:txBody>
      </p:sp>
      <p:sp>
        <p:nvSpPr>
          <p:cNvPr id="256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24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1813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6985000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Thermalization in an isolated gold atom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042988" y="5516563"/>
            <a:ext cx="6842125" cy="893762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G.F.Gribakin, A.A.Gribakina, V.V.Flambaum, arXiv:physics/9811010; Aust. J. Phys. 52 (</a:t>
            </a:r>
            <a:r>
              <a:rPr lang="en-US" sz="2000" b="1" i="1">
                <a:solidFill>
                  <a:srgbClr val="FF0000"/>
                </a:solidFill>
              </a:rPr>
              <a:t>1999</a:t>
            </a:r>
            <a:r>
              <a:rPr lang="en-US" sz="2000" b="1" i="1">
                <a:solidFill>
                  <a:srgbClr val="660033"/>
                </a:solidFill>
              </a:rPr>
              <a:t>) 443.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285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4962525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Two-Body Interaction Model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695450" y="914400"/>
          <a:ext cx="56102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Equation" r:id="rId4" imgW="2247900" imgH="444500" progId="Equation.3">
                  <p:embed/>
                </p:oleObj>
              </mc:Choice>
              <mc:Fallback>
                <p:oleObj name="Equation" r:id="rId4" imgW="22479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914400"/>
                        <a:ext cx="5610225" cy="1108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95288" y="2276475"/>
          <a:ext cx="18859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Equation" r:id="rId6" imgW="952087" imgH="253890" progId="Equation.3">
                  <p:embed/>
                </p:oleObj>
              </mc:Choice>
              <mc:Fallback>
                <p:oleObj name="Equation" r:id="rId6" imgW="952087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1885950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362200" y="2286000"/>
            <a:ext cx="401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single-particle states</a:t>
            </a: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827088" y="2924175"/>
          <a:ext cx="603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" name="Equation" r:id="rId8" imgW="304668" imgH="241195" progId="Equation.3">
                  <p:embed/>
                </p:oleObj>
              </mc:Choice>
              <mc:Fallback>
                <p:oleObj name="Equation" r:id="rId8" imgW="30466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24175"/>
                        <a:ext cx="603250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524000" y="28956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two-body matrix elements (random or dynamical)</a:t>
            </a:r>
          </a:p>
        </p:txBody>
      </p:sp>
      <p:graphicFrame>
        <p:nvGraphicFramePr>
          <p:cNvPr id="30727" name="Object 5"/>
          <p:cNvGraphicFramePr>
            <a:graphicFrameLocks noChangeAspect="1"/>
          </p:cNvGraphicFramePr>
          <p:nvPr/>
        </p:nvGraphicFramePr>
        <p:xfrm>
          <a:off x="1763713" y="3573463"/>
          <a:ext cx="352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" name="Equation" r:id="rId10" imgW="177646" imgH="139579" progId="Equation.3">
                  <p:embed/>
                </p:oleObj>
              </mc:Choice>
              <mc:Fallback>
                <p:oleObj name="Equation" r:id="rId10" imgW="177646" imgH="1395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73463"/>
                        <a:ext cx="352425" cy="27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362200" y="3429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number of single-particle states</a:t>
            </a:r>
          </a:p>
        </p:txBody>
      </p:sp>
      <p:graphicFrame>
        <p:nvGraphicFramePr>
          <p:cNvPr id="30729" name="Object 6"/>
          <p:cNvGraphicFramePr>
            <a:graphicFrameLocks noChangeAspect="1"/>
          </p:cNvGraphicFramePr>
          <p:nvPr/>
        </p:nvGraphicFramePr>
        <p:xfrm>
          <a:off x="1835150" y="4005263"/>
          <a:ext cx="2508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"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250825" cy="277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362200" y="3886200"/>
            <a:ext cx="609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number of particles (“quaisi-particles”)</a:t>
            </a:r>
          </a:p>
        </p:txBody>
      </p:sp>
      <p:graphicFrame>
        <p:nvGraphicFramePr>
          <p:cNvPr id="30731" name="Object 7"/>
          <p:cNvGraphicFramePr>
            <a:graphicFrameLocks noChangeAspect="1"/>
          </p:cNvGraphicFramePr>
          <p:nvPr/>
        </p:nvGraphicFramePr>
        <p:xfrm>
          <a:off x="1763713" y="4365625"/>
          <a:ext cx="3508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Equation" r:id="rId14" imgW="177646" imgH="228402" progId="Equation.3">
                  <p:embed/>
                </p:oleObj>
              </mc:Choice>
              <mc:Fallback>
                <p:oleObj name="Equation" r:id="rId14" imgW="177646" imgH="2284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365625"/>
                        <a:ext cx="350837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2362200" y="43434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energy of single-particle states</a:t>
            </a:r>
          </a:p>
        </p:txBody>
      </p:sp>
      <p:graphicFrame>
        <p:nvGraphicFramePr>
          <p:cNvPr id="30733" name="Object 8"/>
          <p:cNvGraphicFramePr>
            <a:graphicFrameLocks noChangeAspect="1"/>
          </p:cNvGraphicFramePr>
          <p:nvPr/>
        </p:nvGraphicFramePr>
        <p:xfrm>
          <a:off x="468313" y="5013325"/>
          <a:ext cx="377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" name="Equation" r:id="rId16" imgW="190335" imgH="164957" progId="Equation.3">
                  <p:embed/>
                </p:oleObj>
              </mc:Choice>
              <mc:Fallback>
                <p:oleObj name="Equation" r:id="rId16" imgW="190335" imgH="16495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13325"/>
                        <a:ext cx="37782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62000" y="49530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is considered in the many-particle basis of </a:t>
            </a:r>
          </a:p>
        </p:txBody>
      </p:sp>
      <p:graphicFrame>
        <p:nvGraphicFramePr>
          <p:cNvPr id="30735" name="Object 9"/>
          <p:cNvGraphicFramePr>
            <a:graphicFrameLocks noChangeAspect="1"/>
          </p:cNvGraphicFramePr>
          <p:nvPr/>
        </p:nvGraphicFramePr>
        <p:xfrm>
          <a:off x="6705600" y="4876800"/>
          <a:ext cx="19907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Equation" r:id="rId18" imgW="1002865" imgH="431613" progId="Equation.3">
                  <p:embed/>
                </p:oleObj>
              </mc:Choice>
              <mc:Fallback>
                <p:oleObj name="Equation" r:id="rId18" imgW="100286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1990725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0"/>
          <p:cNvGraphicFramePr>
            <a:graphicFrameLocks noChangeAspect="1"/>
          </p:cNvGraphicFramePr>
          <p:nvPr/>
        </p:nvGraphicFramePr>
        <p:xfrm>
          <a:off x="468313" y="5732463"/>
          <a:ext cx="454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Equation" r:id="rId20" imgW="228600" imgH="228600" progId="Equation.3">
                  <p:embed/>
                </p:oleObj>
              </mc:Choice>
              <mc:Fallback>
                <p:oleObj name="Equation" r:id="rId20" imgW="2286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2463"/>
                        <a:ext cx="454025" cy="452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971550" y="5732463"/>
            <a:ext cx="7848600" cy="4619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b="1"/>
              <a:t>determines the basis in which the dynamics occurs</a:t>
            </a:r>
          </a:p>
        </p:txBody>
      </p:sp>
      <p:sp>
        <p:nvSpPr>
          <p:cNvPr id="3073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766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223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4643438" y="1773238"/>
          <a:ext cx="5397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9" name="Equation" r:id="rId6" imgW="164881" imgH="164881" progId="Equation.3">
                  <p:embed/>
                </p:oleObj>
              </mc:Choice>
              <mc:Fallback>
                <p:oleObj name="Equation" r:id="rId6" imgW="164881" imgH="16488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73238"/>
                        <a:ext cx="5397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4643438" y="2565400"/>
          <a:ext cx="665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8" imgW="203112" imgH="241195" progId="Equation.3">
                  <p:embed/>
                </p:oleObj>
              </mc:Choice>
              <mc:Fallback>
                <p:oleObj name="Equation" r:id="rId8" imgW="20311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65400"/>
                        <a:ext cx="665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953000" y="1676400"/>
            <a:ext cx="396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2000">
                <a:solidFill>
                  <a:srgbClr val="3333CC"/>
                </a:solidFill>
              </a:rPr>
              <a:t>- </a:t>
            </a:r>
            <a:r>
              <a:rPr lang="en-GB" sz="2000" b="1">
                <a:solidFill>
                  <a:srgbClr val="3333CC"/>
                </a:solidFill>
              </a:rPr>
              <a:t>density of </a:t>
            </a:r>
            <a:r>
              <a:rPr lang="en-GB" sz="2000" b="1">
                <a:solidFill>
                  <a:srgbClr val="660033"/>
                </a:solidFill>
              </a:rPr>
              <a:t>all</a:t>
            </a:r>
            <a:r>
              <a:rPr lang="en-GB" sz="2000" b="1">
                <a:solidFill>
                  <a:srgbClr val="3333CC"/>
                </a:solidFill>
              </a:rPr>
              <a:t> many-body states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181600" y="2514600"/>
            <a:ext cx="3962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2000">
                <a:solidFill>
                  <a:srgbClr val="3333CC"/>
                </a:solidFill>
              </a:rPr>
              <a:t>- </a:t>
            </a:r>
            <a:r>
              <a:rPr lang="en-GB" sz="2000" b="1">
                <a:solidFill>
                  <a:srgbClr val="3333CC"/>
                </a:solidFill>
              </a:rPr>
              <a:t>density of many-body states </a:t>
            </a:r>
            <a:r>
              <a:rPr lang="en-GB" sz="2000" b="1">
                <a:solidFill>
                  <a:srgbClr val="660033"/>
                </a:solidFill>
              </a:rPr>
              <a:t>directly connected</a:t>
            </a:r>
            <a:r>
              <a:rPr lang="en-GB" sz="2000" b="1">
                <a:solidFill>
                  <a:srgbClr val="3333CC"/>
                </a:solidFill>
              </a:rPr>
              <a:t> by the two-body interaction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787900" y="3716338"/>
            <a:ext cx="2362200" cy="547687"/>
          </a:xfrm>
          <a:prstGeom prst="rect">
            <a:avLst/>
          </a:prstGeom>
          <a:solidFill>
            <a:srgbClr val="FFFFCC"/>
          </a:solidFill>
          <a:ln w="9360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2000" b="1">
                <a:solidFill>
                  <a:srgbClr val="2A06DE"/>
                </a:solidFill>
              </a:rPr>
              <a:t>Onset of chaos:</a:t>
            </a:r>
          </a:p>
        </p:txBody>
      </p:sp>
      <p:graphicFrame>
        <p:nvGraphicFramePr>
          <p:cNvPr id="32777" name="Object 4"/>
          <p:cNvGraphicFramePr>
            <a:graphicFrameLocks noChangeAspect="1"/>
          </p:cNvGraphicFramePr>
          <p:nvPr/>
        </p:nvGraphicFramePr>
        <p:xfrm>
          <a:off x="7315200" y="3733800"/>
          <a:ext cx="12700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r:id="rId10" imgW="558578" imgH="355464" progId="">
                  <p:embed/>
                </p:oleObj>
              </mc:Choice>
              <mc:Fallback>
                <p:oleObj r:id="rId10" imgW="558578" imgH="35546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2700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3916"/>
              </p:ext>
            </p:extLst>
          </p:nvPr>
        </p:nvGraphicFramePr>
        <p:xfrm>
          <a:off x="4355976" y="4581128"/>
          <a:ext cx="45910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12" imgW="2311400" imgH="228600" progId="Equation.3">
                  <p:embed/>
                </p:oleObj>
              </mc:Choice>
              <mc:Fallback>
                <p:oleObj name="Equation" r:id="rId12" imgW="2311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45910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381000" y="19050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3505200" y="4876800"/>
            <a:ext cx="381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32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74400"/>
              </p:ext>
            </p:extLst>
          </p:nvPr>
        </p:nvGraphicFramePr>
        <p:xfrm>
          <a:off x="395536" y="2060848"/>
          <a:ext cx="331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r:id="rId14" imgW="101454" imgH="177547" progId="">
                  <p:embed/>
                </p:oleObj>
              </mc:Choice>
              <mc:Fallback>
                <p:oleObj r:id="rId14" imgW="101454" imgH="17754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3317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01441"/>
              </p:ext>
            </p:extLst>
          </p:nvPr>
        </p:nvGraphicFramePr>
        <p:xfrm>
          <a:off x="3491880" y="5157192"/>
          <a:ext cx="4143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r:id="rId16" imgW="126832" imgH="202929" progId="">
                  <p:embed/>
                </p:oleObj>
              </mc:Choice>
              <mc:Fallback>
                <p:oleObj r:id="rId16" imgW="126832" imgH="20292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157192"/>
                        <a:ext cx="4143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43908"/>
              </p:ext>
            </p:extLst>
          </p:nvPr>
        </p:nvGraphicFramePr>
        <p:xfrm>
          <a:off x="107504" y="5085184"/>
          <a:ext cx="7477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name="Equation" r:id="rId18" imgW="228600" imgH="241300" progId="Equation.3">
                  <p:embed/>
                </p:oleObj>
              </mc:Choice>
              <mc:Fallback>
                <p:oleObj name="Equation" r:id="rId18" imgW="2286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85184"/>
                        <a:ext cx="7477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7544" y="23623"/>
            <a:ext cx="8351837" cy="150810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V.V.Flambaum</a:t>
            </a:r>
            <a:r>
              <a:rPr lang="en-US" sz="2000" b="1" i="1" dirty="0">
                <a:solidFill>
                  <a:srgbClr val="660033"/>
                </a:solidFill>
              </a:rPr>
              <a:t> and F.M.I., “</a:t>
            </a:r>
            <a:r>
              <a:rPr lang="en-US" altLang="ja-JP" sz="2000" b="1" i="1" dirty="0">
                <a:solidFill>
                  <a:srgbClr val="2A06DE"/>
                </a:solidFill>
              </a:rPr>
              <a:t>Statistical theory of finite Fermi systems based on the structure of chaotic eigenstates</a:t>
            </a:r>
            <a:r>
              <a:rPr lang="en-US" sz="2000" b="1" i="1" dirty="0">
                <a:solidFill>
                  <a:srgbClr val="660033"/>
                </a:solidFill>
              </a:rPr>
              <a:t>”</a:t>
            </a:r>
            <a:r>
              <a:rPr lang="en-US" altLang="ja-JP" sz="2000" b="1" i="1" dirty="0">
                <a:solidFill>
                  <a:srgbClr val="660033"/>
                </a:solidFill>
              </a:rPr>
              <a:t>, Phys. Rev. E 56 (</a:t>
            </a:r>
            <a:r>
              <a:rPr lang="en-US" altLang="ja-JP" sz="2000" b="1" i="1" dirty="0">
                <a:solidFill>
                  <a:srgbClr val="FF0000"/>
                </a:solidFill>
              </a:rPr>
              <a:t>1997</a:t>
            </a:r>
            <a:r>
              <a:rPr lang="en-US" altLang="ja-JP" sz="2000" b="1" i="1" dirty="0">
                <a:solidFill>
                  <a:srgbClr val="660033"/>
                </a:solidFill>
              </a:rPr>
              <a:t>) 5144; </a:t>
            </a:r>
            <a:r>
              <a:rPr lang="en-US" altLang="ja-JP" sz="2000" b="1" i="1" dirty="0" err="1">
                <a:solidFill>
                  <a:srgbClr val="660033"/>
                </a:solidFill>
              </a:rPr>
              <a:t>V.V.Flambaum</a:t>
            </a:r>
            <a:r>
              <a:rPr lang="en-US" altLang="ja-JP" sz="2000" b="1" i="1" dirty="0">
                <a:solidFill>
                  <a:srgbClr val="660033"/>
                </a:solidFill>
              </a:rPr>
              <a:t>, F.M.I., </a:t>
            </a:r>
            <a:r>
              <a:rPr lang="en-US" altLang="ja-JP" sz="2000" b="1" i="1" dirty="0" err="1">
                <a:solidFill>
                  <a:srgbClr val="660033"/>
                </a:solidFill>
              </a:rPr>
              <a:t>G.Casati</a:t>
            </a:r>
            <a:r>
              <a:rPr lang="en-US" altLang="ja-JP" sz="2000" b="1" i="1" dirty="0">
                <a:solidFill>
                  <a:srgbClr val="660033"/>
                </a:solidFill>
              </a:rPr>
              <a:t>, Phys. Rev. E 54 (</a:t>
            </a:r>
            <a:r>
              <a:rPr lang="en-US" altLang="ja-JP" sz="2000" b="1" i="1" dirty="0">
                <a:solidFill>
                  <a:srgbClr val="FF0000"/>
                </a:solidFill>
              </a:rPr>
              <a:t>1996</a:t>
            </a:r>
            <a:r>
              <a:rPr lang="en-US" altLang="ja-JP" sz="2000" b="1" i="1" dirty="0">
                <a:solidFill>
                  <a:srgbClr val="660033"/>
                </a:solidFill>
              </a:rPr>
              <a:t>) 2136</a:t>
            </a:r>
            <a:r>
              <a:rPr lang="en-US" altLang="ja-JP" sz="2000" b="1" i="1" dirty="0" smtClean="0">
                <a:solidFill>
                  <a:srgbClr val="660033"/>
                </a:solidFill>
              </a:rPr>
              <a:t>.</a:t>
            </a:r>
            <a:endParaRPr lang="en-US" altLang="ja-JP" sz="20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491537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48130" name="Picture 3" descr="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7208837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137525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Strength function: from Breit-Wigner to Gauss </a:t>
            </a:r>
          </a:p>
        </p:txBody>
      </p:sp>
      <p:sp>
        <p:nvSpPr>
          <p:cNvPr id="44034" name="Text Box 12"/>
          <p:cNvSpPr txBox="1">
            <a:spLocks noChangeArrowheads="1"/>
          </p:cNvSpPr>
          <p:nvPr/>
        </p:nvSpPr>
        <p:spPr bwMode="auto">
          <a:xfrm>
            <a:off x="250825" y="2420938"/>
            <a:ext cx="543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2A06DE"/>
                </a:solidFill>
              </a:rPr>
              <a:t>BW is characterized by half-width: </a:t>
            </a:r>
          </a:p>
        </p:txBody>
      </p:sp>
      <p:graphicFrame>
        <p:nvGraphicFramePr>
          <p:cNvPr id="44035" name="Object 7"/>
          <p:cNvGraphicFramePr>
            <a:graphicFrameLocks noChangeAspect="1"/>
          </p:cNvGraphicFramePr>
          <p:nvPr/>
        </p:nvGraphicFramePr>
        <p:xfrm>
          <a:off x="6227763" y="2997200"/>
          <a:ext cx="250031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3" imgW="1002865" imgH="418918" progId="Equation.3">
                  <p:embed/>
                </p:oleObj>
              </mc:Choice>
              <mc:Fallback>
                <p:oleObj name="Equation" r:id="rId3" imgW="1002865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997200"/>
                        <a:ext cx="2500312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12"/>
          <p:cNvSpPr txBox="1">
            <a:spLocks noChangeArrowheads="1"/>
          </p:cNvSpPr>
          <p:nvPr/>
        </p:nvSpPr>
        <p:spPr bwMode="auto">
          <a:xfrm>
            <a:off x="0" y="3213100"/>
            <a:ext cx="615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2A06DE"/>
                </a:solidFill>
              </a:rPr>
              <a:t>Gauss is characterized by its variance: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6084888" y="2133600"/>
          <a:ext cx="27844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5" imgW="1117115" imgH="342751" progId="Equation.3">
                  <p:embed/>
                </p:oleObj>
              </mc:Choice>
              <mc:Fallback>
                <p:oleObj name="Equation" r:id="rId5" imgW="1117115" imgH="34275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133600"/>
                        <a:ext cx="27844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4"/>
          <p:cNvGraphicFramePr>
            <a:graphicFrameLocks noChangeAspect="1"/>
          </p:cNvGraphicFramePr>
          <p:nvPr/>
        </p:nvGraphicFramePr>
        <p:xfrm>
          <a:off x="2979738" y="1196975"/>
          <a:ext cx="29432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7" imgW="1180588" imgH="342751" progId="Equation.3">
                  <p:embed/>
                </p:oleObj>
              </mc:Choice>
              <mc:Fallback>
                <p:oleObj name="Equation" r:id="rId7" imgW="1180588" imgH="34275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196975"/>
                        <a:ext cx="29432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971550" y="4437063"/>
            <a:ext cx="5113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2A06DE"/>
                </a:solidFill>
              </a:rPr>
              <a:t>Transition to chaos occurs when 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708400" y="5013325"/>
          <a:ext cx="9810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9" imgW="393359" imgH="164957" progId="Equation.3">
                  <p:embed/>
                </p:oleObj>
              </mc:Choice>
              <mc:Fallback>
                <p:oleObj name="Equation" r:id="rId9" imgW="393359" imgH="16495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013325"/>
                        <a:ext cx="9810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4932363" y="4941888"/>
            <a:ext cx="576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 !!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9436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rgbClr val="0000FF"/>
                </a:solidFill>
                <a:cs typeface="Times New Roman" charset="0"/>
              </a:rPr>
              <a:t>The Fermi-Pasta-Ulam (FPU) model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6934200" cy="954088"/>
          </a:xfrm>
          <a:prstGeom prst="rect">
            <a:avLst/>
          </a:prstGeom>
          <a:solidFill>
            <a:srgbClr val="CC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F.E.Fermi, J.Pasta and S.Ulam, </a:t>
            </a:r>
            <a:r>
              <a:rPr lang="ja-JP" altLang="en-US" sz="2000" b="1" i="1" smtClean="0">
                <a:solidFill>
                  <a:srgbClr val="660033"/>
                </a:solidFill>
                <a:latin typeface="Arial"/>
                <a:cs typeface="+mn-cs"/>
              </a:rPr>
              <a:t>“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Studies of the Nonlinear 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          Problems, I. Los Alamos Report LA-1940 (1955).</a:t>
            </a: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533400" y="4648200"/>
          <a:ext cx="83359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3" imgW="3340100" imgH="254000" progId="Equation.3">
                  <p:embed/>
                </p:oleObj>
              </mc:Choice>
              <mc:Fallback>
                <p:oleObj name="Equation" r:id="rId3" imgW="3340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833596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457200" y="3200400"/>
          <a:ext cx="83677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5" imgW="3352800" imgH="254000" progId="Equation.3">
                  <p:embed/>
                </p:oleObj>
              </mc:Choice>
              <mc:Fallback>
                <p:oleObj name="Equation" r:id="rId5" imgW="33528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83677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smtClean="0">
                <a:solidFill>
                  <a:schemeClr val="accent2"/>
                </a:solidFill>
                <a:cs typeface="+mn-cs"/>
              </a:rPr>
              <a:t>model: </a:t>
            </a: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652463" y="2514600"/>
          <a:ext cx="6953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7" imgW="279279" imgH="203112" progId="Equation.3">
                  <p:embed/>
                </p:oleObj>
              </mc:Choice>
              <mc:Fallback>
                <p:oleObj name="Equation" r:id="rId7" imgW="27927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514600"/>
                        <a:ext cx="695325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371600" y="396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smtClean="0">
                <a:solidFill>
                  <a:schemeClr val="accent2"/>
                </a:solidFill>
                <a:cs typeface="+mn-cs"/>
              </a:rPr>
              <a:t>model: </a:t>
            </a:r>
          </a:p>
        </p:txBody>
      </p:sp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609600" y="4038600"/>
          <a:ext cx="6635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9" imgW="266469" imgH="139579" progId="Equation.3">
                  <p:embed/>
                </p:oleObj>
              </mc:Choice>
              <mc:Fallback>
                <p:oleObj name="Equation" r:id="rId9" imgW="266469" imgH="13957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663575" cy="347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800600" y="2362200"/>
            <a:ext cx="3733800" cy="40640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Special Issue: CHAOS 15 (2005).</a:t>
            </a:r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6400800" y="3276600"/>
            <a:ext cx="182563" cy="182563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362200" y="556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301" name="AutoShape 13"/>
          <p:cNvSpPr>
            <a:spLocks noChangeArrowheads="1"/>
          </p:cNvSpPr>
          <p:nvPr/>
        </p:nvSpPr>
        <p:spPr bwMode="auto">
          <a:xfrm>
            <a:off x="8534400" y="3276600"/>
            <a:ext cx="182563" cy="182563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302" name="AutoShape 14"/>
          <p:cNvSpPr>
            <a:spLocks noChangeArrowheads="1"/>
          </p:cNvSpPr>
          <p:nvPr/>
        </p:nvSpPr>
        <p:spPr bwMode="auto">
          <a:xfrm>
            <a:off x="8534400" y="4724400"/>
            <a:ext cx="182563" cy="182563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6400800" y="4724400"/>
            <a:ext cx="182563" cy="182563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4495800" y="4800600"/>
            <a:ext cx="274638" cy="3841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defRPr/>
            </a:pPr>
            <a:endParaRPr lang="en-US">
              <a:solidFill>
                <a:srgbClr val="FF0066"/>
              </a:solidFill>
              <a:cs typeface="+mn-cs"/>
            </a:endParaRP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4419600" y="3352800"/>
            <a:ext cx="274638" cy="3841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defRPr/>
            </a:pPr>
            <a:endParaRPr lang="en-US">
              <a:solidFill>
                <a:srgbClr val="FF0066"/>
              </a:solidFill>
              <a:cs typeface="+mn-cs"/>
            </a:endParaRP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381000" y="5562600"/>
            <a:ext cx="6934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G.P.Berman and F.M.I.,  CHAOS, 15 (2005) 015104</a:t>
            </a:r>
            <a:endParaRPr lang="en-US" sz="2000" b="1" smtClean="0">
              <a:solidFill>
                <a:srgbClr val="660033"/>
              </a:solidFill>
              <a:cs typeface="+mn-cs"/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8458200" y="1371600"/>
            <a:ext cx="274638" cy="274638"/>
          </a:xfrm>
          <a:prstGeom prst="ellips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0178" name="Picture 2" descr="fmi06v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7493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1202" name="Picture 2" descr="fmi06v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5400"/>
            <a:ext cx="7391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8247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32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9216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42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602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6692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4832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6574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73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073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05643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  <p:pic>
        <p:nvPicPr>
          <p:cNvPr id="593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5497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785653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2051050" y="2349500"/>
            <a:ext cx="5400675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Thank you for your attention!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209800" y="304800"/>
            <a:ext cx="44958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rgbClr val="0000FF"/>
                </a:solidFill>
                <a:cs typeface="Times New Roman" charset="0"/>
              </a:rPr>
              <a:t>Linear mode representation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133600" y="1066800"/>
          <a:ext cx="44688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3" imgW="1790700" imgH="457200" progId="Equation.3">
                  <p:embed/>
                </p:oleObj>
              </mc:Choice>
              <mc:Fallback>
                <p:oleObj name="Equation" r:id="rId3" imgW="1790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4688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3716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smtClean="0">
                <a:solidFill>
                  <a:schemeClr val="accent2"/>
                </a:solidFill>
                <a:cs typeface="+mn-cs"/>
              </a:rPr>
              <a:t>model: </a:t>
            </a:r>
          </a:p>
        </p:txBody>
      </p:sp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685800" y="2362200"/>
          <a:ext cx="6953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5" imgW="279279" imgH="203112" progId="Equation.3">
                  <p:embed/>
                </p:oleObj>
              </mc:Choice>
              <mc:Fallback>
                <p:oleObj name="Equation" r:id="rId5" imgW="27927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6953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371600" y="3810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smtClean="0">
                <a:solidFill>
                  <a:schemeClr val="accent2"/>
                </a:solidFill>
                <a:cs typeface="+mn-cs"/>
              </a:rPr>
              <a:t>model: </a:t>
            </a:r>
          </a:p>
        </p:txBody>
      </p:sp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609600" y="3886200"/>
          <a:ext cx="6635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7" imgW="266469" imgH="139579" progId="Equation.3">
                  <p:embed/>
                </p:oleObj>
              </mc:Choice>
              <mc:Fallback>
                <p:oleObj name="Equation" r:id="rId7" imgW="266469" imgH="13957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6635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0"/>
          <p:cNvGraphicFramePr>
            <a:graphicFrameLocks noChangeAspect="1"/>
          </p:cNvGraphicFramePr>
          <p:nvPr/>
        </p:nvGraphicFramePr>
        <p:xfrm>
          <a:off x="1295400" y="4267200"/>
          <a:ext cx="41211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9" imgW="1651000" imgH="444500" progId="Equation.3">
                  <p:embed/>
                </p:oleObj>
              </mc:Choice>
              <mc:Fallback>
                <p:oleObj name="Equation" r:id="rId9" imgW="1651000" imgH="444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41211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1"/>
          <p:cNvGraphicFramePr>
            <a:graphicFrameLocks noChangeAspect="1"/>
          </p:cNvGraphicFramePr>
          <p:nvPr/>
        </p:nvGraphicFramePr>
        <p:xfrm>
          <a:off x="1295400" y="2895600"/>
          <a:ext cx="462756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11" imgW="1854200" imgH="444500" progId="Equation.3">
                  <p:embed/>
                </p:oleObj>
              </mc:Choice>
              <mc:Fallback>
                <p:oleObj name="Equation" r:id="rId11" imgW="18542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462756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533400" y="5486400"/>
            <a:ext cx="82296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 Expectation of FPU: Equipartition of energy between linear modes due to a nonlinear interaction, for large </a:t>
            </a:r>
            <a:r>
              <a:rPr lang="en-US" sz="3200" b="1" smtClean="0">
                <a:solidFill>
                  <a:schemeClr val="accent2"/>
                </a:solidFill>
                <a:cs typeface="+mn-cs"/>
              </a:rPr>
              <a:t>                            </a:t>
            </a:r>
            <a:endParaRPr lang="en-US" b="1" smtClean="0">
              <a:solidFill>
                <a:schemeClr val="accent2"/>
              </a:solidFill>
              <a:cs typeface="+mn-cs"/>
            </a:endParaRPr>
          </a:p>
        </p:txBody>
      </p:sp>
      <p:graphicFrame>
        <p:nvGraphicFramePr>
          <p:cNvPr id="17418" name="Object 13"/>
          <p:cNvGraphicFramePr>
            <a:graphicFrameLocks noChangeAspect="1"/>
          </p:cNvGraphicFramePr>
          <p:nvPr/>
        </p:nvGraphicFramePr>
        <p:xfrm>
          <a:off x="7162800" y="6096000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13" imgW="494870" imgH="164957" progId="Equation.3">
                  <p:embed/>
                </p:oleObj>
              </mc:Choice>
              <mc:Fallback>
                <p:oleObj name="Equation" r:id="rId13" imgW="494870" imgH="16495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096000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4"/>
          <p:cNvGraphicFramePr>
            <a:graphicFrameLocks noChangeAspect="1"/>
          </p:cNvGraphicFramePr>
          <p:nvPr/>
        </p:nvGraphicFramePr>
        <p:xfrm>
          <a:off x="6324600" y="3657600"/>
          <a:ext cx="2635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5" imgW="1054100" imgH="431800" progId="Equation.3">
                  <p:embed/>
                </p:oleObj>
              </mc:Choice>
              <mc:Fallback>
                <p:oleObj name="Equation" r:id="rId15" imgW="10541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2635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8643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705725" cy="522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Transition to “chaos”: chaotic eigenstates</a:t>
            </a: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9216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7927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4968875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Structure of eigenfunctions   </a:t>
            </a: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7740650" y="4797425"/>
          <a:ext cx="3159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797425"/>
                        <a:ext cx="315913" cy="349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7"/>
          <p:cNvGraphicFramePr>
            <a:graphicFrameLocks noChangeAspect="1"/>
          </p:cNvGraphicFramePr>
          <p:nvPr/>
        </p:nvGraphicFramePr>
        <p:xfrm>
          <a:off x="4284663" y="4868863"/>
          <a:ext cx="3159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868863"/>
                        <a:ext cx="315912" cy="349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8"/>
          <p:cNvGraphicFramePr>
            <a:graphicFrameLocks noChangeAspect="1"/>
          </p:cNvGraphicFramePr>
          <p:nvPr/>
        </p:nvGraphicFramePr>
        <p:xfrm>
          <a:off x="0" y="1773238"/>
          <a:ext cx="822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8" imgW="330057" imgH="317362" progId="Equation.3">
                  <p:embed/>
                </p:oleObj>
              </mc:Choice>
              <mc:Fallback>
                <p:oleObj name="Equation" r:id="rId8" imgW="330057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822325" cy="793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9"/>
          <p:cNvGraphicFramePr>
            <a:graphicFrameLocks noChangeAspect="1"/>
          </p:cNvGraphicFramePr>
          <p:nvPr/>
        </p:nvGraphicFramePr>
        <p:xfrm>
          <a:off x="8101013" y="1700213"/>
          <a:ext cx="822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10" imgW="330057" imgH="317362" progId="Equation.3">
                  <p:embed/>
                </p:oleObj>
              </mc:Choice>
              <mc:Fallback>
                <p:oleObj name="Equation" r:id="rId10" imgW="330057" imgH="31736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1700213"/>
                        <a:ext cx="822325" cy="793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1116013" y="981075"/>
            <a:ext cx="1547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model  1</a:t>
            </a:r>
          </a:p>
        </p:txBody>
      </p:sp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6084888" y="981075"/>
            <a:ext cx="1547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model 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68313" y="6453188"/>
            <a:ext cx="2447925" cy="260350"/>
          </a:xfrm>
        </p:spPr>
        <p:txBody>
          <a:bodyPr/>
          <a:lstStyle/>
          <a:p>
            <a:pPr>
              <a:defRPr/>
            </a:pPr>
            <a:r>
              <a:rPr lang="x-none" dirty="0"/>
              <a:t>E.Lansing, March 10, 2017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6136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5364162" cy="522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Emergence of chaotic states </a:t>
            </a:r>
          </a:p>
        </p:txBody>
      </p:sp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468313" y="5732463"/>
          <a:ext cx="6000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4" imgW="241195" imgH="253890" progId="Equation.3">
                  <p:embed/>
                </p:oleObj>
              </mc:Choice>
              <mc:Fallback>
                <p:oleObj name="Equation" r:id="rId4" imgW="241195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2463"/>
                        <a:ext cx="600075" cy="633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4356100" y="5732463"/>
          <a:ext cx="536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6" imgW="215713" imgH="253780" progId="Equation.3">
                  <p:embed/>
                </p:oleObj>
              </mc:Choice>
              <mc:Fallback>
                <p:oleObj name="Equation" r:id="rId6" imgW="215713" imgH="253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732463"/>
                        <a:ext cx="536575" cy="63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1187450" y="5805488"/>
            <a:ext cx="172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- basis of</a:t>
            </a: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5076825" y="5805488"/>
            <a:ext cx="179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- basis of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3059113" y="5805488"/>
          <a:ext cx="441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8" imgW="177492" imgH="164814" progId="Equation.3">
                  <p:embed/>
                </p:oleObj>
              </mc:Choice>
              <mc:Fallback>
                <p:oleObj name="Equation" r:id="rId8" imgW="177492" imgH="16481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805488"/>
                        <a:ext cx="441325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8"/>
          <p:cNvGraphicFramePr>
            <a:graphicFrameLocks noChangeAspect="1"/>
          </p:cNvGraphicFramePr>
          <p:nvPr/>
        </p:nvGraphicFramePr>
        <p:xfrm>
          <a:off x="6948488" y="5805488"/>
          <a:ext cx="536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10" imgW="215806" imgH="228501" progId="Equation.3">
                  <p:embed/>
                </p:oleObj>
              </mc:Choice>
              <mc:Fallback>
                <p:oleObj name="Equation" r:id="rId10" imgW="215806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805488"/>
                        <a:ext cx="536575" cy="571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0" y="333375"/>
            <a:ext cx="8893175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Chaos and relaxation dynamics in 1/2-spin models </a:t>
            </a:r>
          </a:p>
        </p:txBody>
      </p:sp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1835150" y="5516563"/>
            <a:ext cx="6842125" cy="893762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L.F.Santos, F.Borgonovi, F.M.I., Phys. Rev. Lett. 108  (</a:t>
            </a:r>
            <a:r>
              <a:rPr lang="en-US" sz="2000" b="1" i="1">
                <a:solidFill>
                  <a:srgbClr val="FF0000"/>
                </a:solidFill>
              </a:rPr>
              <a:t>2012</a:t>
            </a:r>
            <a:r>
              <a:rPr lang="en-US" sz="2000" b="1" i="1">
                <a:solidFill>
                  <a:srgbClr val="660033"/>
                </a:solidFill>
              </a:rPr>
              <a:t>) 094102; Phys. Rev. E 85 (</a:t>
            </a:r>
            <a:r>
              <a:rPr lang="en-US" sz="2000" b="1" i="1">
                <a:solidFill>
                  <a:srgbClr val="FF0000"/>
                </a:solidFill>
              </a:rPr>
              <a:t>2012</a:t>
            </a:r>
            <a:r>
              <a:rPr lang="en-US" sz="2000" b="1" i="1">
                <a:solidFill>
                  <a:srgbClr val="660033"/>
                </a:solidFill>
              </a:rPr>
              <a:t>)  036209.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8877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205038"/>
            <a:ext cx="49228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971550" y="1341438"/>
            <a:ext cx="1547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model  1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4859338" y="1773238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model  2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2555875" y="1341438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integrable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6623050" y="17732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CC3300"/>
                </a:solidFill>
              </a:rPr>
              <a:t>non-integrable</a:t>
            </a:r>
          </a:p>
        </p:txBody>
      </p:sp>
      <p:graphicFrame>
        <p:nvGraphicFramePr>
          <p:cNvPr id="35849" name="Object 3"/>
          <p:cNvGraphicFramePr>
            <a:graphicFrameLocks noChangeAspect="1"/>
          </p:cNvGraphicFramePr>
          <p:nvPr/>
        </p:nvGraphicFramePr>
        <p:xfrm>
          <a:off x="5724525" y="4076700"/>
          <a:ext cx="13922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76700"/>
                        <a:ext cx="13922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Text Box 6"/>
          <p:cNvSpPr txBox="1">
            <a:spLocks noChangeArrowheads="1"/>
          </p:cNvSpPr>
          <p:nvPr/>
        </p:nvSpPr>
        <p:spPr bwMode="auto">
          <a:xfrm>
            <a:off x="4572000" y="4508500"/>
            <a:ext cx="3962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2000">
                <a:solidFill>
                  <a:srgbClr val="3333CC"/>
                </a:solidFill>
              </a:rPr>
              <a:t>- </a:t>
            </a:r>
            <a:r>
              <a:rPr lang="en-GB" sz="2000" b="1">
                <a:solidFill>
                  <a:srgbClr val="3333CC"/>
                </a:solidFill>
              </a:rPr>
              <a:t>for transition from Poisson to Wigner-Dyson</a:t>
            </a:r>
          </a:p>
        </p:txBody>
      </p:sp>
      <p:sp>
        <p:nvSpPr>
          <p:cNvPr id="3585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0"/>
          <p:cNvSpPr txBox="1">
            <a:spLocks noChangeArrowheads="1"/>
          </p:cNvSpPr>
          <p:nvPr/>
        </p:nvSpPr>
        <p:spPr bwMode="auto">
          <a:xfrm>
            <a:off x="250825" y="1125538"/>
            <a:ext cx="8353425" cy="273843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B.V.Chirikov, “</a:t>
            </a:r>
            <a:r>
              <a:rPr lang="en-US" altLang="ja-JP" sz="2000" b="1" i="1">
                <a:solidFill>
                  <a:srgbClr val="2A06DE"/>
                </a:solidFill>
              </a:rPr>
              <a:t>Transient Chaos in Quantum and Classical Mechanics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Foundation of Physics, Vol.16, No.1 (</a:t>
            </a:r>
            <a:r>
              <a:rPr lang="en-US" altLang="ja-JP" sz="2000" b="1" i="1">
                <a:solidFill>
                  <a:srgbClr val="FF0000"/>
                </a:solidFill>
              </a:rPr>
              <a:t>1986</a:t>
            </a:r>
            <a:r>
              <a:rPr lang="en-US" altLang="ja-JP" sz="2000" b="1" i="1">
                <a:solidFill>
                  <a:srgbClr val="660033"/>
                </a:solidFill>
              </a:rPr>
              <a:t>).</a:t>
            </a:r>
          </a:p>
          <a:p>
            <a:pPr eaLnBrk="1" hangingPunct="1"/>
            <a:endParaRPr lang="en-US" sz="2000" b="1" i="1">
              <a:solidFill>
                <a:srgbClr val="660033"/>
              </a:solidFill>
            </a:endParaRPr>
          </a:p>
          <a:p>
            <a:pPr eaLnBrk="1" hangingPunct="1"/>
            <a:r>
              <a:rPr lang="en-US" sz="2000" b="1" i="1">
                <a:solidFill>
                  <a:srgbClr val="660033"/>
                </a:solidFill>
              </a:rPr>
              <a:t>Abstract: “</a:t>
            </a:r>
            <a:r>
              <a:rPr lang="en-US" altLang="ja-JP" sz="2000" b="1" i="1">
                <a:solidFill>
                  <a:srgbClr val="2A06DE"/>
                </a:solidFill>
              </a:rPr>
              <a:t>Bogolubov</a:t>
            </a:r>
            <a:r>
              <a:rPr lang="en-US" sz="2000" b="1" i="1">
                <a:solidFill>
                  <a:srgbClr val="2A06DE"/>
                </a:solidFill>
              </a:rPr>
              <a:t>’</a:t>
            </a:r>
            <a:r>
              <a:rPr lang="en-US" altLang="ja-JP" sz="2000" b="1" i="1">
                <a:solidFill>
                  <a:srgbClr val="2A06DE"/>
                </a:solidFill>
              </a:rPr>
              <a:t>s classical example of statistical relaxation in a many-dimensional linear oscillator is discussed. The relation of the discovered relaxation mechanism to quantum dynamics as well as to some new problems in classical mechanics is considered</a:t>
            </a:r>
            <a:r>
              <a:rPr lang="en-US" altLang="ja-JP" sz="2000" b="1" i="1">
                <a:solidFill>
                  <a:srgbClr val="660033"/>
                </a:solidFill>
              </a:rPr>
              <a:t>.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</a:p>
        </p:txBody>
      </p:sp>
      <p:sp>
        <p:nvSpPr>
          <p:cNvPr id="61442" name="Text Box 10"/>
          <p:cNvSpPr txBox="1">
            <a:spLocks noChangeArrowheads="1"/>
          </p:cNvSpPr>
          <p:nvPr/>
        </p:nvSpPr>
        <p:spPr bwMode="auto">
          <a:xfrm>
            <a:off x="323850" y="4149725"/>
            <a:ext cx="8351838" cy="181451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N.N.Bogoliubov, “</a:t>
            </a:r>
            <a:r>
              <a:rPr lang="en-US" altLang="ja-JP" sz="2000" b="1" i="1">
                <a:solidFill>
                  <a:srgbClr val="2A06DE"/>
                </a:solidFill>
              </a:rPr>
              <a:t>On Some Statistical Methods in Mathematical Physics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Academy of Sciences USSR Publishers, Kiev, </a:t>
            </a:r>
            <a:r>
              <a:rPr lang="en-US" altLang="ja-JP" sz="2000" b="1" i="1">
                <a:solidFill>
                  <a:srgbClr val="FF0000"/>
                </a:solidFill>
              </a:rPr>
              <a:t>1945</a:t>
            </a:r>
            <a:r>
              <a:rPr lang="en-US" altLang="ja-JP" sz="2000" b="1" i="1">
                <a:solidFill>
                  <a:srgbClr val="660033"/>
                </a:solidFill>
              </a:rPr>
              <a:t>, p.115 (Russian);  in: </a:t>
            </a:r>
            <a:r>
              <a:rPr lang="en-US" sz="2000" b="1" i="1">
                <a:solidFill>
                  <a:srgbClr val="660033"/>
                </a:solidFill>
              </a:rPr>
              <a:t>“</a:t>
            </a:r>
            <a:r>
              <a:rPr lang="en-US" altLang="ja-JP" sz="2000" b="1" i="1">
                <a:solidFill>
                  <a:srgbClr val="660033"/>
                </a:solidFill>
              </a:rPr>
              <a:t>Selected Papers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 (Naukova Dumka, Kiev, 1970, Vol.2, p.77 (Russian).</a:t>
            </a:r>
          </a:p>
          <a:p>
            <a:pPr eaLnBrk="1" hangingPunct="1"/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835150" y="333375"/>
            <a:ext cx="5400675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Chaos in integrable systems</a:t>
            </a:r>
          </a:p>
        </p:txBody>
      </p:sp>
      <p:sp>
        <p:nvSpPr>
          <p:cNvPr id="6144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 </a:t>
            </a:r>
            <a:r>
              <a:rPr lang="en-US" b="1">
                <a:solidFill>
                  <a:srgbClr val="660033"/>
                </a:solidFill>
              </a:rPr>
              <a:t>Two mechanisms</a:t>
            </a:r>
            <a:r>
              <a:rPr lang="en-US" b="1"/>
              <a:t> of a statistical behavior (relaxation to a steady state distribution) in classical mechanics: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      Thermodynamical limit                   ;</a:t>
            </a:r>
          </a:p>
          <a:p>
            <a:pPr eaLnBrk="1" hangingPunct="1"/>
            <a:r>
              <a:rPr lang="en-US" b="1"/>
              <a:t>      Exponential instability plus boundary in phase space  (            ) – “dynamical (deterministic) chaos”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What is common for both mechanisms? –  </a:t>
            </a:r>
            <a:r>
              <a:rPr lang="en-US" b="1">
                <a:solidFill>
                  <a:srgbClr val="660033"/>
                </a:solidFill>
              </a:rPr>
              <a:t>Infinite number of statistically independent frequencies in</a:t>
            </a:r>
          </a:p>
          <a:p>
            <a:pPr eaLnBrk="1" hangingPunct="1"/>
            <a:r>
              <a:rPr lang="en-US" b="1">
                <a:solidFill>
                  <a:srgbClr val="660033"/>
                </a:solidFill>
              </a:rPr>
              <a:t>      the time evolution of observables. 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643438" y="2420938"/>
          <a:ext cx="1295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tion" r:id="rId3" imgW="520248" imgH="177646" progId="Equation.3">
                  <p:embed/>
                </p:oleObj>
              </mc:Choice>
              <mc:Fallback>
                <p:oleObj name="Equation" r:id="rId3" imgW="520248" imgH="1776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20938"/>
                        <a:ext cx="1295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195513" y="3213100"/>
          <a:ext cx="915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5" imgW="368140" imgH="177723" progId="Equation.3">
                  <p:embed/>
                </p:oleObj>
              </mc:Choice>
              <mc:Fallback>
                <p:oleObj name="Equation" r:id="rId5" imgW="368140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13100"/>
                        <a:ext cx="9159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Oval 8"/>
          <p:cNvSpPr>
            <a:spLocks noChangeArrowheads="1"/>
          </p:cNvSpPr>
          <p:nvPr/>
        </p:nvSpPr>
        <p:spPr bwMode="auto">
          <a:xfrm>
            <a:off x="684213" y="2565400"/>
            <a:ext cx="274637" cy="274638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2469" name="Oval 9"/>
          <p:cNvSpPr>
            <a:spLocks noChangeArrowheads="1"/>
          </p:cNvSpPr>
          <p:nvPr/>
        </p:nvSpPr>
        <p:spPr bwMode="auto">
          <a:xfrm>
            <a:off x="684213" y="2924175"/>
            <a:ext cx="274637" cy="274638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1981200" y="5562600"/>
            <a:ext cx="6934200" cy="8921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B.V.Chirikov, “</a:t>
            </a:r>
            <a:r>
              <a:rPr lang="en-US" altLang="ja-JP" sz="2000" b="1" i="1">
                <a:solidFill>
                  <a:srgbClr val="2A06DE"/>
                </a:solidFill>
              </a:rPr>
              <a:t>Linear and nonlinear dynamical chaos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</a:t>
            </a:r>
          </a:p>
          <a:p>
            <a:pPr eaLnBrk="1" hangingPunct="1"/>
            <a:r>
              <a:rPr lang="en-US" sz="2000" b="1" i="1">
                <a:solidFill>
                  <a:srgbClr val="660033"/>
                </a:solidFill>
              </a:rPr>
              <a:t>  Open. Sys. &amp; Informaion Dyn. 4 (</a:t>
            </a:r>
            <a:r>
              <a:rPr lang="en-US" sz="2000" b="1" i="1">
                <a:solidFill>
                  <a:srgbClr val="FF0000"/>
                </a:solidFill>
              </a:rPr>
              <a:t>1997</a:t>
            </a:r>
            <a:r>
              <a:rPr lang="en-US" sz="2000" b="1" i="1">
                <a:solidFill>
                  <a:srgbClr val="660033"/>
                </a:solidFill>
              </a:rPr>
              <a:t>) 241-280 .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1476375" y="333375"/>
            <a:ext cx="648335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Foundation of statistical mechanics</a:t>
            </a:r>
          </a:p>
        </p:txBody>
      </p:sp>
      <p:sp>
        <p:nvSpPr>
          <p:cNvPr id="6247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250825" y="5084763"/>
            <a:ext cx="799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 b="1">
                <a:solidFill>
                  <a:srgbClr val="2A06DE"/>
                </a:solidFill>
              </a:rPr>
              <a:t>in quantum mechanics – only second mechanism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250825" y="990600"/>
            <a:ext cx="3101975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Classical chaos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003800" y="762000"/>
            <a:ext cx="4140200" cy="13239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cs typeface="Times New Roman" charset="0"/>
              </a:rPr>
              <a:t>         Quantum chaos: 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  <a:cs typeface="Times New Roman" charset="0"/>
              </a:rPr>
              <a:t>Deterministic quantum systems   with strong chaos in the classical limit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11188" y="2667000"/>
            <a:ext cx="2436812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Wave chaos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V="1">
            <a:off x="1600200" y="990600"/>
            <a:ext cx="1295400" cy="1295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V="1">
            <a:off x="6477000" y="3886200"/>
            <a:ext cx="76200" cy="1676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V="1">
            <a:off x="6781800" y="19050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V="1">
            <a:off x="4419600" y="3886200"/>
            <a:ext cx="11430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3200400" y="3048000"/>
            <a:ext cx="2362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3492500" y="1268413"/>
            <a:ext cx="137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5638800" y="2895600"/>
            <a:ext cx="2533650" cy="16319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   </a:t>
            </a:r>
            <a:r>
              <a:rPr lang="en-US" b="1">
                <a:solidFill>
                  <a:srgbClr val="0000FF"/>
                </a:solidFill>
                <a:cs typeface="Times New Roman" charset="0"/>
              </a:rPr>
              <a:t>Properties: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cs typeface="Times New Roman" charset="0"/>
              </a:rPr>
              <a:t> (a) spectrum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cs typeface="Times New Roman" charset="0"/>
              </a:rPr>
              <a:t> (b) eigenstates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cs typeface="Times New Roman" charset="0"/>
              </a:rPr>
              <a:t> (c) dynamics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23850" y="4572000"/>
            <a:ext cx="3943350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cs typeface="Times New Roman" charset="0"/>
              </a:rPr>
              <a:t>Deterministic quantum systems   without classical limit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4716463" y="5867400"/>
            <a:ext cx="4046537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cs typeface="Times New Roman" charset="0"/>
              </a:rPr>
              <a:t>  Disordered quantum systems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V="1">
            <a:off x="3200400" y="2057400"/>
            <a:ext cx="1752600" cy="609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V="1">
            <a:off x="6781800" y="48768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Oval 16"/>
          <p:cNvSpPr>
            <a:spLocks noChangeArrowheads="1"/>
          </p:cNvSpPr>
          <p:nvPr/>
        </p:nvSpPr>
        <p:spPr bwMode="auto">
          <a:xfrm>
            <a:off x="5105400" y="2438400"/>
            <a:ext cx="3352800" cy="2743200"/>
          </a:xfrm>
          <a:prstGeom prst="ellips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952" name="Date Placeholder 1"/>
          <p:cNvSpPr txBox="1">
            <a:spLocks/>
          </p:cNvSpPr>
          <p:nvPr/>
        </p:nvSpPr>
        <p:spPr bwMode="auto">
          <a:xfrm>
            <a:off x="323850" y="6453188"/>
            <a:ext cx="28797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/>
              <a:t>Santa Barbara, August 20, 2012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5672138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35150" y="188913"/>
            <a:ext cx="4897438" cy="522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Strength functions (LDOS) </a:t>
            </a:r>
          </a:p>
        </p:txBody>
      </p:sp>
      <p:sp>
        <p:nvSpPr>
          <p:cNvPr id="4505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79926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35150" y="0"/>
            <a:ext cx="5364163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Delocalization in energy shell </a:t>
            </a:r>
          </a:p>
        </p:txBody>
      </p:sp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005387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124075" y="260350"/>
            <a:ext cx="4392613" cy="522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Fermi-Dirac distribution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5576888" y="1844675"/>
            <a:ext cx="35671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1600" b="1">
                <a:solidFill>
                  <a:srgbClr val="FF0000"/>
                </a:solidFill>
              </a:rPr>
              <a:t>Circles</a:t>
            </a:r>
            <a:r>
              <a:rPr lang="en-GB" sz="1600" b="1">
                <a:solidFill>
                  <a:srgbClr val="3333CC"/>
                </a:solidFill>
              </a:rPr>
              <a:t>: analytical description versus numerical data,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1600" b="1">
                <a:solidFill>
                  <a:srgbClr val="3333CC"/>
                </a:solidFill>
              </a:rPr>
              <a:t> </a:t>
            </a:r>
            <a:r>
              <a:rPr lang="en-GB" sz="1600" b="1">
                <a:solidFill>
                  <a:srgbClr val="FF0000"/>
                </a:solidFill>
              </a:rPr>
              <a:t>Diamonds</a:t>
            </a:r>
            <a:r>
              <a:rPr lang="en-GB" sz="1600" b="1">
                <a:solidFill>
                  <a:srgbClr val="3333CC"/>
                </a:solidFill>
              </a:rPr>
              <a:t>: Fermi-Dirac with thermodynamical temperature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6622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41148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rgbClr val="0000FF"/>
                </a:solidFill>
                <a:cs typeface="Times New Roman" charset="0"/>
              </a:rPr>
              <a:t>Numerical result of FPU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200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85800" y="5029200"/>
            <a:ext cx="74676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 Quasi-periodic oscillations of the energy in each mode  </a:t>
            </a:r>
            <a:r>
              <a:rPr lang="en-US" sz="3200" b="1" smtClean="0">
                <a:solidFill>
                  <a:schemeClr val="accent2"/>
                </a:solidFill>
                <a:cs typeface="+mn-cs"/>
              </a:rPr>
              <a:t>                            </a:t>
            </a:r>
            <a:endParaRPr lang="en-US" b="1" smtClean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8382000" y="5715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rgbClr val="FF0066"/>
                </a:solidFill>
                <a:cs typeface="+mn-cs"/>
              </a:rPr>
              <a:t>!!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79248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 Synergetic approach – </a:t>
            </a:r>
            <a:r>
              <a:rPr lang="en-US" b="1" smtClean="0">
                <a:solidFill>
                  <a:srgbClr val="CC3300"/>
                </a:solidFill>
                <a:cs typeface="+mn-cs"/>
              </a:rPr>
              <a:t>numerical experiments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 – S.Ulam</a:t>
            </a:r>
          </a:p>
        </p:txBody>
      </p:sp>
      <p:graphicFrame>
        <p:nvGraphicFramePr>
          <p:cNvPr id="18438" name="Object 9"/>
          <p:cNvGraphicFramePr>
            <a:graphicFrameLocks noChangeAspect="1"/>
          </p:cNvGraphicFramePr>
          <p:nvPr/>
        </p:nvGraphicFramePr>
        <p:xfrm>
          <a:off x="7312025" y="1708150"/>
          <a:ext cx="8540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1708150"/>
                        <a:ext cx="8540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2286000" y="6269038"/>
            <a:ext cx="6858000" cy="588962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S.M.Ulam, </a:t>
            </a:r>
            <a:r>
              <a:rPr lang="ja-JP" altLang="en-US" sz="2000" b="1" i="1" smtClean="0">
                <a:solidFill>
                  <a:srgbClr val="660033"/>
                </a:solidFill>
                <a:latin typeface="Arial"/>
                <a:cs typeface="+mn-cs"/>
              </a:rPr>
              <a:t>“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A Collection of Mathematical Problems</a:t>
            </a:r>
            <a:r>
              <a:rPr lang="ja-JP" altLang="en-US" sz="2000" b="1" i="1" smtClean="0">
                <a:solidFill>
                  <a:srgbClr val="660033"/>
                </a:solidFill>
                <a:latin typeface="Arial"/>
                <a:cs typeface="+mn-cs"/>
              </a:rPr>
              <a:t>”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 1960.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5562600" y="3124200"/>
            <a:ext cx="136525" cy="136525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7924800" y="533400"/>
          <a:ext cx="5175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33400"/>
                        <a:ext cx="5175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344988" y="838200"/>
            <a:ext cx="47990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9460" name="Object 17"/>
          <p:cNvGraphicFramePr>
            <a:graphicFrameLocks noChangeAspect="1"/>
          </p:cNvGraphicFramePr>
          <p:nvPr/>
        </p:nvGraphicFramePr>
        <p:xfrm>
          <a:off x="8534400" y="3505200"/>
          <a:ext cx="3270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7" imgW="215713" imgH="393359" progId="Equation.3">
                  <p:embed/>
                </p:oleObj>
              </mc:Choice>
              <mc:Fallback>
                <p:oleObj name="Equation" r:id="rId7" imgW="215713" imgH="39335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505200"/>
                        <a:ext cx="3270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8"/>
          <p:cNvGraphicFramePr>
            <a:graphicFrameLocks noChangeAspect="1"/>
          </p:cNvGraphicFramePr>
          <p:nvPr/>
        </p:nvGraphicFramePr>
        <p:xfrm>
          <a:off x="4191000" y="1295400"/>
          <a:ext cx="6397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9" imgW="418918" imgH="393529" progId="Equation.3">
                  <p:embed/>
                </p:oleObj>
              </mc:Choice>
              <mc:Fallback>
                <p:oleObj name="Equation" r:id="rId9" imgW="418918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95400"/>
                        <a:ext cx="6397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1" name="AutoShape 19"/>
          <p:cNvSpPr>
            <a:spLocks noChangeArrowheads="1"/>
          </p:cNvSpPr>
          <p:nvPr/>
        </p:nvSpPr>
        <p:spPr bwMode="auto">
          <a:xfrm>
            <a:off x="5791200" y="2209800"/>
            <a:ext cx="136525" cy="136525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12" name="AutoShape 20"/>
          <p:cNvSpPr>
            <a:spLocks noChangeArrowheads="1"/>
          </p:cNvSpPr>
          <p:nvPr/>
        </p:nvSpPr>
        <p:spPr bwMode="auto">
          <a:xfrm>
            <a:off x="7239000" y="2590800"/>
            <a:ext cx="136525" cy="136525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9464" name="Object 21"/>
          <p:cNvGraphicFramePr>
            <a:graphicFrameLocks noChangeAspect="1"/>
          </p:cNvGraphicFramePr>
          <p:nvPr/>
        </p:nvGraphicFramePr>
        <p:xfrm>
          <a:off x="228600" y="2057400"/>
          <a:ext cx="411797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11" imgW="2692400" imgH="889000" progId="Equation.3">
                  <p:embed/>
                </p:oleObj>
              </mc:Choice>
              <mc:Fallback>
                <p:oleObj name="Equation" r:id="rId11" imgW="2692400" imgH="889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4117975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533400" y="1371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Analytical result: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228600" y="34290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for the border of chaos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0" y="4114800"/>
            <a:ext cx="4495800" cy="131921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F.M.Izrailev, B.V.Chirikov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  Report INP (1965);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Dokl. Akad.Nauk SSSR , 166 (1966) 57 .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838200" y="228600"/>
            <a:ext cx="27432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smtClean="0">
                <a:solidFill>
                  <a:srgbClr val="0000FF"/>
                </a:solidFill>
                <a:cs typeface="Times New Roman" charset="0"/>
              </a:rPr>
              <a:t>Border of chaos</a:t>
            </a:r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8001000" cy="893763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000" b="1" i="1" smtClean="0">
                <a:solidFill>
                  <a:srgbClr val="000099"/>
                </a:solidFill>
                <a:cs typeface="+mn-cs"/>
              </a:rPr>
              <a:t>Numerical confirmation:</a:t>
            </a:r>
            <a:r>
              <a:rPr lang="en-US" sz="2000" b="1" i="1" smtClean="0">
                <a:solidFill>
                  <a:srgbClr val="660033"/>
                </a:solidFill>
                <a:cs typeface="+mn-cs"/>
              </a:rPr>
              <a:t> F.M.Izrailev, A.I.Khisamutdinov, B.V.Chirikov, Report 252 INP, 1968 (LA-4440-TR, Los Alamos, 1970)</a:t>
            </a:r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7620000" y="6248400"/>
            <a:ext cx="274638" cy="274638"/>
          </a:xfrm>
          <a:prstGeom prst="ellips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E.Lansing, March 10, 2017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684213" y="2565400"/>
            <a:ext cx="8077200" cy="1198563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G.Casati, I.Guarneri, F.Valz-Gris, “</a:t>
            </a:r>
            <a:r>
              <a:rPr lang="en-US" altLang="ja-JP" sz="2000" b="1" i="1">
                <a:solidFill>
                  <a:srgbClr val="2A06DE"/>
                </a:solidFill>
              </a:rPr>
              <a:t>On the connection between quantization of nonintegrable systems and statistical theory of spectra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Lett. Nuovo Cimento 28 (</a:t>
            </a:r>
            <a:r>
              <a:rPr lang="en-US" altLang="ja-JP" sz="2000" b="1" i="1">
                <a:solidFill>
                  <a:srgbClr val="FF0000"/>
                </a:solidFill>
              </a:rPr>
              <a:t>1980</a:t>
            </a:r>
            <a:r>
              <a:rPr lang="en-US" altLang="ja-JP" sz="2000" b="1" i="1">
                <a:solidFill>
                  <a:srgbClr val="660033"/>
                </a:solidFill>
              </a:rPr>
              <a:t>) 279.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78486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“Quantum chaos” in deterministic systems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8077200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S.W. McDonald and A.N. Kaufman, “</a:t>
            </a:r>
            <a:r>
              <a:rPr lang="en-US" altLang="ja-JP" sz="2000" b="1" i="1">
                <a:solidFill>
                  <a:srgbClr val="2A06DE"/>
                </a:solidFill>
              </a:rPr>
              <a:t>Spectrum and Eigenfunctions for a Hamiltonian with Stochastic Trajectories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Phys. Rev. Lett. 42 (</a:t>
            </a:r>
            <a:r>
              <a:rPr lang="en-US" altLang="ja-JP" sz="2000" b="1" i="1">
                <a:solidFill>
                  <a:srgbClr val="FF0000"/>
                </a:solidFill>
              </a:rPr>
              <a:t>1979</a:t>
            </a:r>
            <a:r>
              <a:rPr lang="en-US" altLang="ja-JP" sz="2000" b="1" i="1">
                <a:solidFill>
                  <a:srgbClr val="660033"/>
                </a:solidFill>
              </a:rPr>
              <a:t>) 1189.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11188" y="3860800"/>
            <a:ext cx="8077200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M.V. Berry, “</a:t>
            </a:r>
            <a:r>
              <a:rPr lang="en-US" altLang="ja-JP" sz="2000" b="1" i="1">
                <a:solidFill>
                  <a:srgbClr val="2A06DE"/>
                </a:solidFill>
              </a:rPr>
              <a:t>Quantizing a Classically Ergodic System: Sinai</a:t>
            </a:r>
            <a:r>
              <a:rPr lang="en-US" sz="2000" b="1" i="1">
                <a:solidFill>
                  <a:srgbClr val="2A06DE"/>
                </a:solidFill>
              </a:rPr>
              <a:t>’</a:t>
            </a:r>
            <a:r>
              <a:rPr lang="en-US" altLang="ja-JP" sz="2000" b="1" i="1">
                <a:solidFill>
                  <a:srgbClr val="2A06DE"/>
                </a:solidFill>
              </a:rPr>
              <a:t>s Billiard and the KKR Method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Annals of Physics, 131 (</a:t>
            </a:r>
            <a:r>
              <a:rPr lang="en-US" altLang="ja-JP" sz="2000" b="1" i="1">
                <a:solidFill>
                  <a:srgbClr val="FF0000"/>
                </a:solidFill>
              </a:rPr>
              <a:t>1981</a:t>
            </a:r>
            <a:r>
              <a:rPr lang="en-US" altLang="ja-JP" sz="2000" b="1" i="1">
                <a:solidFill>
                  <a:srgbClr val="660033"/>
                </a:solidFill>
              </a:rPr>
              <a:t>) 163.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1188" y="5300663"/>
            <a:ext cx="8077200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O.Bohigas, M.-J.Giannoni, C.Schmit, “</a:t>
            </a:r>
            <a:r>
              <a:rPr lang="en-US" altLang="ja-JP" sz="2000" b="1" i="1">
                <a:solidFill>
                  <a:srgbClr val="2A06DE"/>
                </a:solidFill>
              </a:rPr>
              <a:t>Characterization of Quantum Chaotic Spectra and Universality of Level Fluctuation Laws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Phys. Rev. Lett. 52 (</a:t>
            </a:r>
            <a:r>
              <a:rPr lang="en-US" altLang="ja-JP" sz="2000" b="1" i="1">
                <a:solidFill>
                  <a:srgbClr val="FF0000"/>
                </a:solidFill>
              </a:rPr>
              <a:t>1984</a:t>
            </a:r>
            <a:r>
              <a:rPr lang="en-US" altLang="ja-JP" sz="2000" b="1" i="1">
                <a:solidFill>
                  <a:srgbClr val="660033"/>
                </a:solidFill>
              </a:rPr>
              <a:t>) 1.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528" y="6453336"/>
            <a:ext cx="2447925" cy="260350"/>
          </a:xfrm>
        </p:spPr>
        <p:txBody>
          <a:bodyPr/>
          <a:lstStyle/>
          <a:p>
            <a:pPr>
              <a:defRPr/>
            </a:pPr>
            <a:r>
              <a:rPr lang="x-none" dirty="0"/>
              <a:t>E.Lansing, March 10, 2017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3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1115616" y="4005064"/>
            <a:ext cx="6934200" cy="1815882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 </a:t>
            </a:r>
            <a:r>
              <a:rPr lang="en-US" sz="2000" b="1" i="1" dirty="0" err="1">
                <a:solidFill>
                  <a:srgbClr val="660033"/>
                </a:solidFill>
              </a:rPr>
              <a:t>M.Shapiro</a:t>
            </a:r>
            <a:r>
              <a:rPr lang="en-US" sz="2000" b="1" i="1" dirty="0">
                <a:solidFill>
                  <a:srgbClr val="660033"/>
                </a:solidFill>
              </a:rPr>
              <a:t> and </a:t>
            </a:r>
            <a:r>
              <a:rPr lang="en-US" sz="2000" b="1" i="1" dirty="0" err="1">
                <a:solidFill>
                  <a:srgbClr val="660033"/>
                </a:solidFill>
              </a:rPr>
              <a:t>G.Goelman</a:t>
            </a:r>
            <a:r>
              <a:rPr lang="en-US" sz="2000" b="1" i="1" dirty="0">
                <a:solidFill>
                  <a:srgbClr val="660033"/>
                </a:solidFill>
              </a:rPr>
              <a:t>, “</a:t>
            </a:r>
            <a:r>
              <a:rPr lang="en-US" altLang="ja-JP" sz="2000" b="1" i="1" dirty="0">
                <a:solidFill>
                  <a:srgbClr val="2A06DE"/>
                </a:solidFill>
              </a:rPr>
              <a:t>Onset of  Chaos in an Isolated Energy Eigenstate</a:t>
            </a:r>
            <a:r>
              <a:rPr lang="en-US" sz="2000" b="1" i="1" dirty="0">
                <a:solidFill>
                  <a:srgbClr val="660033"/>
                </a:solidFill>
              </a:rPr>
              <a:t>“</a:t>
            </a:r>
            <a:r>
              <a:rPr lang="en-US" altLang="ja-JP" sz="2000" b="1" i="1" dirty="0">
                <a:solidFill>
                  <a:srgbClr val="660033"/>
                </a:solidFill>
              </a:rPr>
              <a:t>, Phys. Rev. </a:t>
            </a:r>
            <a:r>
              <a:rPr lang="en-US" altLang="ja-JP" sz="2000" b="1" i="1" dirty="0" err="1">
                <a:solidFill>
                  <a:srgbClr val="660033"/>
                </a:solidFill>
              </a:rPr>
              <a:t>Lett</a:t>
            </a:r>
            <a:r>
              <a:rPr lang="en-US" altLang="ja-JP" sz="2000" b="1" i="1" dirty="0">
                <a:solidFill>
                  <a:srgbClr val="660033"/>
                </a:solidFill>
              </a:rPr>
              <a:t>. 53 (</a:t>
            </a:r>
            <a:r>
              <a:rPr lang="en-US" altLang="ja-JP" sz="2000" b="1" i="1" dirty="0">
                <a:solidFill>
                  <a:srgbClr val="FF0000"/>
                </a:solidFill>
              </a:rPr>
              <a:t>1984</a:t>
            </a:r>
            <a:r>
              <a:rPr lang="en-US" altLang="ja-JP" sz="2000" b="1" i="1" dirty="0">
                <a:solidFill>
                  <a:srgbClr val="660033"/>
                </a:solidFill>
              </a:rPr>
              <a:t>) 1714. </a:t>
            </a:r>
            <a:endParaRPr lang="en-US" altLang="ja-JP" sz="2000" b="1" i="1" dirty="0" smtClean="0">
              <a:solidFill>
                <a:srgbClr val="660033"/>
              </a:solidFill>
            </a:endParaRPr>
          </a:p>
          <a:p>
            <a:pPr eaLnBrk="1" hangingPunct="1"/>
            <a:r>
              <a:rPr lang="en-US" sz="2000" b="1" i="1" dirty="0" err="1" smtClean="0">
                <a:solidFill>
                  <a:srgbClr val="660033"/>
                </a:solidFill>
              </a:rPr>
              <a:t>R.V.Jensen</a:t>
            </a:r>
            <a:r>
              <a:rPr lang="en-US" sz="2000" b="1" i="1" dirty="0" smtClean="0">
                <a:solidFill>
                  <a:srgbClr val="660033"/>
                </a:solidFill>
              </a:rPr>
              <a:t> and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R.Shankar</a:t>
            </a:r>
            <a:r>
              <a:rPr lang="en-US" sz="2000" b="1" i="1" dirty="0" smtClean="0">
                <a:solidFill>
                  <a:srgbClr val="660033"/>
                </a:solidFill>
              </a:rPr>
              <a:t>, Phys. Rev. </a:t>
            </a:r>
            <a:r>
              <a:rPr lang="en-US" sz="2000" b="1" i="1" dirty="0" err="1" smtClean="0">
                <a:solidFill>
                  <a:srgbClr val="660033"/>
                </a:solidFill>
              </a:rPr>
              <a:t>Lett</a:t>
            </a:r>
            <a:r>
              <a:rPr lang="en-US" sz="2000" b="1" i="1" dirty="0" smtClean="0">
                <a:solidFill>
                  <a:srgbClr val="660033"/>
                </a:solidFill>
              </a:rPr>
              <a:t>. 54 (1985) 1879.</a:t>
            </a:r>
            <a:endParaRPr lang="en-US" sz="2000" b="1" i="1" dirty="0">
              <a:solidFill>
                <a:srgbClr val="660033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55776" y="188640"/>
            <a:ext cx="3744913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Chaotic eigenstates</a:t>
            </a:r>
          </a:p>
        </p:txBody>
      </p:sp>
      <p:sp>
        <p:nvSpPr>
          <p:cNvPr id="2253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6624637" cy="9540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Chaotic eigenstates as the condition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                 for thermalization</a:t>
            </a:r>
          </a:p>
        </p:txBody>
      </p:sp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2124075" y="3789363"/>
            <a:ext cx="6840538" cy="4000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660033"/>
                </a:solidFill>
              </a:rPr>
              <a:t>Statistical Physics, Vol.5 (Pergamon, Oxford, 1969)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395288" y="5445125"/>
            <a:ext cx="6553200" cy="8921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M.Srednicki, “</a:t>
            </a:r>
            <a:r>
              <a:rPr lang="en-US" altLang="ja-JP" sz="2000" b="1" i="1">
                <a:solidFill>
                  <a:srgbClr val="2A06DE"/>
                </a:solidFill>
              </a:rPr>
              <a:t>Chaos and quantum thermalization</a:t>
            </a:r>
            <a:r>
              <a:rPr lang="en-US" sz="2000" b="1" i="1">
                <a:solidFill>
                  <a:srgbClr val="660033"/>
                </a:solidFill>
              </a:rPr>
              <a:t>”</a:t>
            </a:r>
            <a:r>
              <a:rPr lang="en-US" altLang="ja-JP" sz="2000" b="1" i="1">
                <a:solidFill>
                  <a:srgbClr val="660033"/>
                </a:solidFill>
              </a:rPr>
              <a:t>, Phys. Rev. E 50 (</a:t>
            </a:r>
            <a:r>
              <a:rPr lang="en-US" altLang="ja-JP" sz="2000" b="1" i="1">
                <a:solidFill>
                  <a:srgbClr val="FF0000"/>
                </a:solidFill>
              </a:rPr>
              <a:t>1994</a:t>
            </a:r>
            <a:r>
              <a:rPr lang="en-US" altLang="ja-JP" sz="2000" b="1" i="1">
                <a:solidFill>
                  <a:srgbClr val="660033"/>
                </a:solidFill>
              </a:rPr>
              <a:t>) 888. 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6553200" cy="8921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J.M.Deutsch, “</a:t>
            </a:r>
            <a:r>
              <a:rPr lang="en-US" altLang="ja-JP" sz="2000" b="1" i="1">
                <a:solidFill>
                  <a:srgbClr val="2A06DE"/>
                </a:solidFill>
              </a:rPr>
              <a:t>Quantum statistical mechanics in a closed system, </a:t>
            </a:r>
            <a:r>
              <a:rPr lang="en-US" altLang="ja-JP" sz="2000" b="1" i="1">
                <a:solidFill>
                  <a:srgbClr val="660033"/>
                </a:solidFill>
              </a:rPr>
              <a:t>Phys. Rev. A 43 (</a:t>
            </a:r>
            <a:r>
              <a:rPr lang="en-US" altLang="ja-JP" sz="2000" b="1" i="1">
                <a:solidFill>
                  <a:srgbClr val="FF0000"/>
                </a:solidFill>
              </a:rPr>
              <a:t>1991</a:t>
            </a:r>
            <a:r>
              <a:rPr lang="en-US" altLang="ja-JP" sz="2000" b="1" i="1">
                <a:solidFill>
                  <a:srgbClr val="660033"/>
                </a:solidFill>
              </a:rPr>
              <a:t>) 2046. 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179388" y="1484313"/>
            <a:ext cx="3887787" cy="58578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L.D.Landau and E.M.Lifshitz:</a:t>
            </a:r>
          </a:p>
        </p:txBody>
      </p:sp>
      <p:sp>
        <p:nvSpPr>
          <p:cNvPr id="2663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53425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cs typeface="Times New Roman" charset="0"/>
              </a:rPr>
              <a:t>Chaos and thermalization in nuclei and atoms </a:t>
            </a:r>
          </a:p>
        </p:txBody>
      </p:sp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1187450" y="1412875"/>
            <a:ext cx="6553200" cy="18161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M.Horoi, V.Zelevinsky, B.A.Brown, Phys. Rev. Lett. 74 (</a:t>
            </a:r>
            <a:r>
              <a:rPr lang="en-US" sz="2000" b="1" i="1">
                <a:solidFill>
                  <a:srgbClr val="FF0000"/>
                </a:solidFill>
              </a:rPr>
              <a:t>1995</a:t>
            </a:r>
            <a:r>
              <a:rPr lang="en-US" sz="2000" b="1" i="1">
                <a:solidFill>
                  <a:srgbClr val="660033"/>
                </a:solidFill>
              </a:rPr>
              <a:t>) 5194; V.Zelevinsky, M.Horoi, B.A.Brown, Phys. Lett. B 350 (</a:t>
            </a:r>
            <a:r>
              <a:rPr lang="en-US" sz="2000" b="1" i="1">
                <a:solidFill>
                  <a:srgbClr val="FF0000"/>
                </a:solidFill>
              </a:rPr>
              <a:t>1995</a:t>
            </a:r>
            <a:r>
              <a:rPr lang="en-US" sz="2000" b="1" i="1">
                <a:solidFill>
                  <a:srgbClr val="660033"/>
                </a:solidFill>
              </a:rPr>
              <a:t>) 141; V.Zelevinsky, B.A.Brown, M.Horoi, N.Frazier, Phys. Rep. 276 (</a:t>
            </a:r>
            <a:r>
              <a:rPr lang="en-US" sz="2000" b="1" i="1">
                <a:solidFill>
                  <a:srgbClr val="FF0000"/>
                </a:solidFill>
              </a:rPr>
              <a:t>1996</a:t>
            </a:r>
            <a:r>
              <a:rPr lang="en-US" sz="2000" b="1" i="1">
                <a:solidFill>
                  <a:srgbClr val="660033"/>
                </a:solidFill>
              </a:rPr>
              <a:t>) 85. 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187450" y="3429000"/>
            <a:ext cx="6553200" cy="18161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2000" b="1" i="1">
                <a:solidFill>
                  <a:srgbClr val="660033"/>
                </a:solidFill>
              </a:rPr>
              <a:t>V.V.Flambaum, A.A.Gribakina, G.F.Gribakin, M.G.Kozlov, “</a:t>
            </a:r>
            <a:r>
              <a:rPr lang="en-US" altLang="ja-JP" sz="2000" b="1" i="1">
                <a:solidFill>
                  <a:srgbClr val="2A06DE"/>
                </a:solidFill>
              </a:rPr>
              <a:t>Structure of compound states in the chaotic spectrum of the Ce atom: Localization properties, matrix elements, and enhancement of weak perturbations, </a:t>
            </a:r>
            <a:r>
              <a:rPr lang="en-US" altLang="ja-JP" sz="2000" b="1" i="1">
                <a:solidFill>
                  <a:srgbClr val="660033"/>
                </a:solidFill>
              </a:rPr>
              <a:t>Phys. Rev. A 50 (</a:t>
            </a:r>
            <a:r>
              <a:rPr lang="en-US" altLang="ja-JP" sz="2000" b="1" i="1">
                <a:solidFill>
                  <a:srgbClr val="FF0000"/>
                </a:solidFill>
              </a:rPr>
              <a:t>1994</a:t>
            </a:r>
            <a:r>
              <a:rPr lang="en-US" altLang="ja-JP" sz="2000" b="1" i="1">
                <a:solidFill>
                  <a:srgbClr val="660033"/>
                </a:solidFill>
              </a:rPr>
              <a:t>) 267. </a:t>
            </a:r>
            <a:endParaRPr lang="en-US" sz="2000" b="1" i="1">
              <a:solidFill>
                <a:srgbClr val="660033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58775" y="5300663"/>
            <a:ext cx="87852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GB" sz="3200">
                <a:solidFill>
                  <a:srgbClr val="3333CC"/>
                </a:solidFill>
              </a:rPr>
              <a:t> </a:t>
            </a:r>
            <a:r>
              <a:rPr lang="en-GB" sz="2000" b="1">
                <a:solidFill>
                  <a:srgbClr val="3333CC"/>
                </a:solidFill>
              </a:rPr>
              <a:t>in particular, the reduced density matrix operator was analyzed  numerically for individual eigenstates, and compared with analytical average over number of chaotic states </a:t>
            </a:r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23850" y="6453188"/>
            <a:ext cx="2879725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E.Lansing, March 10, 2017</a:t>
            </a:r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1554</Words>
  <Application>Microsoft Macintosh PowerPoint</Application>
  <PresentationFormat>On-screen Show (4:3)</PresentationFormat>
  <Paragraphs>162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Equation</vt:lpstr>
      <vt:lpstr>The temperature of a single chaotic eigenstate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Shell Model</dc:title>
  <dc:creator>s</dc:creator>
  <cp:lastModifiedBy>i f</cp:lastModifiedBy>
  <cp:revision>278</cp:revision>
  <dcterms:created xsi:type="dcterms:W3CDTF">2008-01-29T01:43:38Z</dcterms:created>
  <dcterms:modified xsi:type="dcterms:W3CDTF">2017-03-10T03:03:13Z</dcterms:modified>
</cp:coreProperties>
</file>