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877" r:id="rId3"/>
    <p:sldId id="902" r:id="rId4"/>
    <p:sldId id="903" r:id="rId5"/>
    <p:sldId id="904" r:id="rId6"/>
    <p:sldId id="905" r:id="rId7"/>
    <p:sldId id="906" r:id="rId8"/>
    <p:sldId id="908" r:id="rId9"/>
    <p:sldId id="909" r:id="rId10"/>
    <p:sldId id="907" r:id="rId11"/>
    <p:sldId id="910" r:id="rId12"/>
    <p:sldId id="911" r:id="rId13"/>
    <p:sldId id="912" r:id="rId14"/>
    <p:sldId id="913" r:id="rId15"/>
    <p:sldId id="915" r:id="rId16"/>
    <p:sldId id="914" r:id="rId17"/>
    <p:sldId id="916" r:id="rId18"/>
    <p:sldId id="91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A8"/>
    <a:srgbClr val="C898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6" autoAdjust="0"/>
    <p:restoredTop sz="98805" autoAdjust="0"/>
  </p:normalViewPr>
  <p:slideViewPr>
    <p:cSldViewPr>
      <p:cViewPr varScale="1">
        <p:scale>
          <a:sx n="93" d="100"/>
          <a:sy n="93" d="100"/>
        </p:scale>
        <p:origin x="-8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3A54C3-24F7-BB49-B6D6-3687B41FEBAF}" type="datetimeFigureOut">
              <a:rPr lang="en-US" smtClean="0"/>
              <a:t>7/18/16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8B7999-A48B-1143-906A-E3DCE66CC4A2}" type="slidenum">
              <a:rPr lang="en-US" smtClean="0"/>
              <a:t>‹#›</a:t>
            </a:fld>
            <a:endParaRPr lang="en-US" dirty="0"/>
          </a:p>
        </p:txBody>
      </p:sp>
    </p:spTree>
    <p:extLst>
      <p:ext uri="{BB962C8B-B14F-4D97-AF65-F5344CB8AC3E}">
        <p14:creationId xmlns:p14="http://schemas.microsoft.com/office/powerpoint/2010/main" val="22775951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F65D22-11A7-4476-AA28-6C5AD32B5E89}" type="datetimeFigureOut">
              <a:rPr lang="en-US" smtClean="0"/>
              <a:t>7/18/16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3C087-A4C5-4EBC-991C-79E13DB4D6A9}" type="slidenum">
              <a:rPr lang="en-US" smtClean="0"/>
              <a:t>‹#›</a:t>
            </a:fld>
            <a:endParaRPr lang="en-US" dirty="0"/>
          </a:p>
        </p:txBody>
      </p:sp>
    </p:spTree>
    <p:extLst>
      <p:ext uri="{BB962C8B-B14F-4D97-AF65-F5344CB8AC3E}">
        <p14:creationId xmlns:p14="http://schemas.microsoft.com/office/powerpoint/2010/main" val="27098687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D. Adams, BNL                             DUNE FD sim/reco                                            Data prep status                                   July 18, 2016</a:t>
            </a:r>
            <a:endParaRPr lang="en-US" dirty="0"/>
          </a:p>
        </p:txBody>
      </p:sp>
      <p:sp>
        <p:nvSpPr>
          <p:cNvPr id="6" name="Slide Number Placeholder 5"/>
          <p:cNvSpPr>
            <a:spLocks noGrp="1"/>
          </p:cNvSpPr>
          <p:nvPr>
            <p:ph type="sldNum" sz="quarter" idx="12"/>
          </p:nvPr>
        </p:nvSpPr>
        <p:spPr/>
        <p:txBody>
          <a:bodyPr/>
          <a:lstStyle/>
          <a:p>
            <a:fld id="{4E3AB271-F88B-4F4A-9BD8-A6AF82A57DA9}" type="slidenum">
              <a:rPr lang="en-US" smtClean="0"/>
              <a:t>‹#›</a:t>
            </a:fld>
            <a:endParaRPr lang="en-US" dirty="0"/>
          </a:p>
        </p:txBody>
      </p:sp>
    </p:spTree>
    <p:extLst>
      <p:ext uri="{BB962C8B-B14F-4D97-AF65-F5344CB8AC3E}">
        <p14:creationId xmlns:p14="http://schemas.microsoft.com/office/powerpoint/2010/main" val="64853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762000"/>
            <a:ext cx="8229600" cy="56388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477001"/>
            <a:ext cx="7848600" cy="228600"/>
          </a:xfrm>
        </p:spPr>
        <p:txBody>
          <a:bodyPr/>
          <a:lstStyle>
            <a:lvl1pPr algn="l">
              <a:defRPr>
                <a:solidFill>
                  <a:schemeClr val="tx1">
                    <a:lumMod val="50000"/>
                    <a:lumOff val="50000"/>
                  </a:schemeClr>
                </a:solidFill>
              </a:defRPr>
            </a:lvl1pPr>
          </a:lstStyle>
          <a:p>
            <a:r>
              <a:rPr lang="en-US" smtClean="0"/>
              <a:t>D. Adams, BNL                             DUNE FD sim/reco                                            Data prep status                                   July 18, 2016</a:t>
            </a:r>
            <a:endParaRPr lang="en-US" dirty="0"/>
          </a:p>
        </p:txBody>
      </p:sp>
      <p:sp>
        <p:nvSpPr>
          <p:cNvPr id="6" name="Slide Number Placeholder 5"/>
          <p:cNvSpPr>
            <a:spLocks noGrp="1"/>
          </p:cNvSpPr>
          <p:nvPr>
            <p:ph type="sldNum" sz="quarter" idx="12"/>
          </p:nvPr>
        </p:nvSpPr>
        <p:spPr>
          <a:xfrm>
            <a:off x="8305800" y="6477001"/>
            <a:ext cx="381000" cy="228600"/>
          </a:xfrm>
        </p:spPr>
        <p:txBody>
          <a:bodyPr/>
          <a:lstStyle/>
          <a:p>
            <a:fld id="{4E3AB271-F88B-4F4A-9BD8-A6AF82A57DA9}" type="slidenum">
              <a:rPr lang="en-US" smtClean="0"/>
              <a:pPr/>
              <a:t>‹#›</a:t>
            </a:fld>
            <a:endParaRPr lang="en-US" dirty="0"/>
          </a:p>
        </p:txBody>
      </p:sp>
    </p:spTree>
    <p:extLst>
      <p:ext uri="{BB962C8B-B14F-4D97-AF65-F5344CB8AC3E}">
        <p14:creationId xmlns:p14="http://schemas.microsoft.com/office/powerpoint/2010/main" val="301157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762000"/>
            <a:ext cx="4038600" cy="56388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477001"/>
            <a:ext cx="7772400" cy="228600"/>
          </a:xfrm>
        </p:spPr>
        <p:txBody>
          <a:bodyPr/>
          <a:lstStyle>
            <a:lvl1pPr algn="l">
              <a:defRPr>
                <a:solidFill>
                  <a:schemeClr val="tx1">
                    <a:lumMod val="50000"/>
                    <a:lumOff val="50000"/>
                  </a:schemeClr>
                </a:solidFill>
              </a:defRPr>
            </a:lvl1pPr>
          </a:lstStyle>
          <a:p>
            <a:r>
              <a:rPr lang="en-US" smtClean="0"/>
              <a:t>D. Adams, BNL                             DUNE FD sim/reco                                            Data prep status                                   July 18, 2016</a:t>
            </a:r>
            <a:endParaRPr lang="en-US" dirty="0"/>
          </a:p>
        </p:txBody>
      </p:sp>
      <p:sp>
        <p:nvSpPr>
          <p:cNvPr id="6" name="Slide Number Placeholder 5"/>
          <p:cNvSpPr>
            <a:spLocks noGrp="1"/>
          </p:cNvSpPr>
          <p:nvPr>
            <p:ph type="sldNum" sz="quarter" idx="12"/>
          </p:nvPr>
        </p:nvSpPr>
        <p:spPr>
          <a:xfrm>
            <a:off x="8229600" y="6477001"/>
            <a:ext cx="457200" cy="228600"/>
          </a:xfrm>
        </p:spPr>
        <p:txBody>
          <a:bodyPr/>
          <a:lstStyle/>
          <a:p>
            <a:r>
              <a:rPr lang="en-US" dirty="0" smtClean="0"/>
              <a:t>    </a:t>
            </a:r>
            <a:fld id="{4E3AB271-F88B-4F4A-9BD8-A6AF82A57DA9}" type="slidenum">
              <a:rPr lang="en-US" smtClean="0"/>
              <a:pPr/>
              <a:t>‹#›</a:t>
            </a:fld>
            <a:endParaRPr lang="en-US" dirty="0"/>
          </a:p>
        </p:txBody>
      </p:sp>
      <p:sp>
        <p:nvSpPr>
          <p:cNvPr id="7" name="Content Placeholder 2"/>
          <p:cNvSpPr>
            <a:spLocks noGrp="1"/>
          </p:cNvSpPr>
          <p:nvPr>
            <p:ph idx="13"/>
          </p:nvPr>
        </p:nvSpPr>
        <p:spPr>
          <a:xfrm>
            <a:off x="4648200" y="762000"/>
            <a:ext cx="4038600" cy="56388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771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762000"/>
            <a:ext cx="4038600" cy="56388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477000"/>
            <a:ext cx="7848600" cy="228600"/>
          </a:xfrm>
        </p:spPr>
        <p:txBody>
          <a:bodyPr/>
          <a:lstStyle>
            <a:lvl1pPr algn="l">
              <a:defRPr>
                <a:solidFill>
                  <a:schemeClr val="tx1">
                    <a:lumMod val="50000"/>
                    <a:lumOff val="50000"/>
                  </a:schemeClr>
                </a:solidFill>
              </a:defRPr>
            </a:lvl1pPr>
          </a:lstStyle>
          <a:p>
            <a:r>
              <a:rPr lang="en-US" smtClean="0"/>
              <a:t>D. Adams, BNL                             DUNE FD sim/reco                                            Data prep status                                   July 18, 2016</a:t>
            </a:r>
            <a:endParaRPr lang="en-US" dirty="0"/>
          </a:p>
        </p:txBody>
      </p:sp>
      <p:sp>
        <p:nvSpPr>
          <p:cNvPr id="6" name="Slide Number Placeholder 5"/>
          <p:cNvSpPr>
            <a:spLocks noGrp="1"/>
          </p:cNvSpPr>
          <p:nvPr>
            <p:ph type="sldNum" sz="quarter" idx="12"/>
          </p:nvPr>
        </p:nvSpPr>
        <p:spPr>
          <a:xfrm>
            <a:off x="8305800" y="6477001"/>
            <a:ext cx="381000" cy="228599"/>
          </a:xfrm>
        </p:spPr>
        <p:txBody>
          <a:bodyPr/>
          <a:lstStyle/>
          <a:p>
            <a:r>
              <a:rPr lang="en-US" dirty="0" smtClean="0"/>
              <a:t>  </a:t>
            </a:r>
            <a:fld id="{4E3AB271-F88B-4F4A-9BD8-A6AF82A57DA9}" type="slidenum">
              <a:rPr lang="en-US" smtClean="0"/>
              <a:pPr/>
              <a:t>‹#›</a:t>
            </a:fld>
            <a:endParaRPr lang="en-US" dirty="0"/>
          </a:p>
        </p:txBody>
      </p:sp>
      <p:sp>
        <p:nvSpPr>
          <p:cNvPr id="7" name="Content Placeholder 2"/>
          <p:cNvSpPr>
            <a:spLocks noGrp="1"/>
          </p:cNvSpPr>
          <p:nvPr>
            <p:ph idx="13"/>
          </p:nvPr>
        </p:nvSpPr>
        <p:spPr>
          <a:xfrm>
            <a:off x="4648200" y="762000"/>
            <a:ext cx="4038600" cy="28194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4"/>
          </p:nvPr>
        </p:nvSpPr>
        <p:spPr>
          <a:xfrm>
            <a:off x="4648200" y="3657600"/>
            <a:ext cx="4038600" cy="27432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9063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648200" y="3657600"/>
            <a:ext cx="4038600" cy="27432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457200" y="6477001"/>
            <a:ext cx="7848600" cy="228599"/>
          </a:xfrm>
        </p:spPr>
        <p:txBody>
          <a:bodyPr/>
          <a:lstStyle>
            <a:lvl1pPr algn="l">
              <a:defRPr>
                <a:solidFill>
                  <a:schemeClr val="tx1">
                    <a:lumMod val="50000"/>
                    <a:lumOff val="50000"/>
                  </a:schemeClr>
                </a:solidFill>
              </a:defRPr>
            </a:lvl1pPr>
          </a:lstStyle>
          <a:p>
            <a:r>
              <a:rPr lang="en-US" smtClean="0"/>
              <a:t>D. Adams, BNL                             DUNE FD sim/reco                                            Data prep status                                   July 18, 2016</a:t>
            </a:r>
            <a:endParaRPr lang="en-US" dirty="0"/>
          </a:p>
        </p:txBody>
      </p:sp>
      <p:sp>
        <p:nvSpPr>
          <p:cNvPr id="6" name="Slide Number Placeholder 5"/>
          <p:cNvSpPr>
            <a:spLocks noGrp="1"/>
          </p:cNvSpPr>
          <p:nvPr>
            <p:ph type="sldNum" sz="quarter" idx="12"/>
          </p:nvPr>
        </p:nvSpPr>
        <p:spPr>
          <a:xfrm>
            <a:off x="8305800" y="6477001"/>
            <a:ext cx="381000" cy="228600"/>
          </a:xfrm>
        </p:spPr>
        <p:txBody>
          <a:bodyPr/>
          <a:lstStyle/>
          <a:p>
            <a:fld id="{4E3AB271-F88B-4F4A-9BD8-A6AF82A57DA9}" type="slidenum">
              <a:rPr lang="en-US" smtClean="0"/>
              <a:pPr/>
              <a:t>‹#›</a:t>
            </a:fld>
            <a:endParaRPr lang="en-US" dirty="0"/>
          </a:p>
        </p:txBody>
      </p:sp>
      <p:sp>
        <p:nvSpPr>
          <p:cNvPr id="7" name="Content Placeholder 2"/>
          <p:cNvSpPr>
            <a:spLocks noGrp="1"/>
          </p:cNvSpPr>
          <p:nvPr>
            <p:ph idx="13"/>
          </p:nvPr>
        </p:nvSpPr>
        <p:spPr>
          <a:xfrm>
            <a:off x="4648200" y="838200"/>
            <a:ext cx="4038600" cy="27432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4"/>
          </p:nvPr>
        </p:nvSpPr>
        <p:spPr>
          <a:xfrm>
            <a:off x="457200" y="3657600"/>
            <a:ext cx="4038600" cy="27432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2"/>
          <p:cNvSpPr>
            <a:spLocks noGrp="1"/>
          </p:cNvSpPr>
          <p:nvPr>
            <p:ph idx="15"/>
          </p:nvPr>
        </p:nvSpPr>
        <p:spPr>
          <a:xfrm>
            <a:off x="457200" y="838200"/>
            <a:ext cx="4038600" cy="2743200"/>
          </a:xfrm>
        </p:spPr>
        <p:txBody>
          <a:bodyPr>
            <a:normAutofit/>
          </a:bodyPr>
          <a:lstStyle>
            <a:lvl1pPr marL="0" indent="0">
              <a:buNone/>
              <a:defRPr sz="2400"/>
            </a:lvl1pPr>
            <a:lvl2pPr marL="800100" indent="-342900">
              <a:buFont typeface="Arial" pitchFamily="34" charset="0"/>
              <a:buChar char="•"/>
              <a:defRPr sz="2000"/>
            </a:lvl2pPr>
            <a:lvl3pPr marL="1200150" indent="-285750">
              <a:buSzPct val="80000"/>
              <a:buFont typeface="Courier New" pitchFamily="49" charset="0"/>
              <a:buChar char="o"/>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3214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 Adams, BNL                             DUNE FD sim/reco                                            Data prep status                                   July 18, 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AB271-F88B-4F4A-9BD8-A6AF82A57DA9}" type="slidenum">
              <a:rPr lang="en-US" smtClean="0"/>
              <a:t>‹#›</a:t>
            </a:fld>
            <a:endParaRPr lang="en-US" dirty="0"/>
          </a:p>
        </p:txBody>
      </p:sp>
    </p:spTree>
    <p:extLst>
      <p:ext uri="{BB962C8B-B14F-4D97-AF65-F5344CB8AC3E}">
        <p14:creationId xmlns:p14="http://schemas.microsoft.com/office/powerpoint/2010/main" val="149212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dcvs.fnal.gov/redmine/issues/1270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US" sz="3600" dirty="0" smtClean="0">
                <a:ea typeface="Cambria Math"/>
              </a:rPr>
              <a:t>DataPrep Status</a:t>
            </a:r>
            <a:endParaRPr lang="en-US" sz="3600" dirty="0"/>
          </a:p>
        </p:txBody>
      </p:sp>
      <p:sp>
        <p:nvSpPr>
          <p:cNvPr id="3" name="Subtitle 2"/>
          <p:cNvSpPr>
            <a:spLocks noGrp="1"/>
          </p:cNvSpPr>
          <p:nvPr>
            <p:ph type="subTitle" idx="1"/>
          </p:nvPr>
        </p:nvSpPr>
        <p:spPr>
          <a:xfrm>
            <a:off x="1371600" y="4267200"/>
            <a:ext cx="6400800" cy="1447800"/>
          </a:xfrm>
        </p:spPr>
        <p:txBody>
          <a:bodyPr>
            <a:normAutofit/>
          </a:bodyPr>
          <a:lstStyle/>
          <a:p>
            <a:r>
              <a:rPr lang="en-US" sz="2400" dirty="0" smtClean="0">
                <a:solidFill>
                  <a:schemeClr val="tx1"/>
                </a:solidFill>
              </a:rPr>
              <a:t>David Adams</a:t>
            </a:r>
          </a:p>
          <a:p>
            <a:r>
              <a:rPr lang="en-US" sz="2400" dirty="0" smtClean="0">
                <a:solidFill>
                  <a:schemeClr val="tx1"/>
                </a:solidFill>
              </a:rPr>
              <a:t>BNL</a:t>
            </a:r>
          </a:p>
          <a:p>
            <a:r>
              <a:rPr lang="en-US" sz="2400" dirty="0" smtClean="0">
                <a:solidFill>
                  <a:schemeClr val="tx1"/>
                </a:solidFill>
              </a:rPr>
              <a:t>July 18, 2016</a:t>
            </a:r>
            <a:endParaRPr lang="en-US" sz="2400" dirty="0">
              <a:solidFill>
                <a:schemeClr val="tx1"/>
              </a:solidFill>
            </a:endParaRPr>
          </a:p>
        </p:txBody>
      </p:sp>
      <p:sp>
        <p:nvSpPr>
          <p:cNvPr id="4" name="Subtitle 2"/>
          <p:cNvSpPr txBox="1">
            <a:spLocks/>
          </p:cNvSpPr>
          <p:nvPr/>
        </p:nvSpPr>
        <p:spPr>
          <a:xfrm>
            <a:off x="1143000" y="2819400"/>
            <a:ext cx="6781800" cy="10668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3600" dirty="0" smtClean="0">
                <a:solidFill>
                  <a:schemeClr val="tx1"/>
                </a:solidFill>
              </a:rPr>
              <a:t>DUNE FD </a:t>
            </a:r>
            <a:r>
              <a:rPr lang="en-US" sz="3600" dirty="0">
                <a:solidFill>
                  <a:schemeClr val="tx1"/>
                </a:solidFill>
              </a:rPr>
              <a:t>s</a:t>
            </a:r>
            <a:r>
              <a:rPr lang="en-US" sz="3600" dirty="0" smtClean="0">
                <a:solidFill>
                  <a:schemeClr val="tx1"/>
                </a:solidFill>
              </a:rPr>
              <a:t>imulation and reconstruction</a:t>
            </a:r>
          </a:p>
        </p:txBody>
      </p:sp>
    </p:spTree>
    <p:extLst>
      <p:ext uri="{BB962C8B-B14F-4D97-AF65-F5344CB8AC3E}">
        <p14:creationId xmlns:p14="http://schemas.microsoft.com/office/powerpoint/2010/main" val="19424159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StandardRawDigitExtractService</a:t>
            </a:r>
            <a:endParaRPr lang="en-US" dirty="0"/>
          </a:p>
        </p:txBody>
      </p:sp>
      <p:sp>
        <p:nvSpPr>
          <p:cNvPr id="3" name="Content Placeholder 2"/>
          <p:cNvSpPr>
            <a:spLocks noGrp="1"/>
          </p:cNvSpPr>
          <p:nvPr>
            <p:ph idx="1"/>
          </p:nvPr>
        </p:nvSpPr>
        <p:spPr/>
        <p:txBody>
          <a:bodyPr/>
          <a:lstStyle/>
          <a:p>
            <a:r>
              <a:rPr lang="en-US" dirty="0" smtClean="0"/>
              <a:t>Interface: RawDigitExtractService</a:t>
            </a:r>
          </a:p>
          <a:p>
            <a:pPr lvl="1"/>
            <a:r>
              <a:rPr lang="en-US" dirty="0" smtClean="0"/>
              <a:t>Input: const RawDigit&amp;</a:t>
            </a:r>
          </a:p>
          <a:p>
            <a:pPr lvl="1"/>
            <a:r>
              <a:rPr lang="en-US" dirty="0" smtClean="0"/>
              <a:t>Output: Data for AdcChannelData</a:t>
            </a:r>
          </a:p>
          <a:p>
            <a:pPr lvl="2"/>
            <a:r>
              <a:rPr lang="en-US" dirty="0" smtClean="0"/>
              <a:t>channel, pedestal, raw, samples, flags</a:t>
            </a:r>
          </a:p>
          <a:p>
            <a:r>
              <a:rPr lang="en-US" dirty="0" smtClean="0"/>
              <a:t>Table gives the configuration parameters</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4232151"/>
              </p:ext>
            </p:extLst>
          </p:nvPr>
        </p:nvGraphicFramePr>
        <p:xfrm>
          <a:off x="838200" y="2971800"/>
          <a:ext cx="6324600" cy="1752600"/>
        </p:xfrm>
        <a:graphic>
          <a:graphicData uri="http://schemas.openxmlformats.org/drawingml/2006/table">
            <a:tbl>
              <a:tblPr firstRow="1" bandRow="1">
                <a:tableStyleId>{8EC20E35-A176-4012-BC5E-935CFFF8708E}</a:tableStyleId>
              </a:tblPr>
              <a:tblGrid>
                <a:gridCol w="685800"/>
                <a:gridCol w="1676400"/>
                <a:gridCol w="3962400"/>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PedestalOption</a:t>
                      </a:r>
                      <a:endParaRPr lang="en-US" dirty="0"/>
                    </a:p>
                  </a:txBody>
                  <a:tcPr anchor="ctr">
                    <a:solidFill>
                      <a:schemeClr val="bg1"/>
                    </a:solidFill>
                  </a:tcPr>
                </a:tc>
                <a:tc>
                  <a:txBody>
                    <a:bodyPr/>
                    <a:lstStyle/>
                    <a:p>
                      <a:r>
                        <a:rPr lang="en-US" dirty="0" smtClean="0"/>
                        <a:t>1:</a:t>
                      </a:r>
                      <a:r>
                        <a:rPr lang="en-US" baseline="0" dirty="0" smtClean="0"/>
                        <a:t> Take pedestal from digit</a:t>
                      </a:r>
                    </a:p>
                    <a:p>
                      <a:r>
                        <a:rPr lang="en-US" baseline="0" dirty="0" smtClean="0"/>
                        <a:t>2: Take pedestal from pedestal provider</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FlagStuckOff</a:t>
                      </a:r>
                      <a:endParaRPr lang="en-US" dirty="0"/>
                    </a:p>
                  </a:txBody>
                  <a:tcPr>
                    <a:solidFill>
                      <a:schemeClr val="bg1"/>
                    </a:solidFill>
                  </a:tcPr>
                </a:tc>
                <a:tc>
                  <a:txBody>
                    <a:bodyPr/>
                    <a:lstStyle/>
                    <a:p>
                      <a:r>
                        <a:rPr lang="en-US" dirty="0" smtClean="0"/>
                        <a:t>Set flag if bits are stuck low</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FlagStuckOn</a:t>
                      </a:r>
                      <a:endParaRPr lang="en-US" dirty="0"/>
                    </a:p>
                  </a:txBody>
                  <a:tcPr>
                    <a:solidFill>
                      <a:schemeClr val="bg1"/>
                    </a:solidFill>
                  </a:tcPr>
                </a:tc>
                <a:tc>
                  <a:txBody>
                    <a:bodyPr/>
                    <a:lstStyle/>
                    <a:p>
                      <a:r>
                        <a:rPr lang="en-US" dirty="0" smtClean="0"/>
                        <a:t>Set flag if bits are stuck high</a:t>
                      </a:r>
                      <a:endParaRPr lang="en-US" dirty="0"/>
                    </a:p>
                  </a:txBody>
                  <a:tcPr>
                    <a:solidFill>
                      <a:schemeClr val="bg1"/>
                    </a:solidFill>
                  </a:tcPr>
                </a:tc>
              </a:tr>
            </a:tbl>
          </a:graphicData>
        </a:graphic>
      </p:graphicFrame>
    </p:spTree>
    <p:extLst>
      <p:ext uri="{BB962C8B-B14F-4D97-AF65-F5344CB8AC3E}">
        <p14:creationId xmlns:p14="http://schemas.microsoft.com/office/powerpoint/2010/main" val="670375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InterpolatingAdcMitigationService</a:t>
            </a:r>
            <a:endParaRPr lang="en-US" dirty="0"/>
          </a:p>
        </p:txBody>
      </p:sp>
      <p:sp>
        <p:nvSpPr>
          <p:cNvPr id="3" name="Content Placeholder 2"/>
          <p:cNvSpPr>
            <a:spLocks noGrp="1"/>
          </p:cNvSpPr>
          <p:nvPr>
            <p:ph idx="1"/>
          </p:nvPr>
        </p:nvSpPr>
        <p:spPr/>
        <p:txBody>
          <a:bodyPr/>
          <a:lstStyle/>
          <a:p>
            <a:r>
              <a:rPr lang="en-US" dirty="0" smtClean="0"/>
              <a:t>Interface: AdcMitigationService</a:t>
            </a:r>
          </a:p>
          <a:p>
            <a:pPr lvl="1"/>
            <a:r>
              <a:rPr lang="en-US" dirty="0" smtClean="0"/>
              <a:t>Input/output: AdcChannelData</a:t>
            </a:r>
          </a:p>
          <a:p>
            <a:r>
              <a:rPr lang="en-US" dirty="0" smtClean="0"/>
              <a:t>Algorithm</a:t>
            </a:r>
          </a:p>
          <a:p>
            <a:pPr lvl="1"/>
            <a:r>
              <a:rPr lang="en-US" dirty="0" smtClean="0"/>
              <a:t>Samples with stuck</a:t>
            </a:r>
            <a:r>
              <a:rPr lang="en-US" dirty="0"/>
              <a:t> </a:t>
            </a:r>
            <a:r>
              <a:rPr lang="en-US" dirty="0" smtClean="0"/>
              <a:t>bits (and optionally under/overflows) are updated with values obtained by linear interpolation between nearest good neighbors.</a:t>
            </a:r>
          </a:p>
          <a:p>
            <a:pPr indent="-342900"/>
            <a:r>
              <a:rPr lang="en-US" dirty="0" smtClean="0"/>
              <a:t>Configuration:</a:t>
            </a:r>
          </a:p>
          <a:p>
            <a:pPr indent="-342900"/>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70120082"/>
              </p:ext>
            </p:extLst>
          </p:nvPr>
        </p:nvGraphicFramePr>
        <p:xfrm>
          <a:off x="838200" y="3505200"/>
          <a:ext cx="7696200" cy="2768599"/>
        </p:xfrm>
        <a:graphic>
          <a:graphicData uri="http://schemas.openxmlformats.org/drawingml/2006/table">
            <a:tbl>
              <a:tblPr firstRow="1" bandRow="1">
                <a:tableStyleId>{8EC20E35-A176-4012-BC5E-935CFFF8708E}</a:tableStyleId>
              </a:tblPr>
              <a:tblGrid>
                <a:gridCol w="685800"/>
                <a:gridCol w="2514600"/>
                <a:gridCol w="4495800"/>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LogLevel</a:t>
                      </a:r>
                      <a:endParaRPr lang="en-US" dirty="0"/>
                    </a:p>
                  </a:txBody>
                  <a:tcPr anchor="ctr">
                    <a:solidFill>
                      <a:schemeClr val="bg1"/>
                    </a:solidFill>
                  </a:tcPr>
                </a:tc>
                <a:tc>
                  <a:txBody>
                    <a:bodyPr/>
                    <a:lstStyle/>
                    <a:p>
                      <a:r>
                        <a:rPr lang="en-US" dirty="0" smtClean="0"/>
                        <a:t>Per</a:t>
                      </a:r>
                      <a:r>
                        <a:rPr lang="en-US" baseline="0" dirty="0" smtClean="0"/>
                        <a:t> convention</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SkipUnderflows</a:t>
                      </a:r>
                      <a:endParaRPr lang="en-US" dirty="0"/>
                    </a:p>
                  </a:txBody>
                  <a:tcPr>
                    <a:solidFill>
                      <a:schemeClr val="bg1"/>
                    </a:solidFill>
                  </a:tcPr>
                </a:tc>
                <a:tc>
                  <a:txBody>
                    <a:bodyPr/>
                    <a:lstStyle/>
                    <a:p>
                      <a:r>
                        <a:rPr lang="en-US" dirty="0" smtClean="0"/>
                        <a:t>If</a:t>
                      </a:r>
                      <a:r>
                        <a:rPr lang="en-US" baseline="0" dirty="0" smtClean="0"/>
                        <a:t> true, underflows are not updated</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SkipOverflows</a:t>
                      </a:r>
                      <a:endParaRPr lang="en-US" dirty="0"/>
                    </a:p>
                  </a:txBody>
                  <a:tcPr>
                    <a:solidFill>
                      <a:schemeClr val="bg1"/>
                    </a:solidFill>
                  </a:tcPr>
                </a:tc>
                <a:tc>
                  <a:txBody>
                    <a:bodyPr/>
                    <a:lstStyle/>
                    <a:p>
                      <a:r>
                        <a:rPr lang="en-US" dirty="0" smtClean="0"/>
                        <a:t>if true, overflows are not updated</a:t>
                      </a:r>
                      <a:endParaRPr lang="en-US" dirty="0"/>
                    </a:p>
                  </a:txBody>
                  <a:tcPr>
                    <a:solidFill>
                      <a:schemeClr val="bg1"/>
                    </a:solidFill>
                  </a:tcPr>
                </a:tc>
              </a:tr>
              <a:tr h="370840">
                <a:tc>
                  <a:txBody>
                    <a:bodyPr/>
                    <a:lstStyle/>
                    <a:p>
                      <a:pPr lvl="0" algn="r"/>
                      <a:r>
                        <a:rPr lang="en-US" dirty="0" smtClean="0"/>
                        <a:t>int</a:t>
                      </a:r>
                      <a:endParaRPr lang="en-US" dirty="0"/>
                    </a:p>
                  </a:txBody>
                  <a:tcPr>
                    <a:solidFill>
                      <a:schemeClr val="bg1"/>
                    </a:solidFill>
                  </a:tcPr>
                </a:tc>
                <a:tc>
                  <a:txBody>
                    <a:bodyPr/>
                    <a:lstStyle/>
                    <a:p>
                      <a:pPr algn="l"/>
                      <a:r>
                        <a:rPr lang="en-US" dirty="0" err="1" smtClean="0"/>
                        <a:t>MaxConsecutiveSamples</a:t>
                      </a:r>
                      <a:endParaRPr lang="en-US" dirty="0"/>
                    </a:p>
                  </a:txBody>
                  <a:tcPr>
                    <a:solidFill>
                      <a:schemeClr val="bg1"/>
                    </a:solidFill>
                  </a:tcPr>
                </a:tc>
                <a:tc>
                  <a:txBody>
                    <a:bodyPr/>
                    <a:lstStyle/>
                    <a:p>
                      <a:r>
                        <a:rPr lang="en-US" dirty="0" smtClean="0"/>
                        <a:t>Maximum</a:t>
                      </a:r>
                      <a:r>
                        <a:rPr lang="en-US" baseline="0" dirty="0" smtClean="0"/>
                        <a:t> #</a:t>
                      </a:r>
                      <a:r>
                        <a:rPr lang="en-US" dirty="0" smtClean="0"/>
                        <a:t> consecutive samples to update</a:t>
                      </a:r>
                      <a:endParaRPr lang="en-US" dirty="0"/>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MaxConsecutiveFlag</a:t>
                      </a:r>
                      <a:endParaRPr lang="en-US" dirty="0"/>
                    </a:p>
                  </a:txBody>
                  <a:tcPr anchor="ctr">
                    <a:solidFill>
                      <a:schemeClr val="bg1"/>
                    </a:solidFill>
                  </a:tcPr>
                </a:tc>
                <a:tc>
                  <a:txBody>
                    <a:bodyPr/>
                    <a:lstStyle/>
                    <a:p>
                      <a:r>
                        <a:rPr lang="en-US" dirty="0" smtClean="0"/>
                        <a:t>Action </a:t>
                      </a:r>
                      <a:r>
                        <a:rPr lang="en-US" baseline="0" dirty="0" smtClean="0"/>
                        <a:t>for too many consecutive samples:</a:t>
                      </a:r>
                    </a:p>
                    <a:p>
                      <a:r>
                        <a:rPr lang="en-US" baseline="0" dirty="0" smtClean="0"/>
                        <a:t>1: Leave sample unchanged.</a:t>
                      </a:r>
                    </a:p>
                    <a:p>
                      <a:r>
                        <a:rPr lang="en-US" baseline="0" dirty="0" smtClean="0"/>
                        <a:t>2: Set sample to zero.</a:t>
                      </a:r>
                      <a:endParaRPr lang="en-US" dirty="0"/>
                    </a:p>
                  </a:txBody>
                  <a:tcPr>
                    <a:solidFill>
                      <a:schemeClr val="bg1"/>
                    </a:solidFill>
                  </a:tcPr>
                </a:tc>
              </a:tr>
            </a:tbl>
          </a:graphicData>
        </a:graphic>
      </p:graphicFrame>
    </p:spTree>
    <p:extLst>
      <p:ext uri="{BB962C8B-B14F-4D97-AF65-F5344CB8AC3E}">
        <p14:creationId xmlns:p14="http://schemas.microsoft.com/office/powerpoint/2010/main" val="478930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AdcSuppressSignalFindingService</a:t>
            </a:r>
            <a:endParaRPr lang="en-US" dirty="0"/>
          </a:p>
        </p:txBody>
      </p:sp>
      <p:sp>
        <p:nvSpPr>
          <p:cNvPr id="3" name="Content Placeholder 2"/>
          <p:cNvSpPr>
            <a:spLocks noGrp="1"/>
          </p:cNvSpPr>
          <p:nvPr>
            <p:ph idx="1"/>
          </p:nvPr>
        </p:nvSpPr>
        <p:spPr/>
        <p:txBody>
          <a:bodyPr/>
          <a:lstStyle/>
          <a:p>
            <a:r>
              <a:rPr lang="en-US" dirty="0" smtClean="0"/>
              <a:t>Interface: </a:t>
            </a:r>
            <a:r>
              <a:rPr lang="en-US" dirty="0" err="1" smtClean="0"/>
              <a:t>AdcSignalFindingService</a:t>
            </a:r>
            <a:endParaRPr lang="en-US" dirty="0" smtClean="0"/>
          </a:p>
          <a:p>
            <a:pPr lvl="1"/>
            <a:r>
              <a:rPr lang="en-US" dirty="0" smtClean="0"/>
              <a:t>Input/output: AdcChannelData&amp;</a:t>
            </a:r>
          </a:p>
          <a:p>
            <a:r>
              <a:rPr lang="en-US" dirty="0" smtClean="0"/>
              <a:t>Algorithm:</a:t>
            </a:r>
          </a:p>
          <a:p>
            <a:pPr lvl="1"/>
            <a:r>
              <a:rPr lang="en-US" dirty="0" smtClean="0"/>
              <a:t>Uses the AdcSuppressService interface to re-use the signal-finding suppression services developed for DetSim</a:t>
            </a:r>
          </a:p>
          <a:p>
            <a:pPr lvl="2"/>
            <a:r>
              <a:rPr lang="en-US" dirty="0" smtClean="0"/>
              <a:t>Legacy35tZeroSuppressService – The code from the old DetSim</a:t>
            </a:r>
          </a:p>
          <a:p>
            <a:pPr lvl="2"/>
            <a:r>
              <a:rPr lang="en-US" dirty="0" smtClean="0"/>
              <a:t>Dune35tZeroSuppressService – Simulation of the DUNE 35t algorithm</a:t>
            </a:r>
          </a:p>
          <a:p>
            <a:r>
              <a:rPr lang="en-US" dirty="0" smtClean="0"/>
              <a:t>No configuration parameters</a:t>
            </a:r>
          </a:p>
          <a:p>
            <a:pPr lvl="1"/>
            <a:r>
              <a:rPr lang="en-US" dirty="0" smtClean="0"/>
              <a:t>Service is discovered by it type name</a:t>
            </a:r>
          </a:p>
          <a:p>
            <a:pPr lvl="1"/>
            <a:r>
              <a:rPr lang="en-US" dirty="0" smtClean="0"/>
              <a:t>Add name when service becomes a tool</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12</a:t>
            </a:fld>
            <a:endParaRPr lang="en-US" dirty="0"/>
          </a:p>
        </p:txBody>
      </p:sp>
    </p:spTree>
    <p:extLst>
      <p:ext uri="{BB962C8B-B14F-4D97-AF65-F5344CB8AC3E}">
        <p14:creationId xmlns:p14="http://schemas.microsoft.com/office/powerpoint/2010/main" val="224302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Dune35tNoiseRemovalService</a:t>
            </a:r>
            <a:endParaRPr lang="en-US" dirty="0"/>
          </a:p>
        </p:txBody>
      </p:sp>
      <p:sp>
        <p:nvSpPr>
          <p:cNvPr id="3" name="Content Placeholder 2"/>
          <p:cNvSpPr>
            <a:spLocks noGrp="1"/>
          </p:cNvSpPr>
          <p:nvPr>
            <p:ph idx="1"/>
          </p:nvPr>
        </p:nvSpPr>
        <p:spPr/>
        <p:txBody>
          <a:bodyPr/>
          <a:lstStyle/>
          <a:p>
            <a:r>
              <a:rPr lang="en-US" dirty="0" smtClean="0"/>
              <a:t>Interface: </a:t>
            </a:r>
            <a:r>
              <a:rPr lang="en-US" dirty="0" err="1" smtClean="0"/>
              <a:t>AdcNoiseRemovalService</a:t>
            </a:r>
            <a:endParaRPr lang="en-US" dirty="0" smtClean="0"/>
          </a:p>
          <a:p>
            <a:pPr lvl="1"/>
            <a:r>
              <a:rPr lang="en-US" dirty="0" smtClean="0"/>
              <a:t>Input/output: </a:t>
            </a:r>
            <a:r>
              <a:rPr lang="en-US" dirty="0" err="1" smtClean="0"/>
              <a:t>AdcChannelDataMap</a:t>
            </a:r>
            <a:r>
              <a:rPr lang="en-US" dirty="0" smtClean="0"/>
              <a:t>&amp;</a:t>
            </a:r>
          </a:p>
          <a:p>
            <a:r>
              <a:rPr lang="en-US" dirty="0" smtClean="0"/>
              <a:t>Algorithm:</a:t>
            </a:r>
          </a:p>
          <a:p>
            <a:pPr lvl="1"/>
            <a:r>
              <a:rPr lang="en-US" dirty="0" smtClean="0"/>
              <a:t>Channels are organized into groups</a:t>
            </a:r>
          </a:p>
          <a:p>
            <a:pPr lvl="2"/>
            <a:r>
              <a:rPr lang="en-US" dirty="0" smtClean="0"/>
              <a:t>Options to do this by regulator or ASIC</a:t>
            </a:r>
          </a:p>
          <a:p>
            <a:pPr lvl="2"/>
            <a:r>
              <a:rPr lang="en-US" dirty="0" smtClean="0"/>
              <a:t>Also separate groups for the three wire orientations</a:t>
            </a:r>
          </a:p>
          <a:p>
            <a:pPr lvl="1"/>
            <a:r>
              <a:rPr lang="en-US" dirty="0" smtClean="0"/>
              <a:t>The BG is estimated as median of all signals for each tick and channel</a:t>
            </a:r>
          </a:p>
          <a:p>
            <a:pPr lvl="1"/>
            <a:r>
              <a:rPr lang="en-US" dirty="0" smtClean="0"/>
              <a:t>This value is subtracted from all corresponding signals</a:t>
            </a:r>
          </a:p>
          <a:p>
            <a:pPr lvl="1"/>
            <a:r>
              <a:rPr lang="en-US" dirty="0" smtClean="0"/>
              <a:t>Same algorithm and groups as the old </a:t>
            </a:r>
            <a:r>
              <a:rPr lang="en-US" dirty="0" err="1" smtClean="0"/>
              <a:t>FilterWF</a:t>
            </a:r>
            <a:r>
              <a:rPr lang="en-US" dirty="0" smtClean="0"/>
              <a:t> service</a:t>
            </a:r>
          </a:p>
          <a:p>
            <a:pPr lvl="2"/>
            <a:r>
              <a:rPr lang="en-US" dirty="0" smtClean="0"/>
              <a:t>Used in 35t data production</a:t>
            </a:r>
          </a:p>
          <a:p>
            <a:pPr lvl="1"/>
            <a:r>
              <a:rPr lang="en-US" dirty="0" smtClean="0"/>
              <a:t>Service is specific to 35t because it uses 35-ton channel map interface</a:t>
            </a:r>
          </a:p>
          <a:p>
            <a:pPr lvl="2"/>
            <a:r>
              <a:rPr lang="en-US" dirty="0" smtClean="0"/>
              <a:t>That provides regulator and ASIC grouping</a:t>
            </a:r>
          </a:p>
          <a:p>
            <a:pPr lvl="2"/>
            <a:r>
              <a:rPr lang="en-US" dirty="0" smtClean="0"/>
              <a:t>Could be generalized to other detectors </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13</a:t>
            </a:fld>
            <a:endParaRPr lang="en-US" dirty="0"/>
          </a:p>
        </p:txBody>
      </p:sp>
    </p:spTree>
    <p:extLst>
      <p:ext uri="{BB962C8B-B14F-4D97-AF65-F5344CB8AC3E}">
        <p14:creationId xmlns:p14="http://schemas.microsoft.com/office/powerpoint/2010/main" val="543610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Dune35tNoiseRemovalService (2)</a:t>
            </a:r>
            <a:endParaRPr lang="en-US" dirty="0"/>
          </a:p>
        </p:txBody>
      </p:sp>
      <p:sp>
        <p:nvSpPr>
          <p:cNvPr id="3" name="Content Placeholder 2"/>
          <p:cNvSpPr>
            <a:spLocks noGrp="1"/>
          </p:cNvSpPr>
          <p:nvPr>
            <p:ph idx="1"/>
          </p:nvPr>
        </p:nvSpPr>
        <p:spPr/>
        <p:txBody>
          <a:bodyPr/>
          <a:lstStyle/>
          <a:p>
            <a:r>
              <a:rPr lang="en-US" dirty="0" smtClean="0"/>
              <a:t>Configuration:</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05683457"/>
              </p:ext>
            </p:extLst>
          </p:nvPr>
        </p:nvGraphicFramePr>
        <p:xfrm>
          <a:off x="533400" y="1295400"/>
          <a:ext cx="8077200" cy="4871719"/>
        </p:xfrm>
        <a:graphic>
          <a:graphicData uri="http://schemas.openxmlformats.org/drawingml/2006/table">
            <a:tbl>
              <a:tblPr firstRow="1" bandRow="1">
                <a:tableStyleId>{8EC20E35-A176-4012-BC5E-935CFFF8708E}</a:tableStyleId>
              </a:tblPr>
              <a:tblGrid>
                <a:gridCol w="685800"/>
                <a:gridCol w="2133600"/>
                <a:gridCol w="5257800"/>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LogLevel</a:t>
                      </a:r>
                      <a:endParaRPr lang="en-US" dirty="0"/>
                    </a:p>
                  </a:txBody>
                  <a:tcPr anchor="ctr">
                    <a:solidFill>
                      <a:schemeClr val="bg1"/>
                    </a:solidFill>
                  </a:tcPr>
                </a:tc>
                <a:tc>
                  <a:txBody>
                    <a:bodyPr/>
                    <a:lstStyle/>
                    <a:p>
                      <a:r>
                        <a:rPr lang="en-US" dirty="0" smtClean="0"/>
                        <a:t>Per</a:t>
                      </a:r>
                      <a:r>
                        <a:rPr lang="en-US" baseline="0" dirty="0" smtClean="0"/>
                        <a:t> convention</a:t>
                      </a:r>
                      <a:endParaRPr lang="en-US" dirty="0"/>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Grouping</a:t>
                      </a:r>
                      <a:r>
                        <a:rPr lang="en-US" baseline="0" dirty="0" err="1" smtClean="0"/>
                        <a:t>Flag</a:t>
                      </a:r>
                      <a:endParaRPr lang="en-US" dirty="0"/>
                    </a:p>
                  </a:txBody>
                  <a:tcPr anchor="ctr">
                    <a:solidFill>
                      <a:schemeClr val="bg1"/>
                    </a:solidFill>
                  </a:tcPr>
                </a:tc>
                <a:tc>
                  <a:txBody>
                    <a:bodyPr/>
                    <a:lstStyle/>
                    <a:p>
                      <a:r>
                        <a:rPr lang="en-US" dirty="0" smtClean="0"/>
                        <a:t>1: By regulator (128 channels)</a:t>
                      </a:r>
                    </a:p>
                    <a:p>
                      <a:r>
                        <a:rPr lang="en-US" dirty="0" smtClean="0"/>
                        <a:t>2: By </a:t>
                      </a:r>
                      <a:r>
                        <a:rPr lang="en-US" dirty="0" err="1" smtClean="0"/>
                        <a:t>asic</a:t>
                      </a:r>
                      <a:r>
                        <a:rPr lang="en-US" dirty="0" smtClean="0"/>
                        <a:t> (32 channels)</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SkipStuckCodes</a:t>
                      </a:r>
                      <a:endParaRPr lang="en-US" dirty="0"/>
                    </a:p>
                  </a:txBody>
                  <a:tcPr>
                    <a:solidFill>
                      <a:schemeClr val="bg1"/>
                    </a:solidFill>
                  </a:tcPr>
                </a:tc>
                <a:tc>
                  <a:txBody>
                    <a:bodyPr/>
                    <a:lstStyle/>
                    <a:p>
                      <a:r>
                        <a:rPr lang="en-US" dirty="0" smtClean="0"/>
                        <a:t>Ignore</a:t>
                      </a:r>
                      <a:r>
                        <a:rPr lang="en-US" baseline="0" dirty="0" smtClean="0"/>
                        <a:t> channels with stuck bits in BG estimate</a:t>
                      </a:r>
                      <a:endParaRPr lang="en-US" dirty="0"/>
                    </a:p>
                  </a:txBody>
                  <a:tcPr>
                    <a:solidFill>
                      <a:schemeClr val="bg1"/>
                    </a:solidFill>
                  </a:tcPr>
                </a:tc>
              </a:tr>
              <a:tr h="370840">
                <a:tc>
                  <a:txBody>
                    <a:bodyPr/>
                    <a:lstStyle/>
                    <a:p>
                      <a:pPr lvl="0" algn="r"/>
                      <a:r>
                        <a:rPr lang="en-US" dirty="0" err="1" smtClean="0"/>
                        <a:t>bool</a:t>
                      </a:r>
                      <a:endParaRPr lang="en-US" dirty="0"/>
                    </a:p>
                  </a:txBody>
                  <a:tcPr anchor="ctr">
                    <a:solidFill>
                      <a:schemeClr val="bg1"/>
                    </a:solidFill>
                  </a:tcPr>
                </a:tc>
                <a:tc>
                  <a:txBody>
                    <a:bodyPr/>
                    <a:lstStyle/>
                    <a:p>
                      <a:pPr algn="l"/>
                      <a:r>
                        <a:rPr lang="en-US" dirty="0" err="1" smtClean="0"/>
                        <a:t>SkipSignals</a:t>
                      </a:r>
                      <a:endParaRPr lang="en-US" dirty="0"/>
                    </a:p>
                  </a:txBody>
                  <a:tcPr anchor="ctr">
                    <a:solidFill>
                      <a:schemeClr val="bg1"/>
                    </a:solidFill>
                  </a:tcPr>
                </a:tc>
                <a:tc>
                  <a:txBody>
                    <a:bodyPr/>
                    <a:lstStyle/>
                    <a:p>
                      <a:r>
                        <a:rPr lang="en-US" dirty="0" smtClean="0"/>
                        <a:t>Channels identified</a:t>
                      </a:r>
                      <a:r>
                        <a:rPr lang="en-US" baseline="0" dirty="0" smtClean="0"/>
                        <a:t> as “signal” are not used in BG est.</a:t>
                      </a:r>
                      <a:endParaRPr lang="en-US" dirty="0"/>
                    </a:p>
                  </a:txBody>
                  <a:tcPr>
                    <a:solidFill>
                      <a:schemeClr val="bg1"/>
                    </a:solidFill>
                  </a:tcPr>
                </a:tc>
              </a:tr>
              <a:tr h="370840">
                <a:tc>
                  <a:txBody>
                    <a:bodyPr/>
                    <a:lstStyle/>
                    <a:p>
                      <a:pPr lvl="0" algn="r"/>
                      <a:r>
                        <a:rPr lang="en-US" dirty="0" err="1" smtClean="0"/>
                        <a:t>bool</a:t>
                      </a:r>
                      <a:endParaRPr lang="en-US" dirty="0"/>
                    </a:p>
                  </a:txBody>
                  <a:tcPr anchor="ctr">
                    <a:solidFill>
                      <a:schemeClr val="bg1"/>
                    </a:solidFill>
                  </a:tcPr>
                </a:tc>
                <a:tc>
                  <a:txBody>
                    <a:bodyPr/>
                    <a:lstStyle/>
                    <a:p>
                      <a:pPr algn="l"/>
                      <a:r>
                        <a:rPr lang="en-US" dirty="0" err="1" smtClean="0"/>
                        <a:t>CorrectStuckCodes</a:t>
                      </a:r>
                      <a:endParaRPr lang="en-US" dirty="0"/>
                    </a:p>
                  </a:txBody>
                  <a:tcPr anchor="ctr">
                    <a:solidFill>
                      <a:schemeClr val="bg1"/>
                    </a:solidFill>
                  </a:tcPr>
                </a:tc>
                <a:tc>
                  <a:txBody>
                    <a:bodyPr/>
                    <a:lstStyle/>
                    <a:p>
                      <a:r>
                        <a:rPr lang="en-US" dirty="0" smtClean="0"/>
                        <a:t>If true, samples with stuck codes are corrected</a:t>
                      </a:r>
                      <a:endParaRPr lang="en-US" dirty="0"/>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ShowGroups</a:t>
                      </a:r>
                      <a:endParaRPr lang="en-US" dirty="0"/>
                    </a:p>
                  </a:txBody>
                  <a:tcPr anchor="ctr">
                    <a:solidFill>
                      <a:schemeClr val="bg1"/>
                    </a:solidFill>
                  </a:tcPr>
                </a:tc>
                <a:tc>
                  <a:txBody>
                    <a:bodyPr/>
                    <a:lstStyle/>
                    <a:p>
                      <a:r>
                        <a:rPr lang="en-US" dirty="0" smtClean="0"/>
                        <a:t>If nonzero,</a:t>
                      </a:r>
                      <a:r>
                        <a:rPr lang="en-US" baseline="0" dirty="0" smtClean="0"/>
                        <a:t> channel grouping is displayed in log</a:t>
                      </a:r>
                    </a:p>
                    <a:p>
                      <a:r>
                        <a:rPr lang="en-US" baseline="0" dirty="0" smtClean="0"/>
                        <a:t>1: Organize by orientation and then group</a:t>
                      </a:r>
                    </a:p>
                    <a:p>
                      <a:r>
                        <a:rPr lang="en-US" baseline="0" dirty="0" smtClean="0"/>
                        <a:t>2: Organize by group and then orientation</a:t>
                      </a:r>
                      <a:endParaRPr lang="en-US" dirty="0"/>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ShowGroupsChannel</a:t>
                      </a:r>
                      <a:endParaRPr lang="en-US" dirty="0"/>
                    </a:p>
                  </a:txBody>
                  <a:tcPr anchor="ctr">
                    <a:solidFill>
                      <a:schemeClr val="bg1"/>
                    </a:solidFill>
                  </a:tcPr>
                </a:tc>
                <a:tc>
                  <a:txBody>
                    <a:bodyPr/>
                    <a:lstStyle/>
                    <a:p>
                      <a:r>
                        <a:rPr lang="en-US" dirty="0" smtClean="0"/>
                        <a:t>Channel type used when groups are show:</a:t>
                      </a:r>
                    </a:p>
                    <a:p>
                      <a:r>
                        <a:rPr lang="en-US" dirty="0" smtClean="0"/>
                        <a:t>0:</a:t>
                      </a:r>
                      <a:r>
                        <a:rPr lang="en-US" baseline="0" dirty="0" smtClean="0"/>
                        <a:t> none</a:t>
                      </a:r>
                    </a:p>
                    <a:p>
                      <a:r>
                        <a:rPr lang="en-US" baseline="0" dirty="0" smtClean="0"/>
                        <a:t>1: online</a:t>
                      </a:r>
                    </a:p>
                    <a:p>
                      <a:r>
                        <a:rPr lang="en-US" baseline="0" dirty="0" smtClean="0"/>
                        <a:t>2: offline,</a:t>
                      </a:r>
                    </a:p>
                    <a:p>
                      <a:r>
                        <a:rPr lang="en-US" baseline="0" dirty="0" smtClean="0"/>
                        <a:t>3,4: offline by name (z1, z2 or z, Z)</a:t>
                      </a:r>
                      <a:endParaRPr lang="en-US" dirty="0"/>
                    </a:p>
                  </a:txBody>
                  <a:tcPr>
                    <a:solidFill>
                      <a:schemeClr val="bg1"/>
                    </a:solidFill>
                  </a:tcPr>
                </a:tc>
              </a:tr>
            </a:tbl>
          </a:graphicData>
        </a:graphic>
      </p:graphicFrame>
    </p:spTree>
    <p:extLst>
      <p:ext uri="{BB962C8B-B14F-4D97-AF65-F5344CB8AC3E}">
        <p14:creationId xmlns:p14="http://schemas.microsoft.com/office/powerpoint/2010/main" val="372143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DuneDeconvolutionService</a:t>
            </a:r>
            <a:endParaRPr lang="en-US" dirty="0"/>
          </a:p>
        </p:txBody>
      </p:sp>
      <p:sp>
        <p:nvSpPr>
          <p:cNvPr id="3" name="Content Placeholder 2"/>
          <p:cNvSpPr>
            <a:spLocks noGrp="1"/>
          </p:cNvSpPr>
          <p:nvPr>
            <p:ph idx="1"/>
          </p:nvPr>
        </p:nvSpPr>
        <p:spPr/>
        <p:txBody>
          <a:bodyPr/>
          <a:lstStyle/>
          <a:p>
            <a:r>
              <a:rPr lang="en-US" dirty="0" smtClean="0"/>
              <a:t>Interface: AdcDeconvolutionService</a:t>
            </a:r>
          </a:p>
          <a:p>
            <a:pPr lvl="1"/>
            <a:r>
              <a:rPr lang="en-US" dirty="0" smtClean="0"/>
              <a:t>Input/output: AdcChannelData&amp;</a:t>
            </a:r>
          </a:p>
          <a:p>
            <a:r>
              <a:rPr lang="en-US" dirty="0" smtClean="0"/>
              <a:t>Algorithm:</a:t>
            </a:r>
          </a:p>
          <a:p>
            <a:pPr lvl="1"/>
            <a:r>
              <a:rPr lang="en-US" dirty="0" smtClean="0"/>
              <a:t>Uses </a:t>
            </a:r>
            <a:r>
              <a:rPr lang="en-US" dirty="0" err="1" smtClean="0"/>
              <a:t>SignalShapingServiceDUNE</a:t>
            </a:r>
            <a:r>
              <a:rPr lang="en-US" dirty="0" smtClean="0"/>
              <a:t> which folds and unfolds the signal with one provided in a histogram</a:t>
            </a:r>
          </a:p>
          <a:p>
            <a:pPr lvl="2"/>
            <a:r>
              <a:rPr lang="en-US" dirty="0" smtClean="0"/>
              <a:t>Service is found with the usual service handle</a:t>
            </a:r>
          </a:p>
          <a:p>
            <a:pPr lvl="2"/>
            <a:r>
              <a:rPr lang="en-US" dirty="0" smtClean="0"/>
              <a:t>Different signals for each view (z, u, v)</a:t>
            </a:r>
          </a:p>
          <a:p>
            <a:r>
              <a:rPr lang="en-US" dirty="0" smtClean="0"/>
              <a:t>Configuration:</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30658682"/>
              </p:ext>
            </p:extLst>
          </p:nvPr>
        </p:nvGraphicFramePr>
        <p:xfrm>
          <a:off x="990600" y="3906520"/>
          <a:ext cx="4038600" cy="741680"/>
        </p:xfrm>
        <a:graphic>
          <a:graphicData uri="http://schemas.openxmlformats.org/drawingml/2006/table">
            <a:tbl>
              <a:tblPr firstRow="1" bandRow="1">
                <a:tableStyleId>{8EC20E35-A176-4012-BC5E-935CFFF8708E}</a:tableStyleId>
              </a:tblPr>
              <a:tblGrid>
                <a:gridCol w="762000"/>
                <a:gridCol w="1189990"/>
                <a:gridCol w="2086610"/>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LogLevel</a:t>
                      </a:r>
                      <a:endParaRPr lang="en-US" dirty="0"/>
                    </a:p>
                  </a:txBody>
                  <a:tcPr anchor="ctr">
                    <a:solidFill>
                      <a:schemeClr val="bg1"/>
                    </a:solidFill>
                  </a:tcPr>
                </a:tc>
                <a:tc>
                  <a:txBody>
                    <a:bodyPr/>
                    <a:lstStyle/>
                    <a:p>
                      <a:r>
                        <a:rPr lang="en-US" dirty="0" smtClean="0"/>
                        <a:t>Per</a:t>
                      </a:r>
                      <a:r>
                        <a:rPr lang="en-US" baseline="0" dirty="0" smtClean="0"/>
                        <a:t> convention</a:t>
                      </a:r>
                      <a:endParaRPr lang="en-US" dirty="0"/>
                    </a:p>
                  </a:txBody>
                  <a:tcPr>
                    <a:solidFill>
                      <a:schemeClr val="bg1"/>
                    </a:solidFill>
                  </a:tcPr>
                </a:tc>
              </a:tr>
            </a:tbl>
          </a:graphicData>
        </a:graphic>
      </p:graphicFrame>
    </p:spTree>
    <p:extLst>
      <p:ext uri="{BB962C8B-B14F-4D97-AF65-F5344CB8AC3E}">
        <p14:creationId xmlns:p14="http://schemas.microsoft.com/office/powerpoint/2010/main" val="396632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MedianPedestalEvaluationService</a:t>
            </a:r>
            <a:endParaRPr lang="en-US" dirty="0"/>
          </a:p>
        </p:txBody>
      </p:sp>
      <p:sp>
        <p:nvSpPr>
          <p:cNvPr id="3" name="Content Placeholder 2"/>
          <p:cNvSpPr>
            <a:spLocks noGrp="1"/>
          </p:cNvSpPr>
          <p:nvPr>
            <p:ph idx="1"/>
          </p:nvPr>
        </p:nvSpPr>
        <p:spPr/>
        <p:txBody>
          <a:bodyPr/>
          <a:lstStyle/>
          <a:p>
            <a:r>
              <a:rPr lang="en-US" dirty="0" smtClean="0"/>
              <a:t>Interface: </a:t>
            </a:r>
            <a:r>
              <a:rPr lang="en-US" dirty="0" err="1" smtClean="0"/>
              <a:t>PedestalEvaluationService</a:t>
            </a:r>
            <a:endParaRPr lang="en-US" dirty="0" smtClean="0"/>
          </a:p>
          <a:p>
            <a:pPr lvl="1"/>
            <a:r>
              <a:rPr lang="en-US" dirty="0" smtClean="0"/>
              <a:t>Input: const AdcChannelData&amp;</a:t>
            </a:r>
          </a:p>
          <a:p>
            <a:pPr lvl="1"/>
            <a:r>
              <a:rPr lang="en-US" dirty="0" smtClean="0"/>
              <a:t>Output: 4 float*: pedestal, </a:t>
            </a:r>
            <a:r>
              <a:rPr lang="en-US" dirty="0" err="1" smtClean="0"/>
              <a:t>rms</a:t>
            </a:r>
            <a:r>
              <a:rPr lang="en-US" dirty="0" smtClean="0"/>
              <a:t> and error for each</a:t>
            </a:r>
          </a:p>
          <a:p>
            <a:r>
              <a:rPr lang="en-US" dirty="0" smtClean="0"/>
              <a:t>Algorithm:</a:t>
            </a:r>
          </a:p>
          <a:p>
            <a:pPr lvl="1"/>
            <a:r>
              <a:rPr lang="en-US" dirty="0" smtClean="0"/>
              <a:t>Evaluates pedestal as median value in input samples</a:t>
            </a:r>
          </a:p>
          <a:p>
            <a:pPr lvl="1"/>
            <a:r>
              <a:rPr lang="en-US" dirty="0" smtClean="0"/>
              <a:t>Options to omit samples flagged (under/overflow, stuck bits, …) or identified as signal</a:t>
            </a:r>
          </a:p>
          <a:p>
            <a:r>
              <a:rPr lang="en-US" dirty="0" smtClean="0"/>
              <a:t>Configuration:</a:t>
            </a:r>
          </a:p>
          <a:p>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82835812"/>
              </p:ext>
            </p:extLst>
          </p:nvPr>
        </p:nvGraphicFramePr>
        <p:xfrm>
          <a:off x="914400" y="4003040"/>
          <a:ext cx="7391400" cy="1483360"/>
        </p:xfrm>
        <a:graphic>
          <a:graphicData uri="http://schemas.openxmlformats.org/drawingml/2006/table">
            <a:tbl>
              <a:tblPr firstRow="1" bandRow="1">
                <a:tableStyleId>{8EC20E35-A176-4012-BC5E-935CFFF8708E}</a:tableStyleId>
              </a:tblPr>
              <a:tblGrid>
                <a:gridCol w="658640"/>
                <a:gridCol w="2049101"/>
                <a:gridCol w="4683659"/>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LogLevel</a:t>
                      </a:r>
                      <a:endParaRPr lang="en-US" dirty="0"/>
                    </a:p>
                  </a:txBody>
                  <a:tcPr anchor="ctr">
                    <a:solidFill>
                      <a:schemeClr val="bg1"/>
                    </a:solidFill>
                  </a:tcPr>
                </a:tc>
                <a:tc>
                  <a:txBody>
                    <a:bodyPr/>
                    <a:lstStyle/>
                    <a:p>
                      <a:r>
                        <a:rPr lang="en-US" dirty="0" smtClean="0"/>
                        <a:t>Per</a:t>
                      </a:r>
                      <a:r>
                        <a:rPr lang="en-US" baseline="0" dirty="0" smtClean="0"/>
                        <a:t> convention</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SkipFlaggedSamples</a:t>
                      </a:r>
                      <a:endParaRPr lang="en-US" dirty="0"/>
                    </a:p>
                  </a:txBody>
                  <a:tcPr>
                    <a:solidFill>
                      <a:schemeClr val="bg1"/>
                    </a:solidFill>
                  </a:tcPr>
                </a:tc>
                <a:tc>
                  <a:txBody>
                    <a:bodyPr/>
                    <a:lstStyle/>
                    <a:p>
                      <a:r>
                        <a:rPr lang="en-US" dirty="0" smtClean="0"/>
                        <a:t>If</a:t>
                      </a:r>
                      <a:r>
                        <a:rPr lang="en-US" baseline="0" dirty="0" smtClean="0"/>
                        <a:t> true, flagged samples are omitted</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SkipSignals</a:t>
                      </a:r>
                      <a:endParaRPr lang="en-US" dirty="0"/>
                    </a:p>
                  </a:txBody>
                  <a:tcPr>
                    <a:solidFill>
                      <a:schemeClr val="bg1"/>
                    </a:solidFill>
                  </a:tcPr>
                </a:tc>
                <a:tc>
                  <a:txBody>
                    <a:bodyPr/>
                    <a:lstStyle/>
                    <a:p>
                      <a:r>
                        <a:rPr lang="en-US" dirty="0" smtClean="0"/>
                        <a:t>if true, sample identified as signal are not used</a:t>
                      </a:r>
                      <a:endParaRPr lang="en-US" dirty="0"/>
                    </a:p>
                  </a:txBody>
                  <a:tcPr>
                    <a:solidFill>
                      <a:schemeClr val="bg1"/>
                    </a:solidFill>
                  </a:tcPr>
                </a:tc>
              </a:tr>
            </a:tbl>
          </a:graphicData>
        </a:graphic>
      </p:graphicFrame>
    </p:spTree>
    <p:extLst>
      <p:ext uri="{BB962C8B-B14F-4D97-AF65-F5344CB8AC3E}">
        <p14:creationId xmlns:p14="http://schemas.microsoft.com/office/powerpoint/2010/main" val="2591855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r>
              <a:rPr lang="en-US" dirty="0" smtClean="0"/>
              <a:t>New data prep service is under development</a:t>
            </a:r>
          </a:p>
          <a:p>
            <a:pPr lvl="1"/>
            <a:r>
              <a:rPr lang="en-US" dirty="0" smtClean="0"/>
              <a:t>Intended to replace the multiple existing CalWire modules</a:t>
            </a:r>
          </a:p>
          <a:p>
            <a:pPr lvl="2"/>
            <a:r>
              <a:rPr lang="en-US" dirty="0" smtClean="0"/>
              <a:t>As before, input is raw::RawDigit and output is recob::Wire</a:t>
            </a:r>
          </a:p>
          <a:p>
            <a:pPr lvl="1"/>
            <a:r>
              <a:rPr lang="en-US" dirty="0" smtClean="0"/>
              <a:t>Most code moved from module to services following TSI</a:t>
            </a:r>
          </a:p>
          <a:p>
            <a:pPr lvl="2"/>
            <a:r>
              <a:rPr lang="en-US" dirty="0" smtClean="0"/>
              <a:t>Including high-level service that calls the low-level services</a:t>
            </a:r>
          </a:p>
          <a:p>
            <a:pPr lvl="2"/>
            <a:r>
              <a:rPr lang="en-US" dirty="0" smtClean="0"/>
              <a:t>Module will call the high-level service</a:t>
            </a:r>
          </a:p>
          <a:p>
            <a:pPr lvl="2"/>
            <a:r>
              <a:rPr lang="en-US" dirty="0" smtClean="0"/>
              <a:t>Allowing one to run data prep outside of art</a:t>
            </a:r>
          </a:p>
          <a:p>
            <a:pPr lvl="2"/>
            <a:r>
              <a:rPr lang="en-US" dirty="0" smtClean="0"/>
              <a:t>Easy to plug in different options for steps in data prep (e.g. deconvolution) by providing a new service and changing FCL to use it</a:t>
            </a:r>
          </a:p>
          <a:p>
            <a:pPr lvl="1"/>
            <a:r>
              <a:rPr lang="en-US" dirty="0" smtClean="0"/>
              <a:t>Transient data class AdcChannelData introduced</a:t>
            </a:r>
          </a:p>
          <a:p>
            <a:pPr lvl="2"/>
            <a:r>
              <a:rPr lang="en-US" dirty="0" smtClean="0"/>
              <a:t>Used to exchange data between data prep services</a:t>
            </a:r>
          </a:p>
          <a:p>
            <a:r>
              <a:rPr lang="en-US" dirty="0" smtClean="0"/>
              <a:t>Status</a:t>
            </a:r>
          </a:p>
          <a:p>
            <a:pPr lvl="1"/>
            <a:r>
              <a:rPr lang="en-US" dirty="0" smtClean="0"/>
              <a:t>Most low level services are in place</a:t>
            </a:r>
          </a:p>
          <a:p>
            <a:pPr lvl="1"/>
            <a:r>
              <a:rPr lang="en-US" dirty="0" smtClean="0"/>
              <a:t>Still need to deal with ROI building (somehow reuse signal finding?)</a:t>
            </a:r>
          </a:p>
          <a:p>
            <a:pPr lvl="1"/>
            <a:r>
              <a:rPr lang="en-US" dirty="0"/>
              <a:t>N</a:t>
            </a:r>
            <a:r>
              <a:rPr lang="en-US" dirty="0" smtClean="0"/>
              <a:t>eed to write the module wrapper</a:t>
            </a:r>
          </a:p>
          <a:p>
            <a:pPr lvl="1"/>
            <a:r>
              <a:rPr lang="en-US" dirty="0" smtClean="0"/>
              <a:t>Need to test and develop FCL for FD and </a:t>
            </a:r>
            <a:r>
              <a:rPr lang="en-US" dirty="0" err="1" smtClean="0"/>
              <a:t>protoDUNE</a:t>
            </a:r>
            <a:endParaRPr lang="en-US" dirty="0" smtClean="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17</a:t>
            </a:fld>
            <a:endParaRPr lang="en-US" dirty="0"/>
          </a:p>
        </p:txBody>
      </p:sp>
    </p:spTree>
    <p:extLst>
      <p:ext uri="{BB962C8B-B14F-4D97-AF65-F5344CB8AC3E}">
        <p14:creationId xmlns:p14="http://schemas.microsoft.com/office/powerpoint/2010/main" val="314433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(2)</a:t>
            </a:r>
            <a:endParaRPr lang="en-US" dirty="0"/>
          </a:p>
        </p:txBody>
      </p:sp>
      <p:sp>
        <p:nvSpPr>
          <p:cNvPr id="3" name="Content Placeholder 2"/>
          <p:cNvSpPr>
            <a:spLocks noGrp="1"/>
          </p:cNvSpPr>
          <p:nvPr>
            <p:ph idx="1"/>
          </p:nvPr>
        </p:nvSpPr>
        <p:spPr/>
        <p:txBody>
          <a:bodyPr/>
          <a:lstStyle/>
          <a:p>
            <a:r>
              <a:rPr lang="en-US" dirty="0" smtClean="0"/>
              <a:t>Tools</a:t>
            </a:r>
          </a:p>
          <a:p>
            <a:pPr lvl="1"/>
            <a:r>
              <a:rPr lang="en-US" dirty="0"/>
              <a:t>Tool = service that accessed via instance name instead of class name</a:t>
            </a:r>
          </a:p>
          <a:p>
            <a:pPr lvl="2"/>
            <a:r>
              <a:rPr lang="en-US" dirty="0"/>
              <a:t>Allows us to use multiple instances of a “service” type in a </a:t>
            </a:r>
            <a:r>
              <a:rPr lang="en-US" dirty="0" smtClean="0"/>
              <a:t>job</a:t>
            </a:r>
          </a:p>
          <a:p>
            <a:pPr lvl="2"/>
            <a:r>
              <a:rPr lang="en-US" dirty="0" smtClean="0"/>
              <a:t>OO programming</a:t>
            </a:r>
            <a:endParaRPr lang="en-US" dirty="0"/>
          </a:p>
          <a:p>
            <a:pPr lvl="1"/>
            <a:r>
              <a:rPr lang="en-US" dirty="0" smtClean="0"/>
              <a:t>In </a:t>
            </a:r>
            <a:r>
              <a:rPr lang="en-US" dirty="0"/>
              <a:t>many cases it would </a:t>
            </a:r>
            <a:r>
              <a:rPr lang="en-US" dirty="0" smtClean="0"/>
              <a:t>be </a:t>
            </a:r>
            <a:r>
              <a:rPr lang="en-US" dirty="0"/>
              <a:t>easier if we had tools instead of services</a:t>
            </a:r>
          </a:p>
          <a:p>
            <a:pPr lvl="2"/>
            <a:r>
              <a:rPr lang="en-US" dirty="0" smtClean="0"/>
              <a:t>E.g</a:t>
            </a:r>
            <a:r>
              <a:rPr lang="en-US" dirty="0"/>
              <a:t>. different services acting on AdcChannelData&amp; could have the same </a:t>
            </a:r>
            <a:r>
              <a:rPr lang="en-US" dirty="0" smtClean="0"/>
              <a:t>interface</a:t>
            </a:r>
          </a:p>
          <a:p>
            <a:pPr lvl="2"/>
            <a:r>
              <a:rPr lang="en-US" dirty="0" smtClean="0"/>
              <a:t>Re-use signal finders for ROI building</a:t>
            </a:r>
          </a:p>
          <a:p>
            <a:pPr lvl="1"/>
            <a:r>
              <a:rPr lang="en-US" dirty="0" smtClean="0"/>
              <a:t>Best to do this at the art level</a:t>
            </a:r>
          </a:p>
          <a:p>
            <a:pPr lvl="2"/>
            <a:r>
              <a:rPr lang="en-US" dirty="0" smtClean="0"/>
              <a:t>Probably small change in art code</a:t>
            </a:r>
          </a:p>
          <a:p>
            <a:pPr lvl="2"/>
            <a:r>
              <a:rPr lang="en-US" dirty="0" smtClean="0"/>
              <a:t>But big change in POV (point of view)?</a:t>
            </a:r>
          </a:p>
          <a:p>
            <a:pPr lvl="2"/>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18</a:t>
            </a:fld>
            <a:endParaRPr lang="en-US" dirty="0"/>
          </a:p>
        </p:txBody>
      </p:sp>
    </p:spTree>
    <p:extLst>
      <p:ext uri="{BB962C8B-B14F-4D97-AF65-F5344CB8AC3E}">
        <p14:creationId xmlns:p14="http://schemas.microsoft.com/office/powerpoint/2010/main" val="259311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762000"/>
            <a:ext cx="8229600" cy="5791200"/>
          </a:xfrm>
        </p:spPr>
        <p:txBody>
          <a:bodyPr>
            <a:normAutofit/>
          </a:bodyPr>
          <a:lstStyle/>
          <a:p>
            <a:r>
              <a:rPr lang="en-US" dirty="0" smtClean="0"/>
              <a:t>Developing new DataPrep module</a:t>
            </a:r>
          </a:p>
          <a:p>
            <a:pPr lvl="1"/>
            <a:r>
              <a:rPr lang="en-US" dirty="0" smtClean="0"/>
              <a:t>Extracts raw data from larsoft container and prepares for use in reco</a:t>
            </a:r>
          </a:p>
          <a:p>
            <a:pPr lvl="1"/>
            <a:r>
              <a:rPr lang="en-US" dirty="0" smtClean="0"/>
              <a:t>Writes prepared data (float signal for each tick) as </a:t>
            </a:r>
            <a:r>
              <a:rPr lang="en-US" dirty="0"/>
              <a:t>r</a:t>
            </a:r>
            <a:r>
              <a:rPr lang="en-US" dirty="0" smtClean="0"/>
              <a:t>ecob::Wire</a:t>
            </a:r>
          </a:p>
          <a:p>
            <a:pPr lvl="1"/>
            <a:r>
              <a:rPr lang="en-US" dirty="0" smtClean="0"/>
              <a:t>Consolidate the existing 35t, FD and </a:t>
            </a:r>
            <a:r>
              <a:rPr lang="en-US" dirty="0" err="1" smtClean="0"/>
              <a:t>protoDUNE</a:t>
            </a:r>
            <a:r>
              <a:rPr lang="en-US" dirty="0" smtClean="0"/>
              <a:t> modules</a:t>
            </a:r>
          </a:p>
          <a:p>
            <a:pPr lvl="2"/>
            <a:r>
              <a:rPr lang="en-US" dirty="0" err="1" smtClean="0"/>
              <a:t>CalWireDUNEXXX</a:t>
            </a:r>
            <a:r>
              <a:rPr lang="en-US" dirty="0" smtClean="0"/>
              <a:t> where XXX = 35t, 10kt,  </a:t>
            </a:r>
            <a:r>
              <a:rPr lang="en-US" dirty="0" err="1" smtClean="0"/>
              <a:t>Dphase</a:t>
            </a:r>
            <a:r>
              <a:rPr lang="en-US" dirty="0" smtClean="0"/>
              <a:t>, …</a:t>
            </a:r>
          </a:p>
          <a:p>
            <a:pPr lvl="1"/>
            <a:r>
              <a:rPr lang="en-US" dirty="0" smtClean="0"/>
              <a:t>New code follow the TSI (Tool-Service-Interface) model</a:t>
            </a:r>
          </a:p>
          <a:p>
            <a:pPr lvl="2"/>
            <a:r>
              <a:rPr lang="en-US" dirty="0" smtClean="0"/>
              <a:t>Algorithmic code resides in art services</a:t>
            </a:r>
          </a:p>
          <a:p>
            <a:pPr lvl="2"/>
            <a:r>
              <a:rPr lang="en-US" dirty="0" smtClean="0"/>
              <a:t>Services inherit a service interface that declares all methods</a:t>
            </a:r>
          </a:p>
          <a:p>
            <a:pPr lvl="3"/>
            <a:r>
              <a:rPr lang="en-US" dirty="0" smtClean="0"/>
              <a:t>Or at least those that are public and intended for normal use</a:t>
            </a:r>
          </a:p>
          <a:p>
            <a:pPr lvl="2"/>
            <a:r>
              <a:rPr lang="en-US" dirty="0"/>
              <a:t>C</a:t>
            </a:r>
            <a:r>
              <a:rPr lang="en-US" dirty="0" smtClean="0"/>
              <a:t>lients (such as </a:t>
            </a:r>
            <a:r>
              <a:rPr lang="en-US" dirty="0" err="1" smtClean="0"/>
              <a:t>StandardRawDigitPrepService</a:t>
            </a:r>
            <a:r>
              <a:rPr lang="en-US" dirty="0" smtClean="0"/>
              <a:t>) find the service via the interface name</a:t>
            </a:r>
          </a:p>
          <a:p>
            <a:pPr lvl="3"/>
            <a:r>
              <a:rPr lang="en-US" dirty="0" smtClean="0"/>
              <a:t>So that alternate service implementations can be plugged in at run time</a:t>
            </a:r>
          </a:p>
          <a:p>
            <a:pPr lvl="2"/>
            <a:r>
              <a:rPr lang="en-US" dirty="0" smtClean="0"/>
              <a:t>(Tool is a proposed art extension that will enable use of multiple named instances of a service or service interface</a:t>
            </a:r>
            <a:r>
              <a:rPr lang="en-US" dirty="0" smtClean="0"/>
              <a:t>)</a:t>
            </a:r>
          </a:p>
          <a:p>
            <a:pPr lvl="1"/>
            <a:r>
              <a:rPr lang="en-US" dirty="0" smtClean="0"/>
              <a:t>Work is tracked as a </a:t>
            </a:r>
            <a:r>
              <a:rPr lang="en-US" dirty="0" err="1"/>
              <a:t>R</a:t>
            </a:r>
            <a:r>
              <a:rPr lang="en-US" dirty="0" err="1" smtClean="0"/>
              <a:t>edmine</a:t>
            </a:r>
            <a:r>
              <a:rPr lang="en-US" dirty="0" smtClean="0"/>
              <a:t> issue</a:t>
            </a:r>
          </a:p>
          <a:p>
            <a:pPr lvl="2"/>
            <a:r>
              <a:rPr lang="en-US" dirty="0">
                <a:hlinkClick r:id="rId2"/>
              </a:rPr>
              <a:t>https://cdcvs.fnal.gov/redmine/issues/</a:t>
            </a:r>
            <a:r>
              <a:rPr lang="en-US" dirty="0" smtClean="0">
                <a:hlinkClick r:id="rId2"/>
              </a:rPr>
              <a:t>12701</a:t>
            </a:r>
            <a:endParaRPr lang="en-US" dirty="0" smtClean="0"/>
          </a:p>
          <a:p>
            <a:pPr lvl="3"/>
            <a:endParaRPr lang="en-US" dirty="0" smtClean="0"/>
          </a:p>
        </p:txBody>
      </p:sp>
      <p:sp>
        <p:nvSpPr>
          <p:cNvPr id="4" name="Footer Placeholder 3"/>
          <p:cNvSpPr>
            <a:spLocks noGrp="1"/>
          </p:cNvSpPr>
          <p:nvPr>
            <p:ph type="ftr" sz="quarter" idx="11"/>
          </p:nvPr>
        </p:nvSpPr>
        <p:spPr>
          <a:xfrm>
            <a:off x="457200" y="6477001"/>
            <a:ext cx="7848600" cy="228600"/>
          </a:xfrm>
        </p:spPr>
        <p:txBody>
          <a:bodyPr/>
          <a:lstStyle/>
          <a:p>
            <a:r>
              <a:rPr lang="en-US" dirty="0"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2</a:t>
            </a:fld>
            <a:endParaRPr lang="en-US" dirty="0"/>
          </a:p>
        </p:txBody>
      </p:sp>
    </p:spTree>
    <p:extLst>
      <p:ext uri="{BB962C8B-B14F-4D97-AF65-F5344CB8AC3E}">
        <p14:creationId xmlns:p14="http://schemas.microsoft.com/office/powerpoint/2010/main" val="416687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preparation</a:t>
            </a:r>
            <a:endParaRPr lang="en-US" dirty="0"/>
          </a:p>
        </p:txBody>
      </p:sp>
      <p:sp>
        <p:nvSpPr>
          <p:cNvPr id="3" name="Content Placeholder 2"/>
          <p:cNvSpPr>
            <a:spLocks noGrp="1"/>
          </p:cNvSpPr>
          <p:nvPr>
            <p:ph idx="1"/>
          </p:nvPr>
        </p:nvSpPr>
        <p:spPr/>
        <p:txBody>
          <a:bodyPr/>
          <a:lstStyle/>
          <a:p>
            <a:r>
              <a:rPr lang="en-US" dirty="0" smtClean="0"/>
              <a:t>There are many steps to prepare data</a:t>
            </a:r>
          </a:p>
          <a:p>
            <a:pPr lvl="1"/>
            <a:r>
              <a:rPr lang="en-US" dirty="0" smtClean="0"/>
              <a:t>Extract from larsoft RawDigit container</a:t>
            </a:r>
          </a:p>
          <a:p>
            <a:pPr lvl="2"/>
            <a:r>
              <a:rPr lang="en-US" dirty="0" err="1" smtClean="0"/>
              <a:t>Uncompress</a:t>
            </a:r>
            <a:r>
              <a:rPr lang="en-US" dirty="0" smtClean="0"/>
              <a:t>, int-to-float, subtract pedestals</a:t>
            </a:r>
          </a:p>
          <a:p>
            <a:pPr lvl="2"/>
            <a:r>
              <a:rPr lang="en-US" dirty="0" smtClean="0"/>
              <a:t>Flag under/overflows and stuck bits</a:t>
            </a:r>
          </a:p>
          <a:p>
            <a:pPr lvl="1"/>
            <a:r>
              <a:rPr lang="en-US" dirty="0" smtClean="0"/>
              <a:t>Mitigation</a:t>
            </a:r>
          </a:p>
          <a:p>
            <a:pPr lvl="2"/>
            <a:r>
              <a:rPr lang="en-US" dirty="0" smtClean="0"/>
              <a:t>E.g. interpolation for stuck bits</a:t>
            </a:r>
          </a:p>
          <a:p>
            <a:pPr lvl="1"/>
            <a:r>
              <a:rPr lang="en-US" dirty="0" smtClean="0"/>
              <a:t>Signal finding</a:t>
            </a:r>
          </a:p>
          <a:p>
            <a:pPr lvl="1"/>
            <a:r>
              <a:rPr lang="en-US" dirty="0" smtClean="0"/>
              <a:t>Noise removal</a:t>
            </a:r>
          </a:p>
          <a:p>
            <a:pPr lvl="1"/>
            <a:r>
              <a:rPr lang="en-US" dirty="0" smtClean="0"/>
              <a:t>Pedestal adjustment</a:t>
            </a:r>
          </a:p>
          <a:p>
            <a:pPr lvl="1"/>
            <a:r>
              <a:rPr lang="en-US" dirty="0" smtClean="0"/>
              <a:t>Deconvolution</a:t>
            </a:r>
          </a:p>
          <a:p>
            <a:pPr lvl="1"/>
            <a:r>
              <a:rPr lang="en-US" dirty="0" smtClean="0"/>
              <a:t>ROI building (signal finding)</a:t>
            </a:r>
          </a:p>
          <a:p>
            <a:pPr lvl="1"/>
            <a:r>
              <a:rPr lang="en-US" dirty="0" smtClean="0"/>
              <a:t>Construct output data product (recob::Wire)</a:t>
            </a:r>
          </a:p>
          <a:p>
            <a:pPr lvl="1"/>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3</a:t>
            </a:fld>
            <a:endParaRPr lang="en-US" dirty="0"/>
          </a:p>
        </p:txBody>
      </p:sp>
    </p:spTree>
    <p:extLst>
      <p:ext uri="{BB962C8B-B14F-4D97-AF65-F5344CB8AC3E}">
        <p14:creationId xmlns:p14="http://schemas.microsoft.com/office/powerpoint/2010/main" val="227545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data representation</a:t>
            </a:r>
            <a:endParaRPr lang="en-US" dirty="0"/>
          </a:p>
        </p:txBody>
      </p:sp>
      <p:sp>
        <p:nvSpPr>
          <p:cNvPr id="3" name="Content Placeholder 2"/>
          <p:cNvSpPr>
            <a:spLocks noGrp="1"/>
          </p:cNvSpPr>
          <p:nvPr>
            <p:ph idx="1"/>
          </p:nvPr>
        </p:nvSpPr>
        <p:spPr/>
        <p:txBody>
          <a:bodyPr/>
          <a:lstStyle/>
          <a:p>
            <a:r>
              <a:rPr lang="en-US" dirty="0" smtClean="0"/>
              <a:t>Struct AdcChannelData carries data between DataPrep tools</a:t>
            </a:r>
          </a:p>
          <a:p>
            <a:pPr lvl="1"/>
            <a:r>
              <a:rPr lang="en-US" dirty="0" smtClean="0"/>
              <a:t>See dunetpc/dune/DuneInterface/AdcChannelData.h</a:t>
            </a:r>
          </a:p>
          <a:p>
            <a:pPr lvl="1"/>
            <a:r>
              <a:rPr lang="en-US" dirty="0" smtClean="0"/>
              <a:t>Struct member are listed in table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lvl="1"/>
            <a:endParaRPr lang="en-US" dirty="0" smtClean="0"/>
          </a:p>
          <a:p>
            <a:r>
              <a:rPr lang="en-US" dirty="0" smtClean="0"/>
              <a:t>Container </a:t>
            </a:r>
            <a:r>
              <a:rPr lang="en-US" dirty="0" err="1" smtClean="0"/>
              <a:t>AdcChannelDataMap</a:t>
            </a:r>
            <a:r>
              <a:rPr lang="en-US" dirty="0" smtClean="0"/>
              <a:t> is used for multiple channels</a:t>
            </a:r>
          </a:p>
          <a:p>
            <a:pPr lvl="1"/>
            <a:r>
              <a:rPr lang="en-US" dirty="0"/>
              <a:t>T</a:t>
            </a:r>
            <a:r>
              <a:rPr lang="en-US" dirty="0" smtClean="0"/>
              <a:t>ype is map&lt;short, AdcChannelData&gt; (index is channel number)</a:t>
            </a:r>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0970782"/>
              </p:ext>
            </p:extLst>
          </p:nvPr>
        </p:nvGraphicFramePr>
        <p:xfrm>
          <a:off x="990600" y="2133600"/>
          <a:ext cx="7162801" cy="2966720"/>
        </p:xfrm>
        <a:graphic>
          <a:graphicData uri="http://schemas.openxmlformats.org/drawingml/2006/table">
            <a:tbl>
              <a:tblPr firstRow="1" bandRow="1">
                <a:tableStyleId>{8EC20E35-A176-4012-BC5E-935CFFF8708E}</a:tableStyleId>
              </a:tblPr>
              <a:tblGrid>
                <a:gridCol w="2163763"/>
                <a:gridCol w="1036637"/>
                <a:gridCol w="3962401"/>
              </a:tblGrid>
              <a:tr h="370840">
                <a:tc>
                  <a:txBody>
                    <a:bodyPr/>
                    <a:lstStyle/>
                    <a:p>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r>
                        <a:rPr lang="en-US" dirty="0" smtClean="0"/>
                        <a:t>short</a:t>
                      </a:r>
                      <a:endParaRPr lang="en-US" dirty="0"/>
                    </a:p>
                  </a:txBody>
                  <a:tcPr>
                    <a:solidFill>
                      <a:schemeClr val="bg1"/>
                    </a:solidFill>
                  </a:tcPr>
                </a:tc>
                <a:tc>
                  <a:txBody>
                    <a:bodyPr/>
                    <a:lstStyle/>
                    <a:p>
                      <a:r>
                        <a:rPr lang="en-US" dirty="0" smtClean="0"/>
                        <a:t>channel</a:t>
                      </a:r>
                      <a:endParaRPr lang="en-US" dirty="0"/>
                    </a:p>
                  </a:txBody>
                  <a:tcPr>
                    <a:solidFill>
                      <a:schemeClr val="bg1"/>
                    </a:solidFill>
                  </a:tcPr>
                </a:tc>
                <a:tc>
                  <a:txBody>
                    <a:bodyPr/>
                    <a:lstStyle/>
                    <a:p>
                      <a:r>
                        <a:rPr lang="en-US" dirty="0" smtClean="0"/>
                        <a:t>Channel number</a:t>
                      </a:r>
                      <a:endParaRPr lang="en-US" dirty="0"/>
                    </a:p>
                  </a:txBody>
                  <a:tcPr>
                    <a:solidFill>
                      <a:schemeClr val="bg1"/>
                    </a:solidFill>
                  </a:tcPr>
                </a:tc>
              </a:tr>
              <a:tr h="370840">
                <a:tc>
                  <a:txBody>
                    <a:bodyPr/>
                    <a:lstStyle/>
                    <a:p>
                      <a:r>
                        <a:rPr lang="en-US" dirty="0" smtClean="0"/>
                        <a:t>float</a:t>
                      </a:r>
                      <a:endParaRPr lang="en-US" dirty="0"/>
                    </a:p>
                  </a:txBody>
                  <a:tcPr>
                    <a:solidFill>
                      <a:schemeClr val="bg1"/>
                    </a:solidFill>
                  </a:tcPr>
                </a:tc>
                <a:tc>
                  <a:txBody>
                    <a:bodyPr/>
                    <a:lstStyle/>
                    <a:p>
                      <a:r>
                        <a:rPr lang="en-US" dirty="0" smtClean="0"/>
                        <a:t>pedestal</a:t>
                      </a:r>
                      <a:endParaRPr lang="en-US" dirty="0"/>
                    </a:p>
                  </a:txBody>
                  <a:tcPr>
                    <a:solidFill>
                      <a:schemeClr val="bg1"/>
                    </a:solidFill>
                  </a:tcPr>
                </a:tc>
                <a:tc>
                  <a:txBody>
                    <a:bodyPr/>
                    <a:lstStyle/>
                    <a:p>
                      <a:r>
                        <a:rPr lang="en-US" dirty="0" smtClean="0"/>
                        <a:t>Assumed</a:t>
                      </a:r>
                      <a:r>
                        <a:rPr lang="en-US" baseline="0" dirty="0" smtClean="0"/>
                        <a:t> pedestal</a:t>
                      </a:r>
                      <a:endParaRPr lang="en-US" dirty="0"/>
                    </a:p>
                  </a:txBody>
                  <a:tcPr>
                    <a:solidFill>
                      <a:schemeClr val="bg1"/>
                    </a:solidFill>
                  </a:tcPr>
                </a:tc>
              </a:tr>
              <a:tr h="370840">
                <a:tc>
                  <a:txBody>
                    <a:bodyPr/>
                    <a:lstStyle/>
                    <a:p>
                      <a:r>
                        <a:rPr lang="en-US" dirty="0" smtClean="0"/>
                        <a:t>vector&lt;short&gt;</a:t>
                      </a:r>
                      <a:endParaRPr lang="en-US" dirty="0"/>
                    </a:p>
                  </a:txBody>
                  <a:tcPr>
                    <a:solidFill>
                      <a:schemeClr val="bg1"/>
                    </a:solidFill>
                  </a:tcPr>
                </a:tc>
                <a:tc>
                  <a:txBody>
                    <a:bodyPr/>
                    <a:lstStyle/>
                    <a:p>
                      <a:r>
                        <a:rPr lang="en-US" dirty="0" smtClean="0"/>
                        <a:t>raw</a:t>
                      </a:r>
                      <a:endParaRPr lang="en-US" dirty="0"/>
                    </a:p>
                  </a:txBody>
                  <a:tcPr>
                    <a:solidFill>
                      <a:schemeClr val="bg1"/>
                    </a:solidFill>
                  </a:tcPr>
                </a:tc>
                <a:tc>
                  <a:txBody>
                    <a:bodyPr/>
                    <a:lstStyle/>
                    <a:p>
                      <a:r>
                        <a:rPr lang="en-US" dirty="0" smtClean="0"/>
                        <a:t>Raw count</a:t>
                      </a:r>
                      <a:r>
                        <a:rPr lang="en-US" baseline="0" dirty="0" smtClean="0"/>
                        <a:t> for each tick</a:t>
                      </a:r>
                      <a:endParaRPr lang="en-US" dirty="0"/>
                    </a:p>
                  </a:txBody>
                  <a:tcPr>
                    <a:solidFill>
                      <a:schemeClr val="bg1"/>
                    </a:solidFill>
                  </a:tcPr>
                </a:tc>
              </a:tr>
              <a:tr h="370840">
                <a:tc>
                  <a:txBody>
                    <a:bodyPr/>
                    <a:lstStyle/>
                    <a:p>
                      <a:r>
                        <a:rPr lang="en-US" dirty="0" smtClean="0"/>
                        <a:t>vector&lt;float&gt;</a:t>
                      </a:r>
                      <a:endParaRPr lang="en-US" dirty="0"/>
                    </a:p>
                  </a:txBody>
                  <a:tcPr>
                    <a:solidFill>
                      <a:schemeClr val="bg1"/>
                    </a:solidFill>
                  </a:tcPr>
                </a:tc>
                <a:tc>
                  <a:txBody>
                    <a:bodyPr/>
                    <a:lstStyle/>
                    <a:p>
                      <a:r>
                        <a:rPr lang="en-US" dirty="0" smtClean="0"/>
                        <a:t>samples</a:t>
                      </a:r>
                      <a:endParaRPr lang="en-US" dirty="0"/>
                    </a:p>
                  </a:txBody>
                  <a:tcPr>
                    <a:solidFill>
                      <a:schemeClr val="bg1"/>
                    </a:solidFill>
                  </a:tcPr>
                </a:tc>
                <a:tc>
                  <a:txBody>
                    <a:bodyPr/>
                    <a:lstStyle/>
                    <a:p>
                      <a:r>
                        <a:rPr lang="en-US" dirty="0" smtClean="0"/>
                        <a:t>Corrected count</a:t>
                      </a:r>
                      <a:r>
                        <a:rPr lang="en-US" baseline="0" dirty="0" smtClean="0"/>
                        <a:t> for each tick</a:t>
                      </a:r>
                      <a:endParaRPr lang="en-US" dirty="0"/>
                    </a:p>
                  </a:txBody>
                  <a:tcPr>
                    <a:solidFill>
                      <a:schemeClr val="bg1"/>
                    </a:solidFill>
                  </a:tcPr>
                </a:tc>
              </a:tr>
              <a:tr h="370840">
                <a:tc>
                  <a:txBody>
                    <a:bodyPr/>
                    <a:lstStyle/>
                    <a:p>
                      <a:r>
                        <a:rPr lang="en-US" dirty="0" smtClean="0"/>
                        <a:t>vector&lt;</a:t>
                      </a:r>
                      <a:r>
                        <a:rPr lang="en-US" dirty="0" err="1" smtClean="0"/>
                        <a:t>AdcFlag</a:t>
                      </a:r>
                      <a:r>
                        <a:rPr lang="en-US" dirty="0" smtClean="0"/>
                        <a:t>&gt;</a:t>
                      </a:r>
                      <a:endParaRPr lang="en-US" dirty="0"/>
                    </a:p>
                  </a:txBody>
                  <a:tcPr>
                    <a:solidFill>
                      <a:schemeClr val="bg1"/>
                    </a:solidFill>
                  </a:tcPr>
                </a:tc>
                <a:tc>
                  <a:txBody>
                    <a:bodyPr/>
                    <a:lstStyle/>
                    <a:p>
                      <a:r>
                        <a:rPr lang="en-US" dirty="0" smtClean="0"/>
                        <a:t>flags</a:t>
                      </a:r>
                      <a:endParaRPr lang="en-US" dirty="0"/>
                    </a:p>
                  </a:txBody>
                  <a:tcPr>
                    <a:solidFill>
                      <a:schemeClr val="bg1"/>
                    </a:solidFill>
                  </a:tcPr>
                </a:tc>
                <a:tc>
                  <a:txBody>
                    <a:bodyPr/>
                    <a:lstStyle/>
                    <a:p>
                      <a:r>
                        <a:rPr lang="en-US" dirty="0" smtClean="0"/>
                        <a:t>Status</a:t>
                      </a:r>
                      <a:r>
                        <a:rPr lang="en-US" baseline="0" dirty="0" smtClean="0"/>
                        <a:t> for each tick</a:t>
                      </a:r>
                      <a:endParaRPr lang="en-US" dirty="0"/>
                    </a:p>
                  </a:txBody>
                  <a:tcPr>
                    <a:solidFill>
                      <a:schemeClr val="bg1"/>
                    </a:solidFill>
                  </a:tcPr>
                </a:tc>
              </a:tr>
              <a:tr h="370840">
                <a:tc>
                  <a:txBody>
                    <a:bodyPr/>
                    <a:lstStyle/>
                    <a:p>
                      <a:r>
                        <a:rPr lang="en-US" dirty="0" smtClean="0"/>
                        <a:t>vector&lt;</a:t>
                      </a:r>
                      <a:r>
                        <a:rPr lang="en-US" dirty="0" err="1" smtClean="0"/>
                        <a:t>bool</a:t>
                      </a:r>
                      <a:r>
                        <a:rPr lang="en-US" dirty="0" smtClean="0"/>
                        <a:t>&gt;</a:t>
                      </a:r>
                      <a:endParaRPr lang="en-US" dirty="0"/>
                    </a:p>
                  </a:txBody>
                  <a:tcPr>
                    <a:solidFill>
                      <a:schemeClr val="bg1"/>
                    </a:solidFill>
                  </a:tcPr>
                </a:tc>
                <a:tc>
                  <a:txBody>
                    <a:bodyPr/>
                    <a:lstStyle/>
                    <a:p>
                      <a:r>
                        <a:rPr lang="en-US" dirty="0" smtClean="0"/>
                        <a:t>signal</a:t>
                      </a:r>
                      <a:endParaRPr lang="en-US" dirty="0"/>
                    </a:p>
                  </a:txBody>
                  <a:tcPr>
                    <a:solidFill>
                      <a:schemeClr val="bg1"/>
                    </a:solidFill>
                  </a:tcPr>
                </a:tc>
                <a:tc>
                  <a:txBody>
                    <a:bodyPr/>
                    <a:lstStyle/>
                    <a:p>
                      <a:r>
                        <a:rPr lang="en-US" dirty="0" smtClean="0"/>
                        <a:t>Indicates is each tick holds “signal”</a:t>
                      </a:r>
                      <a:endParaRPr lang="en-US" dirty="0"/>
                    </a:p>
                  </a:txBody>
                  <a:tcPr>
                    <a:solidFill>
                      <a:schemeClr val="bg1"/>
                    </a:solidFill>
                  </a:tcPr>
                </a:tc>
              </a:tr>
              <a:tr h="370840">
                <a:tc>
                  <a:txBody>
                    <a:bodyPr/>
                    <a:lstStyle/>
                    <a:p>
                      <a:r>
                        <a:rPr lang="en-US" dirty="0" smtClean="0"/>
                        <a:t>const raw::RawDigit*</a:t>
                      </a:r>
                      <a:endParaRPr lang="en-US" dirty="0"/>
                    </a:p>
                  </a:txBody>
                  <a:tcPr>
                    <a:solidFill>
                      <a:schemeClr val="bg1"/>
                    </a:solidFill>
                  </a:tcPr>
                </a:tc>
                <a:tc>
                  <a:txBody>
                    <a:bodyPr/>
                    <a:lstStyle/>
                    <a:p>
                      <a:r>
                        <a:rPr lang="en-US" dirty="0" smtClean="0"/>
                        <a:t>digit</a:t>
                      </a:r>
                      <a:endParaRPr lang="en-US" dirty="0"/>
                    </a:p>
                  </a:txBody>
                  <a:tcPr>
                    <a:solidFill>
                      <a:schemeClr val="bg1"/>
                    </a:solidFill>
                  </a:tcPr>
                </a:tc>
                <a:tc>
                  <a:txBody>
                    <a:bodyPr/>
                    <a:lstStyle/>
                    <a:p>
                      <a:r>
                        <a:rPr lang="en-US" dirty="0" smtClean="0"/>
                        <a:t>Raw digit from which this data is derived</a:t>
                      </a:r>
                      <a:endParaRPr lang="en-US" dirty="0"/>
                    </a:p>
                  </a:txBody>
                  <a:tcPr>
                    <a:solidFill>
                      <a:schemeClr val="bg1"/>
                    </a:solidFill>
                  </a:tcPr>
                </a:tc>
              </a:tr>
            </a:tbl>
          </a:graphicData>
        </a:graphic>
      </p:graphicFrame>
    </p:spTree>
    <p:extLst>
      <p:ext uri="{BB962C8B-B14F-4D97-AF65-F5344CB8AC3E}">
        <p14:creationId xmlns:p14="http://schemas.microsoft.com/office/powerpoint/2010/main" val="333764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data representation (2)</a:t>
            </a:r>
            <a:endParaRPr lang="en-US" dirty="0"/>
          </a:p>
        </p:txBody>
      </p:sp>
      <p:sp>
        <p:nvSpPr>
          <p:cNvPr id="3" name="Content Placeholder 2"/>
          <p:cNvSpPr>
            <a:spLocks noGrp="1"/>
          </p:cNvSpPr>
          <p:nvPr>
            <p:ph idx="1"/>
          </p:nvPr>
        </p:nvSpPr>
        <p:spPr>
          <a:xfrm>
            <a:off x="457200" y="762000"/>
            <a:ext cx="8229600" cy="5638800"/>
          </a:xfrm>
        </p:spPr>
        <p:txBody>
          <a:bodyPr/>
          <a:lstStyle/>
          <a:p>
            <a:r>
              <a:rPr lang="en-US" dirty="0" err="1" smtClean="0"/>
              <a:t>AdcFlag</a:t>
            </a:r>
            <a:r>
              <a:rPr lang="en-US" dirty="0" smtClean="0"/>
              <a:t> specifies the state for each tick</a:t>
            </a:r>
            <a:endParaRPr lang="en-US" dirty="0"/>
          </a:p>
          <a:p>
            <a:pPr lvl="1"/>
            <a:r>
              <a:rPr lang="en-US" dirty="0" smtClean="0"/>
              <a:t>Type is short</a:t>
            </a:r>
          </a:p>
          <a:p>
            <a:pPr lvl="1"/>
            <a:r>
              <a:rPr lang="en-US" dirty="0" smtClean="0"/>
              <a:t>Intended for use by noise removal, calibration and monitoring tools</a:t>
            </a:r>
          </a:p>
          <a:p>
            <a:pPr lvl="1"/>
            <a:r>
              <a:rPr lang="en-US" dirty="0" smtClean="0"/>
              <a:t>Recognized values are listed in table</a:t>
            </a:r>
          </a:p>
          <a:p>
            <a:pPr lvl="1"/>
            <a:endParaRPr lang="en-US" dirty="0" smtClean="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4945654"/>
              </p:ext>
            </p:extLst>
          </p:nvPr>
        </p:nvGraphicFramePr>
        <p:xfrm>
          <a:off x="762000" y="2514600"/>
          <a:ext cx="7467600" cy="3337560"/>
        </p:xfrm>
        <a:graphic>
          <a:graphicData uri="http://schemas.openxmlformats.org/drawingml/2006/table">
            <a:tbl>
              <a:tblPr firstRow="1" bandRow="1">
                <a:tableStyleId>{8EC20E35-A176-4012-BC5E-935CFFF8708E}</a:tableStyleId>
              </a:tblPr>
              <a:tblGrid>
                <a:gridCol w="2013735"/>
                <a:gridCol w="729465"/>
                <a:gridCol w="4724400"/>
              </a:tblGrid>
              <a:tr h="370840">
                <a:tc>
                  <a:txBody>
                    <a:bodyPr/>
                    <a:lstStyle/>
                    <a:p>
                      <a:r>
                        <a:rPr lang="en-US" dirty="0" smtClean="0">
                          <a:solidFill>
                            <a:srgbClr val="000000"/>
                          </a:solidFill>
                        </a:rPr>
                        <a:t>Variable</a:t>
                      </a:r>
                      <a:r>
                        <a:rPr lang="en-US" baseline="0" dirty="0" smtClean="0">
                          <a:solidFill>
                            <a:srgbClr val="000000"/>
                          </a:solidFill>
                        </a:rPr>
                        <a:t> name</a:t>
                      </a:r>
                      <a:endParaRPr lang="en-US" dirty="0">
                        <a:solidFill>
                          <a:srgbClr val="000000"/>
                        </a:solidFill>
                      </a:endParaRPr>
                    </a:p>
                  </a:txBody>
                  <a:tcPr>
                    <a:solidFill>
                      <a:schemeClr val="bg1"/>
                    </a:solidFill>
                  </a:tcPr>
                </a:tc>
                <a:tc>
                  <a:txBody>
                    <a:bodyPr/>
                    <a:lstStyle/>
                    <a:p>
                      <a:r>
                        <a:rPr lang="en-US" dirty="0" smtClean="0">
                          <a:solidFill>
                            <a:srgbClr val="000000"/>
                          </a:solidFill>
                        </a:rPr>
                        <a:t>Value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r>
                        <a:rPr lang="en-US" dirty="0" err="1" smtClean="0"/>
                        <a:t>AdcGood</a:t>
                      </a:r>
                      <a:endParaRPr lang="en-US" dirty="0"/>
                    </a:p>
                  </a:txBody>
                  <a:tcPr>
                    <a:solidFill>
                      <a:schemeClr val="bg1"/>
                    </a:solidFill>
                  </a:tcPr>
                </a:tc>
                <a:tc>
                  <a:txBody>
                    <a:bodyPr/>
                    <a:lstStyle/>
                    <a:p>
                      <a:pPr algn="r"/>
                      <a:r>
                        <a:rPr lang="en-US" dirty="0" smtClean="0"/>
                        <a:t>0</a:t>
                      </a:r>
                      <a:endParaRPr lang="en-US" dirty="0"/>
                    </a:p>
                  </a:txBody>
                  <a:tcPr>
                    <a:solidFill>
                      <a:schemeClr val="bg1"/>
                    </a:solidFill>
                  </a:tcPr>
                </a:tc>
                <a:tc>
                  <a:txBody>
                    <a:bodyPr/>
                    <a:lstStyle/>
                    <a:p>
                      <a:r>
                        <a:rPr lang="en-US" dirty="0" smtClean="0"/>
                        <a:t>OK</a:t>
                      </a:r>
                      <a:endParaRPr lang="en-US" dirty="0"/>
                    </a:p>
                  </a:txBody>
                  <a:tcPr>
                    <a:solidFill>
                      <a:schemeClr val="bg1"/>
                    </a:solidFill>
                  </a:tcPr>
                </a:tc>
              </a:tr>
              <a:tr h="370840">
                <a:tc>
                  <a:txBody>
                    <a:bodyPr/>
                    <a:lstStyle/>
                    <a:p>
                      <a:r>
                        <a:rPr lang="en-US" dirty="0" err="1" smtClean="0"/>
                        <a:t>AdcUnderflow</a:t>
                      </a:r>
                      <a:endParaRPr lang="en-US" dirty="0"/>
                    </a:p>
                  </a:txBody>
                  <a:tcPr>
                    <a:solidFill>
                      <a:schemeClr val="bg1"/>
                    </a:solidFill>
                  </a:tcPr>
                </a:tc>
                <a:tc>
                  <a:txBody>
                    <a:bodyPr/>
                    <a:lstStyle/>
                    <a:p>
                      <a:pPr algn="r"/>
                      <a:r>
                        <a:rPr lang="en-US" dirty="0" smtClean="0"/>
                        <a:t>1</a:t>
                      </a:r>
                      <a:endParaRPr lang="en-US" dirty="0"/>
                    </a:p>
                  </a:txBody>
                  <a:tcPr>
                    <a:solidFill>
                      <a:schemeClr val="bg1"/>
                    </a:solidFill>
                  </a:tcPr>
                </a:tc>
                <a:tc>
                  <a:txBody>
                    <a:bodyPr/>
                    <a:lstStyle/>
                    <a:p>
                      <a:r>
                        <a:rPr lang="en-US" dirty="0" smtClean="0"/>
                        <a:t>Raw</a:t>
                      </a:r>
                      <a:r>
                        <a:rPr lang="en-US" baseline="0" dirty="0" smtClean="0"/>
                        <a:t> count is underflow (0)</a:t>
                      </a:r>
                      <a:endParaRPr lang="en-US" dirty="0"/>
                    </a:p>
                  </a:txBody>
                  <a:tcPr>
                    <a:solidFill>
                      <a:schemeClr val="bg1"/>
                    </a:solidFill>
                  </a:tcPr>
                </a:tc>
              </a:tr>
              <a:tr h="370840">
                <a:tc>
                  <a:txBody>
                    <a:bodyPr/>
                    <a:lstStyle/>
                    <a:p>
                      <a:r>
                        <a:rPr lang="en-US" dirty="0" err="1" smtClean="0"/>
                        <a:t>AdcOverFlow</a:t>
                      </a:r>
                      <a:endParaRPr lang="en-US" dirty="0"/>
                    </a:p>
                  </a:txBody>
                  <a:tcPr>
                    <a:solidFill>
                      <a:schemeClr val="bg1"/>
                    </a:solidFill>
                  </a:tcPr>
                </a:tc>
                <a:tc>
                  <a:txBody>
                    <a:bodyPr/>
                    <a:lstStyle/>
                    <a:p>
                      <a:pPr algn="r"/>
                      <a:r>
                        <a:rPr lang="en-US" dirty="0" smtClean="0"/>
                        <a:t>2</a:t>
                      </a:r>
                      <a:endParaRPr lang="en-US" dirty="0"/>
                    </a:p>
                  </a:txBody>
                  <a:tcPr>
                    <a:solidFill>
                      <a:schemeClr val="bg1"/>
                    </a:solidFill>
                  </a:tcPr>
                </a:tc>
                <a:tc>
                  <a:txBody>
                    <a:bodyPr/>
                    <a:lstStyle/>
                    <a:p>
                      <a:r>
                        <a:rPr lang="en-US" dirty="0" smtClean="0"/>
                        <a:t>Raw count</a:t>
                      </a:r>
                      <a:r>
                        <a:rPr lang="en-US" baseline="0" dirty="0" smtClean="0"/>
                        <a:t> is overflow (4095)</a:t>
                      </a:r>
                      <a:endParaRPr lang="en-US" dirty="0"/>
                    </a:p>
                  </a:txBody>
                  <a:tcPr>
                    <a:solidFill>
                      <a:schemeClr val="bg1"/>
                    </a:solidFill>
                  </a:tcPr>
                </a:tc>
              </a:tr>
              <a:tr h="370840">
                <a:tc>
                  <a:txBody>
                    <a:bodyPr/>
                    <a:lstStyle/>
                    <a:p>
                      <a:r>
                        <a:rPr lang="en-US" dirty="0" err="1" smtClean="0"/>
                        <a:t>AdcStuckOff</a:t>
                      </a:r>
                      <a:endParaRPr lang="en-US" dirty="0"/>
                    </a:p>
                  </a:txBody>
                  <a:tcPr>
                    <a:solidFill>
                      <a:schemeClr val="bg1"/>
                    </a:solidFill>
                  </a:tcPr>
                </a:tc>
                <a:tc>
                  <a:txBody>
                    <a:bodyPr/>
                    <a:lstStyle/>
                    <a:p>
                      <a:pPr algn="r"/>
                      <a:r>
                        <a:rPr lang="en-US" dirty="0" smtClean="0"/>
                        <a:t>3</a:t>
                      </a:r>
                      <a:endParaRPr lang="en-US" dirty="0"/>
                    </a:p>
                  </a:txBody>
                  <a:tcPr>
                    <a:solidFill>
                      <a:schemeClr val="bg1"/>
                    </a:solidFill>
                  </a:tcPr>
                </a:tc>
                <a:tc>
                  <a:txBody>
                    <a:bodyPr/>
                    <a:lstStyle/>
                    <a:p>
                      <a:r>
                        <a:rPr lang="en-US" dirty="0" smtClean="0"/>
                        <a:t>Raw</a:t>
                      </a:r>
                      <a:r>
                        <a:rPr lang="en-US" baseline="0" dirty="0" smtClean="0"/>
                        <a:t> l</a:t>
                      </a:r>
                      <a:r>
                        <a:rPr lang="en-US" dirty="0" smtClean="0"/>
                        <a:t>ow</a:t>
                      </a:r>
                      <a:r>
                        <a:rPr lang="en-US" baseline="0" dirty="0" smtClean="0"/>
                        <a:t> six bits are all 0</a:t>
                      </a:r>
                      <a:endParaRPr lang="en-US" dirty="0"/>
                    </a:p>
                  </a:txBody>
                  <a:tcPr>
                    <a:solidFill>
                      <a:schemeClr val="bg1"/>
                    </a:solidFill>
                  </a:tcPr>
                </a:tc>
              </a:tr>
              <a:tr h="370840">
                <a:tc>
                  <a:txBody>
                    <a:bodyPr/>
                    <a:lstStyle/>
                    <a:p>
                      <a:r>
                        <a:rPr lang="en-US" dirty="0" err="1" smtClean="0"/>
                        <a:t>AdcStuckOn</a:t>
                      </a:r>
                      <a:endParaRPr lang="en-US" dirty="0"/>
                    </a:p>
                  </a:txBody>
                  <a:tcPr>
                    <a:solidFill>
                      <a:schemeClr val="bg1"/>
                    </a:solidFill>
                  </a:tcPr>
                </a:tc>
                <a:tc>
                  <a:txBody>
                    <a:bodyPr/>
                    <a:lstStyle/>
                    <a:p>
                      <a:pPr algn="r"/>
                      <a:r>
                        <a:rPr lang="en-US" dirty="0" smtClean="0"/>
                        <a:t>4</a:t>
                      </a:r>
                      <a:endParaRPr lang="en-US" dirty="0"/>
                    </a:p>
                  </a:txBody>
                  <a:tcPr>
                    <a:solidFill>
                      <a:schemeClr val="bg1"/>
                    </a:solidFill>
                  </a:tcPr>
                </a:tc>
                <a:tc>
                  <a:txBody>
                    <a:bodyPr/>
                    <a:lstStyle/>
                    <a:p>
                      <a:r>
                        <a:rPr lang="en-US" dirty="0" smtClean="0"/>
                        <a:t>Raw</a:t>
                      </a:r>
                      <a:r>
                        <a:rPr lang="en-US" baseline="0" dirty="0" smtClean="0"/>
                        <a:t> low six bit are all 1</a:t>
                      </a:r>
                      <a:endParaRPr lang="en-US" dirty="0"/>
                    </a:p>
                  </a:txBody>
                  <a:tcPr>
                    <a:solidFill>
                      <a:schemeClr val="bg1"/>
                    </a:solidFill>
                  </a:tcPr>
                </a:tc>
              </a:tr>
              <a:tr h="370840">
                <a:tc>
                  <a:txBody>
                    <a:bodyPr/>
                    <a:lstStyle/>
                    <a:p>
                      <a:r>
                        <a:rPr lang="en-US" dirty="0" err="1" smtClean="0"/>
                        <a:t>AdcSetFixed</a:t>
                      </a:r>
                      <a:endParaRPr lang="en-US" dirty="0"/>
                    </a:p>
                  </a:txBody>
                  <a:tcPr>
                    <a:solidFill>
                      <a:schemeClr val="bg1"/>
                    </a:solidFill>
                  </a:tcPr>
                </a:tc>
                <a:tc>
                  <a:txBody>
                    <a:bodyPr/>
                    <a:lstStyle/>
                    <a:p>
                      <a:pPr algn="r"/>
                      <a:r>
                        <a:rPr lang="en-US" dirty="0" smtClean="0"/>
                        <a:t>5</a:t>
                      </a:r>
                      <a:endParaRPr lang="en-US" dirty="0"/>
                    </a:p>
                  </a:txBody>
                  <a:tcPr>
                    <a:solidFill>
                      <a:schemeClr val="bg1"/>
                    </a:solidFill>
                  </a:tcPr>
                </a:tc>
                <a:tc>
                  <a:txBody>
                    <a:bodyPr/>
                    <a:lstStyle/>
                    <a:p>
                      <a:r>
                        <a:rPr lang="en-US" dirty="0" smtClean="0"/>
                        <a:t>Corrected</a:t>
                      </a:r>
                      <a:r>
                        <a:rPr lang="en-US" baseline="0" dirty="0" smtClean="0"/>
                        <a:t> count set to fixed value (e.g. 0)</a:t>
                      </a:r>
                      <a:endParaRPr lang="en-US" dirty="0"/>
                    </a:p>
                  </a:txBody>
                  <a:tcPr>
                    <a:solidFill>
                      <a:schemeClr val="bg1"/>
                    </a:solidFill>
                  </a:tcPr>
                </a:tc>
              </a:tr>
              <a:tr h="370840">
                <a:tc>
                  <a:txBody>
                    <a:bodyPr/>
                    <a:lstStyle/>
                    <a:p>
                      <a:r>
                        <a:rPr lang="en-US" dirty="0" err="1" smtClean="0"/>
                        <a:t>AdcInterpolated</a:t>
                      </a:r>
                      <a:endParaRPr lang="en-US" dirty="0"/>
                    </a:p>
                  </a:txBody>
                  <a:tcPr>
                    <a:solidFill>
                      <a:schemeClr val="bg1"/>
                    </a:solidFill>
                  </a:tcPr>
                </a:tc>
                <a:tc>
                  <a:txBody>
                    <a:bodyPr/>
                    <a:lstStyle/>
                    <a:p>
                      <a:pPr algn="r"/>
                      <a:r>
                        <a:rPr lang="en-US" dirty="0" smtClean="0"/>
                        <a:t>6</a:t>
                      </a:r>
                      <a:endParaRPr lang="en-US" dirty="0"/>
                    </a:p>
                  </a:txBody>
                  <a:tcPr>
                    <a:solidFill>
                      <a:schemeClr val="bg1"/>
                    </a:solidFill>
                  </a:tcPr>
                </a:tc>
                <a:tc>
                  <a:txBody>
                    <a:bodyPr/>
                    <a:lstStyle/>
                    <a:p>
                      <a:r>
                        <a:rPr lang="en-US" dirty="0" smtClean="0"/>
                        <a:t>Corrected count interpolated from other ticks</a:t>
                      </a:r>
                      <a:endParaRPr lang="en-US" dirty="0"/>
                    </a:p>
                  </a:txBody>
                  <a:tcPr>
                    <a:solidFill>
                      <a:schemeClr val="bg1"/>
                    </a:solidFill>
                  </a:tcPr>
                </a:tc>
              </a:tr>
              <a:tr h="370840">
                <a:tc>
                  <a:txBody>
                    <a:bodyPr/>
                    <a:lstStyle/>
                    <a:p>
                      <a:r>
                        <a:rPr lang="en-US" dirty="0" err="1" smtClean="0"/>
                        <a:t>AdcExtrapolated</a:t>
                      </a:r>
                      <a:endParaRPr lang="en-US" dirty="0"/>
                    </a:p>
                  </a:txBody>
                  <a:tcPr>
                    <a:solidFill>
                      <a:schemeClr val="bg1"/>
                    </a:solidFill>
                  </a:tcPr>
                </a:tc>
                <a:tc>
                  <a:txBody>
                    <a:bodyPr/>
                    <a:lstStyle/>
                    <a:p>
                      <a:pPr algn="r"/>
                      <a:r>
                        <a:rPr lang="en-US" dirty="0" smtClean="0"/>
                        <a:t>7</a:t>
                      </a:r>
                      <a:endParaRPr lang="en-US" dirty="0"/>
                    </a:p>
                  </a:txBody>
                  <a:tcPr>
                    <a:solidFill>
                      <a:schemeClr val="bg1"/>
                    </a:solidFill>
                  </a:tcPr>
                </a:tc>
                <a:tc>
                  <a:txBody>
                    <a:bodyPr/>
                    <a:lstStyle/>
                    <a:p>
                      <a:r>
                        <a:rPr lang="en-US" dirty="0" smtClean="0"/>
                        <a:t>Corrected count extrapolated from other ticks</a:t>
                      </a:r>
                      <a:endParaRPr lang="en-US" dirty="0"/>
                    </a:p>
                  </a:txBody>
                  <a:tcPr>
                    <a:solidFill>
                      <a:schemeClr val="bg1"/>
                    </a:solidFill>
                  </a:tcPr>
                </a:tc>
              </a:tr>
            </a:tbl>
          </a:graphicData>
        </a:graphic>
      </p:graphicFrame>
    </p:spTree>
    <p:extLst>
      <p:ext uri="{BB962C8B-B14F-4D97-AF65-F5344CB8AC3E}">
        <p14:creationId xmlns:p14="http://schemas.microsoft.com/office/powerpoint/2010/main" val="2784052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p:txBody>
          <a:bodyPr/>
          <a:lstStyle/>
          <a:p>
            <a:r>
              <a:rPr lang="en-US" dirty="0" smtClean="0"/>
              <a:t>Following slides describe the DataPrep services</a:t>
            </a:r>
          </a:p>
          <a:p>
            <a:pPr lvl="1"/>
            <a:r>
              <a:rPr lang="en-US" dirty="0" smtClean="0"/>
              <a:t>Provide the DataPrep flow</a:t>
            </a:r>
          </a:p>
          <a:p>
            <a:pPr lvl="1"/>
            <a:r>
              <a:rPr lang="en-US" dirty="0"/>
              <a:t>E</a:t>
            </a:r>
            <a:r>
              <a:rPr lang="en-US" dirty="0" smtClean="0"/>
              <a:t>xchange and update AdcChannelData objects</a:t>
            </a:r>
          </a:p>
          <a:p>
            <a:pPr lvl="1"/>
            <a:r>
              <a:rPr lang="en-US" dirty="0" smtClean="0"/>
              <a:t>Service interfaces are in dunetpc/dune/DuneInterface/</a:t>
            </a:r>
            <a:r>
              <a:rPr lang="en-US" dirty="0" err="1" smtClean="0"/>
              <a:t>XXXService.h</a:t>
            </a:r>
            <a:endParaRPr lang="en-US" dirty="0" smtClean="0"/>
          </a:p>
          <a:p>
            <a:pPr lvl="2"/>
            <a:r>
              <a:rPr lang="en-US" dirty="0" err="1" smtClean="0"/>
              <a:t>XXXService</a:t>
            </a:r>
            <a:r>
              <a:rPr lang="en-US" dirty="0" smtClean="0"/>
              <a:t> is interface class name</a:t>
            </a:r>
          </a:p>
          <a:p>
            <a:pPr lvl="1"/>
            <a:r>
              <a:rPr lang="en-US" dirty="0" smtClean="0"/>
              <a:t>Service implementations in dunetpc/dune/DataPrep/Service</a:t>
            </a:r>
          </a:p>
          <a:p>
            <a:pPr lvl="2"/>
            <a:r>
              <a:rPr lang="en-US" dirty="0" smtClean="0"/>
              <a:t>Service </a:t>
            </a:r>
            <a:r>
              <a:rPr lang="en-US" dirty="0" err="1" smtClean="0"/>
              <a:t>XXXService</a:t>
            </a:r>
            <a:r>
              <a:rPr lang="en-US" dirty="0" smtClean="0"/>
              <a:t> has header </a:t>
            </a:r>
            <a:r>
              <a:rPr lang="en-US" dirty="0" err="1" smtClean="0"/>
              <a:t>XXXService.h</a:t>
            </a:r>
            <a:endParaRPr lang="en-US" dirty="0" smtClean="0"/>
          </a:p>
          <a:p>
            <a:pPr lvl="3"/>
            <a:r>
              <a:rPr lang="en-US" dirty="0" smtClean="0"/>
              <a:t>Not needed because access is always via interface?</a:t>
            </a:r>
            <a:endParaRPr lang="en-US" dirty="0"/>
          </a:p>
          <a:p>
            <a:pPr lvl="2"/>
            <a:r>
              <a:rPr lang="en-US" dirty="0"/>
              <a:t>S</a:t>
            </a:r>
            <a:r>
              <a:rPr lang="en-US" dirty="0" smtClean="0"/>
              <a:t>ource file for service is  </a:t>
            </a:r>
            <a:r>
              <a:rPr lang="en-US" dirty="0" err="1" smtClean="0"/>
              <a:t>XXXService_service.cc</a:t>
            </a:r>
            <a:endParaRPr lang="en-US" dirty="0"/>
          </a:p>
          <a:p>
            <a:pPr lvl="3"/>
            <a:r>
              <a:rPr lang="en-US" dirty="0" smtClean="0"/>
              <a:t>Naming convention required by use of </a:t>
            </a:r>
            <a:r>
              <a:rPr lang="en-US" dirty="0" err="1" smtClean="0"/>
              <a:t>cetbuildtools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6</a:t>
            </a:fld>
            <a:endParaRPr lang="en-US" dirty="0"/>
          </a:p>
        </p:txBody>
      </p:sp>
    </p:spTree>
    <p:extLst>
      <p:ext uri="{BB962C8B-B14F-4D97-AF65-F5344CB8AC3E}">
        <p14:creationId xmlns:p14="http://schemas.microsoft.com/office/powerpoint/2010/main" val="283101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StandardRawDigitPrepService</a:t>
            </a:r>
            <a:endParaRPr lang="en-US" dirty="0"/>
          </a:p>
        </p:txBody>
      </p:sp>
      <p:sp>
        <p:nvSpPr>
          <p:cNvPr id="3" name="Content Placeholder 2"/>
          <p:cNvSpPr>
            <a:spLocks noGrp="1"/>
          </p:cNvSpPr>
          <p:nvPr>
            <p:ph idx="1"/>
          </p:nvPr>
        </p:nvSpPr>
        <p:spPr/>
        <p:txBody>
          <a:bodyPr>
            <a:normAutofit lnSpcReduction="10000"/>
          </a:bodyPr>
          <a:lstStyle/>
          <a:p>
            <a:r>
              <a:rPr lang="en-US" dirty="0" smtClean="0"/>
              <a:t>Interface: </a:t>
            </a:r>
            <a:r>
              <a:rPr lang="en-US" dirty="0" err="1" smtClean="0"/>
              <a:t>RawDigitPrepService</a:t>
            </a:r>
            <a:endParaRPr lang="en-US" dirty="0" smtClean="0"/>
          </a:p>
          <a:p>
            <a:pPr lvl="1"/>
            <a:r>
              <a:rPr lang="en-US" dirty="0" smtClean="0"/>
              <a:t>Input: Raw digit vector</a:t>
            </a:r>
          </a:p>
          <a:p>
            <a:pPr lvl="1"/>
            <a:r>
              <a:rPr lang="en-US" dirty="0" smtClean="0"/>
              <a:t>Output: </a:t>
            </a:r>
            <a:r>
              <a:rPr lang="en-US" dirty="0" err="1" smtClean="0"/>
              <a:t>AdcChannelDataMap</a:t>
            </a:r>
            <a:endParaRPr lang="en-US" dirty="0" smtClean="0"/>
          </a:p>
          <a:p>
            <a:r>
              <a:rPr lang="en-US" dirty="0" smtClean="0"/>
              <a:t>This high-level service provides the data prep flow</a:t>
            </a:r>
          </a:p>
          <a:p>
            <a:pPr lvl="1"/>
            <a:r>
              <a:rPr lang="en-US" dirty="0" smtClean="0"/>
              <a:t>Calls the other data prep services (via interfaces)</a:t>
            </a:r>
          </a:p>
          <a:p>
            <a:pPr lvl="1"/>
            <a:r>
              <a:rPr lang="en-US" dirty="0" smtClean="0"/>
              <a:t>Configurable via FCL</a:t>
            </a:r>
          </a:p>
          <a:p>
            <a:pPr lvl="2"/>
            <a:r>
              <a:rPr lang="en-US" dirty="0" smtClean="0"/>
              <a:t>Steps can be skipped</a:t>
            </a:r>
          </a:p>
          <a:p>
            <a:pPr lvl="2"/>
            <a:r>
              <a:rPr lang="en-US" dirty="0" smtClean="0"/>
              <a:t>Choice of type and configuration for each low-level service</a:t>
            </a:r>
          </a:p>
          <a:p>
            <a:r>
              <a:rPr lang="en-US" dirty="0" smtClean="0"/>
              <a:t>Data prep module will likely be a thin wrapper around service</a:t>
            </a:r>
          </a:p>
          <a:p>
            <a:pPr lvl="1"/>
            <a:r>
              <a:rPr lang="en-US" dirty="0" smtClean="0"/>
              <a:t>Extract raw digits</a:t>
            </a:r>
          </a:p>
          <a:p>
            <a:pPr lvl="1"/>
            <a:r>
              <a:rPr lang="en-US" dirty="0"/>
              <a:t>C</a:t>
            </a:r>
            <a:r>
              <a:rPr lang="en-US" dirty="0" smtClean="0"/>
              <a:t>all this service</a:t>
            </a:r>
          </a:p>
          <a:p>
            <a:pPr lvl="1"/>
            <a:r>
              <a:rPr lang="en-US" dirty="0" smtClean="0"/>
              <a:t>Convert </a:t>
            </a:r>
            <a:r>
              <a:rPr lang="en-US" dirty="0" err="1" smtClean="0"/>
              <a:t>AdcChannelDataMap</a:t>
            </a:r>
            <a:r>
              <a:rPr lang="en-US" dirty="0" smtClean="0"/>
              <a:t> to recob::Wire</a:t>
            </a:r>
          </a:p>
          <a:p>
            <a:pPr lvl="1"/>
            <a:r>
              <a:rPr lang="en-US" dirty="0" smtClean="0"/>
              <a:t>Record latter in event</a:t>
            </a:r>
          </a:p>
          <a:p>
            <a:r>
              <a:rPr lang="en-US" dirty="0" smtClean="0"/>
              <a:t>Service distinct from module can be used outside art FW</a:t>
            </a:r>
          </a:p>
          <a:p>
            <a:pPr lvl="1"/>
            <a:r>
              <a:rPr lang="en-US" dirty="0" smtClean="0"/>
              <a:t>E.g. a Root event display</a:t>
            </a:r>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7</a:t>
            </a:fld>
            <a:endParaRPr lang="en-US" dirty="0"/>
          </a:p>
        </p:txBody>
      </p:sp>
    </p:spTree>
    <p:extLst>
      <p:ext uri="{BB962C8B-B14F-4D97-AF65-F5344CB8AC3E}">
        <p14:creationId xmlns:p14="http://schemas.microsoft.com/office/powerpoint/2010/main" val="3442155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StandardRawDigitPrepService (2)</a:t>
            </a:r>
            <a:endParaRPr lang="en-US" dirty="0"/>
          </a:p>
        </p:txBody>
      </p:sp>
      <p:sp>
        <p:nvSpPr>
          <p:cNvPr id="3" name="Content Placeholder 2"/>
          <p:cNvSpPr>
            <a:spLocks noGrp="1"/>
          </p:cNvSpPr>
          <p:nvPr>
            <p:ph idx="1"/>
          </p:nvPr>
        </p:nvSpPr>
        <p:spPr/>
        <p:txBody>
          <a:bodyPr>
            <a:normAutofit/>
          </a:bodyPr>
          <a:lstStyle/>
          <a:p>
            <a:r>
              <a:rPr lang="en-US" dirty="0" smtClean="0"/>
              <a:t>Flow:</a:t>
            </a:r>
          </a:p>
          <a:p>
            <a:pPr lvl="1"/>
            <a:r>
              <a:rPr lang="en-US" dirty="0" smtClean="0"/>
              <a:t>Loop over Raw digits</a:t>
            </a:r>
          </a:p>
          <a:p>
            <a:pPr lvl="2"/>
            <a:r>
              <a:rPr lang="en-US" dirty="0" smtClean="0"/>
              <a:t>Add AdcChannel</a:t>
            </a:r>
            <a:r>
              <a:rPr lang="en-US" dirty="0"/>
              <a:t>D</a:t>
            </a:r>
            <a:r>
              <a:rPr lang="en-US" dirty="0" smtClean="0"/>
              <a:t>ata object to output map</a:t>
            </a:r>
          </a:p>
          <a:p>
            <a:pPr lvl="2"/>
            <a:r>
              <a:rPr lang="en-US" dirty="0" smtClean="0"/>
              <a:t>Fill with RawDigitExtractService</a:t>
            </a:r>
          </a:p>
          <a:p>
            <a:pPr lvl="2"/>
            <a:r>
              <a:rPr lang="en-US" dirty="0" smtClean="0"/>
              <a:t>Patch bad ticks with AdcMitigationService</a:t>
            </a:r>
          </a:p>
          <a:p>
            <a:pPr lvl="2"/>
            <a:r>
              <a:rPr lang="en-US" dirty="0" smtClean="0"/>
              <a:t>Find signals with </a:t>
            </a:r>
            <a:r>
              <a:rPr lang="en-US" dirty="0" err="1" smtClean="0"/>
              <a:t>AdcSignalFindingService</a:t>
            </a:r>
            <a:endParaRPr lang="en-US" dirty="0" smtClean="0"/>
          </a:p>
          <a:p>
            <a:pPr lvl="3"/>
            <a:r>
              <a:rPr lang="en-US" dirty="0" smtClean="0"/>
              <a:t>This is “early signal finding,” , i.e. before noise removal and </a:t>
            </a:r>
            <a:r>
              <a:rPr lang="en-US" dirty="0" err="1" smtClean="0"/>
              <a:t>dconvolution</a:t>
            </a:r>
            <a:endParaRPr lang="en-US" dirty="0" smtClean="0"/>
          </a:p>
          <a:p>
            <a:pPr lvl="3"/>
            <a:r>
              <a:rPr lang="en-US" dirty="0" smtClean="0"/>
              <a:t>This information may be used during noise removal</a:t>
            </a:r>
          </a:p>
          <a:p>
            <a:pPr lvl="1"/>
            <a:r>
              <a:rPr lang="en-US" dirty="0" smtClean="0"/>
              <a:t>Do noise removal with </a:t>
            </a:r>
            <a:r>
              <a:rPr lang="en-US" dirty="0" err="1" smtClean="0"/>
              <a:t>AdcNoiseRemovalService</a:t>
            </a:r>
            <a:endParaRPr lang="en-US" dirty="0" smtClean="0"/>
          </a:p>
          <a:p>
            <a:pPr lvl="1"/>
            <a:r>
              <a:rPr lang="en-US" dirty="0" smtClean="0"/>
              <a:t>Deconvolute signal</a:t>
            </a:r>
          </a:p>
          <a:p>
            <a:pPr lvl="1"/>
            <a:r>
              <a:rPr lang="en-US" dirty="0" smtClean="0"/>
              <a:t>Adjust pedestals with value obtained from </a:t>
            </a:r>
            <a:r>
              <a:rPr lang="en-US" dirty="0" err="1" smtClean="0"/>
              <a:t>PedestalEvaluationService</a:t>
            </a:r>
            <a:endParaRPr lang="en-US" dirty="0" smtClean="0"/>
          </a:p>
          <a:p>
            <a:pPr lvl="1"/>
            <a:r>
              <a:rPr lang="en-US" dirty="0" smtClean="0"/>
              <a:t>ROI building are to be added</a:t>
            </a:r>
          </a:p>
          <a:p>
            <a:pPr lvl="2"/>
            <a:r>
              <a:rPr lang="en-US" dirty="0" smtClean="0"/>
              <a:t>Issue: ROI building requires signal finding on deconvoluted data. It would be nice to have tools (rather than just services) so the same interface but different implementations can be used here and for early signal finding</a:t>
            </a:r>
          </a:p>
          <a:p>
            <a:endParaRPr lang="en-US" dirty="0" smtClean="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8</a:t>
            </a:fld>
            <a:endParaRPr lang="en-US" dirty="0"/>
          </a:p>
        </p:txBody>
      </p:sp>
    </p:spTree>
    <p:extLst>
      <p:ext uri="{BB962C8B-B14F-4D97-AF65-F5344CB8AC3E}">
        <p14:creationId xmlns:p14="http://schemas.microsoft.com/office/powerpoint/2010/main" val="233049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StandardRawDigitPrepService (3)</a:t>
            </a:r>
            <a:endParaRPr lang="en-US" dirty="0"/>
          </a:p>
        </p:txBody>
      </p:sp>
      <p:sp>
        <p:nvSpPr>
          <p:cNvPr id="3" name="Content Placeholder 2"/>
          <p:cNvSpPr>
            <a:spLocks noGrp="1"/>
          </p:cNvSpPr>
          <p:nvPr>
            <p:ph idx="1"/>
          </p:nvPr>
        </p:nvSpPr>
        <p:spPr>
          <a:xfrm>
            <a:off x="457200" y="762000"/>
            <a:ext cx="8229600" cy="5638800"/>
          </a:xfrm>
        </p:spPr>
        <p:txBody>
          <a:bodyPr>
            <a:normAutofit/>
          </a:bodyPr>
          <a:lstStyle/>
          <a:p>
            <a:r>
              <a:rPr lang="en-US" dirty="0" smtClean="0"/>
              <a:t>Configuration:</a:t>
            </a:r>
          </a:p>
          <a:p>
            <a:pPr lvl="1"/>
            <a:r>
              <a:rPr lang="en-US" dirty="0" smtClean="0"/>
              <a:t>Note: </a:t>
            </a:r>
            <a:r>
              <a:rPr lang="en-US" dirty="0"/>
              <a:t>O</a:t>
            </a:r>
            <a:r>
              <a:rPr lang="en-US" dirty="0" smtClean="0"/>
              <a:t>ther services follow the same convention for </a:t>
            </a:r>
            <a:r>
              <a:rPr lang="en-US" dirty="0" err="1" smtClean="0"/>
              <a:t>LogLevel</a:t>
            </a:r>
            <a:r>
              <a:rPr lang="en-US" dirty="0" smtClean="0"/>
              <a:t>.</a:t>
            </a:r>
          </a:p>
          <a:p>
            <a:pPr lvl="1"/>
            <a:r>
              <a:rPr lang="en-US" dirty="0" smtClean="0"/>
              <a:t>Likely want to add flags for deconvolution and ROI building when those capabilities are added.</a:t>
            </a:r>
          </a:p>
          <a:p>
            <a:pPr lvl="1"/>
            <a:r>
              <a:rPr lang="en-US" dirty="0" smtClean="0"/>
              <a:t>In a </a:t>
            </a:r>
            <a:r>
              <a:rPr lang="en-US" dirty="0" err="1" smtClean="0"/>
              <a:t>worls</a:t>
            </a:r>
            <a:r>
              <a:rPr lang="en-US" dirty="0" smtClean="0"/>
              <a:t> with tools, we would probably replace the </a:t>
            </a:r>
            <a:r>
              <a:rPr lang="en-US" dirty="0" err="1" smtClean="0"/>
              <a:t>DoXXX</a:t>
            </a:r>
            <a:r>
              <a:rPr lang="en-US" dirty="0" smtClean="0"/>
              <a:t> flags with tool names.</a:t>
            </a:r>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D. Adams, BNL                             DUNE FD sim/reco                                            Data prep status                                   July 18, 2016</a:t>
            </a:r>
            <a:endParaRPr lang="en-US" dirty="0"/>
          </a:p>
        </p:txBody>
      </p:sp>
      <p:sp>
        <p:nvSpPr>
          <p:cNvPr id="5" name="Slide Number Placeholder 4"/>
          <p:cNvSpPr>
            <a:spLocks noGrp="1"/>
          </p:cNvSpPr>
          <p:nvPr>
            <p:ph type="sldNum" sz="quarter" idx="12"/>
          </p:nvPr>
        </p:nvSpPr>
        <p:spPr/>
        <p:txBody>
          <a:bodyPr/>
          <a:lstStyle/>
          <a:p>
            <a:fld id="{4E3AB271-F88B-4F4A-9BD8-A6AF82A57DA9}"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51998221"/>
              </p:ext>
            </p:extLst>
          </p:nvPr>
        </p:nvGraphicFramePr>
        <p:xfrm>
          <a:off x="990600" y="3048000"/>
          <a:ext cx="7086600" cy="3139439"/>
        </p:xfrm>
        <a:graphic>
          <a:graphicData uri="http://schemas.openxmlformats.org/drawingml/2006/table">
            <a:tbl>
              <a:tblPr firstRow="1" bandRow="1">
                <a:tableStyleId>{8EC20E35-A176-4012-BC5E-935CFFF8708E}</a:tableStyleId>
              </a:tblPr>
              <a:tblGrid>
                <a:gridCol w="685800"/>
                <a:gridCol w="2362200"/>
                <a:gridCol w="4038600"/>
              </a:tblGrid>
              <a:tr h="370840">
                <a:tc>
                  <a:txBody>
                    <a:bodyPr/>
                    <a:lstStyle/>
                    <a:p>
                      <a:pPr algn="r"/>
                      <a:r>
                        <a:rPr lang="en-US" dirty="0" smtClean="0">
                          <a:solidFill>
                            <a:srgbClr val="000000"/>
                          </a:solidFill>
                        </a:rPr>
                        <a:t>Type</a:t>
                      </a:r>
                      <a:endParaRPr lang="en-US" dirty="0">
                        <a:solidFill>
                          <a:srgbClr val="000000"/>
                        </a:solidFill>
                      </a:endParaRPr>
                    </a:p>
                  </a:txBody>
                  <a:tcPr>
                    <a:solidFill>
                      <a:schemeClr val="bg1"/>
                    </a:solidFill>
                  </a:tcPr>
                </a:tc>
                <a:tc>
                  <a:txBody>
                    <a:bodyPr/>
                    <a:lstStyle/>
                    <a:p>
                      <a:r>
                        <a:rPr lang="en-US" dirty="0" smtClean="0">
                          <a:solidFill>
                            <a:srgbClr val="000000"/>
                          </a:solidFill>
                        </a:rPr>
                        <a:t>Name</a:t>
                      </a:r>
                      <a:endParaRPr lang="en-US" dirty="0">
                        <a:solidFill>
                          <a:srgbClr val="000000"/>
                        </a:solidFill>
                      </a:endParaRPr>
                    </a:p>
                  </a:txBody>
                  <a:tcPr>
                    <a:solidFill>
                      <a:schemeClr val="bg1"/>
                    </a:solidFill>
                  </a:tcPr>
                </a:tc>
                <a:tc>
                  <a:txBody>
                    <a:bodyPr/>
                    <a:lstStyle/>
                    <a:p>
                      <a:r>
                        <a:rPr lang="en-US" dirty="0" smtClean="0">
                          <a:solidFill>
                            <a:srgbClr val="000000"/>
                          </a:solidFill>
                        </a:rPr>
                        <a:t>Meaning</a:t>
                      </a:r>
                      <a:endParaRPr lang="en-US" dirty="0">
                        <a:solidFill>
                          <a:srgbClr val="000000"/>
                        </a:solidFill>
                      </a:endParaRPr>
                    </a:p>
                  </a:txBody>
                  <a:tcPr>
                    <a:solidFill>
                      <a:schemeClr val="bg1"/>
                    </a:solidFill>
                  </a:tcPr>
                </a:tc>
              </a:tr>
              <a:tr h="370840">
                <a:tc>
                  <a:txBody>
                    <a:bodyPr/>
                    <a:lstStyle/>
                    <a:p>
                      <a:pPr lvl="0" algn="r"/>
                      <a:r>
                        <a:rPr lang="en-US" dirty="0" smtClean="0"/>
                        <a:t>int</a:t>
                      </a:r>
                      <a:endParaRPr lang="en-US" dirty="0"/>
                    </a:p>
                  </a:txBody>
                  <a:tcPr anchor="ctr">
                    <a:solidFill>
                      <a:schemeClr val="bg1"/>
                    </a:solidFill>
                  </a:tcPr>
                </a:tc>
                <a:tc>
                  <a:txBody>
                    <a:bodyPr/>
                    <a:lstStyle/>
                    <a:p>
                      <a:pPr algn="l"/>
                      <a:r>
                        <a:rPr lang="en-US" dirty="0" err="1" smtClean="0"/>
                        <a:t>LogLevel</a:t>
                      </a:r>
                      <a:endParaRPr lang="en-US" dirty="0"/>
                    </a:p>
                  </a:txBody>
                  <a:tcPr anchor="ctr">
                    <a:solidFill>
                      <a:schemeClr val="bg1"/>
                    </a:solidFill>
                  </a:tcPr>
                </a:tc>
                <a:tc>
                  <a:txBody>
                    <a:bodyPr/>
                    <a:lstStyle/>
                    <a:p>
                      <a:r>
                        <a:rPr lang="en-US" dirty="0" smtClean="0"/>
                        <a:t>0:</a:t>
                      </a:r>
                      <a:r>
                        <a:rPr lang="en-US" baseline="0" dirty="0" smtClean="0"/>
                        <a:t> No log messages</a:t>
                      </a:r>
                    </a:p>
                    <a:p>
                      <a:r>
                        <a:rPr lang="en-US" baseline="0" dirty="0" smtClean="0"/>
                        <a:t>1: Log messages only during initialization</a:t>
                      </a:r>
                    </a:p>
                    <a:p>
                      <a:r>
                        <a:rPr lang="en-US" baseline="0" dirty="0" smtClean="0"/>
                        <a:t>2+: Log messages for every event</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DoMitigation</a:t>
                      </a:r>
                      <a:endParaRPr lang="en-US" dirty="0"/>
                    </a:p>
                  </a:txBody>
                  <a:tcPr>
                    <a:solidFill>
                      <a:schemeClr val="bg1"/>
                    </a:solidFill>
                  </a:tcPr>
                </a:tc>
                <a:tc>
                  <a:txBody>
                    <a:bodyPr/>
                    <a:lstStyle/>
                    <a:p>
                      <a:r>
                        <a:rPr lang="en-US" dirty="0" smtClean="0"/>
                        <a:t>Patch</a:t>
                      </a:r>
                      <a:r>
                        <a:rPr lang="en-US" baseline="0" dirty="0" smtClean="0"/>
                        <a:t> bad ticks</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DoEarlySignalFinding</a:t>
                      </a:r>
                      <a:endParaRPr lang="en-US" dirty="0"/>
                    </a:p>
                  </a:txBody>
                  <a:tcPr>
                    <a:solidFill>
                      <a:schemeClr val="bg1"/>
                    </a:solidFill>
                  </a:tcPr>
                </a:tc>
                <a:tc>
                  <a:txBody>
                    <a:bodyPr/>
                    <a:lstStyle/>
                    <a:p>
                      <a:r>
                        <a:rPr lang="en-US" dirty="0" smtClean="0"/>
                        <a:t>Do</a:t>
                      </a:r>
                      <a:r>
                        <a:rPr lang="en-US" baseline="0" dirty="0" smtClean="0"/>
                        <a:t> early signal finding</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DoNoiseRemoval</a:t>
                      </a:r>
                      <a:endParaRPr lang="en-US" dirty="0"/>
                    </a:p>
                  </a:txBody>
                  <a:tcPr>
                    <a:solidFill>
                      <a:schemeClr val="bg1"/>
                    </a:solidFill>
                  </a:tcPr>
                </a:tc>
                <a:tc>
                  <a:txBody>
                    <a:bodyPr/>
                    <a:lstStyle/>
                    <a:p>
                      <a:r>
                        <a:rPr lang="en-US" dirty="0" smtClean="0"/>
                        <a:t>Do noise removal</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DoDeconvolution</a:t>
                      </a:r>
                      <a:endParaRPr lang="en-US" dirty="0"/>
                    </a:p>
                  </a:txBody>
                  <a:tcPr>
                    <a:solidFill>
                      <a:schemeClr val="bg1"/>
                    </a:solidFill>
                  </a:tcPr>
                </a:tc>
                <a:tc>
                  <a:txBody>
                    <a:bodyPr/>
                    <a:lstStyle/>
                    <a:p>
                      <a:r>
                        <a:rPr lang="en-US" dirty="0" smtClean="0"/>
                        <a:t>Deconvolute signal</a:t>
                      </a:r>
                      <a:endParaRPr lang="en-US" dirty="0"/>
                    </a:p>
                  </a:txBody>
                  <a:tcPr>
                    <a:solidFill>
                      <a:schemeClr val="bg1"/>
                    </a:solidFill>
                  </a:tcPr>
                </a:tc>
              </a:tr>
              <a:tr h="370840">
                <a:tc>
                  <a:txBody>
                    <a:bodyPr/>
                    <a:lstStyle/>
                    <a:p>
                      <a:pPr lvl="0" algn="r"/>
                      <a:r>
                        <a:rPr lang="en-US" dirty="0" err="1" smtClean="0"/>
                        <a:t>bool</a:t>
                      </a:r>
                      <a:endParaRPr lang="en-US" dirty="0"/>
                    </a:p>
                  </a:txBody>
                  <a:tcPr>
                    <a:solidFill>
                      <a:schemeClr val="bg1"/>
                    </a:solidFill>
                  </a:tcPr>
                </a:tc>
                <a:tc>
                  <a:txBody>
                    <a:bodyPr/>
                    <a:lstStyle/>
                    <a:p>
                      <a:pPr algn="l"/>
                      <a:r>
                        <a:rPr lang="en-US" dirty="0" err="1" smtClean="0"/>
                        <a:t>DoPedestalAdjustment</a:t>
                      </a:r>
                      <a:endParaRPr lang="en-US" dirty="0"/>
                    </a:p>
                  </a:txBody>
                  <a:tcPr>
                    <a:solidFill>
                      <a:schemeClr val="bg1"/>
                    </a:solidFill>
                  </a:tcPr>
                </a:tc>
                <a:tc>
                  <a:txBody>
                    <a:bodyPr/>
                    <a:lstStyle/>
                    <a:p>
                      <a:r>
                        <a:rPr lang="en-US" dirty="0" smtClean="0"/>
                        <a:t>Do pedestal adjustment</a:t>
                      </a:r>
                      <a:endParaRPr lang="en-US" dirty="0"/>
                    </a:p>
                  </a:txBody>
                  <a:tcPr>
                    <a:solidFill>
                      <a:schemeClr val="bg1"/>
                    </a:solidFill>
                  </a:tcPr>
                </a:tc>
              </a:tr>
            </a:tbl>
          </a:graphicData>
        </a:graphic>
      </p:graphicFrame>
    </p:spTree>
    <p:extLst>
      <p:ext uri="{BB962C8B-B14F-4D97-AF65-F5344CB8AC3E}">
        <p14:creationId xmlns:p14="http://schemas.microsoft.com/office/powerpoint/2010/main" val="1172159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65000"/>
              <a:lumOff val="35000"/>
            </a:schemeClr>
          </a:solidFill>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40103</TotalTime>
  <Words>1949</Words>
  <Application>Microsoft Macintosh PowerPoint</Application>
  <PresentationFormat>On-screen Show (4:3)</PresentationFormat>
  <Paragraphs>369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DataPrep Status</vt:lpstr>
      <vt:lpstr>Introduction</vt:lpstr>
      <vt:lpstr>Data preparation</vt:lpstr>
      <vt:lpstr>Internal data representation</vt:lpstr>
      <vt:lpstr>Internal data representation (2)</vt:lpstr>
      <vt:lpstr>Services</vt:lpstr>
      <vt:lpstr>StandardRawDigitPrepService</vt:lpstr>
      <vt:lpstr>StandardRawDigitPrepService (2)</vt:lpstr>
      <vt:lpstr>StandardRawDigitPrepService (3)</vt:lpstr>
      <vt:lpstr>StandardRawDigitExtractService</vt:lpstr>
      <vt:lpstr>InterpolatingAdcMitigationService</vt:lpstr>
      <vt:lpstr>AdcSuppressSignalFindingService</vt:lpstr>
      <vt:lpstr>Dune35tNoiseRemovalService</vt:lpstr>
      <vt:lpstr>Dune35tNoiseRemovalService (2)</vt:lpstr>
      <vt:lpstr>DuneDeconvolutionService</vt:lpstr>
      <vt:lpstr>MedianPedestalEvaluationService</vt:lpstr>
      <vt:lpstr>Conclusions</vt:lpstr>
      <vt:lpstr>Conclusions (2)</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Adams, David</dc:creator>
  <cp:lastModifiedBy>David Adams</cp:lastModifiedBy>
  <cp:revision>1498</cp:revision>
  <dcterms:created xsi:type="dcterms:W3CDTF">2012-08-06T08:56:31Z</dcterms:created>
  <dcterms:modified xsi:type="dcterms:W3CDTF">2016-07-18T14:51:23Z</dcterms:modified>
</cp:coreProperties>
</file>