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  <p:sldMasterId id="2147484068" r:id="rId3"/>
  </p:sldMasterIdLst>
  <p:notesMasterIdLst>
    <p:notesMasterId r:id="rId11"/>
  </p:notesMasterIdLst>
  <p:handoutMasterIdLst>
    <p:handoutMasterId r:id="rId12"/>
  </p:handoutMasterIdLst>
  <p:sldIdLst>
    <p:sldId id="265" r:id="rId4"/>
    <p:sldId id="300" r:id="rId5"/>
    <p:sldId id="298" r:id="rId6"/>
    <p:sldId id="299" r:id="rId7"/>
    <p:sldId id="287" r:id="rId8"/>
    <p:sldId id="296" r:id="rId9"/>
    <p:sldId id="274" r:id="rId10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592A"/>
    <a:srgbClr val="003087"/>
    <a:srgbClr val="0F2D62"/>
    <a:srgbClr val="505050"/>
    <a:srgbClr val="808080"/>
    <a:srgbClr val="BD1F24"/>
    <a:srgbClr val="154D81"/>
    <a:srgbClr val="DF65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2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6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BBD15A65-E033-400A-A9E2-513FB5D68094}" type="datetimeFigureOut">
              <a:rPr lang="en-US" altLang="en-US"/>
              <a:pPr/>
              <a:t>7/18/2016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C997784D-7248-4DA8-9B0F-57DE2E0299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257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F3086E61-8BB7-4B62-A056-58F4F721C9CC}" type="datetimeFigureOut">
              <a:rPr lang="en-US" altLang="en-US"/>
              <a:pPr/>
              <a:t>7/18/2016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B0098E81-642F-4BA6-995B-CAAADC05BD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759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microsoft.com/office/2007/relationships/hdphoto" Target="../media/hdphoto2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microsoft.com/office/2007/relationships/hdphoto" Target="../media/hdphoto4.wdp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ermilabLogo_r0g48b13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41" y="495301"/>
            <a:ext cx="2530503" cy="1168004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TitleSlide_v2_041114.png" hidden="1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43" t="27111" r="8250" b="64297"/>
          <a:stretch/>
        </p:blipFill>
        <p:spPr bwMode="auto">
          <a:xfrm>
            <a:off x="744540" y="1394460"/>
            <a:ext cx="7645081" cy="44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ermilabLogo_r0g48b135.png" hidden="1"/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41" y="495301"/>
            <a:ext cx="3373437" cy="1168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2669464"/>
            <a:ext cx="7526338" cy="854453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308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3630820"/>
            <a:ext cx="7526338" cy="11174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308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704851" y="1470288"/>
            <a:ext cx="7751445" cy="307777"/>
          </a:xfrm>
          <a:prstGeom prst="rect">
            <a:avLst/>
          </a:prstGeom>
          <a:noFill/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</p:spPr>
        <p:txBody>
          <a:bodyPr wrap="square" rtlCol="0" anchor="ctr" anchorCtr="0">
            <a:spAutoFit/>
          </a:bodyPr>
          <a:lstStyle/>
          <a:p>
            <a:r>
              <a:rPr lang="en-US" sz="1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Operated by Fermi Research Alliance,</a:t>
            </a:r>
            <a:r>
              <a:rPr lang="en-US" sz="1400" baseline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LLC for the U.S. Department of Energy Office of Science</a:t>
            </a:r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793450" y="1436738"/>
            <a:ext cx="7537062" cy="1"/>
          </a:xfrm>
          <a:prstGeom prst="line">
            <a:avLst/>
          </a:prstGeom>
          <a:ln w="25400" cap="rnd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793450" y="1801820"/>
            <a:ext cx="7537062" cy="1"/>
          </a:xfrm>
          <a:prstGeom prst="line">
            <a:avLst/>
          </a:prstGeom>
          <a:ln w="25400" cap="rnd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639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0FD8-DA15-4030-A593-EB73CDDBAD57}" type="datetime1">
              <a:rPr lang="en-US" altLang="en-US" smtClean="0"/>
              <a:pPr/>
              <a:t>7/18/2016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28A1-EECB-4F9B-B28C-A2B514F63A95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  <a:prstGeom prst="rect">
            <a:avLst/>
          </a:prstGeom>
        </p:spPr>
        <p:txBody>
          <a:bodyPr anchor="t"/>
          <a:lstStyle>
            <a:lvl1pPr>
              <a:buNone/>
              <a:defRPr sz="28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1371600" y="1200150"/>
            <a:ext cx="7620000" cy="742950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4400" b="0" kern="1200" cap="none">
                <a:solidFill>
                  <a:srgbClr val="FFFFFF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aseline="0" dirty="0" smtClean="0"/>
              <a:t>Click to edit master title style</a:t>
            </a:r>
            <a:endParaRPr lang="en-US" baseline="0" dirty="0"/>
          </a:p>
        </p:txBody>
      </p:sp>
      <p:sp>
        <p:nvSpPr>
          <p:cNvPr id="14" name="Slide Number Placeholder 12"/>
          <p:cNvSpPr txBox="1">
            <a:spLocks/>
          </p:cNvSpPr>
          <p:nvPr userDrawn="1"/>
        </p:nvSpPr>
        <p:spPr bwMode="auto">
          <a:xfrm>
            <a:off x="0" y="1314450"/>
            <a:ext cx="1295400" cy="526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defTabSz="9144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FFFF"/>
                </a:solidFill>
                <a:latin typeface="Helvetica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algn="ctr"/>
            <a:fld id="{8F82E0A0-C266-4798-8C8F-B9F91E9DA37E}" type="slidenum">
              <a:rPr lang="en-US" b="1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02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782285"/>
            <a:ext cx="8672513" cy="374090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4886325"/>
            <a:ext cx="1076325" cy="1809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F2719A-7F52-4398-8E0A-255610598EA8}" type="datetime1">
              <a:rPr lang="en-US" altLang="en-US"/>
              <a:pPr>
                <a:defRPr/>
              </a:pPr>
              <a:t>7/18/2016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B4312F-1A9D-4725-9F8E-FE9EA0A45A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504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ermilabLogo_r0g48b13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42" y="495301"/>
            <a:ext cx="2530503" cy="1168004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TitleSlide_v2_041114.png" hidden="1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43" t="27111" r="8250" b="64297"/>
          <a:stretch/>
        </p:blipFill>
        <p:spPr bwMode="auto">
          <a:xfrm>
            <a:off x="744541" y="1394460"/>
            <a:ext cx="7645081" cy="44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ermilabLogo_r0g48b135.png" hidden="1"/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42" y="495301"/>
            <a:ext cx="3373437" cy="1168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2669465"/>
            <a:ext cx="7526338" cy="854453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308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3630820"/>
            <a:ext cx="7526338" cy="11174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3087"/>
                </a:solidFill>
                <a:latin typeface="Helvetica"/>
              </a:defRPr>
            </a:lvl1pPr>
            <a:lvl2pPr marL="457189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378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566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754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4852" y="1470288"/>
            <a:ext cx="7751445" cy="307777"/>
          </a:xfrm>
          <a:prstGeom prst="rect">
            <a:avLst/>
          </a:prstGeom>
          <a:noFill/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</p:spPr>
        <p:txBody>
          <a:bodyPr wrap="square" rtlCol="0" anchor="ctr" anchorCtr="0">
            <a:spAutoFit/>
          </a:bodyPr>
          <a:lstStyle/>
          <a:p>
            <a:r>
              <a:rPr lang="en-US" sz="1400" dirty="0" smtClean="0">
                <a:solidFill>
                  <a:srgbClr val="0033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Managed by Fermi Research Alliance, LLC for the U.S. Department of Energy Office of Science</a:t>
            </a:r>
            <a:endParaRPr lang="en-US" sz="1400" dirty="0">
              <a:solidFill>
                <a:srgbClr val="003399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93450" y="1436739"/>
            <a:ext cx="7537062" cy="1"/>
          </a:xfrm>
          <a:prstGeom prst="line">
            <a:avLst/>
          </a:prstGeom>
          <a:ln w="25400" cap="rnd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93450" y="1801821"/>
            <a:ext cx="7537062" cy="1"/>
          </a:xfrm>
          <a:prstGeom prst="line">
            <a:avLst/>
          </a:prstGeom>
          <a:ln w="25400" cap="rnd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676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4" y="782286"/>
            <a:ext cx="8672513" cy="374090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348" indent="-228594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7" y="4886327"/>
            <a:ext cx="107632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2719A-7F52-4398-8E0A-255610598EA8}" type="datetime1">
              <a:rPr lang="en-US" altLang="en-US" smtClean="0"/>
              <a:pPr>
                <a:defRPr/>
              </a:pPr>
              <a:t>7/18/2016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4312F-1A9D-4725-9F8E-FE9EA0A45AE5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8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3573827"/>
            <a:ext cx="4251960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3573827"/>
            <a:ext cx="4260850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782772"/>
            <a:ext cx="4251324" cy="267652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348" indent="-228594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4" y="782772"/>
            <a:ext cx="4260851" cy="267652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348" indent="-228594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4DA82-3C43-4510-B487-8E0304371749}" type="datetime1">
              <a:rPr lang="en-US" altLang="en-US" smtClean="0"/>
              <a:pPr>
                <a:defRPr/>
              </a:pPr>
              <a:t>7/18/2016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7F64F-42CC-4D29-8A6C-8694189DD9C4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338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82771"/>
            <a:ext cx="3027894" cy="37457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782773"/>
            <a:ext cx="5420360" cy="374570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348" indent="-228594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F6F10-C260-4C46-927D-2A5F4BF17390}" type="datetime1">
              <a:rPr lang="en-US" altLang="en-US" smtClean="0"/>
              <a:pPr>
                <a:defRPr/>
              </a:pPr>
              <a:t>7/18/2016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0CE4-F75E-420B-A5F9-BF1DFB439319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97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7" y="782772"/>
            <a:ext cx="8700851" cy="2771291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7" y="3707254"/>
            <a:ext cx="8700851" cy="81844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EFD97-532E-4B0B-B52F-AF6D2EDC1B1F}" type="datetime1">
              <a:rPr lang="en-US" altLang="en-US" smtClean="0"/>
              <a:pPr>
                <a:defRPr/>
              </a:pPr>
              <a:t>7/18/2016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11D9F-4EC6-4D70-A5C1-C254AE1D876A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309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862012"/>
            <a:ext cx="326707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2669464"/>
            <a:ext cx="7526338" cy="854453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24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3630820"/>
            <a:ext cx="7526338" cy="11174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500">
                <a:solidFill>
                  <a:srgbClr val="004C97"/>
                </a:solidFill>
                <a:latin typeface="Helvetica"/>
              </a:defRPr>
            </a:lvl1pPr>
            <a:lvl2pPr marL="3429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2pPr>
            <a:lvl3pPr marL="6858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3pPr>
            <a:lvl4pPr marL="10287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4pPr>
            <a:lvl5pPr marL="1371600" indent="0">
              <a:buFontTx/>
              <a:buNone/>
              <a:defRPr sz="12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343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3573826"/>
            <a:ext cx="4251960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500">
                <a:solidFill>
                  <a:srgbClr val="50505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3573826"/>
            <a:ext cx="4260850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500">
                <a:solidFill>
                  <a:srgbClr val="50505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782772"/>
            <a:ext cx="4251324" cy="267652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782772"/>
            <a:ext cx="4260851" cy="267652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4DA82-3C43-4510-B487-8E0304371749}" type="datetime1">
              <a:rPr lang="en-US" altLang="en-US"/>
              <a:pPr>
                <a:defRPr/>
              </a:pPr>
              <a:t>7/18/2016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7F64F-42CC-4D29-8A6C-8694189DD9C4}" type="slidenum">
              <a:rPr lang="en-US" altLang="en-US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409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82770"/>
            <a:ext cx="3027894" cy="37457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500">
                <a:solidFill>
                  <a:srgbClr val="50505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782772"/>
            <a:ext cx="5420360" cy="374570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505050"/>
                </a:solidFill>
              </a:defRPr>
            </a:lvl1pPr>
            <a:lvl2pPr>
              <a:defRPr sz="1650">
                <a:solidFill>
                  <a:srgbClr val="505050"/>
                </a:solidFill>
              </a:defRPr>
            </a:lvl2pPr>
            <a:lvl3pPr>
              <a:defRPr sz="1500">
                <a:solidFill>
                  <a:srgbClr val="505050"/>
                </a:solidFill>
              </a:defRPr>
            </a:lvl3pPr>
            <a:lvl4pPr>
              <a:defRPr sz="1350">
                <a:solidFill>
                  <a:srgbClr val="505050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rgbClr val="50505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F6F10-C260-4C46-927D-2A5F4BF17390}" type="datetime1">
              <a:rPr lang="en-US" altLang="en-US"/>
              <a:pPr>
                <a:defRPr/>
              </a:pPr>
              <a:t>7/18/2016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0CE4-F75E-420B-A5F9-BF1DFB439319}" type="slidenum">
              <a:rPr lang="en-US" altLang="en-US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4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3" y="782286"/>
            <a:ext cx="8672513" cy="374090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6" y="4886326"/>
            <a:ext cx="1076325" cy="180975"/>
          </a:xfrm>
        </p:spPr>
        <p:txBody>
          <a:bodyPr/>
          <a:lstStyle>
            <a:lvl1pPr>
              <a:defRPr/>
            </a:lvl1pPr>
          </a:lstStyle>
          <a:p>
            <a:fld id="{F6C7763E-9A84-4826-B9FB-17F2BEA2B9FD}" type="datetime1">
              <a:rPr lang="en-US" altLang="en-US"/>
              <a:pPr/>
              <a:t>7/18/2016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15B59-BD64-4D4F-A817-D8AEEDDE07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262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782770"/>
            <a:ext cx="8700851" cy="2771291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200">
                <a:solidFill>
                  <a:srgbClr val="505050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3707255"/>
            <a:ext cx="8700851" cy="81844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500">
                <a:solidFill>
                  <a:srgbClr val="50505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EFD97-532E-4B0B-B52F-AF6D2EDC1B1F}" type="datetime1">
              <a:rPr lang="en-US" altLang="en-US"/>
              <a:pPr>
                <a:defRPr/>
              </a:pPr>
              <a:t>7/18/2016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11D9F-4EC6-4D70-A5C1-C254AE1D876A}" type="slidenum">
              <a:rPr lang="en-US" altLang="en-US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72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3573827"/>
            <a:ext cx="4251960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3573827"/>
            <a:ext cx="4260850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782772"/>
            <a:ext cx="4251324" cy="267652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3" y="782772"/>
            <a:ext cx="4260851" cy="267652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209C0090-73EB-4559-A72F-0B8857FACA0F}" type="datetime1">
              <a:rPr lang="en-US" altLang="en-US"/>
              <a:pPr/>
              <a:t>7/18/2016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D66BEECE-8BD2-4B69-951A-9CA6C3E6C5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278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82771"/>
            <a:ext cx="3027894" cy="37457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782772"/>
            <a:ext cx="5420360" cy="374570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EFF38BB9-5141-4B23-9BB5-1A179A182E6F}" type="datetime1">
              <a:rPr lang="en-US" altLang="en-US"/>
              <a:pPr/>
              <a:t>7/18/2016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A3FE00A2-BFBE-4E2E-9F02-7C16E43AE0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972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6" y="782771"/>
            <a:ext cx="8700851" cy="2771291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6" y="3707254"/>
            <a:ext cx="8700851" cy="81844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D2368D-0F6A-4300-A9E6-1F060E87B617}" type="datetime1">
              <a:rPr lang="en-US" altLang="en-US"/>
              <a:pPr/>
              <a:t>7/18/2016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CD173-772D-4672-97C7-6CB65C72B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44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271464"/>
            <a:ext cx="8675688" cy="425172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8B37D-51D5-4701-A09F-B3E1AA7431EA}" type="datetime1">
              <a:rPr lang="en-US" altLang="en-US"/>
              <a:pPr/>
              <a:t>7/18/2016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833185-0B91-4C75-B3D9-09257A7FB2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446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6" y="271463"/>
            <a:ext cx="8700851" cy="327730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6" y="3707254"/>
            <a:ext cx="8700851" cy="81844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53BBA3-5D30-4F47-8D3F-A2B77847DE14}" type="datetime1">
              <a:rPr lang="en-US" altLang="en-US"/>
              <a:pPr/>
              <a:t>7/18/2016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C27B11-21BF-481B-B4E8-A31DB4D92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252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77749"/>
            <a:ext cx="8686800" cy="481304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308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3" y="782286"/>
            <a:ext cx="8672513" cy="374090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6DFD01-56E2-4BF2-A657-97CE40701608}" type="datetime1">
              <a:rPr lang="en-US" altLang="en-US"/>
              <a:pPr/>
              <a:t>7/18/2016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459244-5EA4-4F38-8DD3-41E1161F9C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5439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266395"/>
            <a:ext cx="4206240" cy="318761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266395"/>
            <a:ext cx="4206240" cy="318761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3573827"/>
            <a:ext cx="4205476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3" y="3573827"/>
            <a:ext cx="4206239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4C6CE-4764-4C87-BA63-B1E228F67514}" type="datetime1">
              <a:rPr lang="en-US" altLang="en-US"/>
              <a:pPr/>
              <a:t>7/18/2016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2801C6-D584-4FD1-8506-E9F4DA07C2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679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microsoft.com/office/2007/relationships/hdphoto" Target="../media/hdphoto3.wdp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eaderFooter_041114.png" hidden="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41" y="4886326"/>
            <a:ext cx="1076325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3087"/>
                </a:solidFill>
                <a:latin typeface="Helvetica" pitchFamily="34" charset="0"/>
              </a:defRPr>
            </a:lvl1pPr>
          </a:lstStyle>
          <a:p>
            <a:fld id="{DC061A44-85F6-4132-86B1-E45142B76A6D}" type="datetime1">
              <a:rPr lang="en-US" altLang="en-US"/>
              <a:pPr/>
              <a:t>7/18/2016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4886326"/>
            <a:ext cx="5373688" cy="18097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308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3" y="4886326"/>
            <a:ext cx="447675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aseline="0">
                <a:solidFill>
                  <a:schemeClr val="accent2"/>
                </a:solidFill>
                <a:latin typeface="Helvetica" pitchFamily="34" charset="0"/>
              </a:defRPr>
            </a:lvl1pPr>
          </a:lstStyle>
          <a:p>
            <a:fld id="{7AEEC8D7-5559-4319-9972-03153817825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28602" y="604650"/>
            <a:ext cx="8686798" cy="1"/>
          </a:xfrm>
          <a:prstGeom prst="line">
            <a:avLst/>
          </a:prstGeom>
          <a:ln w="25400" cap="rnd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1" y="4774093"/>
            <a:ext cx="7618444" cy="0"/>
          </a:xfrm>
          <a:prstGeom prst="line">
            <a:avLst/>
          </a:prstGeom>
          <a:ln w="88900" cap="rnd" cmpd="sng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25400" h="254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8" descr="FermilabLogo_r0g48b135.png"/>
          <p:cNvPicPr>
            <a:picLocks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359" y="4530869"/>
            <a:ext cx="1065945" cy="48599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57" r:id="rId3"/>
    <p:sldLayoutId id="2147484058" r:id="rId4"/>
    <p:sldLayoutId id="2147484059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 descr="Footer_041114.png" hidden="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6" y="4886326"/>
            <a:ext cx="10763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3087"/>
                </a:solidFill>
                <a:latin typeface="Helvetica" pitchFamily="34" charset="0"/>
              </a:defRPr>
            </a:lvl1pPr>
          </a:lstStyle>
          <a:p>
            <a:fld id="{6B580FD8-DA15-4030-A593-EB73CDDBAD57}" type="datetime1">
              <a:rPr lang="en-US" altLang="en-US"/>
              <a:pPr/>
              <a:t>7/18/2016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4886326"/>
            <a:ext cx="537368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308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3" y="4886326"/>
            <a:ext cx="4476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3087"/>
                </a:solidFill>
                <a:latin typeface="Helvetica" pitchFamily="34" charset="0"/>
              </a:defRPr>
            </a:lvl1pPr>
          </a:lstStyle>
          <a:p>
            <a:fld id="{546128A1-EECB-4F9B-B28C-A2B514F63A95}" type="slidenum">
              <a:rPr lang="en-US" altLang="en-US"/>
              <a:pPr/>
              <a:t>‹#›</a:t>
            </a:fld>
            <a:endParaRPr lang="en-US" alt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28601" y="4774093"/>
            <a:ext cx="7609113" cy="0"/>
          </a:xfrm>
          <a:prstGeom prst="line">
            <a:avLst/>
          </a:prstGeom>
          <a:ln w="88900" cap="rnd" cmpd="sng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25400" h="254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8" descr="FermilabLogo_r0g48b135.png"/>
          <p:cNvPicPr>
            <a:picLocks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359" y="4530869"/>
            <a:ext cx="1069848" cy="48599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6" r:id="rId5"/>
    <p:sldLayoutId id="2147484067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eaderFooter_041114.png" hidden="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42" y="4886327"/>
            <a:ext cx="1076325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3087"/>
                </a:solidFill>
                <a:latin typeface="Helvetica" pitchFamily="34" charset="0"/>
              </a:defRPr>
            </a:lvl1pPr>
          </a:lstStyle>
          <a:p>
            <a:pPr>
              <a:defRPr/>
            </a:pPr>
            <a:fld id="{2BA5B293-D4D9-4699-9DE8-E0426F483397}" type="datetime1">
              <a:rPr lang="en-US" altLang="en-US" smtClean="0"/>
              <a:pPr>
                <a:defRPr/>
              </a:pPr>
              <a:t>7/18/2016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4886327"/>
            <a:ext cx="5373688" cy="18097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308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4" y="4886327"/>
            <a:ext cx="447675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aseline="0">
                <a:solidFill>
                  <a:schemeClr val="accent2"/>
                </a:solidFill>
                <a:latin typeface="Helvetica" pitchFamily="34" charset="0"/>
              </a:defRPr>
            </a:lvl1pPr>
          </a:lstStyle>
          <a:p>
            <a:pPr>
              <a:defRPr/>
            </a:pPr>
            <a:fld id="{4C9C0C48-0DDA-4F70-9497-E5F788C50976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DB720C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28603" y="604651"/>
            <a:ext cx="8686798" cy="1"/>
          </a:xfrm>
          <a:prstGeom prst="line">
            <a:avLst/>
          </a:prstGeom>
          <a:ln w="25400" cap="rnd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2" y="4774093"/>
            <a:ext cx="7618444" cy="0"/>
          </a:xfrm>
          <a:prstGeom prst="line">
            <a:avLst/>
          </a:prstGeom>
          <a:ln w="88900" cap="rnd" cmpd="sng">
            <a:solidFill>
              <a:schemeClr val="accent1"/>
            </a:solidFill>
            <a:prstDash val="solid"/>
          </a:ln>
          <a:effectLst>
            <a:outerShdw blurRad="50800" dist="38100" dir="8100000" algn="tr" rotWithShape="0">
              <a:schemeClr val="tx1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25400" h="25400"/>
          </a:sp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8" descr="FermilabLogo_r0g48b135.png"/>
          <p:cNvPicPr>
            <a:picLocks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360" y="4530870"/>
            <a:ext cx="1065945" cy="48599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chemeClr val="accent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7101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5" r:id="rId6"/>
    <p:sldLayoutId id="2147484076" r:id="rId7"/>
    <p:sldLayoutId id="2147484077" r:id="rId8"/>
    <p:sldLayoutId id="2147484078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457189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189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189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189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189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189"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378"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566"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754" algn="ctr" defTabSz="45718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892" indent="-342892" algn="l" defTabSz="45718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31" indent="-285743" algn="l" defTabSz="45718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2972" indent="-228594" algn="l" defTabSz="45718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160" indent="-228594" algn="l" defTabSz="45718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348" indent="-228594" algn="l" defTabSz="45718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-ad.fnal.gov/ops/schedule.html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numCol="1" anchor="b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solidFill>
                  <a:schemeClr val="tx2"/>
                </a:solidFill>
                <a:latin typeface="Helvetica" pitchFamily="34" charset="0"/>
              </a:rPr>
              <a:t>All Experimenters’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noFill/>
          <a:extLst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800" dirty="0" smtClean="0">
                <a:solidFill>
                  <a:schemeClr val="tx1"/>
                </a:solidFill>
                <a:latin typeface="Helvetica" pitchFamily="34" charset="0"/>
              </a:rPr>
              <a:t>Daniel Johnson</a:t>
            </a:r>
          </a:p>
          <a:p>
            <a:r>
              <a:rPr lang="en-US" altLang="en-US" sz="1800" dirty="0" smtClean="0">
                <a:solidFill>
                  <a:schemeClr val="tx1"/>
                </a:solidFill>
                <a:latin typeface="Helvetica" pitchFamily="34" charset="0"/>
              </a:rPr>
              <a:t>Accelerator Complex Status</a:t>
            </a:r>
          </a:p>
          <a:p>
            <a:r>
              <a:rPr lang="en-US" altLang="en-US" sz="1800" dirty="0" smtClean="0">
                <a:solidFill>
                  <a:schemeClr val="tx1"/>
                </a:solidFill>
                <a:latin typeface="Helvetica" pitchFamily="34" charset="0"/>
              </a:rPr>
              <a:t>18 </a:t>
            </a:r>
            <a:r>
              <a:rPr lang="en-US" altLang="en-US" sz="1800" dirty="0" smtClean="0">
                <a:solidFill>
                  <a:schemeClr val="tx1"/>
                </a:solidFill>
                <a:latin typeface="Helvetica" pitchFamily="34" charset="0"/>
              </a:rPr>
              <a:t>July 2016</a:t>
            </a:r>
          </a:p>
          <a:p>
            <a:endParaRPr lang="en-US" altLang="en-US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Date Placeholder 2"/>
          <p:cNvSpPr>
            <a:spLocks noGrp="1"/>
          </p:cNvSpPr>
          <p:nvPr>
            <p:ph type="dt" sz="quarter" idx="2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4C652AAB-22DC-46A6-ACB0-2B75993D246D}" type="datetime1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7/18/2016</a:t>
            </a:fld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7174" name="Slide Number Placeholder 4"/>
          <p:cNvSpPr>
            <a:spLocks noGrp="1"/>
          </p:cNvSpPr>
          <p:nvPr>
            <p:ph type="sldNum" sz="quarter" idx="2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A8812A6-6EAD-4707-B4FB-5DB55A1CD558}" type="slidenum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2</a:t>
            </a:fld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756285" y="4885373"/>
            <a:ext cx="5373688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Daniel Johnson | All Experimenters’ Meeting</a:t>
            </a:r>
            <a:endParaRPr lang="en-US" alt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12" name="Title 4"/>
          <p:cNvSpPr txBox="1">
            <a:spLocks/>
          </p:cNvSpPr>
          <p:nvPr/>
        </p:nvSpPr>
        <p:spPr>
          <a:xfrm>
            <a:off x="4123112" y="147281"/>
            <a:ext cx="4930428" cy="507372"/>
          </a:xfrm>
          <a:prstGeom prst="rect">
            <a:avLst/>
          </a:prstGeom>
        </p:spPr>
        <p:txBody>
          <a:bodyPr anchor="ctr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2E5286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dirty="0" smtClean="0">
                <a:solidFill>
                  <a:schemeClr val="tx2"/>
                </a:solidFill>
              </a:rPr>
              <a:t>Accelerator Operations Summary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4123112" y="646322"/>
            <a:ext cx="4930427" cy="405037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1300" dirty="0" smtClean="0"/>
              <a:t>From:   July    </a:t>
            </a:r>
            <a:r>
              <a:rPr lang="en-US" sz="1300" dirty="0" smtClean="0"/>
              <a:t>11</a:t>
            </a:r>
            <a:r>
              <a:rPr lang="en-US" sz="1300" dirty="0" smtClean="0"/>
              <a:t>, </a:t>
            </a:r>
            <a:r>
              <a:rPr lang="en-US" sz="1300" dirty="0" smtClean="0"/>
              <a:t>2016 (0000 hours)</a:t>
            </a:r>
          </a:p>
          <a:p>
            <a:pPr marL="0" indent="0" algn="just">
              <a:buNone/>
            </a:pPr>
            <a:r>
              <a:rPr lang="en-US" sz="1300" dirty="0" smtClean="0"/>
              <a:t>To:       July    </a:t>
            </a:r>
            <a:r>
              <a:rPr lang="en-US" sz="1300" dirty="0" smtClean="0"/>
              <a:t>18, </a:t>
            </a:r>
            <a:r>
              <a:rPr lang="en-US" sz="1300" dirty="0" smtClean="0"/>
              <a:t>2016 (0000 hours)</a:t>
            </a: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Calendar Week # </a:t>
            </a:r>
            <a:r>
              <a:rPr lang="en-US" dirty="0" smtClean="0">
                <a:latin typeface="+mj-lt"/>
              </a:rPr>
              <a:t>28</a:t>
            </a:r>
            <a:endParaRPr lang="en-US" dirty="0" smtClean="0">
              <a:latin typeface="+mj-lt"/>
            </a:endParaRPr>
          </a:p>
          <a:p>
            <a:pPr marL="0" indent="0" algn="ctr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NuMI</a:t>
            </a:r>
            <a:r>
              <a:rPr lang="en-US" dirty="0" smtClean="0">
                <a:solidFill>
                  <a:schemeClr val="tx2"/>
                </a:solidFill>
              </a:rPr>
              <a:t> Weekly Integrated Intensity          </a:t>
            </a:r>
            <a:r>
              <a:rPr lang="en-US" b="1" dirty="0" smtClean="0">
                <a:solidFill>
                  <a:schemeClr val="tx2"/>
                </a:solidFill>
              </a:rPr>
              <a:t>1.60 </a:t>
            </a:r>
            <a:r>
              <a:rPr lang="en-US" b="1" dirty="0" smtClean="0">
                <a:solidFill>
                  <a:schemeClr val="tx2"/>
                </a:solidFill>
              </a:rPr>
              <a:t>E19  </a:t>
            </a:r>
            <a:r>
              <a:rPr lang="en-US" dirty="0" smtClean="0">
                <a:solidFill>
                  <a:schemeClr val="tx2"/>
                </a:solidFill>
              </a:rPr>
              <a:t>protons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Beam Hours To </a:t>
            </a:r>
            <a:r>
              <a:rPr lang="en-US" dirty="0" err="1" smtClean="0">
                <a:solidFill>
                  <a:schemeClr val="tx2"/>
                </a:solidFill>
              </a:rPr>
              <a:t>NuMI</a:t>
            </a:r>
            <a:r>
              <a:rPr lang="en-US" dirty="0" smtClean="0">
                <a:solidFill>
                  <a:schemeClr val="tx2"/>
                </a:solidFill>
              </a:rPr>
              <a:t>	                               </a:t>
            </a:r>
            <a:r>
              <a:rPr lang="en-US" b="1" dirty="0" smtClean="0">
                <a:solidFill>
                  <a:schemeClr val="tx2"/>
                </a:solidFill>
              </a:rPr>
              <a:t>158.3 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hours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sz="1200" dirty="0" smtClean="0">
                <a:solidFill>
                  <a:schemeClr val="tx2"/>
                </a:solidFill>
              </a:rPr>
              <a:t>			</a:t>
            </a:r>
            <a:r>
              <a:rPr lang="en-US" dirty="0" smtClean="0">
                <a:solidFill>
                  <a:schemeClr val="tx2"/>
                </a:solidFill>
              </a:rPr>
              <a:t>	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BNB Weekly Integrated Intensity	        </a:t>
            </a:r>
            <a:r>
              <a:rPr lang="en-US" b="1" dirty="0" smtClean="0">
                <a:solidFill>
                  <a:schemeClr val="tx2"/>
                </a:solidFill>
              </a:rPr>
              <a:t>5</a:t>
            </a:r>
            <a:r>
              <a:rPr lang="en-US" b="1" dirty="0" smtClean="0">
                <a:solidFill>
                  <a:schemeClr val="tx2"/>
                </a:solidFill>
              </a:rPr>
              <a:t>.33 </a:t>
            </a:r>
            <a:r>
              <a:rPr lang="en-US" b="1" dirty="0" smtClean="0">
                <a:solidFill>
                  <a:schemeClr val="tx2"/>
                </a:solidFill>
              </a:rPr>
              <a:t>E18</a:t>
            </a:r>
            <a:r>
              <a:rPr lang="en-US" dirty="0" smtClean="0">
                <a:solidFill>
                  <a:schemeClr val="tx2"/>
                </a:solidFill>
              </a:rPr>
              <a:t> protons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Beam Hours To BNB				    </a:t>
            </a:r>
            <a:r>
              <a:rPr lang="en-US" b="1" dirty="0" smtClean="0">
                <a:solidFill>
                  <a:schemeClr val="tx2"/>
                </a:solidFill>
              </a:rPr>
              <a:t>162.9 </a:t>
            </a:r>
            <a:r>
              <a:rPr lang="en-US" dirty="0" smtClean="0">
                <a:solidFill>
                  <a:schemeClr val="tx2"/>
                </a:solidFill>
              </a:rPr>
              <a:t>hours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NMuon</a:t>
            </a:r>
            <a:r>
              <a:rPr lang="en-US" dirty="0" smtClean="0">
                <a:solidFill>
                  <a:schemeClr val="tx2"/>
                </a:solidFill>
              </a:rPr>
              <a:t> Weekly Integrated Intensity        </a:t>
            </a:r>
            <a:r>
              <a:rPr lang="en-US" b="1" dirty="0" smtClean="0">
                <a:solidFill>
                  <a:schemeClr val="tx2"/>
                </a:solidFill>
              </a:rPr>
              <a:t>4</a:t>
            </a:r>
            <a:r>
              <a:rPr lang="en-US" b="1" dirty="0" smtClean="0">
                <a:solidFill>
                  <a:schemeClr val="tx2"/>
                </a:solidFill>
              </a:rPr>
              <a:t>.51 </a:t>
            </a:r>
            <a:r>
              <a:rPr lang="en-US" b="1" dirty="0" smtClean="0">
                <a:solidFill>
                  <a:schemeClr val="tx2"/>
                </a:solidFill>
              </a:rPr>
              <a:t>E16</a:t>
            </a:r>
            <a:r>
              <a:rPr lang="en-US" dirty="0" smtClean="0">
                <a:solidFill>
                  <a:schemeClr val="tx2"/>
                </a:solidFill>
              </a:rPr>
              <a:t> protons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Beam Hours To </a:t>
            </a:r>
            <a:r>
              <a:rPr lang="en-US" dirty="0" err="1" smtClean="0">
                <a:solidFill>
                  <a:schemeClr val="tx2"/>
                </a:solidFill>
              </a:rPr>
              <a:t>NMuon</a:t>
            </a:r>
            <a:r>
              <a:rPr lang="en-US" dirty="0" smtClean="0">
                <a:solidFill>
                  <a:schemeClr val="tx2"/>
                </a:solidFill>
              </a:rPr>
              <a:t>	</a:t>
            </a:r>
            <a:r>
              <a:rPr lang="en-US" b="1" dirty="0" smtClean="0">
                <a:solidFill>
                  <a:schemeClr val="tx2"/>
                </a:solidFill>
              </a:rPr>
              <a:t>                       </a:t>
            </a:r>
            <a:r>
              <a:rPr lang="en-US" b="1" dirty="0" smtClean="0">
                <a:solidFill>
                  <a:schemeClr val="tx2"/>
                </a:solidFill>
              </a:rPr>
              <a:t>137.1 </a:t>
            </a:r>
            <a:r>
              <a:rPr lang="en-US" dirty="0" smtClean="0">
                <a:solidFill>
                  <a:schemeClr val="tx2"/>
                </a:solidFill>
              </a:rPr>
              <a:t>hours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MTest</a:t>
            </a:r>
            <a:r>
              <a:rPr lang="en-US" dirty="0" smtClean="0">
                <a:solidFill>
                  <a:schemeClr val="tx2"/>
                </a:solidFill>
              </a:rPr>
              <a:t> Weekly Integrated Intensity         </a:t>
            </a:r>
            <a:r>
              <a:rPr lang="en-US" b="1" dirty="0" smtClean="0">
                <a:solidFill>
                  <a:schemeClr val="tx2"/>
                </a:solidFill>
              </a:rPr>
              <a:t>4</a:t>
            </a:r>
            <a:r>
              <a:rPr lang="en-US" b="1" dirty="0" smtClean="0">
                <a:solidFill>
                  <a:schemeClr val="tx2"/>
                </a:solidFill>
              </a:rPr>
              <a:t>.58 E12 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protons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Beam Hours To </a:t>
            </a:r>
            <a:r>
              <a:rPr lang="en-US" dirty="0" err="1" smtClean="0">
                <a:solidFill>
                  <a:schemeClr val="tx2"/>
                </a:solidFill>
              </a:rPr>
              <a:t>MTest</a:t>
            </a:r>
            <a:r>
              <a:rPr lang="en-US" dirty="0" smtClean="0">
                <a:solidFill>
                  <a:schemeClr val="tx2"/>
                </a:solidFill>
              </a:rPr>
              <a:t>	                    </a:t>
            </a:r>
            <a:r>
              <a:rPr lang="en-US" b="1" dirty="0" smtClean="0">
                <a:solidFill>
                  <a:schemeClr val="tx2"/>
                </a:solidFill>
              </a:rPr>
              <a:t>  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          </a:t>
            </a:r>
            <a:r>
              <a:rPr lang="en-US" b="1" dirty="0" smtClean="0">
                <a:solidFill>
                  <a:schemeClr val="tx2"/>
                </a:solidFill>
              </a:rPr>
              <a:t>21.7 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hours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MCenter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Weekly Integrated Intensity  </a:t>
            </a:r>
            <a:r>
              <a:rPr lang="en-US" dirty="0" smtClean="0">
                <a:solidFill>
                  <a:schemeClr val="tx2"/>
                </a:solidFill>
              </a:rPr>
              <a:t>   </a:t>
            </a:r>
            <a:r>
              <a:rPr lang="en-US" b="1" dirty="0">
                <a:solidFill>
                  <a:schemeClr val="tx2"/>
                </a:solidFill>
              </a:rPr>
              <a:t>5</a:t>
            </a:r>
            <a:r>
              <a:rPr lang="en-US" b="1" dirty="0" smtClean="0">
                <a:solidFill>
                  <a:schemeClr val="tx2"/>
                </a:solidFill>
              </a:rPr>
              <a:t>.30 </a:t>
            </a:r>
            <a:r>
              <a:rPr lang="en-US" b="1" dirty="0" smtClean="0">
                <a:solidFill>
                  <a:schemeClr val="tx2"/>
                </a:solidFill>
              </a:rPr>
              <a:t>E12</a:t>
            </a:r>
            <a:r>
              <a:rPr lang="en-US" dirty="0" smtClean="0">
                <a:solidFill>
                  <a:schemeClr val="tx2"/>
                </a:solidFill>
              </a:rPr>
              <a:t> protons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Beam Hours </a:t>
            </a:r>
            <a:r>
              <a:rPr lang="en-US" dirty="0" smtClean="0">
                <a:solidFill>
                  <a:schemeClr val="tx2"/>
                </a:solidFill>
              </a:rPr>
              <a:t>To </a:t>
            </a:r>
            <a:r>
              <a:rPr lang="en-US" dirty="0" err="1" smtClean="0">
                <a:solidFill>
                  <a:schemeClr val="tx2"/>
                </a:solidFill>
              </a:rPr>
              <a:t>MCenter</a:t>
            </a:r>
            <a:r>
              <a:rPr lang="en-US" dirty="0">
                <a:solidFill>
                  <a:schemeClr val="tx2"/>
                </a:solidFill>
              </a:rPr>
              <a:t>	   </a:t>
            </a:r>
            <a:r>
              <a:rPr lang="en-US" b="1" dirty="0" smtClean="0">
                <a:solidFill>
                  <a:schemeClr val="tx2"/>
                </a:solidFill>
              </a:rPr>
              <a:t>                    </a:t>
            </a:r>
            <a:r>
              <a:rPr lang="en-US" b="1" dirty="0" smtClean="0">
                <a:solidFill>
                  <a:schemeClr val="tx2"/>
                </a:solidFill>
              </a:rPr>
              <a:t>92</a:t>
            </a:r>
            <a:r>
              <a:rPr lang="en-US" b="1" dirty="0" smtClean="0">
                <a:solidFill>
                  <a:schemeClr val="tx2"/>
                </a:solidFill>
              </a:rPr>
              <a:t>.9</a:t>
            </a:r>
            <a:r>
              <a:rPr lang="en-US" dirty="0" smtClean="0">
                <a:solidFill>
                  <a:schemeClr val="tx2"/>
                </a:solidFill>
              </a:rPr>
              <a:t>  </a:t>
            </a:r>
            <a:r>
              <a:rPr lang="en-US" dirty="0">
                <a:solidFill>
                  <a:schemeClr val="tx2"/>
                </a:solidFill>
              </a:rPr>
              <a:t>hours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97964" y="797687"/>
            <a:ext cx="4552823" cy="3252016"/>
          </a:xfrm>
        </p:spPr>
      </p:pic>
    </p:spTree>
    <p:extLst>
      <p:ext uri="{BB962C8B-B14F-4D97-AF65-F5344CB8AC3E}">
        <p14:creationId xmlns:p14="http://schemas.microsoft.com/office/powerpoint/2010/main" val="165725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/>
          <p:cNvSpPr>
            <a:spLocks noGrp="1"/>
          </p:cNvSpPr>
          <p:nvPr>
            <p:ph type="body" sz="half" idx="12"/>
          </p:nvPr>
        </p:nvSpPr>
        <p:spPr>
          <a:xfrm>
            <a:off x="229365" y="4179094"/>
            <a:ext cx="4251960" cy="34409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13"/>
          </p:nvPr>
        </p:nvSpPr>
        <p:spPr>
          <a:xfrm>
            <a:off x="4654550" y="4179094"/>
            <a:ext cx="4260850" cy="34409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Helvetica" pitchFamily="34" charset="0"/>
              </a:rPr>
              <a:t>Performance measures: BNB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3BE4DA82-3C43-4510-B487-8E0304371749}" type="datetime1">
              <a:rPr lang="en-US" altLang="en-US" smtClean="0"/>
              <a:pPr>
                <a:defRPr/>
              </a:pPr>
              <a:t>7/18/2016</a:t>
            </a:fld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>
              <a:defRPr/>
            </a:pPr>
            <a:fld id="{4237F64F-42CC-4D29-8A6C-8694189DD9C4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srgbClr val="DB720C"/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756285" y="4885373"/>
            <a:ext cx="5373688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Daniel Johnson | All Experimenters’ Meeting</a:t>
            </a:r>
            <a:endParaRPr lang="en-US" alt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7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65" y="782638"/>
            <a:ext cx="4251960" cy="283464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551" y="1682619"/>
            <a:ext cx="4260850" cy="2840567"/>
          </a:xfrm>
        </p:spPr>
      </p:pic>
    </p:spTree>
    <p:extLst>
      <p:ext uri="{BB962C8B-B14F-4D97-AF65-F5344CB8AC3E}">
        <p14:creationId xmlns:p14="http://schemas.microsoft.com/office/powerpoint/2010/main" val="48253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/>
          <p:cNvSpPr>
            <a:spLocks noGrp="1"/>
          </p:cNvSpPr>
          <p:nvPr>
            <p:ph type="body" sz="half" idx="12"/>
          </p:nvPr>
        </p:nvSpPr>
        <p:spPr>
          <a:xfrm>
            <a:off x="229365" y="4179094"/>
            <a:ext cx="4251960" cy="34409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13"/>
          </p:nvPr>
        </p:nvSpPr>
        <p:spPr>
          <a:xfrm>
            <a:off x="4654550" y="4179094"/>
            <a:ext cx="4260850" cy="34409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Helvetica" pitchFamily="34" charset="0"/>
              </a:rPr>
              <a:t>Performance measures: </a:t>
            </a:r>
            <a:r>
              <a:rPr lang="en-US" altLang="en-US" dirty="0" err="1">
                <a:latin typeface="Helvetica" pitchFamily="34" charset="0"/>
              </a:rPr>
              <a:t>NuMI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3BE4DA82-3C43-4510-B487-8E0304371749}" type="datetime1">
              <a:rPr lang="en-US" altLang="en-US" smtClean="0"/>
              <a:pPr>
                <a:defRPr/>
              </a:pPr>
              <a:t>7/18/2016</a:t>
            </a:fld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>
              <a:defRPr/>
            </a:pPr>
            <a:fld id="{4237F64F-42CC-4D29-8A6C-8694189DD9C4}" type="slidenum">
              <a:rPr lang="en-US" altLang="en-US" smtClean="0">
                <a:solidFill>
                  <a:srgbClr val="DB720C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srgbClr val="DB720C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756285" y="4885373"/>
            <a:ext cx="5373688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Daniel Johnson | All Experimenters’ Meeting</a:t>
            </a:r>
            <a:endParaRPr lang="en-US" alt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7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65" y="787339"/>
            <a:ext cx="4251960" cy="283464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551" y="1682619"/>
            <a:ext cx="4260850" cy="2840567"/>
          </a:xfrm>
        </p:spPr>
      </p:pic>
    </p:spTree>
    <p:extLst>
      <p:ext uri="{BB962C8B-B14F-4D97-AF65-F5344CB8AC3E}">
        <p14:creationId xmlns:p14="http://schemas.microsoft.com/office/powerpoint/2010/main" val="325214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228600" y="36433"/>
            <a:ext cx="8686800" cy="4822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itchFamily="124" charset="0"/>
              </a:rPr>
              <a:t>Complex Status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228601" y="707923"/>
            <a:ext cx="8522109" cy="39469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2" spcCol="18288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1400" b="1" dirty="0"/>
              <a:t>LINAC</a:t>
            </a:r>
          </a:p>
          <a:p>
            <a:pPr lvl="1"/>
            <a:r>
              <a:rPr lang="en-US" sz="1200" dirty="0" smtClean="0"/>
              <a:t>Running well</a:t>
            </a:r>
          </a:p>
          <a:p>
            <a:r>
              <a:rPr lang="en-US" sz="1400" b="1" dirty="0" smtClean="0"/>
              <a:t>Booster </a:t>
            </a:r>
            <a:endParaRPr lang="en-US" sz="1200" b="1" dirty="0"/>
          </a:p>
          <a:p>
            <a:pPr lvl="1"/>
            <a:r>
              <a:rPr lang="en-US" sz="1200" dirty="0" smtClean="0"/>
              <a:t>Booster rate: ~11 Hz</a:t>
            </a:r>
          </a:p>
          <a:p>
            <a:pPr lvl="1"/>
            <a:r>
              <a:rPr lang="en-US" sz="1200" dirty="0" smtClean="0"/>
              <a:t>Tuning </a:t>
            </a:r>
            <a:r>
              <a:rPr lang="en-US" sz="1200" dirty="0"/>
              <a:t>up</a:t>
            </a:r>
            <a:r>
              <a:rPr lang="en-US" sz="1100" dirty="0"/>
              <a:t> / studies</a:t>
            </a:r>
          </a:p>
          <a:p>
            <a:pPr lvl="2"/>
            <a:r>
              <a:rPr lang="en-US" sz="1100" dirty="0" smtClean="0"/>
              <a:t>Beam </a:t>
            </a:r>
            <a:r>
              <a:rPr lang="en-US" sz="1100" dirty="0"/>
              <a:t>to Main </a:t>
            </a:r>
            <a:r>
              <a:rPr lang="en-US" sz="1100" dirty="0" smtClean="0"/>
              <a:t>Injector</a:t>
            </a:r>
          </a:p>
          <a:p>
            <a:r>
              <a:rPr lang="en-US" sz="1400" b="1" dirty="0" smtClean="0"/>
              <a:t>MI/RR</a:t>
            </a:r>
            <a:endParaRPr lang="en-US" sz="1400" b="1" dirty="0"/>
          </a:p>
          <a:p>
            <a:pPr lvl="1"/>
            <a:r>
              <a:rPr lang="en-US" sz="1200" dirty="0"/>
              <a:t>Delivering beam to </a:t>
            </a:r>
            <a:r>
              <a:rPr lang="en-US" sz="1200" dirty="0" err="1"/>
              <a:t>NuMI</a:t>
            </a:r>
            <a:r>
              <a:rPr lang="en-US" sz="1200" dirty="0"/>
              <a:t> &amp; </a:t>
            </a:r>
            <a:r>
              <a:rPr lang="en-US" sz="1200" dirty="0" smtClean="0"/>
              <a:t>Switchyard</a:t>
            </a:r>
          </a:p>
          <a:p>
            <a:pPr lvl="1"/>
            <a:r>
              <a:rPr lang="en-US" sz="1200" dirty="0" smtClean="0"/>
              <a:t>Standard operation: 2As </a:t>
            </a:r>
            <a:r>
              <a:rPr lang="en-US" sz="1200" dirty="0"/>
              <a:t>(</a:t>
            </a:r>
            <a:r>
              <a:rPr lang="en-US" sz="1200" dirty="0" smtClean="0"/>
              <a:t>1.33 </a:t>
            </a:r>
            <a:r>
              <a:rPr lang="en-US" sz="1200" dirty="0"/>
              <a:t>Sec MI ramp rate</a:t>
            </a:r>
            <a:r>
              <a:rPr lang="en-US" sz="1200" dirty="0" smtClean="0"/>
              <a:t>) with 6+6 slip stacking </a:t>
            </a:r>
          </a:p>
          <a:p>
            <a:r>
              <a:rPr lang="en-US" sz="1400" b="1" dirty="0" err="1" smtClean="0"/>
              <a:t>NuMI</a:t>
            </a:r>
            <a:endParaRPr lang="en-US" sz="1400" b="1" dirty="0"/>
          </a:p>
          <a:p>
            <a:pPr lvl="1"/>
            <a:r>
              <a:rPr lang="en-US" sz="1200" dirty="0" smtClean="0"/>
              <a:t>Using beam</a:t>
            </a:r>
            <a:endParaRPr lang="en-US" sz="1100" dirty="0" smtClean="0"/>
          </a:p>
          <a:p>
            <a:pPr lvl="2"/>
            <a:r>
              <a:rPr lang="en-US" sz="1100" dirty="0" smtClean="0"/>
              <a:t>Beam Power ~550 kW (6+6</a:t>
            </a:r>
            <a:r>
              <a:rPr lang="en-US" sz="1100" dirty="0"/>
              <a:t>)</a:t>
            </a:r>
            <a:endParaRPr lang="en-US" sz="1100" dirty="0" smtClean="0"/>
          </a:p>
          <a:p>
            <a:r>
              <a:rPr lang="en-US" sz="1400" b="1" dirty="0" smtClean="0"/>
              <a:t>Booster </a:t>
            </a:r>
            <a:r>
              <a:rPr lang="en-US" sz="1400" b="1" dirty="0"/>
              <a:t>Neutrino Beamline (BNB)</a:t>
            </a:r>
          </a:p>
          <a:p>
            <a:pPr lvl="1"/>
            <a:r>
              <a:rPr lang="en-US" sz="1200" dirty="0" smtClean="0"/>
              <a:t>Using </a:t>
            </a:r>
            <a:r>
              <a:rPr lang="en-US" sz="1200" dirty="0" smtClean="0"/>
              <a:t>Beam</a:t>
            </a:r>
          </a:p>
          <a:p>
            <a:pPr lvl="1"/>
            <a:endParaRPr lang="en-US" sz="1200" dirty="0"/>
          </a:p>
          <a:p>
            <a:pPr lvl="1"/>
            <a:endParaRPr lang="en-US" sz="1100" dirty="0" smtClean="0"/>
          </a:p>
          <a:p>
            <a:r>
              <a:rPr lang="en-US" sz="1400" b="1" dirty="0" smtClean="0"/>
              <a:t>Switchyard</a:t>
            </a:r>
            <a:endParaRPr lang="en-US" sz="1400" b="1" dirty="0"/>
          </a:p>
          <a:p>
            <a:pPr lvl="1"/>
            <a:r>
              <a:rPr lang="en-US" sz="1200" dirty="0" smtClean="0"/>
              <a:t>Meson </a:t>
            </a:r>
            <a:r>
              <a:rPr lang="en-US" sz="1200" dirty="0"/>
              <a:t>beam </a:t>
            </a:r>
            <a:endParaRPr lang="en-US" sz="1200" dirty="0" smtClean="0"/>
          </a:p>
          <a:p>
            <a:pPr lvl="2"/>
            <a:r>
              <a:rPr lang="en-US" sz="1100" dirty="0" err="1" smtClean="0"/>
              <a:t>MTest</a:t>
            </a:r>
            <a:r>
              <a:rPr lang="en-US" sz="1100" dirty="0" smtClean="0"/>
              <a:t> using beam</a:t>
            </a:r>
          </a:p>
          <a:p>
            <a:pPr lvl="2"/>
            <a:r>
              <a:rPr lang="en-US" sz="1100" dirty="0" err="1" smtClean="0"/>
              <a:t>MCenter</a:t>
            </a:r>
            <a:r>
              <a:rPr lang="en-US" sz="1100" dirty="0" smtClean="0"/>
              <a:t> </a:t>
            </a:r>
            <a:r>
              <a:rPr lang="en-US" sz="1100" dirty="0" smtClean="0"/>
              <a:t>using beam</a:t>
            </a:r>
            <a:endParaRPr lang="en-US" sz="1100" dirty="0"/>
          </a:p>
          <a:p>
            <a:pPr lvl="1"/>
            <a:r>
              <a:rPr lang="en-US" sz="1200" dirty="0" err="1" smtClean="0"/>
              <a:t>SeaQuest</a:t>
            </a:r>
            <a:r>
              <a:rPr lang="en-US" sz="1200" dirty="0" smtClean="0"/>
              <a:t> </a:t>
            </a:r>
          </a:p>
          <a:p>
            <a:pPr lvl="2"/>
            <a:r>
              <a:rPr lang="en-US" sz="1100" dirty="0"/>
              <a:t>U</a:t>
            </a:r>
            <a:r>
              <a:rPr lang="en-US" sz="1100" dirty="0" smtClean="0"/>
              <a:t>sing beam</a:t>
            </a:r>
          </a:p>
          <a:p>
            <a:pPr lvl="0"/>
            <a:r>
              <a:rPr lang="en-US" sz="1400" b="1" dirty="0" smtClean="0"/>
              <a:t>General</a:t>
            </a:r>
            <a:endParaRPr lang="en-US" sz="1200" dirty="0" smtClean="0"/>
          </a:p>
          <a:p>
            <a:pPr lvl="1"/>
            <a:r>
              <a:rPr lang="en-US" sz="1200" dirty="0" smtClean="0"/>
              <a:t>No plans to reduce beam intensity prior to the beginning of the Summer Shutdown.</a:t>
            </a:r>
          </a:p>
          <a:p>
            <a:pPr lvl="1"/>
            <a:r>
              <a:rPr lang="en-US" sz="1200" dirty="0" smtClean="0"/>
              <a:t>Saturday, July 30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@ 0001</a:t>
            </a:r>
          </a:p>
          <a:p>
            <a:pPr lvl="2"/>
            <a:r>
              <a:rPr lang="en-US" sz="1100" dirty="0" smtClean="0"/>
              <a:t>Beam off </a:t>
            </a:r>
          </a:p>
          <a:p>
            <a:pPr lvl="2"/>
            <a:r>
              <a:rPr lang="en-US" sz="1100" dirty="0" smtClean="0"/>
              <a:t>Prepare for Summer Shutdown</a:t>
            </a:r>
          </a:p>
          <a:p>
            <a:pPr lvl="1"/>
            <a:r>
              <a:rPr lang="en-US" sz="1400" dirty="0" smtClean="0"/>
              <a:t>	</a:t>
            </a:r>
            <a:r>
              <a:rPr lang="en-US" sz="1200" dirty="0" smtClean="0"/>
              <a:t>Monday, August 1</a:t>
            </a:r>
            <a:r>
              <a:rPr lang="en-US" sz="1200" baseline="30000" dirty="0" smtClean="0"/>
              <a:t>st</a:t>
            </a:r>
            <a:endParaRPr lang="en-US" sz="1200" dirty="0" smtClean="0"/>
          </a:p>
          <a:p>
            <a:pPr lvl="2"/>
            <a:r>
              <a:rPr lang="en-US" sz="1100" dirty="0" smtClean="0"/>
              <a:t>Start Date of Summer </a:t>
            </a:r>
            <a:r>
              <a:rPr lang="en-US" sz="1100" dirty="0" smtClean="0"/>
              <a:t>Shutdown</a:t>
            </a:r>
          </a:p>
          <a:p>
            <a:pPr lvl="2"/>
            <a:r>
              <a:rPr lang="en-US" sz="1100" dirty="0" smtClean="0"/>
              <a:t>Keys available at 0800</a:t>
            </a:r>
            <a:endParaRPr lang="en-US" sz="11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4836169D-CDB0-4BEA-A6B9-BE84AF380CC1}" type="datetime1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7/18/2016</a:t>
            </a:fld>
            <a:endParaRPr lang="en-US" altLang="en-US" sz="900" dirty="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7A5AFE2-CB0B-44B7-9C9B-869F2DE79F65}" type="slidenum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5</a:t>
            </a:fld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756285" y="4885373"/>
            <a:ext cx="5373688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Daniel Johnson | All Experimenters’ Meeting</a:t>
            </a:r>
            <a:endParaRPr lang="en-US" alt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05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228600" y="36433"/>
            <a:ext cx="8686800" cy="4822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itchFamily="124" charset="0"/>
              </a:rPr>
              <a:t>Controlled Accesses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228601" y="728663"/>
            <a:ext cx="8522109" cy="392620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spcCol="18288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1400" b="1" dirty="0" smtClean="0"/>
              <a:t>Controlled Access Event (3/01/2016)</a:t>
            </a:r>
          </a:p>
          <a:p>
            <a:pPr lvl="1"/>
            <a:r>
              <a:rPr lang="en-US" sz="1200" b="1" dirty="0" smtClean="0"/>
              <a:t>Four people performed a controlled access into Booster</a:t>
            </a:r>
          </a:p>
          <a:p>
            <a:pPr lvl="1"/>
            <a:r>
              <a:rPr lang="en-US" sz="1200" b="1" dirty="0" smtClean="0"/>
              <a:t>One had the wrong key (Verification is important)</a:t>
            </a:r>
          </a:p>
          <a:p>
            <a:pPr lvl="1"/>
            <a:r>
              <a:rPr lang="en-US" sz="1200" b="1" dirty="0" smtClean="0"/>
              <a:t>Enclosure dropped as training requires</a:t>
            </a:r>
          </a:p>
          <a:p>
            <a:pPr lvl="1"/>
            <a:r>
              <a:rPr lang="en-US" sz="1200" b="1" dirty="0" smtClean="0"/>
              <a:t>Similar to incident in 2014</a:t>
            </a:r>
          </a:p>
          <a:p>
            <a:pPr lvl="1"/>
            <a:r>
              <a:rPr lang="en-US" sz="1200" b="1" dirty="0" smtClean="0"/>
              <a:t>Controlled accesses were not permitted </a:t>
            </a:r>
          </a:p>
          <a:p>
            <a:pPr lvl="0"/>
            <a:r>
              <a:rPr lang="en-US" sz="1400" b="1" dirty="0"/>
              <a:t>Controlled </a:t>
            </a:r>
            <a:r>
              <a:rPr lang="en-US" sz="1400" b="1" dirty="0" smtClean="0"/>
              <a:t>Access Modification (3/02/2016)</a:t>
            </a:r>
          </a:p>
          <a:p>
            <a:pPr lvl="1"/>
            <a:r>
              <a:rPr lang="en-US" sz="1200" b="1" dirty="0" smtClean="0"/>
              <a:t>No more group controlled accesses</a:t>
            </a:r>
          </a:p>
          <a:p>
            <a:pPr lvl="1"/>
            <a:r>
              <a:rPr lang="en-US" sz="1200" b="1" dirty="0" smtClean="0"/>
              <a:t>Controlled accesses can resume in pairs</a:t>
            </a:r>
            <a:endParaRPr lang="en-US" sz="1000" b="1" dirty="0" smtClean="0"/>
          </a:p>
          <a:p>
            <a:pPr lvl="1"/>
            <a:r>
              <a:rPr lang="en-US" sz="1200" b="1" dirty="0" smtClean="0"/>
              <a:t>Each person must manipulate their key for entry</a:t>
            </a:r>
          </a:p>
          <a:p>
            <a:pPr lvl="1"/>
            <a:r>
              <a:rPr lang="en-US" sz="1200" b="1" dirty="0" smtClean="0"/>
              <a:t>Interim procedure until investigation has been completed, corrective actions identified/implemented</a:t>
            </a:r>
          </a:p>
          <a:p>
            <a:pPr lvl="1"/>
            <a:endParaRPr lang="en-US" sz="1200" b="1" dirty="0"/>
          </a:p>
          <a:p>
            <a:pPr lvl="1"/>
            <a:endParaRPr lang="en-US" sz="1200" b="1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4836169D-CDB0-4BEA-A6B9-BE84AF380CC1}" type="datetime1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7/18/2016</a:t>
            </a:fld>
            <a:endParaRPr lang="en-US" altLang="en-US" sz="900" dirty="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7A5AFE2-CB0B-44B7-9C9B-869F2DE79F65}" type="slidenum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6</a:t>
            </a:fld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6450" y="4886325"/>
            <a:ext cx="5373688" cy="180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Daniel Johnson | All Experimenters’ Meeting</a:t>
            </a:r>
            <a:endParaRPr lang="en-US" alt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228600" y="77391"/>
            <a:ext cx="8686800" cy="4822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itchFamily="124" charset="0"/>
              </a:rPr>
              <a:t>Schedules and Links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228601" y="634365"/>
            <a:ext cx="8672513" cy="40205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None/>
            </a:pPr>
            <a:endParaRPr lang="en-US" sz="2000" dirty="0"/>
          </a:p>
          <a:p>
            <a:r>
              <a:rPr lang="en-US" dirty="0"/>
              <a:t>Schedule can be accessed from the Operations Home Page</a:t>
            </a:r>
          </a:p>
          <a:p>
            <a:pPr marL="800100" lvl="1" indent="-342900"/>
            <a:r>
              <a:rPr lang="en-US" sz="2000" dirty="0"/>
              <a:t>- Schedules -&gt; </a:t>
            </a:r>
            <a:r>
              <a:rPr lang="en-US" sz="2000" dirty="0">
                <a:hlinkClick r:id="rId2"/>
              </a:rPr>
              <a:t>Operations Schedule</a:t>
            </a:r>
            <a:endParaRPr lang="en-US" sz="2000" dirty="0"/>
          </a:p>
          <a:p>
            <a:pPr marL="800100" lvl="1" indent="-342900"/>
            <a:endParaRPr lang="en-US" sz="2400" dirty="0"/>
          </a:p>
          <a:p>
            <a:r>
              <a:rPr lang="en-US" dirty="0"/>
              <a:t> Direct link to schedule</a:t>
            </a:r>
          </a:p>
          <a:p>
            <a:pPr lvl="1"/>
            <a:r>
              <a:rPr lang="en-US" sz="2000" dirty="0"/>
              <a:t>- </a:t>
            </a:r>
            <a:r>
              <a:rPr lang="en-US" sz="2000" dirty="0">
                <a:hlinkClick r:id="rId2"/>
              </a:rPr>
              <a:t>http://www-ad.fnal.gov/ops/schedule.html</a:t>
            </a:r>
            <a:endParaRPr lang="en-US" sz="2000" dirty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4836169D-CDB0-4BEA-A6B9-BE84AF380CC1}" type="datetime1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7/18/2016</a:t>
            </a:fld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7A5AFE2-CB0B-44B7-9C9B-869F2DE79F65}" type="slidenum">
              <a:rPr lang="en-US" altLang="en-US" sz="900">
                <a:solidFill>
                  <a:srgbClr val="004C97"/>
                </a:solidFill>
                <a:latin typeface="Helvetica" pitchFamily="124" charset="0"/>
              </a:rPr>
              <a:pPr eaLnBrk="1" hangingPunct="1"/>
              <a:t>7</a:t>
            </a:fld>
            <a:endParaRPr lang="en-US" altLang="en-US" sz="900">
              <a:solidFill>
                <a:srgbClr val="004C97"/>
              </a:solidFill>
              <a:latin typeface="Helvetica" pitchFamily="12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756285" y="4885373"/>
            <a:ext cx="5373688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900" dirty="0" smtClean="0">
                <a:solidFill>
                  <a:srgbClr val="004C97"/>
                </a:solidFill>
                <a:latin typeface="Helvetica" pitchFamily="124" charset="0"/>
              </a:rPr>
              <a:t>Daniel Johnson | All Experimenters’ Meeting</a:t>
            </a:r>
            <a:endParaRPr lang="en-US" altLang="en-US" sz="900" b="1" dirty="0" smtClean="0">
              <a:solidFill>
                <a:srgbClr val="004C97"/>
              </a:solidFill>
              <a:latin typeface="Helvetica" pitchFamily="12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22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NAL_16x9_custom2">
  <a:themeElements>
    <a:clrScheme name="Fermilab_dln2">
      <a:dk1>
        <a:srgbClr val="003399"/>
      </a:dk1>
      <a:lt1>
        <a:srgbClr val="F4EFB1"/>
      </a:lt1>
      <a:dk2>
        <a:srgbClr val="003399"/>
      </a:dk2>
      <a:lt2>
        <a:srgbClr val="FFFFFF"/>
      </a:lt2>
      <a:accent1>
        <a:srgbClr val="A8DBC0"/>
      </a:accent1>
      <a:accent2>
        <a:srgbClr val="DB720C"/>
      </a:accent2>
      <a:accent3>
        <a:srgbClr val="519A24"/>
      </a:accent3>
      <a:accent4>
        <a:srgbClr val="A93A3F"/>
      </a:accent4>
      <a:accent5>
        <a:srgbClr val="419B85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NAL_16x9_custom2" id="{1A36BE46-CA35-4D68-900B-C171F85BEA93}" vid="{A3C71E54-BEAA-46A2-A1A5-B9EC9EE19F28}"/>
    </a:ext>
  </a:extLst>
</a:theme>
</file>

<file path=ppt/theme/theme2.xml><?xml version="1.0" encoding="utf-8"?>
<a:theme xmlns:a="http://schemas.openxmlformats.org/drawingml/2006/main" name="Fermilab: Footer Only">
  <a:themeElements>
    <a:clrScheme name="Fermilab_dln2">
      <a:dk1>
        <a:srgbClr val="003399"/>
      </a:dk1>
      <a:lt1>
        <a:srgbClr val="F4EFB1"/>
      </a:lt1>
      <a:dk2>
        <a:srgbClr val="003399"/>
      </a:dk2>
      <a:lt2>
        <a:srgbClr val="FFFFFF"/>
      </a:lt2>
      <a:accent1>
        <a:srgbClr val="A8DBC0"/>
      </a:accent1>
      <a:accent2>
        <a:srgbClr val="DB720C"/>
      </a:accent2>
      <a:accent3>
        <a:srgbClr val="519A24"/>
      </a:accent3>
      <a:accent4>
        <a:srgbClr val="A93A3F"/>
      </a:accent4>
      <a:accent5>
        <a:srgbClr val="419B85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NAL_16x9_custom2" id="{1A36BE46-CA35-4D68-900B-C171F85BEA93}" vid="{23F5942B-6224-4303-9968-868F5D99B2EE}"/>
    </a:ext>
  </a:extLst>
</a:theme>
</file>

<file path=ppt/theme/theme3.xml><?xml version="1.0" encoding="utf-8"?>
<a:theme xmlns:a="http://schemas.openxmlformats.org/drawingml/2006/main" name="FermiWide">
  <a:themeElements>
    <a:clrScheme name="Fermilab_dln2">
      <a:dk1>
        <a:srgbClr val="003399"/>
      </a:dk1>
      <a:lt1>
        <a:srgbClr val="F4EFB1"/>
      </a:lt1>
      <a:dk2>
        <a:srgbClr val="003399"/>
      </a:dk2>
      <a:lt2>
        <a:srgbClr val="FFFFFF"/>
      </a:lt2>
      <a:accent1>
        <a:srgbClr val="A8DBC0"/>
      </a:accent1>
      <a:accent2>
        <a:srgbClr val="DB720C"/>
      </a:accent2>
      <a:accent3>
        <a:srgbClr val="519A24"/>
      </a:accent3>
      <a:accent4>
        <a:srgbClr val="A93A3F"/>
      </a:accent4>
      <a:accent5>
        <a:srgbClr val="419B85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ermiWide" id="{055DBA9C-6286-4D7B-819A-F82C4E735718}" vid="{DADCF6AB-70AC-425E-988D-EE327A77153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FNAL_16x9_custom2</Template>
  <TotalTime>5017</TotalTime>
  <Words>316</Words>
  <Application>Microsoft Office PowerPoint</Application>
  <PresentationFormat>On-screen Show (16:9)</PresentationFormat>
  <Paragraphs>95</Paragraphs>
  <Slides>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ＭＳ Ｐゴシック</vt:lpstr>
      <vt:lpstr>Arial</vt:lpstr>
      <vt:lpstr>Calibri</vt:lpstr>
      <vt:lpstr>Helvetica</vt:lpstr>
      <vt:lpstr>FNAL_16x9_custom2</vt:lpstr>
      <vt:lpstr>Fermilab: Footer Only</vt:lpstr>
      <vt:lpstr>FermiWide</vt:lpstr>
      <vt:lpstr>All Experimenters’ Meeting</vt:lpstr>
      <vt:lpstr>PowerPoint Presentation</vt:lpstr>
      <vt:lpstr>Performance measures: BNB</vt:lpstr>
      <vt:lpstr>Performance measures: NuMI</vt:lpstr>
      <vt:lpstr>Complex Status</vt:lpstr>
      <vt:lpstr>Controlled Accesses</vt:lpstr>
      <vt:lpstr>Schedules and Links</vt:lpstr>
    </vt:vector>
  </TitlesOfParts>
  <Company>Fermilab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Experimenters’ Meeting</dc:title>
  <dc:creator>Daniel A. Johnson x2074 05157N</dc:creator>
  <cp:lastModifiedBy>Daniel A. Johnson x2074 05157N</cp:lastModifiedBy>
  <cp:revision>312</cp:revision>
  <cp:lastPrinted>2014-01-20T19:40:21Z</cp:lastPrinted>
  <dcterms:created xsi:type="dcterms:W3CDTF">2015-02-16T17:27:00Z</dcterms:created>
  <dcterms:modified xsi:type="dcterms:W3CDTF">2016-07-18T18:29:20Z</dcterms:modified>
</cp:coreProperties>
</file>