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61" r:id="rId3"/>
    <p:sldId id="264" r:id="rId4"/>
    <p:sldId id="263"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3535" autoAdjust="0"/>
    <p:restoredTop sz="94701" autoAdjust="0"/>
  </p:normalViewPr>
  <p:slideViewPr>
    <p:cSldViewPr>
      <p:cViewPr>
        <p:scale>
          <a:sx n="75" d="100"/>
          <a:sy n="75" d="100"/>
        </p:scale>
        <p:origin x="-816" y="-2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17FC5-5A14-45B4-A930-623D6CA502FF}" type="datetimeFigureOut">
              <a:rPr lang="en-US" smtClean="0"/>
              <a:t>7/20/2016</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71297F-CFE2-405B-ABA3-0F1DE85DC703}" type="slidenum">
              <a:rPr lang="en-US" smtClean="0"/>
              <a:t>‹N°›</a:t>
            </a:fld>
            <a:endParaRPr lang="en-US"/>
          </a:p>
        </p:txBody>
      </p:sp>
    </p:spTree>
    <p:extLst>
      <p:ext uri="{BB962C8B-B14F-4D97-AF65-F5344CB8AC3E}">
        <p14:creationId xmlns:p14="http://schemas.microsoft.com/office/powerpoint/2010/main" val="1806309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9"/>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8F053C66-38A5-4EDF-A1F0-9518A59843CE}" type="datetime1">
              <a:rPr lang="fr-FR" smtClean="0"/>
              <a:t>20/07/2016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5B3F9BD7-6C6A-43D2-9961-2D231F5119BC}" type="datetime1">
              <a:rPr lang="fr-FR" smtClean="0"/>
              <a:t>20/07/2016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2"/>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42"/>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3836EE59-D582-476B-A672-7FE0F0836F6C}" type="datetime1">
              <a:rPr lang="fr-FR" smtClean="0"/>
              <a:t>20/07/2016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3357113-0B08-4CA8-AD79-89C9386E079B}" type="datetime1">
              <a:rPr lang="fr-FR" smtClean="0"/>
              <a:t>20/07/2016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4"/>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675298A-4493-4555-AF60-0E5C3D9A0B65}" type="datetime1">
              <a:rPr lang="fr-FR" smtClean="0"/>
              <a:t>20/07/2016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98B8BF6B-6850-4DAC-9C32-E8409B1C1C4B}" type="datetime1">
              <a:rPr lang="fr-FR" smtClean="0"/>
              <a:t>20/07/2016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6A8E0354-C442-46A8-A26E-F98EECBE3381}" type="datetime1">
              <a:rPr lang="fr-FR" smtClean="0"/>
              <a:t>20/07/2016</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CA9A0496-4837-4C7C-9E9F-9C1230407DA6}" type="datetime1">
              <a:rPr lang="fr-FR" smtClean="0"/>
              <a:t>20/07/2016</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ADAAAF-E699-4FE5-A4C5-3F6A9E197CF8}" type="datetime1">
              <a:rPr lang="fr-FR" smtClean="0"/>
              <a:t>20/07/2016</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D2FEEC7-6118-44A3-9ABB-0B4E679181C0}" type="datetime1">
              <a:rPr lang="fr-FR" smtClean="0"/>
              <a:t>20/07/2016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B48BF54-434B-4B0C-8A16-8800E668DBE8}" type="datetime1">
              <a:rPr lang="fr-FR" smtClean="0"/>
              <a:t>20/07/2016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3A4E5-9C72-43A5-9DB3-223269071940}" type="datetime1">
              <a:rPr lang="fr-FR" smtClean="0"/>
              <a:t>20/07/2016</a:t>
            </a:fld>
            <a:endParaRPr lang="fr-BE"/>
          </a:p>
        </p:txBody>
      </p:sp>
      <p:sp>
        <p:nvSpPr>
          <p:cNvPr id="5" name="Espace réservé du pied de page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1"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476676"/>
            <a:ext cx="3666517" cy="646331"/>
          </a:xfrm>
          <a:prstGeom prst="rect">
            <a:avLst/>
          </a:prstGeom>
          <a:noFill/>
        </p:spPr>
        <p:txBody>
          <a:bodyPr wrap="non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t>Technical </a:t>
            </a:r>
            <a:r>
              <a:rPr lang="en-US" b="1" dirty="0"/>
              <a:t>B</a:t>
            </a:r>
            <a:r>
              <a:rPr lang="en-US" b="1" dirty="0" smtClean="0"/>
              <a:t>oard Meeting, </a:t>
            </a:r>
            <a:r>
              <a:rPr lang="en-US" b="1" dirty="0" smtClean="0"/>
              <a:t>20/7/2016</a:t>
            </a:r>
            <a:endParaRPr lang="en-US" b="1" dirty="0" smtClean="0"/>
          </a:p>
          <a:p>
            <a:endParaRPr lang="en-US" b="1" dirty="0" smtClean="0"/>
          </a:p>
        </p:txBody>
      </p:sp>
      <p:sp>
        <p:nvSpPr>
          <p:cNvPr id="5" name="Espace réservé du numéro de diapositive 4"/>
          <p:cNvSpPr>
            <a:spLocks noGrp="1"/>
          </p:cNvSpPr>
          <p:nvPr>
            <p:ph type="sldNum" sz="quarter" idx="12"/>
          </p:nvPr>
        </p:nvSpPr>
        <p:spPr/>
        <p:txBody>
          <a:bodyPr/>
          <a:lstStyle/>
          <a:p>
            <a:fld id="{CF4668DC-857F-487D-BFFA-8C0CA5037977}" type="slidenum">
              <a:rPr lang="en-US" smtClean="0"/>
              <a:t>1</a:t>
            </a:fld>
            <a:endParaRPr lang="en-US" dirty="0"/>
          </a:p>
        </p:txBody>
      </p:sp>
    </p:spTree>
    <p:extLst>
      <p:ext uri="{BB962C8B-B14F-4D97-AF65-F5344CB8AC3E}">
        <p14:creationId xmlns:p14="http://schemas.microsoft.com/office/powerpoint/2010/main" val="2355592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en-US" smtClean="0"/>
              <a:t>2</a:t>
            </a:fld>
            <a:endParaRPr lang="en-US" dirty="0"/>
          </a:p>
        </p:txBody>
      </p:sp>
      <p:sp>
        <p:nvSpPr>
          <p:cNvPr id="4" name="ZoneTexte 3"/>
          <p:cNvSpPr txBox="1"/>
          <p:nvPr/>
        </p:nvSpPr>
        <p:spPr>
          <a:xfrm>
            <a:off x="-36512" y="4887158"/>
            <a:ext cx="8820472" cy="2308324"/>
          </a:xfrm>
          <a:prstGeom prst="rect">
            <a:avLst/>
          </a:prstGeom>
          <a:noFill/>
        </p:spPr>
        <p:txBody>
          <a:bodyPr wrap="square" rtlCol="0">
            <a:spAutoFit/>
          </a:bodyPr>
          <a:lstStyle/>
          <a:p>
            <a:endParaRPr lang="en-US" dirty="0" smtClean="0"/>
          </a:p>
          <a:p>
            <a:pPr marL="285750" indent="-285750">
              <a:buFont typeface="Wingdings" panose="05000000000000000000" pitchFamily="2" charset="2"/>
              <a:buChar char="Ø"/>
            </a:pPr>
            <a:r>
              <a:rPr lang="en-US" dirty="0" smtClean="0"/>
              <a:t>Special meeting (skipped the one of last week due to the absence of some people, found arrangement with SB </a:t>
            </a:r>
            <a:r>
              <a:rPr lang="en-US" dirty="0" smtClean="0">
                <a:sym typeface="Wingdings" panose="05000000000000000000" pitchFamily="2" charset="2"/>
              </a:rPr>
              <a:t> discussion devoted also to light simulation and increase of PMTs coverage</a:t>
            </a:r>
            <a:r>
              <a:rPr lang="en-US" dirty="0" smtClean="0"/>
              <a:t>)</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CRP design status, Beam instrumentation WG report, general schedule</a:t>
            </a:r>
          </a:p>
          <a:p>
            <a:endParaRPr lang="en-US" dirty="0" smtClean="0"/>
          </a:p>
          <a:p>
            <a:pPr marL="285750" indent="-285750">
              <a:buFont typeface="Wingdings"/>
              <a:buChar char="à"/>
            </a:pPr>
            <a:endParaRPr lang="en-US" dirty="0" smtClean="0">
              <a:sym typeface="Wingdings" panose="05000000000000000000" pitchFamily="2" charset="2"/>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54868"/>
            <a:ext cx="9144000" cy="4686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3815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3</a:t>
            </a:fld>
            <a:endParaRPr lang="fr-BE"/>
          </a:p>
        </p:txBody>
      </p:sp>
      <p:sp>
        <p:nvSpPr>
          <p:cNvPr id="3" name="ZoneTexte 2"/>
          <p:cNvSpPr txBox="1"/>
          <p:nvPr/>
        </p:nvSpPr>
        <p:spPr>
          <a:xfrm>
            <a:off x="323529" y="404664"/>
            <a:ext cx="8712968" cy="5355312"/>
          </a:xfrm>
          <a:prstGeom prst="rect">
            <a:avLst/>
          </a:prstGeom>
          <a:noFill/>
        </p:spPr>
        <p:txBody>
          <a:bodyPr wrap="square" rtlCol="0">
            <a:spAutoFit/>
          </a:bodyPr>
          <a:lstStyle/>
          <a:p>
            <a:pPr marL="285750" indent="-285750">
              <a:buFontTx/>
              <a:buChar char="-"/>
            </a:pPr>
            <a:r>
              <a:rPr lang="en-US" dirty="0" smtClean="0"/>
              <a:t>Update by </a:t>
            </a:r>
            <a:r>
              <a:rPr lang="en-US" dirty="0" err="1" smtClean="0"/>
              <a:t>Yannis</a:t>
            </a:r>
            <a:r>
              <a:rPr lang="en-US" dirty="0" smtClean="0"/>
              <a:t> on the Beam Instrumentation</a:t>
            </a:r>
          </a:p>
          <a:p>
            <a:pPr marL="285750" indent="-285750">
              <a:buFont typeface="Wingdings" panose="05000000000000000000" pitchFamily="2" charset="2"/>
              <a:buChar char="§"/>
            </a:pPr>
            <a:r>
              <a:rPr lang="en-US" dirty="0" smtClean="0"/>
              <a:t>We had discussions with </a:t>
            </a:r>
            <a:r>
              <a:rPr lang="en-US" dirty="0" err="1" smtClean="0"/>
              <a:t>Yannis</a:t>
            </a:r>
            <a:r>
              <a:rPr lang="en-US" dirty="0" smtClean="0"/>
              <a:t> last week on the trigger and beam instrumentation DAQ integration</a:t>
            </a:r>
          </a:p>
          <a:p>
            <a:pPr marL="285750" indent="-285750">
              <a:buFont typeface="Wingdings" panose="05000000000000000000" pitchFamily="2" charset="2"/>
              <a:buChar char="§"/>
            </a:pPr>
            <a:r>
              <a:rPr lang="en-US" dirty="0" smtClean="0"/>
              <a:t>Update on beam-line design and particle ID instrumentation design and performance</a:t>
            </a:r>
          </a:p>
          <a:p>
            <a:endParaRPr lang="en-US" dirty="0" smtClean="0"/>
          </a:p>
          <a:p>
            <a:r>
              <a:rPr lang="en-US" dirty="0" smtClean="0"/>
              <a:t>-Update on CRP design: status in view of finalizing the design</a:t>
            </a:r>
          </a:p>
          <a:p>
            <a:endParaRPr lang="en-US" dirty="0" smtClean="0"/>
          </a:p>
          <a:p>
            <a:pPr marL="285750" indent="-285750">
              <a:buFontTx/>
              <a:buChar char="-"/>
            </a:pPr>
            <a:r>
              <a:rPr lang="en-US" dirty="0" smtClean="0"/>
              <a:t>Meeting with </a:t>
            </a:r>
            <a:r>
              <a:rPr lang="en-US" dirty="0" err="1" smtClean="0"/>
              <a:t>Marzio</a:t>
            </a:r>
            <a:r>
              <a:rPr lang="en-US" dirty="0" smtClean="0"/>
              <a:t> (Andre’ and Dario) on 15/7 on general situation of infrastructure and CERN contributions to WA105. Cryostat preparation on schedule, confirmed access in April 2017, confirmed availability of clean room in building 185, confirmed CRB and detector installation infrastructure and help in installation</a:t>
            </a:r>
          </a:p>
          <a:p>
            <a:pPr marL="285750" indent="-285750">
              <a:buFontTx/>
              <a:buChar char="-"/>
            </a:pPr>
            <a:endParaRPr lang="en-US" dirty="0" smtClean="0"/>
          </a:p>
          <a:p>
            <a:pPr marL="285750" indent="-285750">
              <a:buFontTx/>
              <a:buChar char="-"/>
            </a:pPr>
            <a:r>
              <a:rPr lang="en-US" dirty="0" smtClean="0"/>
              <a:t>Andre’ presentation on 6x6x6 updated schedule, with milestones to be inserted in the DOE system PRIMAVERA </a:t>
            </a:r>
          </a:p>
          <a:p>
            <a:pPr marL="285750" indent="-285750">
              <a:buFontTx/>
              <a:buChar char="-"/>
            </a:pPr>
            <a:endParaRPr lang="en-US" dirty="0" smtClean="0"/>
          </a:p>
          <a:p>
            <a:pPr marL="285750" indent="-285750">
              <a:buFontTx/>
              <a:buChar char="-"/>
            </a:pPr>
            <a:r>
              <a:rPr lang="en-US" dirty="0" smtClean="0"/>
              <a:t>Discussion on the extension of the PMT coverage, first estimates on the costs/technical side (see next slide). Continuation of the discussion on the simulation results at the SB dedicated session in the   second part of this meeting</a:t>
            </a:r>
          </a:p>
          <a:p>
            <a:endParaRPr lang="en-US" dirty="0"/>
          </a:p>
        </p:txBody>
      </p:sp>
    </p:spTree>
    <p:extLst>
      <p:ext uri="{BB962C8B-B14F-4D97-AF65-F5344CB8AC3E}">
        <p14:creationId xmlns:p14="http://schemas.microsoft.com/office/powerpoint/2010/main" val="930415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4</a:t>
            </a:fld>
            <a:endParaRPr lang="fr-BE"/>
          </a:p>
        </p:txBody>
      </p:sp>
      <p:sp>
        <p:nvSpPr>
          <p:cNvPr id="3" name="ZoneTexte 2"/>
          <p:cNvSpPr txBox="1"/>
          <p:nvPr/>
        </p:nvSpPr>
        <p:spPr>
          <a:xfrm>
            <a:off x="0" y="-27384"/>
            <a:ext cx="9144000" cy="6463308"/>
          </a:xfrm>
          <a:prstGeom prst="rect">
            <a:avLst/>
          </a:prstGeom>
          <a:noFill/>
        </p:spPr>
        <p:txBody>
          <a:bodyPr wrap="square" rtlCol="0">
            <a:spAutoFit/>
          </a:bodyPr>
          <a:lstStyle/>
          <a:p>
            <a:r>
              <a:rPr lang="en-US" dirty="0" smtClean="0"/>
              <a:t>Evaluation of technical impact of increase of PMTs coverage (exercise taking into account a doubling of the </a:t>
            </a:r>
            <a:r>
              <a:rPr lang="en-US" dirty="0" err="1" smtClean="0"/>
              <a:t>PMts</a:t>
            </a:r>
            <a:r>
              <a:rPr lang="en-US" dirty="0" smtClean="0"/>
              <a:t>: 36</a:t>
            </a:r>
            <a:r>
              <a:rPr lang="en-US" dirty="0" smtClean="0">
                <a:sym typeface="Wingdings" panose="05000000000000000000" pitchFamily="2" charset="2"/>
              </a:rPr>
              <a:t>72)</a:t>
            </a:r>
            <a:endParaRPr lang="en-US" dirty="0" smtClean="0"/>
          </a:p>
          <a:p>
            <a:endParaRPr lang="en-US" dirty="0" smtClean="0"/>
          </a:p>
          <a:p>
            <a:r>
              <a:rPr lang="en-US" dirty="0" smtClean="0"/>
              <a:t>Ines, Federico: extra 40 PMTs </a:t>
            </a:r>
            <a:r>
              <a:rPr lang="en-US" u="sng" dirty="0" smtClean="0"/>
              <a:t>without TPB</a:t>
            </a:r>
            <a:r>
              <a:rPr lang="en-US" dirty="0" smtClean="0"/>
              <a:t>.</a:t>
            </a:r>
            <a:br>
              <a:rPr lang="en-US" dirty="0" smtClean="0"/>
            </a:br>
            <a:r>
              <a:rPr lang="en-US" dirty="0" smtClean="0"/>
              <a:t>- Procurement of 40 R5912-20 MOD Hamamatsu PMTs : 2500 €/PMT x 40 PMTs  -&gt; 100.000 €</a:t>
            </a:r>
            <a:br>
              <a:rPr lang="en-US" dirty="0" smtClean="0"/>
            </a:br>
            <a:r>
              <a:rPr lang="en-US" dirty="0" smtClean="0"/>
              <a:t>- PMT mechanical supports: 150 €/PMT x 40 -&gt; 6.000 €</a:t>
            </a:r>
            <a:br>
              <a:rPr lang="en-US" dirty="0" smtClean="0"/>
            </a:br>
            <a:r>
              <a:rPr lang="en-US" dirty="0" smtClean="0"/>
              <a:t>- PMT voltage dividers + splitters: 100 €/PMT x 40 -&gt; 4.000 €</a:t>
            </a:r>
            <a:br>
              <a:rPr lang="en-US" dirty="0" smtClean="0"/>
            </a:br>
            <a:r>
              <a:rPr lang="en-US" dirty="0" smtClean="0"/>
              <a:t>- PMT cables: 200 €/PMT x 40 -&gt; 8.000 €</a:t>
            </a:r>
            <a:br>
              <a:rPr lang="en-US" dirty="0" smtClean="0"/>
            </a:br>
            <a:r>
              <a:rPr lang="en-US" dirty="0" smtClean="0"/>
              <a:t>- Extra LN2 and consumables for the testing system -&gt; ~3.000 € (not precisely estimated)</a:t>
            </a:r>
            <a:br>
              <a:rPr lang="en-US" dirty="0" smtClean="0"/>
            </a:br>
            <a:r>
              <a:rPr lang="en-US" dirty="0" smtClean="0"/>
              <a:t>  TOTAL = 121.000 € + 20% -&gt; 145.200 €</a:t>
            </a:r>
            <a:br>
              <a:rPr lang="en-US" dirty="0" smtClean="0"/>
            </a:br>
            <a:r>
              <a:rPr lang="en-US" dirty="0" smtClean="0"/>
              <a:t/>
            </a:r>
            <a:br>
              <a:rPr lang="en-US" dirty="0" smtClean="0"/>
            </a:br>
            <a:r>
              <a:rPr lang="en-US" dirty="0" smtClean="0"/>
              <a:t>Assuming CIEMAT workshop for production of supports and splitters (if not, more expensive outsourcing). Manpower and schedule impact still to be evaluated</a:t>
            </a:r>
            <a:br>
              <a:rPr lang="en-US" dirty="0" smtClean="0"/>
            </a:br>
            <a:endParaRPr lang="en-US" dirty="0" smtClean="0"/>
          </a:p>
          <a:p>
            <a:r>
              <a:rPr lang="en-US" dirty="0" smtClean="0"/>
              <a:t>Thomas and APC: preliminary cost estimate, </a:t>
            </a:r>
            <a:r>
              <a:rPr lang="en-US" u="sng" dirty="0" smtClean="0"/>
              <a:t>better refinement expected this week</a:t>
            </a:r>
            <a:endParaRPr lang="en-US" dirty="0" smtClean="0"/>
          </a:p>
          <a:p>
            <a:r>
              <a:rPr lang="en-US" dirty="0" smtClean="0"/>
              <a:t>Costs know as from last week:</a:t>
            </a:r>
          </a:p>
          <a:p>
            <a:r>
              <a:rPr lang="en-US" dirty="0" smtClean="0"/>
              <a:t>LRO mezzanine PCB fabrication:    10140 </a:t>
            </a:r>
            <a:r>
              <a:rPr lang="en-US" dirty="0" err="1" smtClean="0"/>
              <a:t>eur</a:t>
            </a:r>
            <a:r>
              <a:rPr lang="en-US" dirty="0" smtClean="0"/>
              <a:t>/card</a:t>
            </a:r>
          </a:p>
          <a:p>
            <a:r>
              <a:rPr lang="en-US" dirty="0" smtClean="0"/>
              <a:t>FPGA commercial card  8745 </a:t>
            </a:r>
            <a:r>
              <a:rPr lang="en-US" dirty="0" err="1" smtClean="0"/>
              <a:t>eur</a:t>
            </a:r>
            <a:r>
              <a:rPr lang="en-US" dirty="0" smtClean="0"/>
              <a:t>/card</a:t>
            </a:r>
          </a:p>
          <a:p>
            <a:r>
              <a:rPr lang="en-US" dirty="0" smtClean="0"/>
              <a:t>9 channels/card </a:t>
            </a:r>
            <a:r>
              <a:rPr lang="en-US" dirty="0" smtClean="0">
                <a:sym typeface="Wingdings" panose="05000000000000000000" pitchFamily="2" charset="2"/>
              </a:rPr>
              <a:t> 4 additional cards needed = 75540 </a:t>
            </a:r>
            <a:r>
              <a:rPr lang="en-US" dirty="0" err="1" smtClean="0">
                <a:sym typeface="Wingdings" panose="05000000000000000000" pitchFamily="2" charset="2"/>
              </a:rPr>
              <a:t>eur</a:t>
            </a:r>
            <a:endParaRPr lang="en-US" dirty="0" smtClean="0">
              <a:sym typeface="Wingdings" panose="05000000000000000000" pitchFamily="2" charset="2"/>
            </a:endParaRPr>
          </a:p>
          <a:p>
            <a:endParaRPr lang="en-US" dirty="0" smtClean="0">
              <a:sym typeface="Wingdings" panose="05000000000000000000" pitchFamily="2" charset="2"/>
            </a:endParaRPr>
          </a:p>
          <a:p>
            <a:r>
              <a:rPr lang="en-US" dirty="0" smtClean="0">
                <a:sym typeface="Wingdings" panose="05000000000000000000" pitchFamily="2" charset="2"/>
              </a:rPr>
              <a:t>Grand total at the moment ~221 </a:t>
            </a:r>
            <a:r>
              <a:rPr lang="en-US" dirty="0" err="1" smtClean="0">
                <a:sym typeface="Wingdings" panose="05000000000000000000" pitchFamily="2" charset="2"/>
              </a:rPr>
              <a:t>keur</a:t>
            </a:r>
            <a:endParaRPr lang="en-US" dirty="0" smtClean="0">
              <a:sym typeface="Wingdings" panose="05000000000000000000" pitchFamily="2" charset="2"/>
            </a:endParaRPr>
          </a:p>
          <a:p>
            <a:endParaRPr lang="en-US" dirty="0" smtClean="0">
              <a:sym typeface="Wingdings" panose="05000000000000000000" pitchFamily="2" charset="2"/>
            </a:endParaRPr>
          </a:p>
          <a:p>
            <a:r>
              <a:rPr lang="en-US" dirty="0" smtClean="0">
                <a:sym typeface="Wingdings" panose="05000000000000000000" pitchFamily="2" charset="2"/>
              </a:rPr>
              <a:t>Impact on the feedthroughs costs and technical aspects has still to be evaluated</a:t>
            </a:r>
            <a:endParaRPr lang="en-US" dirty="0"/>
          </a:p>
        </p:txBody>
      </p:sp>
    </p:spTree>
    <p:extLst>
      <p:ext uri="{BB962C8B-B14F-4D97-AF65-F5344CB8AC3E}">
        <p14:creationId xmlns:p14="http://schemas.microsoft.com/office/powerpoint/2010/main" val="374435126"/>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2535</TotalTime>
  <Words>244</Words>
  <Application>Microsoft Office PowerPoint</Application>
  <PresentationFormat>Affichage à l'écran (4:3)</PresentationFormat>
  <Paragraphs>32</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Dario Autiero</dc:creator>
  <cp:lastModifiedBy>Dario Autiero</cp:lastModifiedBy>
  <cp:revision>172</cp:revision>
  <dcterms:created xsi:type="dcterms:W3CDTF">2015-04-08T06:38:53Z</dcterms:created>
  <dcterms:modified xsi:type="dcterms:W3CDTF">2016-07-20T12:02:24Z</dcterms:modified>
</cp:coreProperties>
</file>