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69" r:id="rId3"/>
    <p:sldId id="268" r:id="rId4"/>
    <p:sldId id="277" r:id="rId5"/>
    <p:sldId id="270" r:id="rId6"/>
    <p:sldId id="271" r:id="rId7"/>
    <p:sldId id="272" r:id="rId8"/>
    <p:sldId id="273" r:id="rId9"/>
    <p:sldId id="278" r:id="rId10"/>
    <p:sldId id="274" r:id="rId11"/>
    <p:sldId id="276" r:id="rId12"/>
    <p:sldId id="275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FDE1E-847A-47B3-9EA6-430530B6108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C1DDC-F13F-4438-92FE-F0FA299DCE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2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33C7-C42E-4FAF-A8C4-76F1C0CBC9DB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76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B728-6603-4B7D-A451-D5E1592C2B53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26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F4F86-B36D-4886-AEB1-C227B5E30AF0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18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DA35-DB8F-4BAD-BE16-0D443D854A64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3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7614F-A978-4110-95CB-FC0B5D53F27E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3910-6E9C-4D3D-B2B5-B799B888523C}" type="datetime1">
              <a:rPr lang="fr-FR" smtClean="0"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97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C56B-3881-44B0-ACC5-CC40AD58FBD6}" type="datetime1">
              <a:rPr lang="fr-FR" smtClean="0"/>
              <a:t>20/07/2016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08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E55E-2511-4E50-8561-00BF79293F94}" type="datetime1">
              <a:rPr lang="fr-FR" smtClean="0"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15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79D9-A33E-478E-B6F2-6764542C55DD}" type="datetime1">
              <a:rPr lang="fr-FR" smtClean="0"/>
              <a:t>20/07/2016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9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E7B4-79F8-46ED-9C3D-A524334A3D81}" type="datetime1">
              <a:rPr lang="fr-FR" smtClean="0"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44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5513-3925-40BD-BD40-8D1D02346D2D}" type="datetime1">
              <a:rPr lang="fr-FR" smtClean="0"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89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2742-C697-469A-A068-41A9F801D498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C63D-D53C-4CEB-9DDC-37C61B2EF6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5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219200"/>
            <a:ext cx="10515600" cy="1813367"/>
          </a:xfrm>
        </p:spPr>
        <p:txBody>
          <a:bodyPr>
            <a:normAutofit/>
          </a:bodyPr>
          <a:lstStyle/>
          <a:p>
            <a:pPr algn="ctr"/>
            <a:r>
              <a:rPr lang="en-AU" b="1" dirty="0" smtClean="0">
                <a:solidFill>
                  <a:schemeClr val="accent5"/>
                </a:solidFill>
              </a:rPr>
              <a:t>The H2 VLE Beam</a:t>
            </a:r>
            <a:br>
              <a:rPr lang="en-AU" b="1" dirty="0" smtClean="0">
                <a:solidFill>
                  <a:schemeClr val="accent5"/>
                </a:solidFill>
              </a:rPr>
            </a:br>
            <a:r>
              <a:rPr lang="en-AU" sz="2700" b="1" i="1" dirty="0" smtClean="0">
                <a:solidFill>
                  <a:schemeClr val="accent5"/>
                </a:solidFill>
              </a:rPr>
              <a:t>Status report </a:t>
            </a:r>
            <a:endParaRPr lang="en-AU" sz="2700" b="1" i="1" dirty="0">
              <a:solidFill>
                <a:schemeClr val="accent5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9253" y="3513017"/>
            <a:ext cx="10515600" cy="1500187"/>
          </a:xfrm>
        </p:spPr>
        <p:txBody>
          <a:bodyPr/>
          <a:lstStyle/>
          <a:p>
            <a:pPr algn="ctr"/>
            <a:r>
              <a:rPr lang="fr-FR" i="1" dirty="0" err="1" smtClean="0">
                <a:solidFill>
                  <a:schemeClr val="accent5"/>
                </a:solidFill>
              </a:rPr>
              <a:t>N.Charitonidis</a:t>
            </a:r>
            <a:r>
              <a:rPr lang="fr-FR" i="1" dirty="0" smtClean="0">
                <a:solidFill>
                  <a:schemeClr val="accent5"/>
                </a:solidFill>
              </a:rPr>
              <a:t> and </a:t>
            </a:r>
            <a:r>
              <a:rPr lang="fr-FR" i="1" dirty="0" err="1" smtClean="0">
                <a:solidFill>
                  <a:schemeClr val="accent5"/>
                </a:solidFill>
              </a:rPr>
              <a:t>Y.Karyotakis</a:t>
            </a:r>
            <a:r>
              <a:rPr lang="fr-FR" i="1" dirty="0" smtClean="0">
                <a:solidFill>
                  <a:schemeClr val="accent5"/>
                </a:solidFill>
              </a:rPr>
              <a:t> </a:t>
            </a:r>
            <a:r>
              <a:rPr lang="fr-FR" sz="1800" i="1" dirty="0" smtClean="0">
                <a:solidFill>
                  <a:schemeClr val="accent5"/>
                </a:solidFill>
              </a:rPr>
              <a:t>(*)</a:t>
            </a:r>
          </a:p>
          <a:p>
            <a:pPr algn="ctr"/>
            <a:r>
              <a:rPr lang="fr-FR" dirty="0" smtClean="0">
                <a:solidFill>
                  <a:schemeClr val="accent5"/>
                </a:solidFill>
              </a:rPr>
              <a:t>July 20th 2016</a:t>
            </a:r>
            <a:endParaRPr lang="fr-FR" dirty="0">
              <a:solidFill>
                <a:schemeClr val="accent5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672943" y="4375713"/>
            <a:ext cx="4365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5"/>
                </a:solidFill>
              </a:rPr>
              <a:t>(*) taking over the initial work from Ilias Efthymiopoulos</a:t>
            </a:r>
            <a:endParaRPr lang="en-US" sz="14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418617" cy="656279"/>
          </a:xfrm>
        </p:spPr>
        <p:txBody>
          <a:bodyPr>
            <a:normAutofit/>
          </a:bodyPr>
          <a:lstStyle/>
          <a:p>
            <a:r>
              <a:rPr lang="fr-FR" sz="3200" b="1" u="sng" dirty="0" smtClean="0">
                <a:solidFill>
                  <a:schemeClr val="accent5"/>
                </a:solidFill>
              </a:rPr>
              <a:t>PID</a:t>
            </a:r>
            <a:endParaRPr lang="en-US" sz="3200" b="1" u="sng" dirty="0">
              <a:solidFill>
                <a:schemeClr val="accent5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10</a:t>
            </a:fld>
            <a:endParaRPr lang="fr-FR"/>
          </a:p>
        </p:txBody>
      </p:sp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7" t="2553" r="7688" b="6340"/>
          <a:stretch/>
        </p:blipFill>
        <p:spPr bwMode="auto">
          <a:xfrm>
            <a:off x="1781783" y="693264"/>
            <a:ext cx="3879714" cy="25154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1963" r="8034" b="5007"/>
          <a:stretch/>
        </p:blipFill>
        <p:spPr bwMode="auto">
          <a:xfrm>
            <a:off x="5992238" y="693264"/>
            <a:ext cx="4142463" cy="27449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1" t="3229" r="5879" b="7074"/>
          <a:stretch/>
        </p:blipFill>
        <p:spPr bwMode="auto">
          <a:xfrm>
            <a:off x="1547508" y="3419475"/>
            <a:ext cx="4924425" cy="34385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 6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3" t="3296" r="6516" b="6678"/>
          <a:stretch/>
        </p:blipFill>
        <p:spPr bwMode="auto">
          <a:xfrm>
            <a:off x="7249349" y="3924584"/>
            <a:ext cx="2732851" cy="1970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11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01557" y="3229583"/>
            <a:ext cx="115272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5"/>
                </a:solidFill>
              </a:rPr>
              <a:t>For 3.0 to 4.5 GeV/c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5"/>
                </a:solidFill>
              </a:rPr>
              <a:t>Beam ++ : We identify </a:t>
            </a:r>
            <a:r>
              <a:rPr lang="en-US" sz="3200" dirty="0" err="1" smtClean="0">
                <a:solidFill>
                  <a:schemeClr val="accent5"/>
                </a:solidFill>
              </a:rPr>
              <a:t>pions</a:t>
            </a:r>
            <a:r>
              <a:rPr lang="en-US" sz="3200" dirty="0" smtClean="0">
                <a:solidFill>
                  <a:schemeClr val="accent5"/>
                </a:solidFill>
              </a:rPr>
              <a:t> and (K</a:t>
            </a:r>
            <a:r>
              <a:rPr lang="en-US" sz="3200" baseline="30000" dirty="0" smtClean="0">
                <a:solidFill>
                  <a:schemeClr val="accent5"/>
                </a:solidFill>
              </a:rPr>
              <a:t>+</a:t>
            </a:r>
            <a:r>
              <a:rPr lang="en-US" sz="2400" i="1" dirty="0" smtClean="0">
                <a:solidFill>
                  <a:schemeClr val="accent5"/>
                </a:solidFill>
              </a:rPr>
              <a:t>[0.64% - 1.46%]</a:t>
            </a:r>
            <a:r>
              <a:rPr lang="en-US" sz="3200" dirty="0" smtClean="0">
                <a:solidFill>
                  <a:schemeClr val="accent5"/>
                </a:solidFill>
              </a:rPr>
              <a:t>+p</a:t>
            </a:r>
            <a:r>
              <a:rPr lang="en-US" sz="2400" i="1" dirty="0" smtClean="0">
                <a:solidFill>
                  <a:schemeClr val="accent5"/>
                </a:solidFill>
              </a:rPr>
              <a:t>[7.6%]</a:t>
            </a:r>
            <a:r>
              <a:rPr lang="en-US" sz="3200" dirty="0">
                <a:solidFill>
                  <a:schemeClr val="accent5"/>
                </a:solidFill>
              </a:rPr>
              <a:t>)</a:t>
            </a:r>
            <a:r>
              <a:rPr lang="en-US" sz="3200" dirty="0" smtClean="0">
                <a:solidFill>
                  <a:schemeClr val="accent5"/>
                </a:solidFill>
              </a:rPr>
              <a:t>, therefore we call them all p contaminated by K</a:t>
            </a:r>
            <a:r>
              <a:rPr lang="en-US" sz="3200" baseline="30000" dirty="0">
                <a:solidFill>
                  <a:schemeClr val="accent5"/>
                </a:solidFill>
              </a:rPr>
              <a:t>+</a:t>
            </a:r>
            <a:r>
              <a:rPr lang="en-US" sz="3200" dirty="0" smtClean="0">
                <a:solidFill>
                  <a:schemeClr val="accent5"/>
                </a:solidFill>
              </a:rPr>
              <a:t> [8%-16%]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i="1" dirty="0" smtClean="0">
                <a:solidFill>
                  <a:srgbClr val="C00000"/>
                </a:solidFill>
              </a:rPr>
              <a:t>Beam +- : </a:t>
            </a:r>
            <a:r>
              <a:rPr lang="en-US" sz="3200" i="1" dirty="0">
                <a:solidFill>
                  <a:srgbClr val="C00000"/>
                </a:solidFill>
              </a:rPr>
              <a:t>We identify </a:t>
            </a:r>
            <a:r>
              <a:rPr lang="en-US" sz="3200" i="1" dirty="0" err="1">
                <a:solidFill>
                  <a:srgbClr val="C00000"/>
                </a:solidFill>
              </a:rPr>
              <a:t>pions</a:t>
            </a:r>
            <a:r>
              <a:rPr lang="en-US" sz="3200" i="1" dirty="0">
                <a:solidFill>
                  <a:srgbClr val="C00000"/>
                </a:solidFill>
              </a:rPr>
              <a:t> and </a:t>
            </a:r>
            <a:r>
              <a:rPr lang="en-US" sz="3200" i="1" dirty="0" smtClean="0">
                <a:solidFill>
                  <a:srgbClr val="C00000"/>
                </a:solidFill>
              </a:rPr>
              <a:t>(anti-p</a:t>
            </a:r>
            <a:r>
              <a:rPr lang="en-US" sz="2800" i="1" dirty="0" smtClean="0">
                <a:solidFill>
                  <a:srgbClr val="C00000"/>
                </a:solidFill>
              </a:rPr>
              <a:t>[0.3%-0.65%]</a:t>
            </a:r>
            <a:r>
              <a:rPr lang="en-US" sz="3200" i="1" dirty="0" smtClean="0">
                <a:solidFill>
                  <a:srgbClr val="C00000"/>
                </a:solidFill>
              </a:rPr>
              <a:t>+K</a:t>
            </a:r>
            <a:r>
              <a:rPr lang="en-US" sz="3200" i="1" baseline="30000" dirty="0">
                <a:solidFill>
                  <a:srgbClr val="C00000"/>
                </a:solidFill>
              </a:rPr>
              <a:t>-</a:t>
            </a:r>
            <a:r>
              <a:rPr lang="en-US" sz="2800" i="1" dirty="0">
                <a:solidFill>
                  <a:srgbClr val="C00000"/>
                </a:solidFill>
              </a:rPr>
              <a:t>[0.36%-0.65%]</a:t>
            </a:r>
            <a:r>
              <a:rPr lang="en-US" sz="3200" i="1" dirty="0" smtClean="0">
                <a:solidFill>
                  <a:srgbClr val="C00000"/>
                </a:solidFill>
              </a:rPr>
              <a:t>) </a:t>
            </a:r>
            <a:r>
              <a:rPr lang="en-US" sz="3200" i="1" smtClean="0">
                <a:solidFill>
                  <a:srgbClr val="C00000"/>
                </a:solidFill>
              </a:rPr>
              <a:t>Under investigation</a:t>
            </a:r>
            <a:endParaRPr lang="en-US" sz="3200" i="1" dirty="0">
              <a:solidFill>
                <a:srgbClr val="C0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51" y="859768"/>
            <a:ext cx="10047635" cy="18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4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err="1" smtClean="0">
                <a:solidFill>
                  <a:schemeClr val="accent5"/>
                </a:solidFill>
              </a:rPr>
              <a:t>Beam</a:t>
            </a:r>
            <a:r>
              <a:rPr lang="fr-FR" b="1" u="sng" dirty="0" smtClean="0">
                <a:solidFill>
                  <a:schemeClr val="accent5"/>
                </a:solidFill>
              </a:rPr>
              <a:t> Detectors</a:t>
            </a:r>
            <a:endParaRPr lang="en-US" b="1" u="sng" dirty="0">
              <a:solidFill>
                <a:schemeClr val="accent5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29966"/>
            <a:ext cx="10515600" cy="4746997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Trigger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3 scintillator tiles 10x10 cm2, S1,2,3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Tracking devices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4 fiber layers ( 3 in vacuum and the 4th in front of </a:t>
            </a:r>
            <a:r>
              <a:rPr lang="en-US" dirty="0" err="1" smtClean="0">
                <a:solidFill>
                  <a:schemeClr val="accent5"/>
                </a:solidFill>
              </a:rPr>
              <a:t>LAr</a:t>
            </a:r>
            <a:r>
              <a:rPr lang="en-US" dirty="0" smtClean="0">
                <a:solidFill>
                  <a:schemeClr val="accent5"/>
                </a:solidFill>
              </a:rPr>
              <a:t> entrance) BPROF1,2,3,4</a:t>
            </a:r>
          </a:p>
          <a:p>
            <a:pPr lvl="2"/>
            <a:r>
              <a:rPr lang="en-US" dirty="0" smtClean="0">
                <a:solidFill>
                  <a:schemeClr val="accent5"/>
                </a:solidFill>
              </a:rPr>
              <a:t>1mm diameter one layer per coordinate, ~92% acceptance</a:t>
            </a:r>
          </a:p>
          <a:p>
            <a:r>
              <a:rPr lang="en-US" dirty="0" err="1" smtClean="0">
                <a:solidFill>
                  <a:schemeClr val="accent5"/>
                </a:solidFill>
              </a:rPr>
              <a:t>Cherenkovs</a:t>
            </a:r>
            <a:endParaRPr lang="en-US" dirty="0" smtClean="0">
              <a:solidFill>
                <a:schemeClr val="accent5"/>
              </a:solidFill>
            </a:endParaRP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Two, 2m long threshold </a:t>
            </a:r>
            <a:r>
              <a:rPr lang="en-US" dirty="0" err="1" smtClean="0">
                <a:solidFill>
                  <a:schemeClr val="accent5"/>
                </a:solidFill>
              </a:rPr>
              <a:t>Cherenkovs</a:t>
            </a:r>
            <a:endParaRPr lang="en-US" dirty="0" smtClean="0">
              <a:solidFill>
                <a:schemeClr val="accent5"/>
              </a:solidFill>
            </a:endParaRPr>
          </a:p>
          <a:p>
            <a:r>
              <a:rPr lang="en-US" dirty="0" smtClean="0">
                <a:solidFill>
                  <a:schemeClr val="accent5"/>
                </a:solidFill>
              </a:rPr>
              <a:t>TOF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Two layers of fibers, distant of 32m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5"/>
                </a:solidFill>
              </a:rPr>
              <a:t>All detectors in vacuum, but BPROF4, and S3.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1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5"/>
                </a:solidFill>
              </a:rPr>
              <a:t>Summary</a:t>
            </a:r>
            <a:endParaRPr lang="en-US" b="1" u="sng" dirty="0">
              <a:solidFill>
                <a:schemeClr val="accent5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04709"/>
            <a:ext cx="10515600" cy="46722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Extensive simulations finished for H2, data available on </a:t>
            </a:r>
            <a:r>
              <a:rPr lang="en-US" dirty="0" err="1" smtClean="0">
                <a:solidFill>
                  <a:schemeClr val="accent5"/>
                </a:solidFill>
              </a:rPr>
              <a:t>eos</a:t>
            </a:r>
            <a:endParaRPr lang="en-US" dirty="0" smtClean="0">
              <a:solidFill>
                <a:schemeClr val="accent5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5"/>
                </a:solidFill>
              </a:rPr>
              <a:t>Physics list study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5"/>
                </a:solidFill>
              </a:rPr>
              <a:t>Target optimization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5"/>
                </a:solidFill>
              </a:rPr>
              <a:t>Background (muons)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5"/>
                </a:solidFill>
              </a:rPr>
              <a:t>Momentum measurement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Material budget optimization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Detailed technical note to be submitted 1</a:t>
            </a:r>
            <a:r>
              <a:rPr lang="en-US" baseline="30000" dirty="0" smtClean="0">
                <a:solidFill>
                  <a:schemeClr val="accent5"/>
                </a:solidFill>
              </a:rPr>
              <a:t>st</a:t>
            </a:r>
            <a:r>
              <a:rPr lang="en-US" dirty="0" smtClean="0">
                <a:solidFill>
                  <a:schemeClr val="accent5"/>
                </a:solidFill>
              </a:rPr>
              <a:t> of august 2016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Lunch detector production by September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Build 1/10</a:t>
            </a:r>
            <a:r>
              <a:rPr lang="en-US" baseline="30000" dirty="0" smtClean="0">
                <a:solidFill>
                  <a:schemeClr val="accent5"/>
                </a:solidFill>
              </a:rPr>
              <a:t>th</a:t>
            </a:r>
            <a:r>
              <a:rPr lang="en-US" dirty="0" smtClean="0">
                <a:solidFill>
                  <a:schemeClr val="accent5"/>
                </a:solidFill>
              </a:rPr>
              <a:t> of TOF and test it on SPS this autumn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1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2</a:t>
            </a:fld>
            <a:endParaRPr lang="fr-FR"/>
          </a:p>
        </p:txBody>
      </p:sp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323" y="554477"/>
            <a:ext cx="9369156" cy="551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64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5"/>
                </a:solidFill>
              </a:rPr>
              <a:t>Simulation studies</a:t>
            </a:r>
            <a:endParaRPr lang="en-US" b="1" u="sng" dirty="0">
              <a:solidFill>
                <a:schemeClr val="accent5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36022" y="1922318"/>
            <a:ext cx="10719955" cy="1611992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>
                <a:solidFill>
                  <a:schemeClr val="accent5"/>
                </a:solidFill>
              </a:rPr>
              <a:t>GEANT4 based package (G4BeamLine)</a:t>
            </a:r>
          </a:p>
          <a:p>
            <a:pPr lvl="1"/>
            <a:r>
              <a:rPr lang="en-GB" sz="9600" dirty="0" smtClean="0">
                <a:solidFill>
                  <a:srgbClr val="FF0000"/>
                </a:solidFill>
              </a:rPr>
              <a:t>Full simulation of H2 beam line transport + sec. target + VLE extension</a:t>
            </a:r>
          </a:p>
          <a:p>
            <a:pPr lvl="1"/>
            <a:r>
              <a:rPr lang="en-GB" sz="9600" dirty="0" smtClean="0">
                <a:solidFill>
                  <a:srgbClr val="FF0000"/>
                </a:solidFill>
              </a:rPr>
              <a:t>All material included until the </a:t>
            </a:r>
            <a:r>
              <a:rPr lang="en-GB" sz="9600" dirty="0" err="1" smtClean="0">
                <a:solidFill>
                  <a:srgbClr val="FF0000"/>
                </a:solidFill>
              </a:rPr>
              <a:t>cryo</a:t>
            </a:r>
            <a:r>
              <a:rPr lang="en-GB" sz="9600" dirty="0" smtClean="0">
                <a:solidFill>
                  <a:srgbClr val="FF0000"/>
                </a:solidFill>
              </a:rPr>
              <a:t> membrane</a:t>
            </a:r>
          </a:p>
          <a:p>
            <a:pPr lvl="1"/>
            <a:r>
              <a:rPr lang="en-GB" sz="9600" dirty="0" smtClean="0">
                <a:solidFill>
                  <a:srgbClr val="FF0000"/>
                </a:solidFill>
              </a:rPr>
              <a:t>We request a particle to cross all our detectors</a:t>
            </a:r>
          </a:p>
          <a:p>
            <a:pPr lvl="1"/>
            <a:r>
              <a:rPr lang="en-GB" sz="9600" dirty="0" smtClean="0">
                <a:solidFill>
                  <a:srgbClr val="FF0000"/>
                </a:solidFill>
              </a:rPr>
              <a:t>Target W for 0.4 to 2. GeV/c and Cu for p &gt; 2 GeV/c</a:t>
            </a:r>
          </a:p>
          <a:p>
            <a:r>
              <a:rPr lang="en-GB" sz="11200" dirty="0">
                <a:solidFill>
                  <a:schemeClr val="accent5"/>
                </a:solidFill>
              </a:rPr>
              <a:t>We generate 6M events per energy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3</a:t>
            </a:fld>
            <a:endParaRPr lang="fr-FR"/>
          </a:p>
        </p:txBody>
      </p:sp>
      <p:pic>
        <p:nvPicPr>
          <p:cNvPr id="6" name="Picture 12"/>
          <p:cNvPicPr/>
          <p:nvPr/>
        </p:nvPicPr>
        <p:blipFill>
          <a:blip r:embed="rId2"/>
          <a:stretch>
            <a:fillRect/>
          </a:stretch>
        </p:blipFill>
        <p:spPr>
          <a:xfrm>
            <a:off x="6682902" y="3553555"/>
            <a:ext cx="4924053" cy="280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7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5734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Beam profile @ center of DP</a:t>
            </a:r>
            <a:endParaRPr lang="en-US" sz="3200" b="1" u="sng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4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108" y="1009136"/>
            <a:ext cx="8429625" cy="571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5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625" y="750037"/>
            <a:ext cx="8920264" cy="560631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597285" y="145915"/>
            <a:ext cx="8035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err="1" smtClean="0">
                <a:solidFill>
                  <a:schemeClr val="accent5"/>
                </a:solidFill>
              </a:rPr>
              <a:t>Beam</a:t>
            </a:r>
            <a:r>
              <a:rPr lang="fr-FR" sz="3200" b="1" u="sng" dirty="0" smtClean="0">
                <a:solidFill>
                  <a:schemeClr val="accent5"/>
                </a:solidFill>
              </a:rPr>
              <a:t> Composition</a:t>
            </a:r>
          </a:p>
          <a:p>
            <a:r>
              <a:rPr lang="fr-FR" sz="3200" dirty="0" smtClean="0">
                <a:solidFill>
                  <a:schemeClr val="accent5"/>
                </a:solidFill>
              </a:rPr>
              <a:t>+80GeVc -&gt; +</a:t>
            </a:r>
            <a:r>
              <a:rPr lang="fr-FR" sz="3200" dirty="0" err="1" smtClean="0">
                <a:solidFill>
                  <a:schemeClr val="accent5"/>
                </a:solidFill>
              </a:rPr>
              <a:t>xxGeV</a:t>
            </a:r>
            <a:r>
              <a:rPr lang="fr-FR" sz="3200" dirty="0" smtClean="0">
                <a:solidFill>
                  <a:schemeClr val="accent5"/>
                </a:solidFill>
              </a:rPr>
              <a:t>/c</a:t>
            </a:r>
            <a:endParaRPr lang="en-US" sz="3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6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7015" y="866877"/>
            <a:ext cx="8559405" cy="415916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747" y="83319"/>
            <a:ext cx="8258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chemeClr val="accent5"/>
                </a:solidFill>
              </a:rPr>
              <a:t>Data </a:t>
            </a:r>
            <a:r>
              <a:rPr lang="fr-FR" sz="3200" b="1" u="sng" dirty="0" err="1" smtClean="0">
                <a:solidFill>
                  <a:schemeClr val="accent5"/>
                </a:solidFill>
              </a:rPr>
              <a:t>Taking</a:t>
            </a:r>
            <a:r>
              <a:rPr lang="fr-FR" sz="3200" b="1" u="sng" dirty="0" smtClean="0">
                <a:solidFill>
                  <a:schemeClr val="accent5"/>
                </a:solidFill>
              </a:rPr>
              <a:t> time</a:t>
            </a:r>
            <a:endParaRPr lang="en-US" sz="3200" b="1" u="sng" dirty="0">
              <a:solidFill>
                <a:schemeClr val="accent5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071" y="3291481"/>
            <a:ext cx="4377729" cy="306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72199" y="69516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b="1" u="sng" dirty="0" err="1" smtClean="0">
                <a:solidFill>
                  <a:schemeClr val="accent5"/>
                </a:solidFill>
              </a:rPr>
              <a:t>Momentum</a:t>
            </a:r>
            <a:r>
              <a:rPr lang="fr-FR" sz="3200" b="1" u="sng" dirty="0" smtClean="0">
                <a:solidFill>
                  <a:schemeClr val="accent5"/>
                </a:solidFill>
              </a:rPr>
              <a:t> </a:t>
            </a:r>
            <a:r>
              <a:rPr lang="fr-FR" sz="3200" b="1" u="sng" dirty="0" err="1" smtClean="0">
                <a:solidFill>
                  <a:schemeClr val="accent5"/>
                </a:solidFill>
              </a:rPr>
              <a:t>measurement</a:t>
            </a:r>
            <a:endParaRPr lang="en-US" sz="3200" b="1" u="sng" dirty="0">
              <a:solidFill>
                <a:schemeClr val="accent5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7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82" y="1025747"/>
            <a:ext cx="3529239" cy="2573296"/>
          </a:xfrm>
          <a:prstGeom prst="rect">
            <a:avLst/>
          </a:prstGeom>
        </p:spPr>
      </p:pic>
      <p:pic>
        <p:nvPicPr>
          <p:cNvPr id="6" name="Picture 29" descr="C:\ncharito\Dropbox\SBA\CENF\INSTRUMENTATION\FINAL_RESULTS_JUNE2016_TILT17\PLOTS\MomResolutionN12.0GeVJune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2" t="3814" r="7377" b="6802"/>
          <a:stretch/>
        </p:blipFill>
        <p:spPr bwMode="auto">
          <a:xfrm>
            <a:off x="6227276" y="408561"/>
            <a:ext cx="4251919" cy="31684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5" t="2585" r="8450" b="6594"/>
          <a:stretch/>
        </p:blipFill>
        <p:spPr bwMode="auto">
          <a:xfrm>
            <a:off x="872199" y="3599043"/>
            <a:ext cx="4128016" cy="31339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2875456" y="1623476"/>
            <a:ext cx="244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Closing</a:t>
            </a:r>
            <a:r>
              <a:rPr lang="fr-FR" dirty="0" smtClean="0"/>
              <a:t> the </a:t>
            </a:r>
            <a:r>
              <a:rPr lang="fr-FR" dirty="0" err="1" smtClean="0"/>
              <a:t>collimator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9041860" y="732297"/>
            <a:ext cx="193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 </a:t>
            </a:r>
            <a:r>
              <a:rPr lang="fr-FR" dirty="0" err="1" smtClean="0"/>
              <a:t>material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4127489" y="4220314"/>
            <a:ext cx="2599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All </a:t>
            </a:r>
            <a:r>
              <a:rPr lang="fr-FR" u="sng" dirty="0" err="1" smtClean="0"/>
              <a:t>material</a:t>
            </a:r>
            <a:r>
              <a:rPr lang="fr-FR" u="sng" dirty="0" smtClean="0"/>
              <a:t> </a:t>
            </a:r>
            <a:r>
              <a:rPr lang="fr-FR" u="sng" dirty="0" err="1" smtClean="0"/>
              <a:t>included</a:t>
            </a:r>
            <a:endParaRPr lang="en-US" u="sng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535" y="3572871"/>
            <a:ext cx="5130113" cy="2850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16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007"/>
          </a:xfrm>
        </p:spPr>
        <p:txBody>
          <a:bodyPr>
            <a:normAutofit/>
          </a:bodyPr>
          <a:lstStyle/>
          <a:p>
            <a:r>
              <a:rPr lang="fr-FR" sz="3200" b="1" u="sng" dirty="0" err="1" smtClean="0">
                <a:solidFill>
                  <a:schemeClr val="accent5"/>
                </a:solidFill>
              </a:rPr>
              <a:t>Material</a:t>
            </a:r>
            <a:r>
              <a:rPr lang="fr-FR" sz="3200" b="1" u="sng" dirty="0" smtClean="0">
                <a:solidFill>
                  <a:schemeClr val="accent5"/>
                </a:solidFill>
              </a:rPr>
              <a:t> </a:t>
            </a:r>
            <a:r>
              <a:rPr lang="fr-FR" sz="3200" b="1" u="sng" dirty="0" err="1" smtClean="0">
                <a:solidFill>
                  <a:schemeClr val="accent5"/>
                </a:solidFill>
              </a:rPr>
              <a:t>downstream</a:t>
            </a:r>
            <a:r>
              <a:rPr lang="fr-FR" sz="3200" b="1" u="sng" dirty="0" smtClean="0">
                <a:solidFill>
                  <a:schemeClr val="accent5"/>
                </a:solidFill>
              </a:rPr>
              <a:t> the </a:t>
            </a:r>
            <a:r>
              <a:rPr lang="fr-FR" sz="3200" b="1" u="sng" dirty="0" err="1" smtClean="0">
                <a:solidFill>
                  <a:schemeClr val="accent5"/>
                </a:solidFill>
              </a:rPr>
              <a:t>spectro</a:t>
            </a:r>
            <a:endParaRPr lang="en-US" sz="3200" b="1" u="sng" dirty="0">
              <a:solidFill>
                <a:schemeClr val="accent5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8</a:t>
            </a:fld>
            <a:endParaRPr lang="fr-FR"/>
          </a:p>
        </p:txBody>
      </p:sp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1" t="2811" r="6998" b="5043"/>
          <a:stretch/>
        </p:blipFill>
        <p:spPr bwMode="auto">
          <a:xfrm>
            <a:off x="515567" y="1546698"/>
            <a:ext cx="5295643" cy="29099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5" t="2743" r="6655" b="5148"/>
          <a:stretch/>
        </p:blipFill>
        <p:spPr bwMode="auto">
          <a:xfrm>
            <a:off x="6096000" y="2237363"/>
            <a:ext cx="5113026" cy="34846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2546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sz="3200" b="1" u="sng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aterial</a:t>
            </a:r>
            <a:endParaRPr lang="en-US" sz="3200" b="1" u="sng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C63D-D53C-4CEB-9DDC-37C61B2EF696}" type="slidenum">
              <a:rPr lang="fr-FR" smtClean="0"/>
              <a:t>9</a:t>
            </a:fld>
            <a:endParaRPr lang="fr-FR"/>
          </a:p>
        </p:txBody>
      </p:sp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938867"/>
            <a:ext cx="6948487" cy="396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91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299</Words>
  <Application>Microsoft Office PowerPoint</Application>
  <PresentationFormat>Grand écran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Thème Office</vt:lpstr>
      <vt:lpstr>The H2 VLE Beam Status report </vt:lpstr>
      <vt:lpstr>Présentation PowerPoint</vt:lpstr>
      <vt:lpstr>Simulation studies</vt:lpstr>
      <vt:lpstr>Beam profile @ center of DP</vt:lpstr>
      <vt:lpstr>Présentation PowerPoint</vt:lpstr>
      <vt:lpstr>Présentation PowerPoint</vt:lpstr>
      <vt:lpstr>Momentum measurement</vt:lpstr>
      <vt:lpstr>Material downstream the spectro</vt:lpstr>
      <vt:lpstr>Material</vt:lpstr>
      <vt:lpstr>PID</vt:lpstr>
      <vt:lpstr>Présentation PowerPoint</vt:lpstr>
      <vt:lpstr>Beam Detectors</vt:lpstr>
      <vt:lpstr>Summary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Yannis KARYOTAKIS</dc:creator>
  <cp:lastModifiedBy>Yannis KARYOTAKIS</cp:lastModifiedBy>
  <cp:revision>138</cp:revision>
  <dcterms:created xsi:type="dcterms:W3CDTF">2016-05-25T07:01:34Z</dcterms:created>
  <dcterms:modified xsi:type="dcterms:W3CDTF">2016-07-20T11:51:15Z</dcterms:modified>
</cp:coreProperties>
</file>