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08" r:id="rId3"/>
  </p:sldMasterIdLst>
  <p:notesMasterIdLst>
    <p:notesMasterId r:id="rId27"/>
  </p:notesMasterIdLst>
  <p:handoutMasterIdLst>
    <p:handoutMasterId r:id="rId28"/>
  </p:handoutMasterIdLst>
  <p:sldIdLst>
    <p:sldId id="256" r:id="rId4"/>
    <p:sldId id="281" r:id="rId5"/>
    <p:sldId id="316" r:id="rId6"/>
    <p:sldId id="323" r:id="rId7"/>
    <p:sldId id="317" r:id="rId8"/>
    <p:sldId id="294" r:id="rId9"/>
    <p:sldId id="298" r:id="rId10"/>
    <p:sldId id="306" r:id="rId11"/>
    <p:sldId id="307" r:id="rId12"/>
    <p:sldId id="325" r:id="rId13"/>
    <p:sldId id="327" r:id="rId14"/>
    <p:sldId id="309" r:id="rId15"/>
    <p:sldId id="326" r:id="rId16"/>
    <p:sldId id="329" r:id="rId17"/>
    <p:sldId id="314" r:id="rId18"/>
    <p:sldId id="320" r:id="rId19"/>
    <p:sldId id="322" r:id="rId20"/>
    <p:sldId id="315" r:id="rId21"/>
    <p:sldId id="321" r:id="rId22"/>
    <p:sldId id="318" r:id="rId23"/>
    <p:sldId id="319" r:id="rId24"/>
    <p:sldId id="301" r:id="rId25"/>
    <p:sldId id="324"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116" d="100"/>
          <a:sy n="116" d="100"/>
        </p:scale>
        <p:origin x="108" y="66"/>
      </p:cViewPr>
      <p:guideLst/>
    </p:cSldViewPr>
  </p:slideViewPr>
  <p:notesTextViewPr>
    <p:cViewPr>
      <p:scale>
        <a:sx n="1" d="1"/>
        <a:sy n="1" d="1"/>
      </p:scale>
      <p:origin x="0" y="0"/>
    </p:cViewPr>
  </p:notesTextViewPr>
  <p:sorterViewPr>
    <p:cViewPr varScale="1">
      <p:scale>
        <a:sx n="100" d="100"/>
        <a:sy n="100" d="100"/>
      </p:scale>
      <p:origin x="0" y="-4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7BCE35F2-2A5D-407A-9CE9-9D5C6DD81888}" type="datetimeFigureOut">
              <a:rPr lang="en-US" smtClean="0"/>
              <a:t>7/24/2016</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391A9C77-DCE9-4475-A185-F4448DC07A53}" type="slidenum">
              <a:rPr lang="en-US" smtClean="0"/>
              <a:t>‹#›</a:t>
            </a:fld>
            <a:endParaRPr lang="en-US"/>
          </a:p>
        </p:txBody>
      </p:sp>
    </p:spTree>
    <p:extLst>
      <p:ext uri="{BB962C8B-B14F-4D97-AF65-F5344CB8AC3E}">
        <p14:creationId xmlns:p14="http://schemas.microsoft.com/office/powerpoint/2010/main" val="8568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580480E-0009-40E0-9BD1-B26E076A5C0F}" type="datetimeFigureOut">
              <a:rPr lang="en-US" smtClean="0"/>
              <a:t>7/24/2016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05F7B1A-F0B4-4374-A0A6-E23C129FD6C6}" type="slidenum">
              <a:rPr lang="en-US" smtClean="0"/>
              <a:t>‹#›</a:t>
            </a:fld>
            <a:endParaRPr lang="en-US"/>
          </a:p>
        </p:txBody>
      </p:sp>
    </p:spTree>
    <p:extLst>
      <p:ext uri="{BB962C8B-B14F-4D97-AF65-F5344CB8AC3E}">
        <p14:creationId xmlns:p14="http://schemas.microsoft.com/office/powerpoint/2010/main" val="18972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a:t>
            </a:fld>
            <a:endParaRPr lang="en-US"/>
          </a:p>
        </p:txBody>
      </p:sp>
    </p:spTree>
    <p:extLst>
      <p:ext uri="{BB962C8B-B14F-4D97-AF65-F5344CB8AC3E}">
        <p14:creationId xmlns:p14="http://schemas.microsoft.com/office/powerpoint/2010/main" val="262001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10</a:t>
            </a:fld>
            <a:endParaRPr lang="en-US"/>
          </a:p>
        </p:txBody>
      </p:sp>
    </p:spTree>
    <p:extLst>
      <p:ext uri="{BB962C8B-B14F-4D97-AF65-F5344CB8AC3E}">
        <p14:creationId xmlns:p14="http://schemas.microsoft.com/office/powerpoint/2010/main" val="129138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11</a:t>
            </a:fld>
            <a:endParaRPr lang="en-US"/>
          </a:p>
        </p:txBody>
      </p:sp>
    </p:spTree>
    <p:extLst>
      <p:ext uri="{BB962C8B-B14F-4D97-AF65-F5344CB8AC3E}">
        <p14:creationId xmlns:p14="http://schemas.microsoft.com/office/powerpoint/2010/main" val="155531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12</a:t>
            </a:fld>
            <a:endParaRPr lang="en-US"/>
          </a:p>
        </p:txBody>
      </p:sp>
    </p:spTree>
    <p:extLst>
      <p:ext uri="{BB962C8B-B14F-4D97-AF65-F5344CB8AC3E}">
        <p14:creationId xmlns:p14="http://schemas.microsoft.com/office/powerpoint/2010/main" val="243413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13</a:t>
            </a:fld>
            <a:endParaRPr lang="en-US"/>
          </a:p>
        </p:txBody>
      </p:sp>
    </p:spTree>
    <p:extLst>
      <p:ext uri="{BB962C8B-B14F-4D97-AF65-F5344CB8AC3E}">
        <p14:creationId xmlns:p14="http://schemas.microsoft.com/office/powerpoint/2010/main" val="250654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14</a:t>
            </a:fld>
            <a:endParaRPr lang="en-US"/>
          </a:p>
        </p:txBody>
      </p:sp>
    </p:spTree>
    <p:extLst>
      <p:ext uri="{BB962C8B-B14F-4D97-AF65-F5344CB8AC3E}">
        <p14:creationId xmlns:p14="http://schemas.microsoft.com/office/powerpoint/2010/main" val="153498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15</a:t>
            </a:fld>
            <a:endParaRPr lang="en-US"/>
          </a:p>
        </p:txBody>
      </p:sp>
    </p:spTree>
    <p:extLst>
      <p:ext uri="{BB962C8B-B14F-4D97-AF65-F5344CB8AC3E}">
        <p14:creationId xmlns:p14="http://schemas.microsoft.com/office/powerpoint/2010/main" val="330325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16</a:t>
            </a:fld>
            <a:endParaRPr lang="en-US"/>
          </a:p>
        </p:txBody>
      </p:sp>
    </p:spTree>
    <p:extLst>
      <p:ext uri="{BB962C8B-B14F-4D97-AF65-F5344CB8AC3E}">
        <p14:creationId xmlns:p14="http://schemas.microsoft.com/office/powerpoint/2010/main" val="184533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17</a:t>
            </a:fld>
            <a:endParaRPr lang="en-US"/>
          </a:p>
        </p:txBody>
      </p:sp>
    </p:spTree>
    <p:extLst>
      <p:ext uri="{BB962C8B-B14F-4D97-AF65-F5344CB8AC3E}">
        <p14:creationId xmlns:p14="http://schemas.microsoft.com/office/powerpoint/2010/main" val="161059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18</a:t>
            </a:fld>
            <a:endParaRPr lang="en-US"/>
          </a:p>
        </p:txBody>
      </p:sp>
    </p:spTree>
    <p:extLst>
      <p:ext uri="{BB962C8B-B14F-4D97-AF65-F5344CB8AC3E}">
        <p14:creationId xmlns:p14="http://schemas.microsoft.com/office/powerpoint/2010/main" val="307095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19</a:t>
            </a:fld>
            <a:endParaRPr lang="en-US"/>
          </a:p>
        </p:txBody>
      </p:sp>
    </p:spTree>
    <p:extLst>
      <p:ext uri="{BB962C8B-B14F-4D97-AF65-F5344CB8AC3E}">
        <p14:creationId xmlns:p14="http://schemas.microsoft.com/office/powerpoint/2010/main" val="317153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0697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20</a:t>
            </a:fld>
            <a:endParaRPr lang="en-US"/>
          </a:p>
        </p:txBody>
      </p:sp>
    </p:spTree>
    <p:extLst>
      <p:ext uri="{BB962C8B-B14F-4D97-AF65-F5344CB8AC3E}">
        <p14:creationId xmlns:p14="http://schemas.microsoft.com/office/powerpoint/2010/main" val="425289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21</a:t>
            </a:fld>
            <a:endParaRPr lang="en-US"/>
          </a:p>
        </p:txBody>
      </p:sp>
    </p:spTree>
    <p:extLst>
      <p:ext uri="{BB962C8B-B14F-4D97-AF65-F5344CB8AC3E}">
        <p14:creationId xmlns:p14="http://schemas.microsoft.com/office/powerpoint/2010/main" val="345239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22</a:t>
            </a:fld>
            <a:endParaRPr lang="en-US"/>
          </a:p>
        </p:txBody>
      </p:sp>
    </p:spTree>
    <p:extLst>
      <p:ext uri="{BB962C8B-B14F-4D97-AF65-F5344CB8AC3E}">
        <p14:creationId xmlns:p14="http://schemas.microsoft.com/office/powerpoint/2010/main" val="55005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23</a:t>
            </a:fld>
            <a:endParaRPr lang="en-US"/>
          </a:p>
        </p:txBody>
      </p:sp>
    </p:spTree>
    <p:extLst>
      <p:ext uri="{BB962C8B-B14F-4D97-AF65-F5344CB8AC3E}">
        <p14:creationId xmlns:p14="http://schemas.microsoft.com/office/powerpoint/2010/main" val="424939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3</a:t>
            </a:fld>
            <a:endParaRPr lang="en-US"/>
          </a:p>
        </p:txBody>
      </p:sp>
    </p:spTree>
    <p:extLst>
      <p:ext uri="{BB962C8B-B14F-4D97-AF65-F5344CB8AC3E}">
        <p14:creationId xmlns:p14="http://schemas.microsoft.com/office/powerpoint/2010/main" val="187432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4</a:t>
            </a:fld>
            <a:endParaRPr lang="en-US"/>
          </a:p>
        </p:txBody>
      </p:sp>
    </p:spTree>
    <p:extLst>
      <p:ext uri="{BB962C8B-B14F-4D97-AF65-F5344CB8AC3E}">
        <p14:creationId xmlns:p14="http://schemas.microsoft.com/office/powerpoint/2010/main" val="380880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5</a:t>
            </a:fld>
            <a:endParaRPr lang="en-US"/>
          </a:p>
        </p:txBody>
      </p:sp>
    </p:spTree>
    <p:extLst>
      <p:ext uri="{BB962C8B-B14F-4D97-AF65-F5344CB8AC3E}">
        <p14:creationId xmlns:p14="http://schemas.microsoft.com/office/powerpoint/2010/main" val="115809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6</a:t>
            </a:fld>
            <a:endParaRPr lang="en-US"/>
          </a:p>
        </p:txBody>
      </p:sp>
    </p:spTree>
    <p:extLst>
      <p:ext uri="{BB962C8B-B14F-4D97-AF65-F5344CB8AC3E}">
        <p14:creationId xmlns:p14="http://schemas.microsoft.com/office/powerpoint/2010/main" val="102527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t>7</a:t>
            </a:fld>
            <a:endParaRPr lang="en-US"/>
          </a:p>
        </p:txBody>
      </p:sp>
    </p:spTree>
    <p:extLst>
      <p:ext uri="{BB962C8B-B14F-4D97-AF65-F5344CB8AC3E}">
        <p14:creationId xmlns:p14="http://schemas.microsoft.com/office/powerpoint/2010/main" val="391970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1628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F7B1A-F0B4-4374-A0A6-E23C129FD6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0370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Tree>
    <p:extLst>
      <p:ext uri="{BB962C8B-B14F-4D97-AF65-F5344CB8AC3E}">
        <p14:creationId xmlns:p14="http://schemas.microsoft.com/office/powerpoint/2010/main" val="3780045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80952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55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53568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52495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927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400" dirty="0">
              <a:solidFill>
                <a:prstClr val="black"/>
              </a:solidFill>
            </a:endParaRPr>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410974" y="6549549"/>
            <a:ext cx="2063746"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3543300" y="6549549"/>
            <a:ext cx="8988754"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80125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20509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3463290" y="6549549"/>
            <a:ext cx="483950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176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1172293" y="6549549"/>
            <a:ext cx="211954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8" name="Footer Placeholder 4"/>
          <p:cNvSpPr>
            <a:spLocks noGrp="1"/>
          </p:cNvSpPr>
          <p:nvPr>
            <p:ph type="ftr" sz="quarter" idx="3"/>
          </p:nvPr>
        </p:nvSpPr>
        <p:spPr>
          <a:xfrm>
            <a:off x="3417570" y="6549549"/>
            <a:ext cx="488522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39993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225670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7" name="Footer Placeholder 4"/>
          <p:cNvSpPr>
            <a:spLocks noGrp="1"/>
          </p:cNvSpPr>
          <p:nvPr>
            <p:ph type="ftr" sz="quarter" idx="3"/>
          </p:nvPr>
        </p:nvSpPr>
        <p:spPr>
          <a:xfrm>
            <a:off x="3657600" y="6549549"/>
            <a:ext cx="4645195"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53457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7"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544827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369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Leon Mualem August 2, 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a:t>
            </a:fld>
            <a:endParaRPr lang="en-US"/>
          </a:p>
        </p:txBody>
      </p:sp>
      <p:sp>
        <p:nvSpPr>
          <p:cNvPr id="6"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7"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5495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380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400" dirty="0">
              <a:solidFill>
                <a:prstClr val="black"/>
              </a:solidFill>
            </a:endParaRPr>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403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5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54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r>
              <a:rPr lang="en-US" smtClean="0">
                <a:latin typeface="Helvetica"/>
                <a:cs typeface="Helvetica"/>
              </a:rPr>
              <a:t>Leon Mualem August 2, 2016</a:t>
            </a: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74365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75971"/>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3686" y="6588579"/>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Leon Mualem August 2, 2016</a:t>
            </a:r>
            <a:endParaRPr lang="en-US"/>
          </a:p>
        </p:txBody>
      </p:sp>
      <p:sp>
        <p:nvSpPr>
          <p:cNvPr id="5" name="Footer Placeholder 4"/>
          <p:cNvSpPr>
            <a:spLocks noGrp="1"/>
          </p:cNvSpPr>
          <p:nvPr>
            <p:ph type="ftr" sz="quarter" idx="3"/>
          </p:nvPr>
        </p:nvSpPr>
        <p:spPr>
          <a:xfrm>
            <a:off x="4031343" y="6588578"/>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588578"/>
            <a:ext cx="2743200" cy="365125"/>
          </a:xfrm>
          <a:prstGeom prst="rect">
            <a:avLst/>
          </a:prstGeom>
        </p:spPr>
        <p:txBody>
          <a:bodyPr vert="horz" lIns="91440" tIns="45720" rIns="91440" bIns="45720" rtlCol="0" anchor="ctr"/>
          <a:lstStyle>
            <a:lvl1pPr algn="ctr">
              <a:defRPr sz="1200">
                <a:solidFill>
                  <a:schemeClr val="tx1"/>
                </a:solidFill>
              </a:defRPr>
            </a:lvl1pPr>
          </a:lstStyle>
          <a:p>
            <a:fld id="{E2B5BAAB-406E-4A32-A008-24FB35C071A1}" type="slidenum">
              <a:rPr lang="en-US" smtClean="0"/>
              <a:pPr/>
              <a:t>‹#›</a:t>
            </a:fld>
            <a:endParaRPr lang="en-US"/>
          </a:p>
        </p:txBody>
      </p:sp>
      <p:pic>
        <p:nvPicPr>
          <p:cNvPr id="10" name="Picture 9"/>
          <p:cNvPicPr>
            <a:picLocks noChangeAspect="1"/>
          </p:cNvPicPr>
          <p:nvPr userDrawn="1"/>
        </p:nvPicPr>
        <p:blipFill rotWithShape="1">
          <a:blip r:embed="rId8"/>
          <a:srcRect t="-37724" b="37685"/>
          <a:stretch/>
        </p:blipFill>
        <p:spPr>
          <a:xfrm>
            <a:off x="1" y="6030576"/>
            <a:ext cx="838200" cy="558002"/>
          </a:xfrm>
          <a:prstGeom prst="rect">
            <a:avLst/>
          </a:prstGeom>
        </p:spPr>
      </p:pic>
    </p:spTree>
    <p:extLst>
      <p:ext uri="{BB962C8B-B14F-4D97-AF65-F5344CB8AC3E}">
        <p14:creationId xmlns:p14="http://schemas.microsoft.com/office/powerpoint/2010/main" val="1328072537"/>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695" r:id="rId3"/>
    <p:sldLayoutId id="2147483694" r:id="rId4"/>
    <p:sldLayoutId id="2147483697" r:id="rId5"/>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smtClean="0"/>
              <a:pPr defTabSz="457200">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3" name="Picture 2"/>
          <p:cNvPicPr>
            <a:picLocks noChangeAspect="1"/>
          </p:cNvPicPr>
          <p:nvPr userDrawn="1"/>
        </p:nvPicPr>
        <p:blipFill>
          <a:blip r:embed="rId12"/>
          <a:stretch>
            <a:fillRect/>
          </a:stretch>
        </p:blipFill>
        <p:spPr>
          <a:xfrm>
            <a:off x="9114367" y="6357636"/>
            <a:ext cx="1497189" cy="517411"/>
          </a:xfrm>
          <a:prstGeom prst="rect">
            <a:avLst/>
          </a:prstGeom>
        </p:spPr>
      </p:pic>
    </p:spTree>
    <p:extLst>
      <p:ext uri="{BB962C8B-B14F-4D97-AF65-F5344CB8AC3E}">
        <p14:creationId xmlns:p14="http://schemas.microsoft.com/office/powerpoint/2010/main" val="4472502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ft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smtClean="0"/>
              <a:pPr defTabSz="457200">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3" name="Picture 2"/>
          <p:cNvPicPr>
            <a:picLocks noChangeAspect="1"/>
          </p:cNvPicPr>
          <p:nvPr userDrawn="1"/>
        </p:nvPicPr>
        <p:blipFill>
          <a:blip r:embed="rId7"/>
          <a:stretch>
            <a:fillRect/>
          </a:stretch>
        </p:blipFill>
        <p:spPr>
          <a:xfrm>
            <a:off x="9114367" y="6357636"/>
            <a:ext cx="1497189" cy="517411"/>
          </a:xfrm>
          <a:prstGeom prst="rect">
            <a:avLst/>
          </a:prstGeom>
        </p:spPr>
      </p:pic>
    </p:spTree>
    <p:extLst>
      <p:ext uri="{BB962C8B-B14F-4D97-AF65-F5344CB8AC3E}">
        <p14:creationId xmlns:p14="http://schemas.microsoft.com/office/powerpoint/2010/main" val="32902001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Lst>
  <p:hf hdr="0" ft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mualem\AppData\Local\Temp\LBNF-DUNE%20Science%20Objectiv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RANGE!A58"/><Relationship Id="rId7" Type="http://schemas.openxmlformats.org/officeDocument/2006/relationships/hyperlink" Target="file:///C:\Users\mualem\AppData\Local\Temp\LBNF-DUNE%20Global%20Sci%20Req"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RANGE!A89"/><Relationship Id="rId5" Type="http://schemas.openxmlformats.org/officeDocument/2006/relationships/hyperlink" Target="#RANGE!A76"/><Relationship Id="rId4" Type="http://schemas.openxmlformats.org/officeDocument/2006/relationships/hyperlink" Target="#RANGE!A60"/></Relationships>
</file>

<file path=ppt/slides/_rels/slide13.xml.rels><?xml version="1.0" encoding="UTF-8" standalone="yes"?>
<Relationships xmlns="http://schemas.openxmlformats.org/package/2006/relationships"><Relationship Id="rId3" Type="http://schemas.openxmlformats.org/officeDocument/2006/relationships/hyperlink" Target="file:///C:\Users\mualem\AppData\Local\Temp\LBNF-DUNE%20Global%20Sci%20Req"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mualem\AppData\Local\Temp\LBNF-DUNE%20Global%20Sci%20Re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emf"/><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Leon Mualem August 2, 2016</a:t>
            </a:r>
            <a:endParaRPr lang="en-US"/>
          </a:p>
        </p:txBody>
      </p:sp>
      <p:sp>
        <p:nvSpPr>
          <p:cNvPr id="5" name="Slide Number Placeholder 4"/>
          <p:cNvSpPr>
            <a:spLocks noGrp="1"/>
          </p:cNvSpPr>
          <p:nvPr>
            <p:ph type="sldNum" sz="quarter" idx="12"/>
          </p:nvPr>
        </p:nvSpPr>
        <p:spPr/>
        <p:txBody>
          <a:bodyPr/>
          <a:lstStyle/>
          <a:p>
            <a:fld id="{E2B5BAAB-406E-4A32-A008-24FB35C071A1}" type="slidenum">
              <a:rPr lang="en-US" smtClean="0"/>
              <a:pPr/>
              <a:t>1</a:t>
            </a:fld>
            <a:endParaRPr lang="en-US"/>
          </a:p>
        </p:txBody>
      </p:sp>
      <p:sp>
        <p:nvSpPr>
          <p:cNvPr id="2" name="Title 1"/>
          <p:cNvSpPr>
            <a:spLocks noGrp="1"/>
          </p:cNvSpPr>
          <p:nvPr>
            <p:ph type="ctrTitle"/>
          </p:nvPr>
        </p:nvSpPr>
        <p:spPr/>
        <p:txBody>
          <a:bodyPr/>
          <a:lstStyle/>
          <a:p>
            <a:r>
              <a:rPr lang="en-US" dirty="0" err="1" smtClean="0"/>
              <a:t>protoDUNE</a:t>
            </a:r>
            <a:r>
              <a:rPr lang="en-US" dirty="0" smtClean="0"/>
              <a:t>-SP Photon Detector System</a:t>
            </a:r>
            <a:endParaRPr lang="en-US" dirty="0"/>
          </a:p>
        </p:txBody>
      </p:sp>
      <p:sp>
        <p:nvSpPr>
          <p:cNvPr id="3" name="Subtitle 2"/>
          <p:cNvSpPr>
            <a:spLocks noGrp="1"/>
          </p:cNvSpPr>
          <p:nvPr>
            <p:ph type="subTitle" idx="1"/>
          </p:nvPr>
        </p:nvSpPr>
        <p:spPr>
          <a:xfrm>
            <a:off x="1828800" y="3886199"/>
            <a:ext cx="8534400" cy="2028217"/>
          </a:xfrm>
        </p:spPr>
        <p:txBody>
          <a:bodyPr>
            <a:normAutofit fontScale="77500" lnSpcReduction="20000"/>
          </a:bodyPr>
          <a:lstStyle/>
          <a:p>
            <a:r>
              <a:rPr lang="en-US" dirty="0" smtClean="0"/>
              <a:t>Leon Mualem</a:t>
            </a:r>
          </a:p>
          <a:p>
            <a:r>
              <a:rPr lang="en-US" dirty="0" smtClean="0"/>
              <a:t>Caltech</a:t>
            </a:r>
          </a:p>
          <a:p>
            <a:r>
              <a:rPr lang="en-US" dirty="0" smtClean="0"/>
              <a:t>August 2, 2016</a:t>
            </a:r>
          </a:p>
          <a:p>
            <a:r>
              <a:rPr lang="en-US" dirty="0" smtClean="0"/>
              <a:t>Photon Detector Review</a:t>
            </a:r>
          </a:p>
          <a:p>
            <a:r>
              <a:rPr lang="en-US" dirty="0" smtClean="0"/>
              <a:t>University of Chicago</a:t>
            </a:r>
          </a:p>
        </p:txBody>
      </p:sp>
    </p:spTree>
    <p:extLst>
      <p:ext uri="{BB962C8B-B14F-4D97-AF65-F5344CB8AC3E}">
        <p14:creationId xmlns:p14="http://schemas.microsoft.com/office/powerpoint/2010/main" val="155174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10</a:t>
            </a:fld>
            <a:endParaRPr lang="en-US"/>
          </a:p>
        </p:txBody>
      </p:sp>
      <p:sp>
        <p:nvSpPr>
          <p:cNvPr id="4" name="Title 3"/>
          <p:cNvSpPr>
            <a:spLocks noGrp="1"/>
          </p:cNvSpPr>
          <p:nvPr>
            <p:ph type="title"/>
          </p:nvPr>
        </p:nvSpPr>
        <p:spPr>
          <a:xfrm>
            <a:off x="609601" y="273049"/>
            <a:ext cx="2644345" cy="1162051"/>
          </a:xfrm>
        </p:spPr>
        <p:txBody>
          <a:bodyPr>
            <a:noAutofit/>
          </a:bodyPr>
          <a:lstStyle/>
          <a:p>
            <a:r>
              <a:rPr lang="en-US" sz="2400" dirty="0" smtClean="0"/>
              <a:t>Global Objectives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6546279"/>
              </p:ext>
            </p:extLst>
          </p:nvPr>
        </p:nvGraphicFramePr>
        <p:xfrm>
          <a:off x="3369275" y="619039"/>
          <a:ext cx="8657967" cy="4966215"/>
        </p:xfrm>
        <a:graphic>
          <a:graphicData uri="http://schemas.openxmlformats.org/drawingml/2006/table">
            <a:tbl>
              <a:tblPr firstRow="1">
                <a:tableStyleId>{B301B821-A1FF-4177-AEE7-76D212191A09}</a:tableStyleId>
              </a:tblPr>
              <a:tblGrid>
                <a:gridCol w="840260"/>
                <a:gridCol w="1145060"/>
                <a:gridCol w="2594919"/>
                <a:gridCol w="2652583"/>
                <a:gridCol w="527222"/>
                <a:gridCol w="897923"/>
              </a:tblGrid>
              <a:tr h="399606">
                <a:tc>
                  <a:txBody>
                    <a:bodyPr/>
                    <a:lstStyle/>
                    <a:p>
                      <a:pPr algn="l" fontAlgn="t"/>
                      <a:r>
                        <a:rPr lang="en-US" sz="1200" u="none" strike="noStrike" dirty="0">
                          <a:effectLst/>
                        </a:rPr>
                        <a:t>ID</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Object Heading</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Object Text</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Rationale</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Parent</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Verification method</a:t>
                      </a:r>
                      <a:endParaRPr lang="en-US" sz="1200" b="0" i="0" u="none" strike="noStrike">
                        <a:solidFill>
                          <a:srgbClr val="000000"/>
                        </a:solidFill>
                        <a:effectLst/>
                        <a:latin typeface="Calibri" panose="020F0502020204030204" pitchFamily="34" charset="0"/>
                      </a:endParaRPr>
                    </a:p>
                  </a:txBody>
                  <a:tcPr marL="4865" marR="4865" marT="4865" marB="0"/>
                </a:tc>
              </a:tr>
              <a:tr h="1188324">
                <a:tc>
                  <a:txBody>
                    <a:bodyPr/>
                    <a:lstStyle/>
                    <a:p>
                      <a:pPr algn="l" fontAlgn="t"/>
                      <a:r>
                        <a:rPr lang="en-US" sz="1200" u="none" strike="noStrike" dirty="0">
                          <a:effectLst/>
                        </a:rPr>
                        <a:t>Glo-obj-4</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Proton Decay</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A search for proton decay in the far detector, yielding a significant improvement in current limits on the partial lifetime of the proton (τ/BR) in one or more important candidate decay modes, e.g. </a:t>
                      </a:r>
                      <a:r>
                        <a:rPr lang="en-US" sz="1200" u="none" strike="noStrike" dirty="0" err="1">
                          <a:effectLst/>
                        </a:rPr>
                        <a:t>p→K</a:t>
                      </a:r>
                      <a:r>
                        <a:rPr lang="en-US" sz="1200" u="none" strike="noStrike" baseline="30000" dirty="0" err="1">
                          <a:effectLst/>
                        </a:rPr>
                        <a:t>+</a:t>
                      </a:r>
                      <a:r>
                        <a:rPr lang="en-US" sz="1200" u="none" strike="noStrike" dirty="0" err="1">
                          <a:effectLst/>
                        </a:rPr>
                        <a:t>ν</a:t>
                      </a:r>
                      <a:r>
                        <a:rPr lang="en-US" sz="1200" u="none" strike="noStrike" dirty="0">
                          <a:effectLst/>
                        </a:rPr>
                        <a:t> or </a:t>
                      </a:r>
                      <a:r>
                        <a:rPr lang="en-US" sz="1200" u="none" strike="noStrike" dirty="0" err="1">
                          <a:effectLst/>
                        </a:rPr>
                        <a:t>p→e</a:t>
                      </a:r>
                      <a:r>
                        <a:rPr lang="en-US" sz="1200" u="none" strike="noStrike" baseline="30000" dirty="0">
                          <a:effectLst/>
                        </a:rPr>
                        <a:t>+</a:t>
                      </a:r>
                      <a:r>
                        <a:rPr lang="en-US" sz="1200" u="none" strike="noStrike" dirty="0">
                          <a:effectLst/>
                        </a:rPr>
                        <a:t>π</a:t>
                      </a:r>
                      <a:r>
                        <a:rPr lang="en-US" sz="1200" u="none" strike="noStrike" baseline="30000" dirty="0">
                          <a:effectLst/>
                        </a:rPr>
                        <a:t>0</a:t>
                      </a: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As an additional note: measurements in the near detector with a neutrino beam could serve to understand backgrounds to the proton decay search.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data analysis</a:t>
                      </a:r>
                      <a:endParaRPr lang="en-US" sz="1200" b="0" i="0" u="none" strike="noStrike">
                        <a:solidFill>
                          <a:srgbClr val="000000"/>
                        </a:solidFill>
                        <a:effectLst/>
                        <a:latin typeface="Calibri" panose="020F0502020204030204" pitchFamily="34" charset="0"/>
                      </a:endParaRPr>
                    </a:p>
                  </a:txBody>
                  <a:tcPr marL="4865" marR="4865" marT="4865" marB="0"/>
                </a:tc>
              </a:tr>
              <a:tr h="793965">
                <a:tc>
                  <a:txBody>
                    <a:bodyPr/>
                    <a:lstStyle/>
                    <a:p>
                      <a:pPr algn="l" fontAlgn="t"/>
                      <a:r>
                        <a:rPr lang="en-US" sz="1200" u="none" strike="noStrike">
                          <a:effectLst/>
                        </a:rPr>
                        <a:t>Glo-obj-5</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Neutrino Flux from a Core Collapse Supernova</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Detection and measurement of the neutrino flux from a core collapse supernova within our galaxy, should one occur during the lifetime of DUNE</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data analysis</a:t>
                      </a:r>
                      <a:endParaRPr lang="en-US" sz="1200" b="0" i="0" u="none" strike="noStrike" dirty="0">
                        <a:solidFill>
                          <a:srgbClr val="000000"/>
                        </a:solidFill>
                        <a:effectLst/>
                        <a:latin typeface="Calibri" panose="020F0502020204030204" pitchFamily="34" charset="0"/>
                      </a:endParaRPr>
                    </a:p>
                  </a:txBody>
                  <a:tcPr marL="4865" marR="4865" marT="4865" marB="0"/>
                </a:tc>
              </a:tr>
              <a:tr h="596785">
                <a:tc>
                  <a:txBody>
                    <a:bodyPr/>
                    <a:lstStyle/>
                    <a:p>
                      <a:pPr algn="l" fontAlgn="t"/>
                      <a:r>
                        <a:rPr lang="en-US" sz="1200" u="none" strike="noStrike" dirty="0">
                          <a:effectLst/>
                        </a:rPr>
                        <a:t>Glo-obj-6</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Ancillary Science Program</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r>
              <a:tr h="793965">
                <a:tc>
                  <a:txBody>
                    <a:bodyPr/>
                    <a:lstStyle/>
                    <a:p>
                      <a:pPr algn="l" fontAlgn="t"/>
                      <a:r>
                        <a:rPr lang="en-US" sz="1200" u="none" strike="noStrike" dirty="0">
                          <a:effectLst/>
                        </a:rPr>
                        <a:t>Glo-obj-8</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Neutrino Oscillation Using Atmospheric Neutrinos</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Measurements of neutrino oscillation phenomena using atmospheric neutrinos</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data analysis</a:t>
                      </a:r>
                      <a:endParaRPr lang="en-US" sz="1200" b="0" i="0" u="none" strike="noStrike">
                        <a:solidFill>
                          <a:srgbClr val="000000"/>
                        </a:solidFill>
                        <a:effectLst/>
                        <a:latin typeface="Calibri" panose="020F0502020204030204" pitchFamily="34" charset="0"/>
                      </a:endParaRPr>
                    </a:p>
                  </a:txBody>
                  <a:tcPr marL="4865" marR="4865" marT="4865" marB="0"/>
                </a:tc>
              </a:tr>
              <a:tr h="596785">
                <a:tc>
                  <a:txBody>
                    <a:bodyPr/>
                    <a:lstStyle/>
                    <a:p>
                      <a:pPr algn="l" fontAlgn="t"/>
                      <a:r>
                        <a:rPr lang="en-US" sz="1200" u="none" strike="noStrike" dirty="0">
                          <a:effectLst/>
                        </a:rPr>
                        <a:t>Glo-obj-13</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Additional Scientific Objectives</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65" marR="4865" marT="4865" marB="0"/>
                </a:tc>
              </a:tr>
              <a:tr h="596785">
                <a:tc>
                  <a:txBody>
                    <a:bodyPr/>
                    <a:lstStyle/>
                    <a:p>
                      <a:pPr algn="l" fontAlgn="t"/>
                      <a:r>
                        <a:rPr lang="en-US" sz="1200" u="none" strike="noStrike" dirty="0">
                          <a:effectLst/>
                        </a:rPr>
                        <a:t>Glo-obj-14</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Diffuse Supernova Neutrino Flux</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Detection and measurement of the diffuse supernova neutrino flux</a:t>
                      </a:r>
                      <a:endParaRPr lang="en-US" sz="1200" b="0" i="0" u="none" strike="noStrike" dirty="0">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65" marR="4865" marT="4865" marB="0"/>
                </a:tc>
                <a:tc>
                  <a:txBody>
                    <a:bodyPr/>
                    <a:lstStyle/>
                    <a:p>
                      <a:pPr algn="l" fontAlgn="t"/>
                      <a:r>
                        <a:rPr lang="en-US" sz="1200" u="none" strike="noStrike" dirty="0">
                          <a:effectLst/>
                        </a:rPr>
                        <a:t>data analysis</a:t>
                      </a:r>
                      <a:endParaRPr lang="en-US" sz="1200" b="0" i="0" u="none" strike="noStrike" dirty="0">
                        <a:solidFill>
                          <a:srgbClr val="000000"/>
                        </a:solidFill>
                        <a:effectLst/>
                        <a:latin typeface="Calibri" panose="020F0502020204030204" pitchFamily="34" charset="0"/>
                      </a:endParaRPr>
                    </a:p>
                  </a:txBody>
                  <a:tcPr marL="4865" marR="4865" marT="4865" marB="0"/>
                </a:tc>
              </a:tr>
            </a:tbl>
          </a:graphicData>
        </a:graphic>
      </p:graphicFrame>
      <p:sp>
        <p:nvSpPr>
          <p:cNvPr id="6" name="Text Placeholder 5"/>
          <p:cNvSpPr>
            <a:spLocks noGrp="1"/>
          </p:cNvSpPr>
          <p:nvPr>
            <p:ph type="body" sz="half" idx="2"/>
          </p:nvPr>
        </p:nvSpPr>
        <p:spPr>
          <a:xfrm>
            <a:off x="609601" y="1435101"/>
            <a:ext cx="2578442" cy="4691063"/>
          </a:xfrm>
        </p:spPr>
        <p:txBody>
          <a:bodyPr/>
          <a:lstStyle/>
          <a:p>
            <a:r>
              <a:rPr lang="en-US" dirty="0" smtClean="0"/>
              <a:t>Global objectives from requirements document dune-doc-112 define the high level measurements and drive Global science requirements</a:t>
            </a:r>
            <a:endParaRPr lang="en-US" dirty="0"/>
          </a:p>
        </p:txBody>
      </p:sp>
    </p:spTree>
    <p:extLst>
      <p:ext uri="{BB962C8B-B14F-4D97-AF65-F5344CB8AC3E}">
        <p14:creationId xmlns:p14="http://schemas.microsoft.com/office/powerpoint/2010/main" val="1058624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11</a:t>
            </a:fld>
            <a:endParaRPr lang="en-US"/>
          </a:p>
        </p:txBody>
      </p:sp>
      <p:sp>
        <p:nvSpPr>
          <p:cNvPr id="4" name="Title 3"/>
          <p:cNvSpPr>
            <a:spLocks noGrp="1"/>
          </p:cNvSpPr>
          <p:nvPr>
            <p:ph type="title"/>
          </p:nvPr>
        </p:nvSpPr>
        <p:spPr>
          <a:xfrm>
            <a:off x="609601" y="273049"/>
            <a:ext cx="2644345" cy="1162051"/>
          </a:xfrm>
        </p:spPr>
        <p:txBody>
          <a:bodyPr>
            <a:noAutofit/>
          </a:bodyPr>
          <a:lstStyle/>
          <a:p>
            <a:r>
              <a:rPr lang="en-US" sz="2400" dirty="0" smtClean="0"/>
              <a:t>Global Science Requirements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9757831"/>
              </p:ext>
            </p:extLst>
          </p:nvPr>
        </p:nvGraphicFramePr>
        <p:xfrm>
          <a:off x="3369275" y="619039"/>
          <a:ext cx="8289733" cy="5229825"/>
        </p:xfrm>
        <a:graphic>
          <a:graphicData uri="http://schemas.openxmlformats.org/drawingml/2006/table">
            <a:tbl>
              <a:tblPr firstRow="1">
                <a:tableStyleId>{B301B821-A1FF-4177-AEE7-76D212191A09}</a:tableStyleId>
              </a:tblPr>
              <a:tblGrid>
                <a:gridCol w="765926"/>
                <a:gridCol w="765926"/>
                <a:gridCol w="1043762"/>
                <a:gridCol w="2365360"/>
                <a:gridCol w="2094140"/>
                <a:gridCol w="1254619"/>
              </a:tblGrid>
              <a:tr h="451731">
                <a:tc>
                  <a:txBody>
                    <a:bodyPr/>
                    <a:lstStyle/>
                    <a:p>
                      <a:pPr algn="l" fontAlgn="t"/>
                      <a:r>
                        <a:rPr lang="en-US" sz="800" b="0" i="0" u="none" strike="noStrike" dirty="0">
                          <a:solidFill>
                            <a:srgbClr val="000000"/>
                          </a:solidFill>
                          <a:effectLst/>
                          <a:latin typeface="Lucida Grande"/>
                        </a:rPr>
                        <a:t>ID</a:t>
                      </a:r>
                    </a:p>
                  </a:txBody>
                  <a:tcPr marL="9525" marR="9525" marT="9525" marB="0"/>
                </a:tc>
                <a:tc>
                  <a:txBody>
                    <a:bodyPr/>
                    <a:lstStyle/>
                    <a:p>
                      <a:pPr algn="l" fontAlgn="t"/>
                      <a:r>
                        <a:rPr lang="en-US" sz="800" b="0" i="0" u="none" strike="noStrike">
                          <a:solidFill>
                            <a:srgbClr val="000000"/>
                          </a:solidFill>
                          <a:effectLst/>
                          <a:latin typeface="Lucida Grande"/>
                        </a:rPr>
                        <a:t>Type</a:t>
                      </a:r>
                    </a:p>
                  </a:txBody>
                  <a:tcPr marL="9525" marR="9525" marT="9525" marB="0"/>
                </a:tc>
                <a:tc>
                  <a:txBody>
                    <a:bodyPr/>
                    <a:lstStyle/>
                    <a:p>
                      <a:pPr algn="l" fontAlgn="t"/>
                      <a:r>
                        <a:rPr lang="en-US" sz="800" b="0" i="0" u="none" strike="noStrike">
                          <a:solidFill>
                            <a:srgbClr val="000000"/>
                          </a:solidFill>
                          <a:effectLst/>
                          <a:latin typeface="Lucida Grande"/>
                        </a:rPr>
                        <a:t>Object Heading</a:t>
                      </a:r>
                    </a:p>
                  </a:txBody>
                  <a:tcPr marL="9525" marR="9525" marT="9525" marB="0"/>
                </a:tc>
                <a:tc>
                  <a:txBody>
                    <a:bodyPr/>
                    <a:lstStyle/>
                    <a:p>
                      <a:pPr algn="l" fontAlgn="t"/>
                      <a:r>
                        <a:rPr lang="en-US" sz="800" b="0" i="0" u="none" strike="noStrike" dirty="0">
                          <a:solidFill>
                            <a:srgbClr val="000000"/>
                          </a:solidFill>
                          <a:effectLst/>
                          <a:latin typeface="Lucida Grande"/>
                        </a:rPr>
                        <a:t>Object Text</a:t>
                      </a:r>
                    </a:p>
                  </a:txBody>
                  <a:tcPr marL="9525" marR="9525" marT="9525" marB="0"/>
                </a:tc>
                <a:tc>
                  <a:txBody>
                    <a:bodyPr/>
                    <a:lstStyle/>
                    <a:p>
                      <a:pPr algn="l" fontAlgn="t"/>
                      <a:r>
                        <a:rPr lang="en-US" sz="800" b="0" i="0" u="none" strike="noStrike">
                          <a:solidFill>
                            <a:srgbClr val="000000"/>
                          </a:solidFill>
                          <a:effectLst/>
                          <a:latin typeface="Lucida Grande"/>
                        </a:rPr>
                        <a:t>Rationale</a:t>
                      </a:r>
                    </a:p>
                  </a:txBody>
                  <a:tcPr marL="9525" marR="9525" marT="9525" marB="0"/>
                </a:tc>
                <a:tc>
                  <a:txBody>
                    <a:bodyPr/>
                    <a:lstStyle/>
                    <a:p>
                      <a:pPr algn="l" fontAlgn="t"/>
                      <a:r>
                        <a:rPr lang="en-US" sz="800" b="0" i="0" u="none" strike="noStrike" dirty="0">
                          <a:solidFill>
                            <a:srgbClr val="000000"/>
                          </a:solidFill>
                          <a:effectLst/>
                          <a:latin typeface="Calibri" panose="020F0502020204030204" pitchFamily="34" charset="0"/>
                        </a:rPr>
                        <a:t>Parent</a:t>
                      </a:r>
                    </a:p>
                  </a:txBody>
                  <a:tcPr marL="9525" marR="9525" marT="9525" marB="0"/>
                </a:tc>
              </a:tr>
              <a:tr h="451731">
                <a:tc>
                  <a:txBody>
                    <a:bodyPr/>
                    <a:lstStyle/>
                    <a:p>
                      <a:pPr algn="l" fontAlgn="t"/>
                      <a:r>
                        <a:rPr lang="en-US" sz="800" b="0" i="0" u="none" strike="noStrike">
                          <a:solidFill>
                            <a:srgbClr val="000000"/>
                          </a:solidFill>
                          <a:effectLst/>
                          <a:latin typeface="Lucida Grande"/>
                        </a:rPr>
                        <a:t>Glo-Sci-44</a:t>
                      </a:r>
                    </a:p>
                  </a:txBody>
                  <a:tcPr marL="9525" marR="9525" marT="9525" marB="0"/>
                </a:tc>
                <a:tc>
                  <a:txBody>
                    <a:bodyPr/>
                    <a:lstStyle/>
                    <a:p>
                      <a:pPr algn="l" fontAlgn="t"/>
                      <a:r>
                        <a:rPr lang="en-US" sz="800" b="0" i="0" u="none" strike="noStrike">
                          <a:solidFill>
                            <a:srgbClr val="000000"/>
                          </a:solidFill>
                          <a:effectLst/>
                          <a:latin typeface="Lucida Grande"/>
                        </a:rPr>
                        <a:t>heading</a:t>
                      </a:r>
                    </a:p>
                  </a:txBody>
                  <a:tcPr marL="9525" marR="9525" marT="9525" marB="0"/>
                </a:tc>
                <a:tc>
                  <a:txBody>
                    <a:bodyPr/>
                    <a:lstStyle/>
                    <a:p>
                      <a:pPr algn="l" fontAlgn="t"/>
                      <a:r>
                        <a:rPr lang="en-US" sz="800" b="0" i="0" u="none" strike="noStrike">
                          <a:solidFill>
                            <a:srgbClr val="000000"/>
                          </a:solidFill>
                          <a:effectLst/>
                          <a:latin typeface="Lucida Grande"/>
                        </a:rPr>
                        <a:t>LBNF/DUNE Components</a:t>
                      </a:r>
                    </a:p>
                  </a:txBody>
                  <a:tcPr marL="9525" marR="9525" marT="9525" marB="0"/>
                </a:tc>
                <a:tc>
                  <a:txBody>
                    <a:bodyPr/>
                    <a:lstStyle/>
                    <a:p>
                      <a:pPr algn="l" fontAlgn="t"/>
                      <a:r>
                        <a:rPr lang="en-US" sz="800" b="0" i="0" u="none" strike="noStrike">
                          <a:solidFill>
                            <a:srgbClr val="000000"/>
                          </a:solidFill>
                          <a:effectLst/>
                          <a:latin typeface="Lucida Grande"/>
                        </a:rPr>
                        <a:t> </a:t>
                      </a:r>
                    </a:p>
                  </a:txBody>
                  <a:tcPr marL="9525" marR="9525" marT="9525" marB="0"/>
                </a:tc>
                <a:tc>
                  <a:txBody>
                    <a:bodyPr/>
                    <a:lstStyle/>
                    <a:p>
                      <a:pPr algn="l" fontAlgn="t"/>
                      <a:r>
                        <a:rPr lang="en-US" sz="800" b="0" i="0" u="none" strike="noStrike">
                          <a:solidFill>
                            <a:srgbClr val="000000"/>
                          </a:solidFill>
                          <a:effectLst/>
                          <a:latin typeface="Lucida Grande"/>
                        </a:rPr>
                        <a:t> </a:t>
                      </a:r>
                    </a:p>
                  </a:txBody>
                  <a:tcPr marL="9525" marR="9525" marT="9525" marB="0"/>
                </a:tc>
                <a:tc>
                  <a:txBody>
                    <a:bodyPr/>
                    <a:lstStyle/>
                    <a:p>
                      <a:pPr algn="l" fontAlgn="t"/>
                      <a:r>
                        <a:rPr lang="en-US" sz="800" b="0" i="0" u="none" strike="noStrike">
                          <a:solidFill>
                            <a:srgbClr val="000000"/>
                          </a:solidFill>
                          <a:effectLst/>
                          <a:latin typeface="Calibri" panose="020F0502020204030204" pitchFamily="34" charset="0"/>
                        </a:rPr>
                        <a:t> </a:t>
                      </a:r>
                    </a:p>
                  </a:txBody>
                  <a:tcPr marL="9525" marR="9525" marT="9525" marB="0"/>
                </a:tc>
              </a:tr>
              <a:tr h="1251178">
                <a:tc>
                  <a:txBody>
                    <a:bodyPr/>
                    <a:lstStyle/>
                    <a:p>
                      <a:pPr algn="l" fontAlgn="t"/>
                      <a:r>
                        <a:rPr lang="en-US" sz="800" b="0" i="0" u="none" strike="noStrike" dirty="0">
                          <a:solidFill>
                            <a:srgbClr val="000000"/>
                          </a:solidFill>
                          <a:effectLst/>
                          <a:latin typeface="Lucida Grande"/>
                        </a:rPr>
                        <a:t>Glo-Sci-8</a:t>
                      </a:r>
                    </a:p>
                  </a:txBody>
                  <a:tcPr marL="9525" marR="9525" marT="9525" marB="0"/>
                </a:tc>
                <a:tc>
                  <a:txBody>
                    <a:bodyPr/>
                    <a:lstStyle/>
                    <a:p>
                      <a:pPr algn="l" fontAlgn="t"/>
                      <a:r>
                        <a:rPr lang="en-US" sz="800" b="0" i="0" u="none" strike="noStrike">
                          <a:solidFill>
                            <a:srgbClr val="000000"/>
                          </a:solidFill>
                          <a:effectLst/>
                          <a:latin typeface="Lucida Grande"/>
                        </a:rPr>
                        <a:t>requirement</a:t>
                      </a:r>
                    </a:p>
                  </a:txBody>
                  <a:tcPr marL="9525" marR="9525" marT="9525" marB="0"/>
                </a:tc>
                <a:tc>
                  <a:txBody>
                    <a:bodyPr/>
                    <a:lstStyle/>
                    <a:p>
                      <a:pPr algn="l" fontAlgn="t"/>
                      <a:r>
                        <a:rPr lang="en-US" sz="800" b="0" i="0" u="none" strike="noStrike">
                          <a:solidFill>
                            <a:srgbClr val="000000"/>
                          </a:solidFill>
                          <a:effectLst/>
                          <a:latin typeface="Lucida Grande"/>
                        </a:rPr>
                        <a:t>Charged current interactions on Ar40 due to supernova burst. </a:t>
                      </a:r>
                    </a:p>
                  </a:txBody>
                  <a:tcPr marL="9525" marR="9525" marT="9525" marB="0"/>
                </a:tc>
                <a:tc>
                  <a:txBody>
                    <a:bodyPr/>
                    <a:lstStyle/>
                    <a:p>
                      <a:pPr algn="l" fontAlgn="t"/>
                      <a:r>
                        <a:rPr lang="en-US" sz="800" b="0" i="0" u="none" strike="noStrike">
                          <a:solidFill>
                            <a:srgbClr val="000000"/>
                          </a:solidFill>
                          <a:effectLst/>
                          <a:latin typeface="Lucida Grande"/>
                        </a:rPr>
                        <a:t>Far detector shall be capable of collecting low energy (&lt;100 MeV)  charged current electron neutrino interactions on Ar40 nucleus that arrive in a short period of time (&lt;100 sec) . The final state  electron shall be detected and its energy measured. </a:t>
                      </a:r>
                    </a:p>
                  </a:txBody>
                  <a:tcPr marL="9525" marR="9525" marT="9525" marB="0"/>
                </a:tc>
                <a:tc>
                  <a:txBody>
                    <a:bodyPr/>
                    <a:lstStyle/>
                    <a:p>
                      <a:pPr algn="l" fontAlgn="t"/>
                      <a:r>
                        <a:rPr lang="en-US" sz="800" b="0" i="0" u="none" strike="noStrike" dirty="0">
                          <a:solidFill>
                            <a:srgbClr val="000000"/>
                          </a:solidFill>
                          <a:effectLst/>
                          <a:latin typeface="Lucida Grande"/>
                        </a:rPr>
                        <a:t>Most of the events from a supernova neutrino burst are expected to be neutrino absorption on Ar40 producing electrons in the range of 5 to 100 MeV and arrive in less than one minute timeframe.  In such events an electron and a K40 nucleus is in the final state. The total event count from a galactic supernova (10 </a:t>
                      </a:r>
                      <a:r>
                        <a:rPr lang="en-US" sz="800" b="0" i="0" u="none" strike="noStrike" dirty="0" err="1">
                          <a:solidFill>
                            <a:srgbClr val="000000"/>
                          </a:solidFill>
                          <a:effectLst/>
                          <a:latin typeface="Lucida Grande"/>
                        </a:rPr>
                        <a:t>kpc</a:t>
                      </a:r>
                      <a:r>
                        <a:rPr lang="en-US" sz="800" b="0" i="0" u="none" strike="noStrike" dirty="0">
                          <a:solidFill>
                            <a:srgbClr val="000000"/>
                          </a:solidFill>
                          <a:effectLst/>
                          <a:latin typeface="Lucida Grande"/>
                        </a:rPr>
                        <a:t>)  is expected to be approximately 3,000 events for 40 </a:t>
                      </a:r>
                      <a:r>
                        <a:rPr lang="en-US" sz="800" b="0" i="0" u="none" strike="noStrike" dirty="0" err="1">
                          <a:solidFill>
                            <a:srgbClr val="000000"/>
                          </a:solidFill>
                          <a:effectLst/>
                          <a:latin typeface="Lucida Grande"/>
                        </a:rPr>
                        <a:t>kt</a:t>
                      </a:r>
                      <a:r>
                        <a:rPr lang="en-US" sz="800" b="0" i="0" u="none" strike="noStrike" dirty="0">
                          <a:solidFill>
                            <a:srgbClr val="000000"/>
                          </a:solidFill>
                          <a:effectLst/>
                          <a:latin typeface="Lucida Grande"/>
                        </a:rPr>
                        <a:t> of </a:t>
                      </a:r>
                      <a:r>
                        <a:rPr lang="en-US" sz="800" b="0" i="0" u="none" strike="noStrike" dirty="0" err="1">
                          <a:solidFill>
                            <a:srgbClr val="000000"/>
                          </a:solidFill>
                          <a:effectLst/>
                          <a:latin typeface="Lucida Grande"/>
                        </a:rPr>
                        <a:t>LAr</a:t>
                      </a:r>
                      <a:r>
                        <a:rPr lang="en-US" sz="800" b="0" i="0" u="none" strike="noStrike" dirty="0">
                          <a:solidFill>
                            <a:srgbClr val="000000"/>
                          </a:solidFill>
                          <a:effectLst/>
                          <a:latin typeface="Lucida Grande"/>
                        </a:rPr>
                        <a:t>. </a:t>
                      </a:r>
                    </a:p>
                  </a:txBody>
                  <a:tcPr marL="9525" marR="9525" marT="9525" marB="0"/>
                </a:tc>
                <a:tc>
                  <a:txBody>
                    <a:bodyPr/>
                    <a:lstStyle/>
                    <a:p>
                      <a:pPr algn="l" fontAlgn="t"/>
                      <a:r>
                        <a:rPr lang="en-US" sz="800" b="0" i="0" u="sng" strike="noStrike" dirty="0">
                          <a:solidFill>
                            <a:srgbClr val="0000FF"/>
                          </a:solidFill>
                          <a:effectLst/>
                          <a:latin typeface="Calibri" panose="020F0502020204030204" pitchFamily="34" charset="0"/>
                          <a:hlinkClick r:id="rId3" action="ppaction://hlinkfile"/>
                        </a:rPr>
                        <a:t>Glo-obj-5</a:t>
                      </a:r>
                      <a:endParaRPr lang="en-US" sz="800" b="0" i="0" u="sng" strike="noStrike" dirty="0">
                        <a:solidFill>
                          <a:srgbClr val="0000FF"/>
                        </a:solidFill>
                        <a:effectLst/>
                        <a:latin typeface="Calibri" panose="020F0502020204030204" pitchFamily="34" charset="0"/>
                      </a:endParaRPr>
                    </a:p>
                  </a:txBody>
                  <a:tcPr marL="9525" marR="9525" marT="9525" marB="0"/>
                </a:tc>
              </a:tr>
              <a:tr h="975531">
                <a:tc>
                  <a:txBody>
                    <a:bodyPr/>
                    <a:lstStyle/>
                    <a:p>
                      <a:pPr algn="l" fontAlgn="t"/>
                      <a:r>
                        <a:rPr lang="en-US" sz="800" b="0" i="0" u="none" strike="noStrike">
                          <a:solidFill>
                            <a:srgbClr val="000000"/>
                          </a:solidFill>
                          <a:effectLst/>
                          <a:latin typeface="Lucida Grande"/>
                        </a:rPr>
                        <a:t>Glo-Sci-9</a:t>
                      </a:r>
                    </a:p>
                  </a:txBody>
                  <a:tcPr marL="9525" marR="9525" marT="9525" marB="0"/>
                </a:tc>
                <a:tc>
                  <a:txBody>
                    <a:bodyPr/>
                    <a:lstStyle/>
                    <a:p>
                      <a:pPr algn="l" fontAlgn="t"/>
                      <a:r>
                        <a:rPr lang="en-US" sz="800" b="0" i="0" u="none" strike="noStrike">
                          <a:solidFill>
                            <a:srgbClr val="000000"/>
                          </a:solidFill>
                          <a:effectLst/>
                          <a:latin typeface="Lucida Grande"/>
                        </a:rPr>
                        <a:t>requirement</a:t>
                      </a:r>
                    </a:p>
                  </a:txBody>
                  <a:tcPr marL="9525" marR="9525" marT="9525" marB="0"/>
                </a:tc>
                <a:tc>
                  <a:txBody>
                    <a:bodyPr/>
                    <a:lstStyle/>
                    <a:p>
                      <a:pPr algn="l" fontAlgn="t"/>
                      <a:r>
                        <a:rPr lang="en-US" sz="800" b="0" i="0" u="none" strike="noStrike">
                          <a:solidFill>
                            <a:srgbClr val="000000"/>
                          </a:solidFill>
                          <a:effectLst/>
                          <a:latin typeface="Lucida Grande"/>
                        </a:rPr>
                        <a:t>Far Detector Availability</a:t>
                      </a:r>
                    </a:p>
                  </a:txBody>
                  <a:tcPr marL="9525" marR="9525" marT="9525" marB="0"/>
                </a:tc>
                <a:tc>
                  <a:txBody>
                    <a:bodyPr/>
                    <a:lstStyle/>
                    <a:p>
                      <a:pPr algn="l" fontAlgn="t"/>
                      <a:r>
                        <a:rPr lang="en-US" sz="800" b="0" i="0" u="none" strike="noStrike">
                          <a:solidFill>
                            <a:srgbClr val="000000"/>
                          </a:solidFill>
                          <a:effectLst/>
                          <a:latin typeface="Lucida Grande"/>
                        </a:rPr>
                        <a:t>Far detector shall have high uptime with little event by event  dead time to allow the capture of low probability astrophysical events that could occur at any time with no external trigger. (&gt;90%)</a:t>
                      </a:r>
                    </a:p>
                  </a:txBody>
                  <a:tcPr marL="9525" marR="9525" marT="9525" marB="0"/>
                </a:tc>
                <a:tc>
                  <a:txBody>
                    <a:bodyPr/>
                    <a:lstStyle/>
                    <a:p>
                      <a:pPr algn="l" fontAlgn="t"/>
                      <a:r>
                        <a:rPr lang="en-US" sz="800" b="0" i="0" u="none" strike="noStrike">
                          <a:solidFill>
                            <a:srgbClr val="000000"/>
                          </a:solidFill>
                          <a:effectLst/>
                          <a:latin typeface="Lucida Grande"/>
                        </a:rPr>
                        <a:t>Supernova events are expected to occur a few times per century within the Milky Way galaxy. For any 10 year period the probability of a supernova could be 20 to 30%.  Capturing such an event at the same time as many of the other detectors around the Earth is very important.  </a:t>
                      </a:r>
                    </a:p>
                  </a:txBody>
                  <a:tcPr marL="9525" marR="9525" marT="9525" marB="0"/>
                </a:tc>
                <a:tc>
                  <a:txBody>
                    <a:bodyPr/>
                    <a:lstStyle/>
                    <a:p>
                      <a:pPr algn="l" fontAlgn="t"/>
                      <a:r>
                        <a:rPr lang="en-US" sz="800" b="0" i="0" u="sng" strike="noStrike" dirty="0">
                          <a:solidFill>
                            <a:srgbClr val="0000FF"/>
                          </a:solidFill>
                          <a:effectLst/>
                          <a:latin typeface="Calibri" panose="020F0502020204030204" pitchFamily="34" charset="0"/>
                          <a:hlinkClick r:id="rId3" action="ppaction://hlinkfile"/>
                        </a:rPr>
                        <a:t>Glo-obj-5</a:t>
                      </a:r>
                      <a:endParaRPr lang="en-US" sz="800" b="0" i="0" u="sng" strike="noStrike" dirty="0">
                        <a:solidFill>
                          <a:srgbClr val="0000FF"/>
                        </a:solidFill>
                        <a:effectLst/>
                        <a:latin typeface="Calibri" panose="020F0502020204030204" pitchFamily="34" charset="0"/>
                      </a:endParaRPr>
                    </a:p>
                  </a:txBody>
                  <a:tcPr marL="9525" marR="9525" marT="9525" marB="0"/>
                </a:tc>
              </a:tr>
              <a:tr h="699885">
                <a:tc>
                  <a:txBody>
                    <a:bodyPr/>
                    <a:lstStyle/>
                    <a:p>
                      <a:pPr algn="l" fontAlgn="t"/>
                      <a:r>
                        <a:rPr lang="en-US" sz="800" b="0" i="0" u="none" strike="noStrike" dirty="0">
                          <a:solidFill>
                            <a:srgbClr val="000000"/>
                          </a:solidFill>
                          <a:effectLst/>
                          <a:latin typeface="Lucida Grande"/>
                        </a:rPr>
                        <a:t>Glo-Sci-27</a:t>
                      </a:r>
                    </a:p>
                  </a:txBody>
                  <a:tcPr marL="9525" marR="9525" marT="9525" marB="0"/>
                </a:tc>
                <a:tc>
                  <a:txBody>
                    <a:bodyPr/>
                    <a:lstStyle/>
                    <a:p>
                      <a:pPr algn="l" fontAlgn="t"/>
                      <a:r>
                        <a:rPr lang="en-US" sz="800" b="0" i="0" u="none" strike="noStrike">
                          <a:solidFill>
                            <a:srgbClr val="000000"/>
                          </a:solidFill>
                          <a:effectLst/>
                          <a:latin typeface="Lucida Grande"/>
                        </a:rPr>
                        <a:t>requirement</a:t>
                      </a:r>
                    </a:p>
                  </a:txBody>
                  <a:tcPr marL="9525" marR="9525" marT="9525" marB="0"/>
                </a:tc>
                <a:tc>
                  <a:txBody>
                    <a:bodyPr/>
                    <a:lstStyle/>
                    <a:p>
                      <a:pPr algn="l" fontAlgn="t"/>
                      <a:r>
                        <a:rPr lang="en-US" sz="800" b="0" i="0" u="none" strike="noStrike">
                          <a:solidFill>
                            <a:srgbClr val="000000"/>
                          </a:solidFill>
                          <a:effectLst/>
                          <a:latin typeface="Lucida Grande"/>
                        </a:rPr>
                        <a:t>Proton Decay sensitivity </a:t>
                      </a:r>
                    </a:p>
                  </a:txBody>
                  <a:tcPr marL="9525" marR="9525" marT="9525" marB="0"/>
                </a:tc>
                <a:tc>
                  <a:txBody>
                    <a:bodyPr/>
                    <a:lstStyle/>
                    <a:p>
                      <a:pPr algn="l" fontAlgn="t"/>
                      <a:r>
                        <a:rPr lang="en-US" sz="800" b="0" i="0" u="none" strike="noStrike">
                          <a:solidFill>
                            <a:srgbClr val="000000"/>
                          </a:solidFill>
                          <a:effectLst/>
                          <a:latin typeface="Lucida Grande"/>
                        </a:rPr>
                        <a:t>The far-detector fiducial size multiplied by the duration of operation [expressed in kiloton-years] and the rejection of background events shall be sufficient to yield a scientifically competitive result on proton decay.</a:t>
                      </a:r>
                    </a:p>
                  </a:txBody>
                  <a:tcPr marL="9525" marR="9525" marT="9525" marB="0"/>
                </a:tc>
                <a:tc>
                  <a:txBody>
                    <a:bodyPr/>
                    <a:lstStyle/>
                    <a:p>
                      <a:pPr algn="l" fontAlgn="t"/>
                      <a:r>
                        <a:rPr lang="en-US" sz="800" b="0" i="0" u="none" strike="noStrike" dirty="0">
                          <a:solidFill>
                            <a:srgbClr val="000000"/>
                          </a:solidFill>
                          <a:effectLst/>
                          <a:latin typeface="Lucida Grande"/>
                        </a:rPr>
                        <a:t>The result on the kaon-neutrino channel needs to be competitive to running experiments such as Super </a:t>
                      </a:r>
                      <a:r>
                        <a:rPr lang="en-US" sz="800" b="0" i="0" u="none" strike="noStrike" dirty="0" err="1">
                          <a:solidFill>
                            <a:srgbClr val="000000"/>
                          </a:solidFill>
                          <a:effectLst/>
                          <a:latin typeface="Lucida Grande"/>
                        </a:rPr>
                        <a:t>Kamiokande</a:t>
                      </a:r>
                      <a:r>
                        <a:rPr lang="en-US" sz="800" b="0" i="0" u="none" strike="noStrike" dirty="0">
                          <a:solidFill>
                            <a:srgbClr val="000000"/>
                          </a:solidFill>
                          <a:effectLst/>
                          <a:latin typeface="Lucida Grande"/>
                        </a:rPr>
                        <a:t>.</a:t>
                      </a:r>
                    </a:p>
                  </a:txBody>
                  <a:tcPr marL="9525" marR="9525" marT="9525" marB="0"/>
                </a:tc>
                <a:tc>
                  <a:txBody>
                    <a:bodyPr/>
                    <a:lstStyle/>
                    <a:p>
                      <a:pPr algn="l" fontAlgn="t"/>
                      <a:r>
                        <a:rPr lang="en-US" sz="800" b="0" i="0" u="sng" strike="noStrike" dirty="0">
                          <a:solidFill>
                            <a:srgbClr val="0000FF"/>
                          </a:solidFill>
                          <a:effectLst/>
                          <a:latin typeface="Calibri" panose="020F0502020204030204" pitchFamily="34" charset="0"/>
                          <a:hlinkClick r:id="rId3" action="ppaction://hlinkfile"/>
                        </a:rPr>
                        <a:t>Glo-obj-4</a:t>
                      </a:r>
                      <a:endParaRPr lang="en-US" sz="800" b="0" i="0" u="sng" strike="noStrike" dirty="0">
                        <a:solidFill>
                          <a:srgbClr val="0000FF"/>
                        </a:solidFill>
                        <a:effectLst/>
                        <a:latin typeface="Calibri" panose="020F0502020204030204" pitchFamily="34" charset="0"/>
                      </a:endParaRPr>
                    </a:p>
                  </a:txBody>
                  <a:tcPr marL="9525" marR="9525" marT="9525" marB="0"/>
                </a:tc>
              </a:tr>
              <a:tr h="837708">
                <a:tc>
                  <a:txBody>
                    <a:bodyPr/>
                    <a:lstStyle/>
                    <a:p>
                      <a:pPr algn="l" fontAlgn="t"/>
                      <a:r>
                        <a:rPr lang="en-US" sz="800" b="0" i="0" u="none" strike="noStrike" dirty="0">
                          <a:solidFill>
                            <a:srgbClr val="000000"/>
                          </a:solidFill>
                          <a:effectLst/>
                          <a:latin typeface="Lucida Grande"/>
                        </a:rPr>
                        <a:t>Glo-Sci-33</a:t>
                      </a:r>
                    </a:p>
                  </a:txBody>
                  <a:tcPr marL="9525" marR="9525" marT="9525" marB="0"/>
                </a:tc>
                <a:tc>
                  <a:txBody>
                    <a:bodyPr/>
                    <a:lstStyle/>
                    <a:p>
                      <a:pPr algn="l" fontAlgn="t"/>
                      <a:r>
                        <a:rPr lang="en-US" sz="800" b="0" i="0" u="none" strike="noStrike">
                          <a:solidFill>
                            <a:srgbClr val="000000"/>
                          </a:solidFill>
                          <a:effectLst/>
                          <a:latin typeface="Lucida Grande"/>
                        </a:rPr>
                        <a:t>requirement</a:t>
                      </a:r>
                    </a:p>
                  </a:txBody>
                  <a:tcPr marL="9525" marR="9525" marT="9525" marB="0"/>
                </a:tc>
                <a:tc>
                  <a:txBody>
                    <a:bodyPr/>
                    <a:lstStyle/>
                    <a:p>
                      <a:pPr algn="l" fontAlgn="t"/>
                      <a:r>
                        <a:rPr lang="en-US" sz="800" b="0" i="0" u="none" strike="noStrike">
                          <a:solidFill>
                            <a:srgbClr val="000000"/>
                          </a:solidFill>
                          <a:effectLst/>
                          <a:latin typeface="Lucida Grande"/>
                        </a:rPr>
                        <a:t>Timely trigger regarding Astrophysical Events</a:t>
                      </a:r>
                    </a:p>
                  </a:txBody>
                  <a:tcPr marL="9525" marR="9525" marT="9525" marB="0"/>
                </a:tc>
                <a:tc>
                  <a:txBody>
                    <a:bodyPr/>
                    <a:lstStyle/>
                    <a:p>
                      <a:pPr algn="l" fontAlgn="t"/>
                      <a:r>
                        <a:rPr lang="en-US" sz="800" b="0" i="0" u="none" strike="noStrike">
                          <a:solidFill>
                            <a:srgbClr val="000000"/>
                          </a:solidFill>
                          <a:effectLst/>
                          <a:latin typeface="Lucida Grande"/>
                        </a:rPr>
                        <a:t>The DUNE detector systems shall be configured to provide  information to other observatories on possible astrophysical events (such as a galactic supernova) in a short enough time to allow global coordination.   </a:t>
                      </a:r>
                    </a:p>
                  </a:txBody>
                  <a:tcPr marL="9525" marR="9525" marT="9525" marB="0"/>
                </a:tc>
                <a:tc>
                  <a:txBody>
                    <a:bodyPr/>
                    <a:lstStyle/>
                    <a:p>
                      <a:pPr algn="l" fontAlgn="t"/>
                      <a:r>
                        <a:rPr lang="en-US" sz="800" b="0" i="0" u="none" strike="noStrike">
                          <a:solidFill>
                            <a:srgbClr val="000000"/>
                          </a:solidFill>
                          <a:effectLst/>
                          <a:latin typeface="Lucida Grande"/>
                        </a:rPr>
                        <a:t>To obtain maximum scientific value out of a singular astronomical event, it is very important to inform all other observatories (including optical ones) immediately, so that they can begin observation of the evolution of the event. </a:t>
                      </a:r>
                    </a:p>
                  </a:txBody>
                  <a:tcPr marL="9525" marR="9525" marT="9525" marB="0"/>
                </a:tc>
                <a:tc>
                  <a:txBody>
                    <a:bodyPr/>
                    <a:lstStyle/>
                    <a:p>
                      <a:pPr algn="l" fontAlgn="t"/>
                      <a:r>
                        <a:rPr lang="en-US" sz="800" b="0" i="0" u="sng" strike="noStrike" dirty="0">
                          <a:solidFill>
                            <a:srgbClr val="0000FF"/>
                          </a:solidFill>
                          <a:effectLst/>
                          <a:latin typeface="Calibri" panose="020F0502020204030204" pitchFamily="34" charset="0"/>
                          <a:hlinkClick r:id="rId3" action="ppaction://hlinkfile"/>
                        </a:rPr>
                        <a:t>Glo-obj-5</a:t>
                      </a:r>
                      <a:endParaRPr lang="en-US" sz="800" b="0" i="0" u="sng" strike="noStrike" dirty="0">
                        <a:solidFill>
                          <a:srgbClr val="0000FF"/>
                        </a:solidFill>
                        <a:effectLst/>
                        <a:latin typeface="Calibri" panose="020F0502020204030204" pitchFamily="34" charset="0"/>
                      </a:endParaRPr>
                    </a:p>
                  </a:txBody>
                  <a:tcPr marL="9525" marR="9525" marT="9525" marB="0"/>
                </a:tc>
              </a:tr>
              <a:tr h="562061">
                <a:tc>
                  <a:txBody>
                    <a:bodyPr/>
                    <a:lstStyle/>
                    <a:p>
                      <a:pPr algn="l" fontAlgn="t"/>
                      <a:r>
                        <a:rPr lang="en-US" sz="800" b="0" i="0" u="none" strike="noStrike">
                          <a:solidFill>
                            <a:srgbClr val="000000"/>
                          </a:solidFill>
                          <a:effectLst/>
                          <a:latin typeface="Lucida Grande"/>
                        </a:rPr>
                        <a:t>Glo-Sci-34</a:t>
                      </a:r>
                    </a:p>
                  </a:txBody>
                  <a:tcPr marL="9525" marR="9525" marT="9525" marB="0"/>
                </a:tc>
                <a:tc>
                  <a:txBody>
                    <a:bodyPr/>
                    <a:lstStyle/>
                    <a:p>
                      <a:pPr algn="l" fontAlgn="t"/>
                      <a:r>
                        <a:rPr lang="en-US" sz="800" b="0" i="0" u="none" strike="noStrike">
                          <a:solidFill>
                            <a:srgbClr val="000000"/>
                          </a:solidFill>
                          <a:effectLst/>
                          <a:latin typeface="Lucida Grande"/>
                        </a:rPr>
                        <a:t>requirement</a:t>
                      </a:r>
                    </a:p>
                  </a:txBody>
                  <a:tcPr marL="9525" marR="9525" marT="9525" marB="0"/>
                </a:tc>
                <a:tc>
                  <a:txBody>
                    <a:bodyPr/>
                    <a:lstStyle/>
                    <a:p>
                      <a:pPr algn="l" fontAlgn="t"/>
                      <a:r>
                        <a:rPr lang="en-US" sz="800" b="0" i="0" u="none" strike="noStrike">
                          <a:solidFill>
                            <a:srgbClr val="000000"/>
                          </a:solidFill>
                          <a:effectLst/>
                          <a:latin typeface="Lucida Grande"/>
                        </a:rPr>
                        <a:t>Time Accuracy</a:t>
                      </a:r>
                    </a:p>
                  </a:txBody>
                  <a:tcPr marL="9525" marR="9525" marT="9525" marB="0"/>
                </a:tc>
                <a:tc>
                  <a:txBody>
                    <a:bodyPr/>
                    <a:lstStyle/>
                    <a:p>
                      <a:pPr algn="l" fontAlgn="t"/>
                      <a:r>
                        <a:rPr lang="en-US" sz="800" b="0" i="0" u="none" strike="noStrike">
                          <a:solidFill>
                            <a:srgbClr val="000000"/>
                          </a:solidFill>
                          <a:effectLst/>
                          <a:latin typeface="Lucida Grande"/>
                        </a:rPr>
                        <a:t>Individual event times shall be measured with sufficient time accuracy to allow correlation of event times between detectors that are geographically separated.</a:t>
                      </a:r>
                    </a:p>
                  </a:txBody>
                  <a:tcPr marL="9525" marR="9525" marT="9525" marB="0"/>
                </a:tc>
                <a:tc>
                  <a:txBody>
                    <a:bodyPr/>
                    <a:lstStyle/>
                    <a:p>
                      <a:pPr algn="l" fontAlgn="t"/>
                      <a:r>
                        <a:rPr lang="en-US" sz="800" b="0" i="0" u="none" strike="noStrike">
                          <a:solidFill>
                            <a:srgbClr val="000000"/>
                          </a:solidFill>
                          <a:effectLst/>
                          <a:latin typeface="Lucida Grande"/>
                        </a:rPr>
                        <a:t>This requirement will allow time correlations of events between various detectors across the world.  This could include correlation between the DUNE near and far detectors.  </a:t>
                      </a:r>
                    </a:p>
                  </a:txBody>
                  <a:tcPr marL="9525" marR="9525" marT="9525" marB="0"/>
                </a:tc>
                <a:tc>
                  <a:txBody>
                    <a:bodyPr/>
                    <a:lstStyle/>
                    <a:p>
                      <a:pPr algn="l" fontAlgn="t"/>
                      <a:r>
                        <a:rPr lang="en-US" sz="800" b="0" i="0" u="sng" strike="noStrike" dirty="0">
                          <a:solidFill>
                            <a:srgbClr val="0000FF"/>
                          </a:solidFill>
                          <a:effectLst/>
                          <a:latin typeface="Calibri" panose="020F0502020204030204" pitchFamily="34" charset="0"/>
                          <a:hlinkClick r:id="rId3" action="ppaction://hlinkfile"/>
                        </a:rPr>
                        <a:t>Glo-obj-5</a:t>
                      </a:r>
                      <a:endParaRPr lang="en-US" sz="800" b="0" i="0" u="sng" strike="noStrike" dirty="0">
                        <a:solidFill>
                          <a:srgbClr val="0000FF"/>
                        </a:solidFill>
                        <a:effectLst/>
                        <a:latin typeface="Calibri" panose="020F0502020204030204" pitchFamily="34" charset="0"/>
                      </a:endParaRPr>
                    </a:p>
                  </a:txBody>
                  <a:tcPr marL="9525" marR="9525" marT="9525" marB="0"/>
                </a:tc>
              </a:tr>
            </a:tbl>
          </a:graphicData>
        </a:graphic>
      </p:graphicFrame>
      <p:sp>
        <p:nvSpPr>
          <p:cNvPr id="6" name="Text Placeholder 5"/>
          <p:cNvSpPr>
            <a:spLocks noGrp="1"/>
          </p:cNvSpPr>
          <p:nvPr>
            <p:ph type="body" sz="half" idx="2"/>
          </p:nvPr>
        </p:nvSpPr>
        <p:spPr>
          <a:xfrm>
            <a:off x="609601" y="1435101"/>
            <a:ext cx="2578442" cy="4691063"/>
          </a:xfrm>
        </p:spPr>
        <p:txBody>
          <a:bodyPr/>
          <a:lstStyle/>
          <a:p>
            <a:r>
              <a:rPr lang="en-US" dirty="0" smtClean="0"/>
              <a:t>Global science requirements follow from global objectives, and result in performance requirements for the detectors</a:t>
            </a:r>
          </a:p>
          <a:p>
            <a:endParaRPr lang="en-US" dirty="0"/>
          </a:p>
          <a:p>
            <a:r>
              <a:rPr lang="en-US" dirty="0" smtClean="0"/>
              <a:t>A few examples shown, many more in dune-doc-112</a:t>
            </a:r>
            <a:endParaRPr lang="en-US" dirty="0"/>
          </a:p>
        </p:txBody>
      </p:sp>
    </p:spTree>
    <p:extLst>
      <p:ext uri="{BB962C8B-B14F-4D97-AF65-F5344CB8AC3E}">
        <p14:creationId xmlns:p14="http://schemas.microsoft.com/office/powerpoint/2010/main" val="334588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12</a:t>
            </a:fld>
            <a:endParaRPr lang="en-US"/>
          </a:p>
        </p:txBody>
      </p:sp>
      <p:sp>
        <p:nvSpPr>
          <p:cNvPr id="4" name="Title 3"/>
          <p:cNvSpPr>
            <a:spLocks noGrp="1"/>
          </p:cNvSpPr>
          <p:nvPr>
            <p:ph type="title"/>
          </p:nvPr>
        </p:nvSpPr>
        <p:spPr>
          <a:xfrm>
            <a:off x="339708" y="273051"/>
            <a:ext cx="2385059" cy="1162050"/>
          </a:xfrm>
        </p:spPr>
        <p:txBody>
          <a:bodyPr>
            <a:normAutofit/>
          </a:bodyPr>
          <a:lstStyle/>
          <a:p>
            <a:r>
              <a:rPr lang="en-US" sz="2400" dirty="0" smtClean="0"/>
              <a:t>Far Detector Requirements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41979753"/>
              </p:ext>
            </p:extLst>
          </p:nvPr>
        </p:nvGraphicFramePr>
        <p:xfrm>
          <a:off x="2994660" y="571499"/>
          <a:ext cx="8884921" cy="4838868"/>
        </p:xfrm>
        <a:graphic>
          <a:graphicData uri="http://schemas.openxmlformats.org/drawingml/2006/table">
            <a:tbl>
              <a:tblPr firstRow="1">
                <a:tableStyleId>{B301B821-A1FF-4177-AEE7-76D212191A09}</a:tableStyleId>
              </a:tblPr>
              <a:tblGrid>
                <a:gridCol w="925830"/>
                <a:gridCol w="628650"/>
                <a:gridCol w="754380"/>
                <a:gridCol w="2103120"/>
                <a:gridCol w="2160270"/>
                <a:gridCol w="1591096"/>
                <a:gridCol w="721575"/>
              </a:tblGrid>
              <a:tr h="130081">
                <a:tc>
                  <a:txBody>
                    <a:bodyPr/>
                    <a:lstStyle/>
                    <a:p>
                      <a:pPr algn="l" fontAlgn="t"/>
                      <a:r>
                        <a:rPr lang="en-US" sz="900" u="none" strike="noStrike" dirty="0">
                          <a:effectLst/>
                        </a:rPr>
                        <a:t>LArFD-L2-se-25</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heading</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Detection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This is the high level for PD </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 </a:t>
                      </a:r>
                      <a:r>
                        <a:rPr lang="en-US" sz="900" u="none" strike="noStrike" dirty="0" smtClean="0">
                          <a:effectLst/>
                        </a:rPr>
                        <a:t>Parent</a:t>
                      </a:r>
                    </a:p>
                    <a:p>
                      <a:pPr algn="l" fontAlgn="t"/>
                      <a:endParaRPr lang="en-US" sz="900" b="0" i="0" u="none" strike="noStrike" dirty="0">
                        <a:solidFill>
                          <a:srgbClr val="000000"/>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LArFD-L2-se-26</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design choice</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Detect Scintillation light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A photon detector shall be implemented and integrated into the TPC modular design to detect the time and intensity of scintillation light from ionizing radiation in the active portion of the liquid argon detector.</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It is important to integrate the photon detector into the current TPC design. This implies that the design must allow the TPC to function without interference, and the TPC must allow the scintillation light to reach the PD without being obscured.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3" action="ppaction://hlinkfile"/>
                        </a:rPr>
                        <a:t>larfd-l2-se-82</a:t>
                      </a:r>
                      <a:endParaRPr lang="en-US" sz="900" b="0" i="0" u="sng" strike="noStrike" dirty="0">
                        <a:solidFill>
                          <a:srgbClr val="0000FF"/>
                        </a:solidFill>
                        <a:effectLst/>
                        <a:latin typeface="Calibri" panose="020F0502020204030204" pitchFamily="34" charset="0"/>
                      </a:endParaRPr>
                    </a:p>
                  </a:txBody>
                  <a:tcPr marL="4773" marR="4773" marT="4773" marB="0"/>
                </a:tc>
              </a:tr>
              <a:tr h="5260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sng" strike="noStrike" dirty="0">
                          <a:effectLst/>
                          <a:hlinkClick r:id="rId4" action="ppaction://hlinkfile"/>
                        </a:rPr>
                        <a:t>larfd-l2-se-83</a:t>
                      </a:r>
                      <a:endParaRPr lang="en-US" sz="900" b="0" i="0" u="sng" strike="noStrike" dirty="0">
                        <a:solidFill>
                          <a:srgbClr val="0000FF"/>
                        </a:solidFill>
                        <a:effectLst/>
                        <a:latin typeface="Calibri" panose="020F0502020204030204" pitchFamily="34" charset="0"/>
                      </a:endParaRPr>
                    </a:p>
                  </a:txBody>
                  <a:tcPr marL="4773" marR="4773" marT="4773" marB="0"/>
                </a:tc>
              </a:tr>
              <a:tr h="645247">
                <a:tc>
                  <a:txBody>
                    <a:bodyPr/>
                    <a:lstStyle/>
                    <a:p>
                      <a:pPr algn="l" fontAlgn="t"/>
                      <a:r>
                        <a:rPr lang="en-US" sz="900" u="none" strike="noStrike">
                          <a:effectLst/>
                        </a:rPr>
                        <a:t>LArFD-L2-se-27</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design choice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Detector using light guides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detector shall consist of light guides suitably coated and doped to shift liquid argon scintillation photons of 128 nm and transport them into solid state detectors mounted on the light guides</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Defines the geometry.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5" action="ppaction://hlinkfile"/>
                        </a:rPr>
                        <a:t>larfd-l2-se-96</a:t>
                      </a:r>
                      <a:endParaRPr lang="en-US" sz="900" b="0" i="0" u="sng" strike="noStrike" dirty="0">
                        <a:solidFill>
                          <a:srgbClr val="0000FF"/>
                        </a:solidFill>
                        <a:effectLst/>
                        <a:latin typeface="Calibri" panose="020F0502020204030204" pitchFamily="34" charset="0"/>
                      </a:endParaRPr>
                    </a:p>
                  </a:txBody>
                  <a:tcPr marL="4773" marR="4773" marT="4773" marB="0"/>
                </a:tc>
              </a:tr>
              <a:tr h="645247">
                <a:tc>
                  <a:txBody>
                    <a:bodyPr/>
                    <a:lstStyle/>
                    <a:p>
                      <a:pPr algn="l" fontAlgn="t"/>
                      <a:r>
                        <a:rPr lang="en-US" sz="900" u="none" strike="noStrike">
                          <a:effectLst/>
                        </a:rPr>
                        <a:t>LArFD-L2-se-28</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requirement </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sytem performance I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system shall detect sufficient light  from events depositing visible energy &gt;200 MeV to efficiently measure the time and total intensity.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dirty="0">
                          <a:effectLst/>
                        </a:rPr>
                        <a:t>This is the region for </a:t>
                      </a:r>
                      <a:r>
                        <a:rPr lang="en-US" sz="900" u="none" strike="noStrike" dirty="0" smtClean="0">
                          <a:effectLst/>
                        </a:rPr>
                        <a:t>nucleon </a:t>
                      </a:r>
                      <a:r>
                        <a:rPr lang="en-US" sz="900" u="none" strike="noStrike" dirty="0">
                          <a:effectLst/>
                        </a:rPr>
                        <a:t>decay, </a:t>
                      </a:r>
                      <a:r>
                        <a:rPr lang="en-US" sz="900" u="none" strike="noStrike" dirty="0" smtClean="0">
                          <a:effectLst/>
                        </a:rPr>
                        <a:t>atmospheric </a:t>
                      </a:r>
                      <a:r>
                        <a:rPr lang="en-US" sz="900" u="none" strike="noStrike" dirty="0">
                          <a:effectLst/>
                        </a:rPr>
                        <a:t>neutrinos. The time </a:t>
                      </a:r>
                      <a:r>
                        <a:rPr lang="en-US" sz="900" u="none" strike="noStrike" dirty="0" smtClean="0">
                          <a:effectLst/>
                        </a:rPr>
                        <a:t>measurement </a:t>
                      </a:r>
                      <a:r>
                        <a:rPr lang="en-US" sz="900" u="none" strike="noStrike" dirty="0">
                          <a:effectLst/>
                        </a:rPr>
                        <a:t>is needed for vertex determination as specified in the parent. We require that this </a:t>
                      </a:r>
                      <a:r>
                        <a:rPr lang="en-US" sz="900" u="none" strike="noStrike" dirty="0" smtClean="0">
                          <a:effectLst/>
                        </a:rPr>
                        <a:t>efficiency </a:t>
                      </a:r>
                      <a:r>
                        <a:rPr lang="en-US" sz="900" u="none" strike="noStrike" dirty="0">
                          <a:effectLst/>
                        </a:rPr>
                        <a:t>be high since this is high priority physics. </a:t>
                      </a:r>
                      <a:endParaRPr lang="en-US" sz="9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If proton decay vertex in the fiducial cannot be determined well , then the sensitivity will be affected by backgrounds from cosmic ray muons.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3" action="ppaction://hlinkfile"/>
                        </a:rPr>
                        <a:t>larfd-l2-se-82</a:t>
                      </a:r>
                      <a:endParaRPr lang="en-US" sz="900" b="0" i="0" u="sng" strike="noStrike" dirty="0">
                        <a:solidFill>
                          <a:srgbClr val="0000FF"/>
                        </a:solidFill>
                        <a:effectLst/>
                        <a:latin typeface="Calibri" panose="020F0502020204030204" pitchFamily="34" charset="0"/>
                      </a:endParaRPr>
                    </a:p>
                  </a:txBody>
                  <a:tcPr marL="4773" marR="4773" marT="4773" marB="0"/>
                </a:tc>
              </a:tr>
              <a:tr h="774298">
                <a:tc>
                  <a:txBody>
                    <a:bodyPr/>
                    <a:lstStyle/>
                    <a:p>
                      <a:pPr algn="l" fontAlgn="t"/>
                      <a:r>
                        <a:rPr lang="en-US" sz="900" u="none" strike="noStrike">
                          <a:effectLst/>
                        </a:rPr>
                        <a:t>LArFD-L2-se-29</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requirement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Photon System perfromance II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The photon system shall detect sufficient light  from events depositing visible energy &lt;200 MeV to provide  a time measurement.  The efficiency of this meansurement shall be adequate for supernova burst events.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This points back to low energy measurement of vertex for supernova burst events.  Since the trigger is based on burst, the background is expected to be small, and so the main rationale behind this measurment is to improve the energy resolution.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none" strike="noStrike">
                          <a:effectLst/>
                        </a:rPr>
                        <a:t>Efficiency could vary significantly from visible energy of 5 MeV to 100 MeV.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4" action="ppaction://hlinkfile"/>
                        </a:rPr>
                        <a:t>larfd-l2-se-83</a:t>
                      </a:r>
                      <a:endParaRPr lang="en-US" sz="900" b="0" i="0" u="sng" strike="noStrike" dirty="0">
                        <a:solidFill>
                          <a:srgbClr val="0000FF"/>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LArFD-L2-se-30</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requirement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photon system materials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PD system  shall use only materials compatible with high purity liquid argon and minimal natural radioactivity.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6" action="ppaction://hlinkfile"/>
                        </a:rPr>
                        <a:t>larfd-l2-se-7</a:t>
                      </a:r>
                      <a:endParaRPr lang="en-US" sz="900" b="0" i="0" u="sng" strike="noStrike" dirty="0">
                        <a:solidFill>
                          <a:srgbClr val="0000FF"/>
                        </a:solidFill>
                        <a:effectLst/>
                        <a:latin typeface="Calibri" panose="020F0502020204030204" pitchFamily="34" charset="0"/>
                      </a:endParaRPr>
                    </a:p>
                  </a:txBody>
                  <a:tcPr marL="4773" marR="4773" marT="4773" marB="0"/>
                </a:tc>
              </a:tr>
              <a:tr h="2791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sng" strike="noStrike" dirty="0">
                          <a:effectLst/>
                          <a:hlinkClick r:id="rId7" action="ppaction://hlinkfile"/>
                        </a:rPr>
                        <a:t>glo-sci-8</a:t>
                      </a:r>
                      <a:endParaRPr lang="en-US" sz="900" b="0" i="0" u="sng" strike="noStrike" dirty="0">
                        <a:solidFill>
                          <a:srgbClr val="0000FF"/>
                        </a:solidFill>
                        <a:effectLst/>
                        <a:latin typeface="Calibri" panose="020F0502020204030204" pitchFamily="34" charset="0"/>
                      </a:endParaRPr>
                    </a:p>
                  </a:txBody>
                  <a:tcPr marL="4773" marR="4773" marT="4773" marB="0"/>
                </a:tc>
              </a:tr>
              <a:tr h="135503">
                <a:tc rowSpan="2">
                  <a:txBody>
                    <a:bodyPr/>
                    <a:lstStyle/>
                    <a:p>
                      <a:pPr algn="l" fontAlgn="t"/>
                      <a:r>
                        <a:rPr lang="en-US" sz="900" u="none" strike="noStrike">
                          <a:effectLst/>
                        </a:rPr>
                        <a:t>LArFD-L2-se-31</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requirement</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Photon system readout electronics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photon system readout electronics shall record waveforms continuously with sufficient precision  and range to achieve the key physics parameters</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resolution and dynamic range needs to be adjusted so that a few  photo-electron signal  can be detected with low noise.  The dynamic range needs to be sufficiently high to measure light from a muon traversing a TPC module.  </a:t>
                      </a:r>
                      <a:endParaRPr lang="en-US" sz="900" b="0" i="0" u="none" strike="noStrike">
                        <a:solidFill>
                          <a:srgbClr val="000000"/>
                        </a:solidFill>
                        <a:effectLst/>
                        <a:latin typeface="Calibri" panose="020F0502020204030204" pitchFamily="34" charset="0"/>
                      </a:endParaRPr>
                    </a:p>
                  </a:txBody>
                  <a:tcPr marL="4773" marR="4773" marT="4773" marB="0"/>
                </a:tc>
                <a:tc rowSpan="2">
                  <a:txBody>
                    <a:bodyPr/>
                    <a:lstStyle/>
                    <a:p>
                      <a:pPr algn="l" fontAlgn="t"/>
                      <a:r>
                        <a:rPr lang="en-US" sz="900" u="none" strike="noStrike">
                          <a:effectLst/>
                        </a:rPr>
                        <a:t>The current design readout will output time and pulse height continuously.  Need to be able to synchonize with the TPC.  </a:t>
                      </a:r>
                      <a:endParaRPr lang="en-US" sz="9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900" u="sng" strike="noStrike" dirty="0">
                          <a:effectLst/>
                          <a:hlinkClick r:id="rId7" action="ppaction://hlinkfile"/>
                        </a:rPr>
                        <a:t>glo-sci-8</a:t>
                      </a:r>
                      <a:endParaRPr lang="en-US" sz="900" b="0" i="0" u="sng" strike="noStrike" dirty="0">
                        <a:solidFill>
                          <a:srgbClr val="0000FF"/>
                        </a:solidFill>
                        <a:effectLst/>
                        <a:latin typeface="Calibri" panose="020F0502020204030204" pitchFamily="34" charset="0"/>
                      </a:endParaRPr>
                    </a:p>
                  </a:txBody>
                  <a:tcPr marL="4773" marR="4773" marT="4773" marB="0"/>
                </a:tc>
              </a:tr>
              <a:tr h="5678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a:xfrm>
            <a:off x="156519" y="1435101"/>
            <a:ext cx="2751438" cy="4691063"/>
          </a:xfrm>
        </p:spPr>
        <p:txBody>
          <a:bodyPr/>
          <a:lstStyle/>
          <a:p>
            <a:r>
              <a:rPr lang="en-US" dirty="0"/>
              <a:t>Requirements flow down from global objectives to global science requirements and finally to lower level performance requirements</a:t>
            </a:r>
            <a:endParaRPr lang="en-US" dirty="0"/>
          </a:p>
        </p:txBody>
      </p:sp>
    </p:spTree>
    <p:extLst>
      <p:ext uri="{BB962C8B-B14F-4D97-AF65-F5344CB8AC3E}">
        <p14:creationId xmlns:p14="http://schemas.microsoft.com/office/powerpoint/2010/main" val="258172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13</a:t>
            </a:fld>
            <a:endParaRPr lang="en-US"/>
          </a:p>
        </p:txBody>
      </p:sp>
      <p:sp>
        <p:nvSpPr>
          <p:cNvPr id="4" name="Title 3"/>
          <p:cNvSpPr>
            <a:spLocks noGrp="1"/>
          </p:cNvSpPr>
          <p:nvPr>
            <p:ph type="title"/>
          </p:nvPr>
        </p:nvSpPr>
        <p:spPr>
          <a:xfrm>
            <a:off x="339708" y="273051"/>
            <a:ext cx="2385059" cy="1162050"/>
          </a:xfrm>
        </p:spPr>
        <p:txBody>
          <a:bodyPr>
            <a:normAutofit/>
          </a:bodyPr>
          <a:lstStyle/>
          <a:p>
            <a:r>
              <a:rPr lang="en-US" sz="2400" dirty="0" smtClean="0"/>
              <a:t>Far Detector Requirements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64653849"/>
              </p:ext>
            </p:extLst>
          </p:nvPr>
        </p:nvGraphicFramePr>
        <p:xfrm>
          <a:off x="2994660" y="571499"/>
          <a:ext cx="8884921" cy="5038469"/>
        </p:xfrm>
        <a:graphic>
          <a:graphicData uri="http://schemas.openxmlformats.org/drawingml/2006/table">
            <a:tbl>
              <a:tblPr firstRow="1">
                <a:tableStyleId>{B301B821-A1FF-4177-AEE7-76D212191A09}</a:tableStyleId>
              </a:tblPr>
              <a:tblGrid>
                <a:gridCol w="1050118"/>
                <a:gridCol w="716692"/>
                <a:gridCol w="996779"/>
                <a:gridCol w="1812324"/>
                <a:gridCol w="2323070"/>
                <a:gridCol w="1264363"/>
                <a:gridCol w="721575"/>
              </a:tblGrid>
              <a:tr h="351026">
                <a:tc>
                  <a:txBody>
                    <a:bodyPr/>
                    <a:lstStyle/>
                    <a:p>
                      <a:pPr algn="l" fontAlgn="t"/>
                      <a:r>
                        <a:rPr lang="en-US" sz="1000" u="none" strike="noStrike" dirty="0">
                          <a:effectLst/>
                        </a:rPr>
                        <a:t>LArFD-L2-se-81</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heading</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Time measurements</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r>
              <a:tr h="1387870">
                <a:tc>
                  <a:txBody>
                    <a:bodyPr/>
                    <a:lstStyle/>
                    <a:p>
                      <a:pPr algn="l" fontAlgn="t"/>
                      <a:r>
                        <a:rPr lang="en-US" sz="1000" u="none" strike="noStrike" dirty="0">
                          <a:effectLst/>
                        </a:rPr>
                        <a:t>LArFD-L2-se-82</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requirement</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Event timing for high energy events </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time shall be measured with high efficiency to allow the measurement of the drift coordinate with sufficient precision for events with visible energy above 200 MeV.</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Time is  needed for Proton decay and atmospheric neutrino event fiducialization and energy resolution. The minimum visible energy for a P to K+ neutrino decay is ~200 MeV including fermi motion effects.   sufficient safety margin in terms of threshold needs to be discussed.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These are requirements for the photon detector</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dirty="0">
                          <a:effectLst/>
                          <a:hlinkClick r:id="rId3" action="ppaction://hlinkfile"/>
                        </a:rPr>
                        <a:t>glo-sci-27</a:t>
                      </a:r>
                      <a:endParaRPr lang="en-US" sz="1000" b="0" i="0" u="sng" strike="noStrike" dirty="0">
                        <a:solidFill>
                          <a:srgbClr val="0000FF"/>
                        </a:solidFill>
                        <a:effectLst/>
                        <a:latin typeface="Calibri" panose="020F0502020204030204" pitchFamily="34" charset="0"/>
                      </a:endParaRPr>
                    </a:p>
                  </a:txBody>
                  <a:tcPr marL="4773" marR="4773" marT="4773" marB="0"/>
                </a:tc>
              </a:tr>
              <a:tr h="1042255">
                <a:tc>
                  <a:txBody>
                    <a:bodyPr/>
                    <a:lstStyle/>
                    <a:p>
                      <a:pPr algn="l" fontAlgn="t"/>
                      <a:r>
                        <a:rPr lang="en-US" sz="1000" u="none" strike="noStrike">
                          <a:effectLst/>
                        </a:rPr>
                        <a:t>LArFD-L2-se-24</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Timing Accuracy, beam events</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The detector shall measure the absolute time of occurrence of events with accuracy sufficient to correlate with beam spill for beamline events</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the simulation of cosmic ray backgrounds indicate that timing of cosmic ray events with respect to beam spill is critical for background suppression.</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dirty="0">
                          <a:effectLst/>
                          <a:hlinkClick r:id="rId3" action="ppaction://hlinkfile"/>
                        </a:rPr>
                        <a:t>glo-sci-20</a:t>
                      </a:r>
                      <a:endParaRPr lang="en-US" sz="1000" b="0" i="0" u="sng" strike="noStrike" dirty="0">
                        <a:solidFill>
                          <a:srgbClr val="0000FF"/>
                        </a:solidFill>
                        <a:effectLst/>
                        <a:latin typeface="Calibri" panose="020F0502020204030204" pitchFamily="34" charset="0"/>
                      </a:endParaRPr>
                    </a:p>
                  </a:txBody>
                  <a:tcPr marL="4773" marR="4773" marT="4773" marB="0"/>
                </a:tc>
              </a:tr>
              <a:tr h="1387870">
                <a:tc>
                  <a:txBody>
                    <a:bodyPr/>
                    <a:lstStyle/>
                    <a:p>
                      <a:pPr algn="l" fontAlgn="t"/>
                      <a:r>
                        <a:rPr lang="en-US" sz="1000" u="none" strike="noStrike">
                          <a:effectLst/>
                        </a:rPr>
                        <a:t>LArFD-L2-se-83</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Event timing for low energy events.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Event time for events with visible energy &lt;200 MeV shall be measured with high efficiency and sufficient precision to correct for drift time and  improve  energy resolution. </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The </a:t>
                      </a:r>
                      <a:r>
                        <a:rPr lang="en-US" sz="1000" u="none" strike="noStrike" dirty="0" err="1">
                          <a:effectLst/>
                        </a:rPr>
                        <a:t>drfit</a:t>
                      </a:r>
                      <a:r>
                        <a:rPr lang="en-US" sz="1000" u="none" strike="noStrike" dirty="0">
                          <a:effectLst/>
                        </a:rPr>
                        <a:t> time correction for supernova induced electron tracks is expected to improve the energy resolution from ~20% to &lt;10%.  This is only one contribution to the supernova energy resolution.  The resolution contribution due to other sources such as the nuclear states and </a:t>
                      </a:r>
                      <a:r>
                        <a:rPr lang="en-US" sz="1000" u="none" strike="noStrike" dirty="0" err="1">
                          <a:effectLst/>
                        </a:rPr>
                        <a:t>deexcitation</a:t>
                      </a:r>
                      <a:r>
                        <a:rPr lang="en-US" sz="1000" u="none" strike="noStrike" dirty="0">
                          <a:effectLst/>
                        </a:rPr>
                        <a:t> gammas must be understood.  </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These are requirements for the photon detector</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dirty="0">
                          <a:effectLst/>
                          <a:hlinkClick r:id="rId3" action="ppaction://hlinkfile"/>
                        </a:rPr>
                        <a:t>glo-sci-8</a:t>
                      </a:r>
                      <a:endParaRPr lang="en-US" sz="1000" b="0" i="0" u="sng" strike="noStrike" dirty="0">
                        <a:solidFill>
                          <a:srgbClr val="0000FF"/>
                        </a:solidFill>
                        <a:effectLst/>
                        <a:latin typeface="Calibri" panose="020F0502020204030204" pitchFamily="34" charset="0"/>
                      </a:endParaRPr>
                    </a:p>
                  </a:txBody>
                  <a:tcPr marL="4773" marR="4773" marT="4773" marB="0"/>
                </a:tc>
              </a:tr>
              <a:tr h="869448">
                <a:tc>
                  <a:txBody>
                    <a:bodyPr/>
                    <a:lstStyle/>
                    <a:p>
                      <a:pPr algn="l" fontAlgn="t"/>
                      <a:r>
                        <a:rPr lang="en-US" sz="1000" u="none" strike="noStrike">
                          <a:effectLst/>
                        </a:rPr>
                        <a:t>LArFD-L2-se-84</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requirement</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Absolute event timing</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Absolute event time shall be measured with sufficient accuracy to allow global analysis of supernova neutrino wave front.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a:effectLst/>
                        </a:rPr>
                        <a:t>Needed for SN global inter-experiment absolute time measurement.  Since the wavefront should take ~30 ms to cross the planet, an accuracy of &lt;2 ms should be sufficient.  </a:t>
                      </a:r>
                      <a:endParaRPr lang="en-US" sz="1000" b="0" i="0" u="none" strike="noStrike">
                        <a:solidFill>
                          <a:srgbClr val="000000"/>
                        </a:solidFill>
                        <a:effectLst/>
                        <a:latin typeface="Calibri" panose="020F0502020204030204" pitchFamily="34" charset="0"/>
                      </a:endParaRPr>
                    </a:p>
                  </a:txBody>
                  <a:tcPr marL="4773" marR="4773" marT="4773" marB="0"/>
                </a:tc>
                <a:tc>
                  <a:txBody>
                    <a:bodyPr/>
                    <a:lstStyle/>
                    <a:p>
                      <a:pPr algn="l" fontAlgn="t"/>
                      <a:r>
                        <a:rPr lang="en-US" sz="1000" u="none" strike="noStrike" dirty="0">
                          <a:effectLst/>
                        </a:rPr>
                        <a:t>These are requirements for the photon detector</a:t>
                      </a:r>
                      <a:endParaRPr lang="en-US" sz="10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000" u="sng" strike="noStrike" dirty="0">
                          <a:effectLst/>
                          <a:hlinkClick r:id="rId3" action="ppaction://hlinkfile"/>
                        </a:rPr>
                        <a:t>glo-sci-34</a:t>
                      </a:r>
                      <a:endParaRPr lang="en-US" sz="1000" b="0" i="0" u="sng" strike="noStrike" dirty="0">
                        <a:solidFill>
                          <a:srgbClr val="0000FF"/>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a:xfrm>
            <a:off x="156519" y="1435101"/>
            <a:ext cx="2751438" cy="4691063"/>
          </a:xfrm>
        </p:spPr>
        <p:txBody>
          <a:bodyPr/>
          <a:lstStyle/>
          <a:p>
            <a:r>
              <a:rPr lang="en-US" dirty="0" smtClean="0"/>
              <a:t>Requirements flow down from global objectives to global science requirements and finally to lower level performance requirements</a:t>
            </a:r>
            <a:endParaRPr lang="en-US" dirty="0"/>
          </a:p>
        </p:txBody>
      </p:sp>
    </p:spTree>
    <p:extLst>
      <p:ext uri="{BB962C8B-B14F-4D97-AF65-F5344CB8AC3E}">
        <p14:creationId xmlns:p14="http://schemas.microsoft.com/office/powerpoint/2010/main" val="95514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14</a:t>
            </a:fld>
            <a:endParaRPr lang="en-US"/>
          </a:p>
        </p:txBody>
      </p:sp>
      <p:sp>
        <p:nvSpPr>
          <p:cNvPr id="4" name="Title 3"/>
          <p:cNvSpPr>
            <a:spLocks noGrp="1"/>
          </p:cNvSpPr>
          <p:nvPr>
            <p:ph type="title"/>
          </p:nvPr>
        </p:nvSpPr>
        <p:spPr>
          <a:xfrm>
            <a:off x="339708" y="273051"/>
            <a:ext cx="2385059" cy="1162050"/>
          </a:xfrm>
        </p:spPr>
        <p:txBody>
          <a:bodyPr>
            <a:normAutofit/>
          </a:bodyPr>
          <a:lstStyle/>
          <a:p>
            <a:r>
              <a:rPr lang="en-US" sz="2400" dirty="0" smtClean="0"/>
              <a:t>Far Detector Parameter</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9787014"/>
              </p:ext>
            </p:extLst>
          </p:nvPr>
        </p:nvGraphicFramePr>
        <p:xfrm>
          <a:off x="2986422" y="273051"/>
          <a:ext cx="8884921" cy="5155013"/>
        </p:xfrm>
        <a:graphic>
          <a:graphicData uri="http://schemas.openxmlformats.org/drawingml/2006/table">
            <a:tbl>
              <a:tblPr firstRow="1">
                <a:tableStyleId>{B301B821-A1FF-4177-AEE7-76D212191A09}</a:tableStyleId>
              </a:tblPr>
              <a:tblGrid>
                <a:gridCol w="1050118"/>
                <a:gridCol w="716692"/>
                <a:gridCol w="988541"/>
                <a:gridCol w="1820562"/>
                <a:gridCol w="2323070"/>
                <a:gridCol w="1264363"/>
                <a:gridCol w="721575"/>
              </a:tblGrid>
              <a:tr h="411665">
                <a:tc>
                  <a:txBody>
                    <a:bodyPr/>
                    <a:lstStyle/>
                    <a:p>
                      <a:pPr algn="l" fontAlgn="b"/>
                      <a:r>
                        <a:rPr lang="en-US" sz="1200" b="0" i="0" u="none" strike="noStrike" dirty="0">
                          <a:solidFill>
                            <a:srgbClr val="000000"/>
                          </a:solidFill>
                          <a:effectLst/>
                          <a:latin typeface="Calibri" panose="020F0502020204030204" pitchFamily="34" charset="0"/>
                        </a:rPr>
                        <a:t>Item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Value</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Unit</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Comment</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Associated requirement</a:t>
                      </a:r>
                    </a:p>
                  </a:txBody>
                  <a:tcPr marL="9525" marR="9525" marT="9525" marB="0" anchor="b"/>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73" marR="4773" marT="4773" marB="0"/>
                </a:tc>
              </a:tr>
              <a:tr h="440115">
                <a:tc>
                  <a:txBody>
                    <a:bodyPr/>
                    <a:lstStyle/>
                    <a:p>
                      <a:pPr algn="l" fontAlgn="b"/>
                      <a:r>
                        <a:rPr lang="en-US" sz="1200" b="0" i="0" u="none" strike="noStrike">
                          <a:solidFill>
                            <a:srgbClr val="000000"/>
                          </a:solidFill>
                          <a:effectLst/>
                          <a:latin typeface="Calibri" panose="020F0502020204030204" pitchFamily="34" charset="0"/>
                        </a:rPr>
                        <a:t>Physics Measurments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t"/>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endParaRPr lang="en-US" sz="1200" b="0" i="0" u="none" strike="noStrike">
                        <a:solidFill>
                          <a:srgbClr val="000000"/>
                        </a:solidFill>
                        <a:effectLst/>
                        <a:latin typeface="Calibri" panose="020F0502020204030204" pitchFamily="34" charset="0"/>
                      </a:endParaRPr>
                    </a:p>
                  </a:txBody>
                  <a:tcPr marL="4773" marR="4773" marT="4773" marB="0"/>
                </a:tc>
              </a:tr>
              <a:tr h="825597">
                <a:tc>
                  <a:txBody>
                    <a:bodyPr/>
                    <a:lstStyle/>
                    <a:p>
                      <a:pPr algn="l" fontAlgn="b"/>
                      <a:r>
                        <a:rPr lang="en-US" sz="1200" b="0" i="0" u="none" strike="noStrike" dirty="0">
                          <a:solidFill>
                            <a:srgbClr val="000000"/>
                          </a:solidFill>
                          <a:effectLst/>
                          <a:latin typeface="Calibri" panose="020F0502020204030204" pitchFamily="34" charset="0"/>
                        </a:rPr>
                        <a:t>Minimum Goal Proton Decay to K+ and neutrino</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&gt;10^34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years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Set limit at 90%</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glo-obj-4 </a:t>
                      </a:r>
                    </a:p>
                  </a:txBody>
                  <a:tcPr marL="9525" marR="9525" marT="9525" marB="0" anchor="b"/>
                </a:tc>
                <a:tc>
                  <a:txBody>
                    <a:bodyPr/>
                    <a:lstStyle/>
                    <a:p>
                      <a:pPr algn="l" fontAlgn="t"/>
                      <a:r>
                        <a:rPr lang="en-US" sz="1200" u="none" strike="noStrike" dirty="0">
                          <a:effectLst/>
                        </a:rPr>
                        <a:t>These are requirements for the photon detector</a:t>
                      </a:r>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200" u="sng" strike="noStrike" dirty="0">
                          <a:effectLst/>
                          <a:hlinkClick r:id="rId3" action="ppaction://hlinkfile"/>
                        </a:rPr>
                        <a:t>glo-sci-27</a:t>
                      </a:r>
                      <a:endParaRPr lang="en-US" sz="1200" b="0" i="0" u="sng" strike="noStrike" dirty="0">
                        <a:solidFill>
                          <a:srgbClr val="0000FF"/>
                        </a:solidFill>
                        <a:effectLst/>
                        <a:latin typeface="Calibri" panose="020F0502020204030204" pitchFamily="34" charset="0"/>
                      </a:endParaRPr>
                    </a:p>
                  </a:txBody>
                  <a:tcPr marL="4773" marR="4773" marT="4773" marB="0"/>
                </a:tc>
              </a:tr>
              <a:tr h="654587">
                <a:tc>
                  <a:txBody>
                    <a:bodyPr/>
                    <a:lstStyle/>
                    <a:p>
                      <a:pPr algn="l" fontAlgn="b"/>
                      <a:r>
                        <a:rPr lang="en-US" sz="1200" b="0" i="0" u="none" strike="noStrike">
                          <a:solidFill>
                            <a:srgbClr val="000000"/>
                          </a:solidFill>
                          <a:effectLst/>
                          <a:latin typeface="Calibri" panose="020F0502020204030204" pitchFamily="34" charset="0"/>
                        </a:rPr>
                        <a:t>Goal for Proton decay to K+ and neutrino</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&gt;3 10^35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years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set limit with the full scope detector and </a:t>
                      </a:r>
                      <a:r>
                        <a:rPr lang="en-US" sz="1200" b="0" i="0" u="none" strike="noStrike" dirty="0" err="1">
                          <a:solidFill>
                            <a:srgbClr val="000000"/>
                          </a:solidFill>
                          <a:effectLst/>
                          <a:latin typeface="Calibri" panose="020F0502020204030204" pitchFamily="34" charset="0"/>
                        </a:rPr>
                        <a:t>livetime</a:t>
                      </a:r>
                      <a:r>
                        <a:rPr lang="en-US" sz="1200" b="0" i="0" u="none" strike="noStrike" dirty="0">
                          <a:solidFill>
                            <a:srgbClr val="000000"/>
                          </a:solidFill>
                          <a:effectLst/>
                          <a:latin typeface="Calibri" panose="020F0502020204030204" pitchFamily="34" charset="0"/>
                        </a:rPr>
                        <a:t> of 10 </a:t>
                      </a:r>
                      <a:r>
                        <a:rPr lang="en-US" sz="1200" b="0" i="0" u="none" strike="noStrike" dirty="0" err="1">
                          <a:solidFill>
                            <a:srgbClr val="000000"/>
                          </a:solidFill>
                          <a:effectLst/>
                          <a:latin typeface="Calibri" panose="020F0502020204030204" pitchFamily="34" charset="0"/>
                        </a:rPr>
                        <a:t>yrs</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glo-obj-4</a:t>
                      </a:r>
                    </a:p>
                  </a:txBody>
                  <a:tcPr marL="9525" marR="9525" marT="9525" marB="0" anchor="b"/>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200" u="sng" strike="noStrike" dirty="0">
                          <a:effectLst/>
                          <a:hlinkClick r:id="rId3" action="ppaction://hlinkfile"/>
                        </a:rPr>
                        <a:t>glo-sci-20</a:t>
                      </a:r>
                      <a:endParaRPr lang="en-US" sz="1200" b="0" i="0" u="sng" strike="noStrike" dirty="0">
                        <a:solidFill>
                          <a:srgbClr val="0000FF"/>
                        </a:solidFill>
                        <a:effectLst/>
                        <a:latin typeface="Calibri" panose="020F0502020204030204" pitchFamily="34" charset="0"/>
                      </a:endParaRPr>
                    </a:p>
                  </a:txBody>
                  <a:tcPr marL="4773" marR="4773" marT="4773" marB="0"/>
                </a:tc>
              </a:tr>
              <a:tr h="920140">
                <a:tc>
                  <a:txBody>
                    <a:bodyPr/>
                    <a:lstStyle/>
                    <a:p>
                      <a:pPr algn="l" fontAlgn="b"/>
                      <a:r>
                        <a:rPr lang="en-US" sz="1200" b="0" i="0" u="none" strike="noStrike" dirty="0">
                          <a:solidFill>
                            <a:srgbClr val="000000"/>
                          </a:solidFill>
                          <a:effectLst/>
                          <a:latin typeface="Calibri" panose="020F0502020204030204" pitchFamily="34" charset="0"/>
                        </a:rPr>
                        <a:t>Mass hierarchy resolution with </a:t>
                      </a:r>
                      <a:r>
                        <a:rPr lang="en-US" sz="1200" b="0" i="0" u="none" strike="noStrike" dirty="0" smtClean="0">
                          <a:solidFill>
                            <a:srgbClr val="000000"/>
                          </a:solidFill>
                          <a:effectLst/>
                          <a:latin typeface="Calibri" panose="020F0502020204030204" pitchFamily="34" charset="0"/>
                        </a:rPr>
                        <a:t>Atmospheric </a:t>
                      </a:r>
                      <a:r>
                        <a:rPr lang="en-US" sz="1200" b="0" i="0" u="none" strike="noStrike" dirty="0">
                          <a:solidFill>
                            <a:srgbClr val="000000"/>
                          </a:solidFill>
                          <a:effectLst/>
                          <a:latin typeface="Calibri" panose="020F0502020204030204" pitchFamily="34" charset="0"/>
                        </a:rPr>
                        <a:t>neutrinos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&gt; 3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sigma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using independent techniques from beam neutrinos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glo-obj-8 </a:t>
                      </a:r>
                    </a:p>
                  </a:txBody>
                  <a:tcPr marL="9525" marR="9525" marT="9525" marB="0" anchor="b"/>
                </a:tc>
                <a:tc>
                  <a:txBody>
                    <a:bodyPr/>
                    <a:lstStyle/>
                    <a:p>
                      <a:pPr algn="l" fontAlgn="t"/>
                      <a:r>
                        <a:rPr lang="en-US" sz="1200" u="none" strike="noStrike" dirty="0">
                          <a:effectLst/>
                        </a:rPr>
                        <a:t>These are requirements for the photon detector</a:t>
                      </a:r>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200" u="sng" strike="noStrike" dirty="0">
                          <a:effectLst/>
                          <a:hlinkClick r:id="rId3" action="ppaction://hlinkfile"/>
                        </a:rPr>
                        <a:t>glo-sci-8</a:t>
                      </a:r>
                      <a:endParaRPr lang="en-US" sz="1200" b="0" i="0" u="sng" strike="noStrike" dirty="0">
                        <a:solidFill>
                          <a:srgbClr val="0000FF"/>
                        </a:solidFill>
                        <a:effectLst/>
                        <a:latin typeface="Calibri" panose="020F0502020204030204" pitchFamily="34" charset="0"/>
                      </a:endParaRPr>
                    </a:p>
                  </a:txBody>
                  <a:tcPr marL="4773" marR="4773" marT="4773" marB="0"/>
                </a:tc>
              </a:tr>
              <a:tr h="654587">
                <a:tc>
                  <a:txBody>
                    <a:bodyPr/>
                    <a:lstStyle/>
                    <a:p>
                      <a:pPr algn="l" fontAlgn="b"/>
                      <a:r>
                        <a:rPr lang="en-US" sz="1200" b="0" i="0" u="none" strike="noStrike">
                          <a:solidFill>
                            <a:srgbClr val="000000"/>
                          </a:solidFill>
                          <a:effectLst/>
                          <a:latin typeface="Calibri" panose="020F0502020204030204" pitchFamily="34" charset="0"/>
                        </a:rPr>
                        <a:t>Detection of supernova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&gt;1000 </a:t>
                      </a:r>
                    </a:p>
                  </a:txBody>
                  <a:tcPr marL="9525" marR="9525" marT="9525" marB="0" anchor="b"/>
                </a:tc>
                <a:tc>
                  <a:txBody>
                    <a:bodyPr/>
                    <a:lstStyle/>
                    <a:p>
                      <a:pPr algn="l" fontAlgn="b"/>
                      <a:r>
                        <a:rPr lang="en-US" sz="1200" b="0" i="0" u="none" strike="noStrike">
                          <a:solidFill>
                            <a:srgbClr val="000000"/>
                          </a:solidFill>
                          <a:effectLst/>
                          <a:latin typeface="Calibri" panose="020F0502020204030204" pitchFamily="34" charset="0"/>
                        </a:rPr>
                        <a:t>events/10 sec burst</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Yield from galactic event will depend on distance, energy </a:t>
                      </a:r>
                      <a:r>
                        <a:rPr lang="en-US" sz="1200" b="0" i="0" u="none" strike="noStrike" dirty="0" smtClean="0">
                          <a:solidFill>
                            <a:srgbClr val="000000"/>
                          </a:solidFill>
                          <a:effectLst/>
                          <a:latin typeface="Calibri" panose="020F0502020204030204" pitchFamily="34" charset="0"/>
                        </a:rPr>
                        <a:t>threshold</a:t>
                      </a:r>
                      <a:r>
                        <a:rPr lang="en-US" sz="1200" b="0" i="0" u="none" strike="noStrike" dirty="0">
                          <a:solidFill>
                            <a:srgbClr val="000000"/>
                          </a:solidFill>
                          <a:effectLst/>
                          <a:latin typeface="Calibri" panose="020F0502020204030204" pitchFamily="34" charset="0"/>
                        </a:rPr>
                        <a:t>, detector size. </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glo-obj-5</a:t>
                      </a:r>
                    </a:p>
                  </a:txBody>
                  <a:tcPr marL="9525" marR="9525" marT="9525" marB="0" anchor="b"/>
                </a:tc>
                <a:tc>
                  <a:txBody>
                    <a:bodyPr/>
                    <a:lstStyle/>
                    <a:p>
                      <a:pPr algn="l" fontAlgn="t"/>
                      <a:r>
                        <a:rPr lang="en-US" sz="1200" u="none" strike="noStrike" dirty="0">
                          <a:effectLst/>
                        </a:rPr>
                        <a:t>These are requirements for the photon detector</a:t>
                      </a:r>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r>
                        <a:rPr lang="en-US" sz="1200" u="sng" strike="noStrike" dirty="0">
                          <a:effectLst/>
                          <a:hlinkClick r:id="rId3" action="ppaction://hlinkfile"/>
                        </a:rPr>
                        <a:t>glo-sci-34</a:t>
                      </a:r>
                      <a:endParaRPr lang="en-US" sz="1200" b="0" i="0" u="sng" strike="noStrike" dirty="0">
                        <a:solidFill>
                          <a:srgbClr val="0000FF"/>
                        </a:solidFill>
                        <a:effectLst/>
                        <a:latin typeface="Calibri" panose="020F0502020204030204" pitchFamily="34" charset="0"/>
                      </a:endParaRPr>
                    </a:p>
                  </a:txBody>
                  <a:tcPr marL="4773" marR="4773" marT="4773" marB="0"/>
                </a:tc>
              </a:tr>
              <a:tr h="512029">
                <a:tc>
                  <a:txBody>
                    <a:bodyPr/>
                    <a:lstStyle/>
                    <a:p>
                      <a:pPr algn="l" fontAlgn="ctr"/>
                      <a:r>
                        <a:rPr lang="en-US" sz="1200" b="0" i="0" u="none" strike="noStrike" dirty="0">
                          <a:solidFill>
                            <a:srgbClr val="000000"/>
                          </a:solidFill>
                          <a:effectLst/>
                          <a:latin typeface="Calibri" panose="020F0502020204030204" pitchFamily="34" charset="0"/>
                        </a:rPr>
                        <a:t>Photon  yield minimum </a:t>
                      </a:r>
                    </a:p>
                  </a:txBody>
                  <a:tcPr marL="9525" marR="9525" marT="9525" marB="0" anchor="ctr"/>
                </a:tc>
                <a:tc>
                  <a:txBody>
                    <a:bodyPr/>
                    <a:lstStyle/>
                    <a:p>
                      <a:pPr algn="l" fontAlgn="ctr"/>
                      <a:r>
                        <a:rPr lang="en-US" sz="1200" b="0" i="0" u="none" strike="noStrike">
                          <a:solidFill>
                            <a:srgbClr val="000000"/>
                          </a:solidFill>
                          <a:effectLst/>
                          <a:latin typeface="Calibri" panose="020F0502020204030204" pitchFamily="34" charset="0"/>
                        </a:rPr>
                        <a:t>0.1</a:t>
                      </a:r>
                    </a:p>
                  </a:txBody>
                  <a:tcPr marL="9525" marR="9525" marT="9525" marB="0" anchor="ctr"/>
                </a:tc>
                <a:tc>
                  <a:txBody>
                    <a:bodyPr/>
                    <a:lstStyle/>
                    <a:p>
                      <a:pPr algn="l" fontAlgn="ctr"/>
                      <a:r>
                        <a:rPr lang="en-US" sz="1200" b="0" i="0" u="none" strike="noStrike" dirty="0">
                          <a:solidFill>
                            <a:srgbClr val="000000"/>
                          </a:solidFill>
                          <a:effectLst/>
                          <a:latin typeface="Calibri" panose="020F0502020204030204" pitchFamily="34" charset="0"/>
                        </a:rPr>
                        <a:t>PE/MeV</a:t>
                      </a:r>
                    </a:p>
                  </a:txBody>
                  <a:tcPr marL="9525" marR="9525" marT="9525" marB="0" anchor="ctr"/>
                </a:tc>
                <a:tc>
                  <a:txBody>
                    <a:bodyPr/>
                    <a:lstStyle/>
                    <a:p>
                      <a:endParaRPr lang="en-US" sz="1200" dirty="0"/>
                    </a:p>
                  </a:txBody>
                  <a:tcPr marL="9525" marR="9525" marT="9525" marB="0" anchor="ctr"/>
                </a:tc>
                <a:tc>
                  <a:txBody>
                    <a:bodyPr/>
                    <a:lstStyle/>
                    <a:p>
                      <a:pPr algn="l" fontAlgn="ctr"/>
                      <a:r>
                        <a:rPr lang="en-US" sz="1200" b="0" i="0" u="none" strike="noStrike" dirty="0">
                          <a:solidFill>
                            <a:srgbClr val="000000"/>
                          </a:solidFill>
                          <a:effectLst/>
                          <a:latin typeface="Calibri" panose="020F0502020204030204" pitchFamily="34" charset="0"/>
                        </a:rPr>
                        <a:t>Larfd-L2-se-28 =&gt; Ability to trigger @ 88 % eff.  at 200 MeV visible energy </a:t>
                      </a:r>
                    </a:p>
                  </a:txBody>
                  <a:tcPr marL="9525" marR="9525" marT="9525" marB="0" anchor="ctr"/>
                </a:tc>
                <a:tc>
                  <a:txBody>
                    <a:bodyPr/>
                    <a:lstStyle/>
                    <a:p>
                      <a:pPr algn="l" fontAlgn="t"/>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endParaRPr lang="en-US" sz="1200" b="0" i="0" u="sng" strike="noStrike" dirty="0">
                        <a:solidFill>
                          <a:srgbClr val="0000FF"/>
                        </a:solidFill>
                        <a:effectLst/>
                        <a:latin typeface="Calibri" panose="020F0502020204030204" pitchFamily="34" charset="0"/>
                      </a:endParaRPr>
                    </a:p>
                  </a:txBody>
                  <a:tcPr marL="4773" marR="4773" marT="4773" marB="0"/>
                </a:tc>
              </a:tr>
              <a:tr h="654587">
                <a:tc>
                  <a:txBody>
                    <a:bodyPr/>
                    <a:lstStyle/>
                    <a:p>
                      <a:pPr algn="l" fontAlgn="ctr"/>
                      <a:r>
                        <a:rPr lang="en-US" sz="1200" b="0" i="0" u="none" strike="noStrike">
                          <a:solidFill>
                            <a:srgbClr val="000000"/>
                          </a:solidFill>
                          <a:effectLst/>
                          <a:latin typeface="Calibri" panose="020F0502020204030204" pitchFamily="34" charset="0"/>
                        </a:rPr>
                        <a:t>Photon time resolution </a:t>
                      </a:r>
                    </a:p>
                  </a:txBody>
                  <a:tcPr marL="9525" marR="9525" marT="9525" marB="0" anchor="ctr"/>
                </a:tc>
                <a:tc>
                  <a:txBody>
                    <a:bodyPr/>
                    <a:lstStyle/>
                    <a:p>
                      <a:pPr algn="l" fontAlgn="ctr"/>
                      <a:r>
                        <a:rPr lang="en-US"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en-US" sz="1200" b="0" i="0" u="none" strike="noStrike">
                          <a:solidFill>
                            <a:srgbClr val="000000"/>
                          </a:solidFill>
                          <a:effectLst/>
                          <a:latin typeface="Calibri" panose="020F0502020204030204" pitchFamily="34" charset="0"/>
                        </a:rPr>
                        <a:t>Micro-sec</a:t>
                      </a:r>
                    </a:p>
                  </a:txBody>
                  <a:tcPr marL="9525" marR="9525" marT="9525" marB="0" anchor="ctr"/>
                </a:tc>
                <a:tc>
                  <a:txBody>
                    <a:bodyPr/>
                    <a:lstStyle/>
                    <a:p>
                      <a:endParaRPr lang="en-US" sz="1200" dirty="0"/>
                    </a:p>
                  </a:txBody>
                  <a:tcPr marL="9525" marR="9525" marT="9525" marB="0" anchor="ctr"/>
                </a:tc>
                <a:tc>
                  <a:txBody>
                    <a:bodyPr/>
                    <a:lstStyle/>
                    <a:p>
                      <a:pPr algn="l" fontAlgn="ctr"/>
                      <a:r>
                        <a:rPr lang="es-ES" sz="1200" b="0" i="0" u="none" strike="noStrike" dirty="0">
                          <a:solidFill>
                            <a:srgbClr val="000000"/>
                          </a:solidFill>
                          <a:effectLst/>
                          <a:latin typeface="Calibri" panose="020F0502020204030204" pitchFamily="34" charset="0"/>
                        </a:rPr>
                        <a:t>larfd-L2-se-28=&gt; larfd-L2-se-82 =&gt; </a:t>
                      </a:r>
                      <a:r>
                        <a:rPr lang="es-ES" sz="1200" b="0" i="0" u="none" strike="noStrike" dirty="0" err="1">
                          <a:solidFill>
                            <a:srgbClr val="000000"/>
                          </a:solidFill>
                          <a:effectLst/>
                          <a:latin typeface="Calibri" panose="020F0502020204030204" pitchFamily="34" charset="0"/>
                        </a:rPr>
                        <a:t>Proton</a:t>
                      </a:r>
                      <a:r>
                        <a:rPr lang="es-ES" sz="1200" b="0" i="0" u="none" strike="noStrike" dirty="0">
                          <a:solidFill>
                            <a:srgbClr val="000000"/>
                          </a:solidFill>
                          <a:effectLst/>
                          <a:latin typeface="Calibri" panose="020F0502020204030204" pitchFamily="34" charset="0"/>
                        </a:rPr>
                        <a:t> </a:t>
                      </a:r>
                      <a:r>
                        <a:rPr lang="es-ES" sz="1200" b="0" i="0" u="none" strike="noStrike" dirty="0" err="1">
                          <a:solidFill>
                            <a:srgbClr val="000000"/>
                          </a:solidFill>
                          <a:effectLst/>
                          <a:latin typeface="Calibri" panose="020F0502020204030204" pitchFamily="34" charset="0"/>
                        </a:rPr>
                        <a:t>decay</a:t>
                      </a:r>
                      <a:r>
                        <a:rPr lang="es-ES" sz="1200" b="0" i="0" u="none" strike="noStrike" dirty="0">
                          <a:solidFill>
                            <a:srgbClr val="000000"/>
                          </a:solidFill>
                          <a:effectLst/>
                          <a:latin typeface="Calibri" panose="020F0502020204030204" pitchFamily="34" charset="0"/>
                        </a:rPr>
                        <a:t>   larfd-L2-se-29=&gt; larfd-L2-se-83 =&gt; SN </a:t>
                      </a:r>
                      <a:r>
                        <a:rPr lang="es-ES" sz="1200" b="0" i="0" u="none" strike="noStrike" dirty="0" err="1">
                          <a:solidFill>
                            <a:srgbClr val="000000"/>
                          </a:solidFill>
                          <a:effectLst/>
                          <a:latin typeface="Calibri" panose="020F0502020204030204" pitchFamily="34" charset="0"/>
                        </a:rPr>
                        <a:t>resolu</a:t>
                      </a:r>
                      <a:endParaRPr lang="es-E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endParaRPr lang="en-US" sz="1200" b="0" i="0" u="none" strike="noStrike" dirty="0">
                        <a:solidFill>
                          <a:srgbClr val="000000"/>
                        </a:solidFill>
                        <a:effectLst/>
                        <a:latin typeface="Calibri" panose="020F0502020204030204" pitchFamily="34" charset="0"/>
                      </a:endParaRPr>
                    </a:p>
                  </a:txBody>
                  <a:tcPr marL="4773" marR="4773" marT="4773" marB="0"/>
                </a:tc>
                <a:tc>
                  <a:txBody>
                    <a:bodyPr/>
                    <a:lstStyle/>
                    <a:p>
                      <a:pPr algn="l" fontAlgn="t"/>
                      <a:endParaRPr lang="en-US" sz="1200" b="0" i="0" u="sng" strike="noStrike" dirty="0">
                        <a:solidFill>
                          <a:srgbClr val="0000FF"/>
                        </a:solidFill>
                        <a:effectLst/>
                        <a:latin typeface="Calibri" panose="020F0502020204030204" pitchFamily="34" charset="0"/>
                      </a:endParaRPr>
                    </a:p>
                  </a:txBody>
                  <a:tcPr marL="4773" marR="4773" marT="4773" marB="0"/>
                </a:tc>
              </a:tr>
            </a:tbl>
          </a:graphicData>
        </a:graphic>
      </p:graphicFrame>
      <p:sp>
        <p:nvSpPr>
          <p:cNvPr id="6" name="Text Placeholder 5"/>
          <p:cNvSpPr>
            <a:spLocks noGrp="1"/>
          </p:cNvSpPr>
          <p:nvPr>
            <p:ph type="body" sz="half" idx="2"/>
          </p:nvPr>
        </p:nvSpPr>
        <p:spPr>
          <a:xfrm>
            <a:off x="156519" y="1435101"/>
            <a:ext cx="2751438" cy="4691063"/>
          </a:xfrm>
        </p:spPr>
        <p:txBody>
          <a:bodyPr/>
          <a:lstStyle/>
          <a:p>
            <a:r>
              <a:rPr lang="en-US" dirty="0" smtClean="0"/>
              <a:t>Performance requirements finally give the detector parameters at the lowest level that fulfill the requirements of the higher level objectives all the way back to the global objectives.  These are also found in dune-doc-112</a:t>
            </a:r>
            <a:endParaRPr lang="en-US" dirty="0"/>
          </a:p>
        </p:txBody>
      </p:sp>
    </p:spTree>
    <p:extLst>
      <p:ext uri="{BB962C8B-B14F-4D97-AF65-F5344CB8AC3E}">
        <p14:creationId xmlns:p14="http://schemas.microsoft.com/office/powerpoint/2010/main" val="181195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15</a:t>
            </a:fld>
            <a:endParaRPr lang="en-US"/>
          </a:p>
        </p:txBody>
      </p:sp>
      <p:sp>
        <p:nvSpPr>
          <p:cNvPr id="4" name="Title 3"/>
          <p:cNvSpPr>
            <a:spLocks noGrp="1"/>
          </p:cNvSpPr>
          <p:nvPr>
            <p:ph type="title"/>
          </p:nvPr>
        </p:nvSpPr>
        <p:spPr>
          <a:xfrm>
            <a:off x="293203" y="557881"/>
            <a:ext cx="5398937" cy="630839"/>
          </a:xfrm>
        </p:spPr>
        <p:txBody>
          <a:bodyPr>
            <a:normAutofit/>
          </a:bodyPr>
          <a:lstStyle/>
          <a:p>
            <a:r>
              <a:rPr lang="en-US" sz="3200" dirty="0" smtClean="0"/>
              <a:t>Project Risks</a:t>
            </a:r>
            <a:endParaRPr lang="en-US" sz="3200" dirty="0"/>
          </a:p>
        </p:txBody>
      </p:sp>
      <p:pic>
        <p:nvPicPr>
          <p:cNvPr id="7" name="Content Placeholder 6"/>
          <p:cNvPicPr>
            <a:picLocks noGrp="1" noChangeAspect="1"/>
          </p:cNvPicPr>
          <p:nvPr>
            <p:ph idx="1"/>
          </p:nvPr>
        </p:nvPicPr>
        <p:blipFill>
          <a:blip r:embed="rId3"/>
          <a:stretch>
            <a:fillRect/>
          </a:stretch>
        </p:blipFill>
        <p:spPr>
          <a:xfrm>
            <a:off x="90004" y="1440178"/>
            <a:ext cx="11712806" cy="244041"/>
          </a:xfrm>
          <a:prstGeom prst="rect">
            <a:avLst/>
          </a:prstGeom>
        </p:spPr>
      </p:pic>
      <p:sp>
        <p:nvSpPr>
          <p:cNvPr id="6" name="Text Placeholder 5"/>
          <p:cNvSpPr>
            <a:spLocks noGrp="1"/>
          </p:cNvSpPr>
          <p:nvPr>
            <p:ph type="body" sz="half" idx="2"/>
          </p:nvPr>
        </p:nvSpPr>
        <p:spPr>
          <a:xfrm>
            <a:off x="609600" y="2572366"/>
            <a:ext cx="11193209" cy="4016211"/>
          </a:xfrm>
        </p:spPr>
        <p:txBody>
          <a:bodyPr>
            <a:normAutofit/>
          </a:bodyPr>
          <a:lstStyle/>
          <a:p>
            <a:r>
              <a:rPr lang="en-US" sz="1600" dirty="0" smtClean="0"/>
              <a:t>Schedule Risk – </a:t>
            </a:r>
            <a:r>
              <a:rPr lang="en-US" sz="1600" dirty="0" err="1" smtClean="0"/>
              <a:t>protoDUNE</a:t>
            </a:r>
            <a:r>
              <a:rPr lang="en-US" sz="1600" dirty="0" smtClean="0"/>
              <a:t>-SP schedule end date is driven by Long Shutdown at CERN</a:t>
            </a:r>
          </a:p>
          <a:p>
            <a:r>
              <a:rPr lang="en-US" sz="1600" dirty="0"/>
              <a:t>	</a:t>
            </a:r>
            <a:r>
              <a:rPr lang="en-US" sz="1600" dirty="0" smtClean="0"/>
              <a:t>Mitigation: Advance purchases – light guide bars and acrylic base</a:t>
            </a:r>
            <a:endParaRPr lang="en-US" sz="1600" dirty="0" smtClean="0"/>
          </a:p>
          <a:p>
            <a:r>
              <a:rPr lang="en-US" sz="1600" dirty="0" smtClean="0"/>
              <a:t>Risk </a:t>
            </a:r>
            <a:r>
              <a:rPr lang="en-US" sz="1600" dirty="0" smtClean="0"/>
              <a:t>FD-073 Photon light yield too low</a:t>
            </a:r>
          </a:p>
          <a:p>
            <a:pPr lvl="1"/>
            <a:r>
              <a:rPr lang="en-US" sz="1400" dirty="0" smtClean="0"/>
              <a:t>Far detector Risk, mitigate by showing sufficient light yield in the prototype – </a:t>
            </a:r>
            <a:r>
              <a:rPr lang="en-US" sz="1400" dirty="0" err="1" smtClean="0"/>
              <a:t>protoDUNE</a:t>
            </a:r>
            <a:r>
              <a:rPr lang="en-US" sz="1400" dirty="0" smtClean="0"/>
              <a:t>-SP, mitigate by enhancement to light collection efficiency, double-ended readout, mirroring bars, increasing light yield, cathode plane radiator, xenon doping, more detectors</a:t>
            </a:r>
          </a:p>
          <a:p>
            <a:r>
              <a:rPr lang="en-US" sz="1600" dirty="0" smtClean="0"/>
              <a:t>Risk FD-089 Photon detector </a:t>
            </a:r>
            <a:r>
              <a:rPr lang="en-US" sz="1600" dirty="0" err="1" smtClean="0"/>
              <a:t>SiPMs</a:t>
            </a:r>
            <a:r>
              <a:rPr lang="en-US" sz="1600" dirty="0" smtClean="0"/>
              <a:t> are not qualified for cryogenic use</a:t>
            </a:r>
          </a:p>
          <a:p>
            <a:pPr lvl="1"/>
            <a:r>
              <a:rPr lang="en-US" sz="1400" dirty="0" smtClean="0"/>
              <a:t>Far detector Risk, mitigate by testing – see talk, mitigate by allowing flexibility of design to swap photon detector, not only one to make 6mm </a:t>
            </a:r>
            <a:r>
              <a:rPr lang="en-US" sz="1400" dirty="0" err="1" smtClean="0"/>
              <a:t>SiPM</a:t>
            </a:r>
            <a:r>
              <a:rPr lang="en-US" sz="1400" dirty="0" smtClean="0"/>
              <a:t>, mitigate by making a large prototype detector – </a:t>
            </a:r>
            <a:r>
              <a:rPr lang="en-US" sz="1400" dirty="0" err="1" smtClean="0"/>
              <a:t>protoDUNE</a:t>
            </a:r>
            <a:r>
              <a:rPr lang="en-US" sz="1400" dirty="0" smtClean="0"/>
              <a:t>-SP</a:t>
            </a:r>
          </a:p>
          <a:p>
            <a:r>
              <a:rPr lang="en-US" sz="1600" dirty="0" smtClean="0"/>
              <a:t>Risk FD-098 </a:t>
            </a:r>
            <a:r>
              <a:rPr lang="en-US" sz="1600" dirty="0" err="1" smtClean="0"/>
              <a:t>ProtoDUNE</a:t>
            </a:r>
            <a:r>
              <a:rPr lang="en-US" sz="1600" dirty="0" smtClean="0"/>
              <a:t>-SP Degraded Photon Detectors</a:t>
            </a:r>
          </a:p>
          <a:p>
            <a:pPr lvl="1"/>
            <a:r>
              <a:rPr lang="en-US" sz="1400" dirty="0" smtClean="0"/>
              <a:t>Prototype detector risk, mitigate by handling controls – shielded lighting during construction and installation specified already, protect during shipping and handling</a:t>
            </a:r>
          </a:p>
          <a:p>
            <a:r>
              <a:rPr lang="en-US" sz="1600" dirty="0" smtClean="0"/>
              <a:t>Risk FD-117 </a:t>
            </a:r>
            <a:r>
              <a:rPr lang="en-US" sz="1600" dirty="0" err="1" smtClean="0"/>
              <a:t>ProtoDUNE</a:t>
            </a:r>
            <a:r>
              <a:rPr lang="en-US" sz="1600" dirty="0" smtClean="0"/>
              <a:t>-SP Photon Detector monitoring software is unavailable for commissioning</a:t>
            </a:r>
          </a:p>
          <a:p>
            <a:pPr lvl="1"/>
            <a:r>
              <a:rPr lang="en-US" sz="1400" dirty="0" smtClean="0"/>
              <a:t>Mitigate by being prepared, learning from lessons-learned from 35T detector, utilize software developed there, much longer assembly period for this prototype detector to enable testing and commissioning.</a:t>
            </a:r>
          </a:p>
        </p:txBody>
      </p:sp>
      <p:pic>
        <p:nvPicPr>
          <p:cNvPr id="8" name="Picture 7"/>
          <p:cNvPicPr>
            <a:picLocks noChangeAspect="1"/>
          </p:cNvPicPr>
          <p:nvPr/>
        </p:nvPicPr>
        <p:blipFill>
          <a:blip r:embed="rId4"/>
          <a:stretch>
            <a:fillRect/>
          </a:stretch>
        </p:blipFill>
        <p:spPr>
          <a:xfrm>
            <a:off x="90995" y="1669095"/>
            <a:ext cx="11690566" cy="218998"/>
          </a:xfrm>
          <a:prstGeom prst="rect">
            <a:avLst/>
          </a:prstGeom>
        </p:spPr>
      </p:pic>
      <p:pic>
        <p:nvPicPr>
          <p:cNvPr id="9" name="Picture 8"/>
          <p:cNvPicPr>
            <a:picLocks noChangeAspect="1"/>
          </p:cNvPicPr>
          <p:nvPr/>
        </p:nvPicPr>
        <p:blipFill>
          <a:blip r:embed="rId5"/>
          <a:stretch>
            <a:fillRect/>
          </a:stretch>
        </p:blipFill>
        <p:spPr>
          <a:xfrm>
            <a:off x="90983" y="2073630"/>
            <a:ext cx="11690575" cy="185700"/>
          </a:xfrm>
          <a:prstGeom prst="rect">
            <a:avLst/>
          </a:prstGeom>
        </p:spPr>
      </p:pic>
      <p:pic>
        <p:nvPicPr>
          <p:cNvPr id="10" name="Picture 9"/>
          <p:cNvPicPr>
            <a:picLocks noChangeAspect="1"/>
          </p:cNvPicPr>
          <p:nvPr/>
        </p:nvPicPr>
        <p:blipFill>
          <a:blip r:embed="rId6"/>
          <a:stretch>
            <a:fillRect/>
          </a:stretch>
        </p:blipFill>
        <p:spPr>
          <a:xfrm>
            <a:off x="87254" y="1874519"/>
            <a:ext cx="11775231" cy="212265"/>
          </a:xfrm>
          <a:prstGeom prst="rect">
            <a:avLst/>
          </a:prstGeom>
        </p:spPr>
      </p:pic>
      <p:pic>
        <p:nvPicPr>
          <p:cNvPr id="11" name="Picture 10"/>
          <p:cNvPicPr>
            <a:picLocks noChangeAspect="1"/>
          </p:cNvPicPr>
          <p:nvPr/>
        </p:nvPicPr>
        <p:blipFill>
          <a:blip r:embed="rId7"/>
          <a:stretch>
            <a:fillRect/>
          </a:stretch>
        </p:blipFill>
        <p:spPr>
          <a:xfrm>
            <a:off x="293203" y="1216091"/>
            <a:ext cx="11686065" cy="262704"/>
          </a:xfrm>
          <a:prstGeom prst="rect">
            <a:avLst/>
          </a:prstGeom>
        </p:spPr>
      </p:pic>
    </p:spTree>
    <p:extLst>
      <p:ext uri="{BB962C8B-B14F-4D97-AF65-F5344CB8AC3E}">
        <p14:creationId xmlns:p14="http://schemas.microsoft.com/office/powerpoint/2010/main" val="194511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16</a:t>
            </a:fld>
            <a:endParaRPr lang="en-US"/>
          </a:p>
        </p:txBody>
      </p:sp>
      <p:sp>
        <p:nvSpPr>
          <p:cNvPr id="4" name="Title 3"/>
          <p:cNvSpPr>
            <a:spLocks noGrp="1"/>
          </p:cNvSpPr>
          <p:nvPr>
            <p:ph type="title"/>
          </p:nvPr>
        </p:nvSpPr>
        <p:spPr>
          <a:xfrm>
            <a:off x="609601" y="273050"/>
            <a:ext cx="2773679" cy="1162050"/>
          </a:xfrm>
        </p:spPr>
        <p:txBody>
          <a:bodyPr>
            <a:normAutofit fontScale="90000"/>
          </a:bodyPr>
          <a:lstStyle/>
          <a:p>
            <a:r>
              <a:rPr lang="en-US" sz="3600" dirty="0" smtClean="0"/>
              <a:t>Lessons Learned</a:t>
            </a:r>
            <a:endParaRPr lang="en-US" sz="3600" dirty="0"/>
          </a:p>
        </p:txBody>
      </p:sp>
      <p:sp>
        <p:nvSpPr>
          <p:cNvPr id="14" name="Content Placeholder 13"/>
          <p:cNvSpPr>
            <a:spLocks noGrp="1"/>
          </p:cNvSpPr>
          <p:nvPr>
            <p:ph idx="1"/>
          </p:nvPr>
        </p:nvSpPr>
        <p:spPr>
          <a:xfrm>
            <a:off x="2868930" y="411480"/>
            <a:ext cx="9075419" cy="6051368"/>
          </a:xfrm>
        </p:spPr>
        <p:txBody>
          <a:bodyPr>
            <a:normAutofit fontScale="85000" lnSpcReduction="20000"/>
          </a:bodyPr>
          <a:lstStyle/>
          <a:p>
            <a:r>
              <a:rPr lang="en-US" dirty="0" smtClean="0"/>
              <a:t>Pre-learned</a:t>
            </a:r>
          </a:p>
          <a:p>
            <a:pPr lvl="1"/>
            <a:r>
              <a:rPr lang="en-US" dirty="0" smtClean="0"/>
              <a:t>Don’t freeze technology before needed</a:t>
            </a:r>
          </a:p>
          <a:p>
            <a:pPr lvl="2"/>
            <a:r>
              <a:rPr lang="en-US" dirty="0" smtClean="0"/>
              <a:t>Install photon detectors after APA has been wound to maximize flexibility</a:t>
            </a:r>
          </a:p>
          <a:p>
            <a:r>
              <a:rPr lang="en-US" dirty="0" smtClean="0"/>
              <a:t>Operating conditions </a:t>
            </a:r>
            <a:r>
              <a:rPr lang="en-US" dirty="0" smtClean="0"/>
              <a:t>(gain and threshold) were </a:t>
            </a:r>
            <a:r>
              <a:rPr lang="en-US" dirty="0" smtClean="0"/>
              <a:t>not defined for PD modules</a:t>
            </a:r>
          </a:p>
          <a:p>
            <a:pPr lvl="1"/>
            <a:r>
              <a:rPr lang="en-US" dirty="0" smtClean="0"/>
              <a:t>Perform and record (</a:t>
            </a:r>
            <a:r>
              <a:rPr lang="en-US" dirty="0" smtClean="0"/>
              <a:t>electronically) </a:t>
            </a:r>
            <a:r>
              <a:rPr lang="en-US" dirty="0" smtClean="0"/>
              <a:t>QA test data for use at </a:t>
            </a:r>
            <a:r>
              <a:rPr lang="en-US" dirty="0" smtClean="0"/>
              <a:t>detector</a:t>
            </a:r>
          </a:p>
          <a:p>
            <a:pPr lvl="1"/>
            <a:r>
              <a:rPr lang="en-US" dirty="0" smtClean="0"/>
              <a:t>All components will have ID for setting operating parameters</a:t>
            </a:r>
            <a:endParaRPr lang="en-US" dirty="0" smtClean="0"/>
          </a:p>
          <a:p>
            <a:r>
              <a:rPr lang="en-US" dirty="0" smtClean="0"/>
              <a:t>Software not available</a:t>
            </a:r>
          </a:p>
          <a:p>
            <a:pPr lvl="1"/>
            <a:r>
              <a:rPr lang="en-US" dirty="0" smtClean="0"/>
              <a:t>Define tests ahead of time</a:t>
            </a:r>
          </a:p>
          <a:p>
            <a:pPr lvl="1"/>
            <a:r>
              <a:rPr lang="en-US" dirty="0" smtClean="0"/>
              <a:t>3 months of integration testing before install in cryostat – longer than entire 35T </a:t>
            </a:r>
            <a:r>
              <a:rPr lang="en-US" dirty="0" smtClean="0"/>
              <a:t>run</a:t>
            </a:r>
          </a:p>
          <a:p>
            <a:r>
              <a:rPr lang="en-US" dirty="0" smtClean="0"/>
              <a:t>Data Rates too high</a:t>
            </a:r>
          </a:p>
          <a:p>
            <a:pPr lvl="1"/>
            <a:r>
              <a:rPr lang="en-US" dirty="0" smtClean="0"/>
              <a:t>Utilize coincidence triggering and digest data (vs. waveform) for self-triggering</a:t>
            </a:r>
          </a:p>
        </p:txBody>
      </p:sp>
      <p:sp>
        <p:nvSpPr>
          <p:cNvPr id="6" name="Text Placeholder 5"/>
          <p:cNvSpPr>
            <a:spLocks noGrp="1"/>
          </p:cNvSpPr>
          <p:nvPr>
            <p:ph type="body" sz="half" idx="2"/>
          </p:nvPr>
        </p:nvSpPr>
        <p:spPr/>
        <p:txBody>
          <a:bodyPr>
            <a:normAutofit/>
          </a:bodyPr>
          <a:lstStyle/>
          <a:p>
            <a:r>
              <a:rPr lang="en-US" dirty="0" smtClean="0"/>
              <a:t>DUNE-DOC-913</a:t>
            </a:r>
          </a:p>
          <a:p>
            <a:endParaRPr lang="en-US" dirty="0"/>
          </a:p>
          <a:p>
            <a:endParaRPr lang="en-US" dirty="0" smtClean="0"/>
          </a:p>
          <a:p>
            <a:endParaRPr lang="en-US" dirty="0"/>
          </a:p>
        </p:txBody>
      </p:sp>
    </p:spTree>
    <p:extLst>
      <p:ext uri="{BB962C8B-B14F-4D97-AF65-F5344CB8AC3E}">
        <p14:creationId xmlns:p14="http://schemas.microsoft.com/office/powerpoint/2010/main" val="221076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17</a:t>
            </a:fld>
            <a:endParaRPr lang="en-US"/>
          </a:p>
        </p:txBody>
      </p:sp>
      <p:sp>
        <p:nvSpPr>
          <p:cNvPr id="4" name="Title 3"/>
          <p:cNvSpPr>
            <a:spLocks noGrp="1"/>
          </p:cNvSpPr>
          <p:nvPr>
            <p:ph type="title"/>
          </p:nvPr>
        </p:nvSpPr>
        <p:spPr/>
        <p:txBody>
          <a:bodyPr>
            <a:normAutofit/>
          </a:bodyPr>
          <a:lstStyle/>
          <a:p>
            <a:r>
              <a:rPr lang="en-US" sz="3600" dirty="0" smtClean="0"/>
              <a:t>ES&amp;H Awareness</a:t>
            </a:r>
            <a:endParaRPr lang="en-US" sz="3600" dirty="0"/>
          </a:p>
        </p:txBody>
      </p:sp>
      <p:sp>
        <p:nvSpPr>
          <p:cNvPr id="5" name="Content Placeholder 4"/>
          <p:cNvSpPr>
            <a:spLocks noGrp="1"/>
          </p:cNvSpPr>
          <p:nvPr>
            <p:ph idx="1"/>
          </p:nvPr>
        </p:nvSpPr>
        <p:spPr>
          <a:xfrm>
            <a:off x="4766733" y="273051"/>
            <a:ext cx="6815667" cy="6504939"/>
          </a:xfrm>
        </p:spPr>
        <p:txBody>
          <a:bodyPr>
            <a:normAutofit fontScale="70000" lnSpcReduction="20000"/>
          </a:bodyPr>
          <a:lstStyle/>
          <a:p>
            <a:r>
              <a:rPr lang="en-US" dirty="0" smtClean="0"/>
              <a:t>Indiana University </a:t>
            </a:r>
            <a:br>
              <a:rPr lang="en-US" dirty="0" smtClean="0"/>
            </a:br>
            <a:r>
              <a:rPr lang="en-US" dirty="0" smtClean="0"/>
              <a:t>(WLS bar testing/Plate production)</a:t>
            </a:r>
          </a:p>
          <a:p>
            <a:pPr lvl="1"/>
            <a:r>
              <a:rPr lang="en-US" dirty="0" smtClean="0"/>
              <a:t>Procedures and processes reviewed by ES&amp;H personnel to determine requirements for new lab space</a:t>
            </a:r>
          </a:p>
          <a:p>
            <a:r>
              <a:rPr lang="en-US" dirty="0" err="1" smtClean="0"/>
              <a:t>Fermilab</a:t>
            </a:r>
            <a:r>
              <a:rPr lang="en-US" dirty="0" smtClean="0"/>
              <a:t> (Dip-coated production)</a:t>
            </a:r>
          </a:p>
          <a:p>
            <a:pPr lvl="1"/>
            <a:r>
              <a:rPr lang="en-US" dirty="0" smtClean="0"/>
              <a:t>Setting up new lab space and procedures and getting personnel assigned requires Technical Scope of Work (TSW) where all these requirements are defined and reviewed to assure procedures, facilities and personnel meet needs</a:t>
            </a:r>
          </a:p>
          <a:p>
            <a:r>
              <a:rPr lang="en-US" dirty="0" smtClean="0"/>
              <a:t>CSU</a:t>
            </a:r>
          </a:p>
          <a:p>
            <a:pPr lvl="1"/>
            <a:r>
              <a:rPr lang="en-US" dirty="0" smtClean="0"/>
              <a:t>Reviewed by University and </a:t>
            </a:r>
            <a:r>
              <a:rPr lang="en-US" dirty="0" err="1" smtClean="0"/>
              <a:t>Fermilab</a:t>
            </a:r>
            <a:r>
              <a:rPr lang="en-US" dirty="0" smtClean="0"/>
              <a:t> when setting up Cryogenic Detector Test Facility at CSU</a:t>
            </a:r>
          </a:p>
          <a:p>
            <a:r>
              <a:rPr lang="en-US" dirty="0" smtClean="0"/>
              <a:t>NIU</a:t>
            </a:r>
          </a:p>
          <a:p>
            <a:pPr lvl="1"/>
            <a:r>
              <a:rPr lang="en-US" dirty="0" smtClean="0"/>
              <a:t>Reviewed by University in the course of setting up for cryogenic testing of </a:t>
            </a:r>
            <a:r>
              <a:rPr lang="en-US" dirty="0" err="1" smtClean="0"/>
              <a:t>SiPMs</a:t>
            </a:r>
            <a:r>
              <a:rPr lang="en-US" dirty="0" smtClean="0"/>
              <a:t> and cables</a:t>
            </a:r>
          </a:p>
          <a:p>
            <a:r>
              <a:rPr lang="en-US" dirty="0" smtClean="0"/>
              <a:t>Caltech</a:t>
            </a:r>
          </a:p>
          <a:p>
            <a:pPr lvl="1"/>
            <a:r>
              <a:rPr lang="en-US" dirty="0" smtClean="0"/>
              <a:t>Space and procedures were reviewed by department safety officer, and university undergrad safety office.  Trained by university personnel on hazards of liquid nitrogen use.</a:t>
            </a:r>
          </a:p>
        </p:txBody>
      </p:sp>
      <p:sp>
        <p:nvSpPr>
          <p:cNvPr id="6" name="Text Placeholder 5"/>
          <p:cNvSpPr>
            <a:spLocks noGrp="1"/>
          </p:cNvSpPr>
          <p:nvPr>
            <p:ph type="body" sz="half" idx="2"/>
          </p:nvPr>
        </p:nvSpPr>
        <p:spPr/>
        <p:txBody>
          <a:bodyPr/>
          <a:lstStyle/>
          <a:p>
            <a:r>
              <a:rPr lang="en-US" dirty="0" smtClean="0"/>
              <a:t>Production sites have been internally (local university or national lab) and externally (</a:t>
            </a:r>
            <a:r>
              <a:rPr lang="en-US" dirty="0" err="1"/>
              <a:t>F</a:t>
            </a:r>
            <a:r>
              <a:rPr lang="en-US" dirty="0" err="1" smtClean="0"/>
              <a:t>ermilab</a:t>
            </a:r>
            <a:r>
              <a:rPr lang="en-US" dirty="0" smtClean="0"/>
              <a:t>) reviewed for procedures and setup</a:t>
            </a:r>
          </a:p>
          <a:p>
            <a:endParaRPr lang="en-US" dirty="0"/>
          </a:p>
        </p:txBody>
      </p:sp>
    </p:spTree>
    <p:extLst>
      <p:ext uri="{BB962C8B-B14F-4D97-AF65-F5344CB8AC3E}">
        <p14:creationId xmlns:p14="http://schemas.microsoft.com/office/powerpoint/2010/main" val="21260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18</a:t>
            </a:fld>
            <a:endParaRPr lang="en-US"/>
          </a:p>
        </p:txBody>
      </p:sp>
      <p:sp>
        <p:nvSpPr>
          <p:cNvPr id="4" name="Title 3"/>
          <p:cNvSpPr>
            <a:spLocks noGrp="1"/>
          </p:cNvSpPr>
          <p:nvPr>
            <p:ph type="title"/>
          </p:nvPr>
        </p:nvSpPr>
        <p:spPr/>
        <p:txBody>
          <a:bodyPr>
            <a:normAutofit fontScale="90000"/>
          </a:bodyPr>
          <a:lstStyle/>
          <a:p>
            <a:r>
              <a:rPr lang="en-US" sz="3600" dirty="0" smtClean="0"/>
              <a:t>Schedule</a:t>
            </a:r>
            <a:br>
              <a:rPr lang="en-US" sz="3600" dirty="0" smtClean="0"/>
            </a:br>
            <a:r>
              <a:rPr lang="en-US" sz="3600" dirty="0" smtClean="0"/>
              <a:t>Key Dates</a:t>
            </a:r>
            <a:endParaRPr lang="en-US" sz="3600" dirty="0"/>
          </a:p>
        </p:txBody>
      </p:sp>
      <p:sp>
        <p:nvSpPr>
          <p:cNvPr id="5" name="Content Placeholder 4"/>
          <p:cNvSpPr>
            <a:spLocks noGrp="1"/>
          </p:cNvSpPr>
          <p:nvPr>
            <p:ph idx="1"/>
          </p:nvPr>
        </p:nvSpPr>
        <p:spPr>
          <a:xfrm>
            <a:off x="4620685" y="273051"/>
            <a:ext cx="6815667" cy="6315528"/>
          </a:xfrm>
        </p:spPr>
        <p:txBody>
          <a:bodyPr>
            <a:normAutofit fontScale="85000" lnSpcReduction="20000"/>
          </a:bodyPr>
          <a:lstStyle/>
          <a:p>
            <a:r>
              <a:rPr lang="en-US" dirty="0" smtClean="0"/>
              <a:t>First Detector Modules to CSU</a:t>
            </a:r>
          </a:p>
          <a:p>
            <a:pPr lvl="1"/>
            <a:r>
              <a:rPr lang="en-US" dirty="0" smtClean="0"/>
              <a:t>May 2017</a:t>
            </a:r>
          </a:p>
          <a:p>
            <a:r>
              <a:rPr lang="en-US" dirty="0" smtClean="0"/>
              <a:t>First tested </a:t>
            </a:r>
            <a:r>
              <a:rPr lang="en-US" dirty="0" err="1" smtClean="0"/>
              <a:t>SiPM</a:t>
            </a:r>
            <a:r>
              <a:rPr lang="en-US" dirty="0" smtClean="0"/>
              <a:t> modules to CSU</a:t>
            </a:r>
          </a:p>
          <a:p>
            <a:pPr lvl="1"/>
            <a:r>
              <a:rPr lang="en-US" dirty="0" smtClean="0"/>
              <a:t>March 2017</a:t>
            </a:r>
          </a:p>
          <a:p>
            <a:r>
              <a:rPr lang="en-US" dirty="0" smtClean="0"/>
              <a:t>First Modules to CERN</a:t>
            </a:r>
          </a:p>
          <a:p>
            <a:pPr lvl="1"/>
            <a:r>
              <a:rPr lang="en-US" dirty="0" smtClean="0"/>
              <a:t>May 2017</a:t>
            </a:r>
            <a:endParaRPr lang="en-US" dirty="0" smtClean="0"/>
          </a:p>
          <a:p>
            <a:r>
              <a:rPr lang="en-US" dirty="0" smtClean="0"/>
              <a:t>Last Modules to CSU</a:t>
            </a:r>
          </a:p>
          <a:p>
            <a:pPr lvl="1"/>
            <a:r>
              <a:rPr lang="en-US" dirty="0" smtClean="0"/>
              <a:t>July 2017</a:t>
            </a:r>
          </a:p>
          <a:p>
            <a:r>
              <a:rPr lang="en-US" dirty="0" smtClean="0"/>
              <a:t>Last Modules to CERN</a:t>
            </a:r>
          </a:p>
          <a:p>
            <a:pPr lvl="1"/>
            <a:r>
              <a:rPr lang="en-US" dirty="0" smtClean="0"/>
              <a:t>Oct 2017</a:t>
            </a:r>
          </a:p>
          <a:p>
            <a:r>
              <a:rPr lang="en-US" dirty="0" smtClean="0"/>
              <a:t>Cryostat TCO Closed</a:t>
            </a:r>
          </a:p>
          <a:p>
            <a:pPr lvl="1"/>
            <a:r>
              <a:rPr lang="en-US" dirty="0" smtClean="0"/>
              <a:t>Feb 2018</a:t>
            </a:r>
            <a:endParaRPr lang="en-US" dirty="0" smtClean="0"/>
          </a:p>
          <a:p>
            <a:r>
              <a:rPr lang="en-US" dirty="0" smtClean="0"/>
              <a:t>Commissioning at CERN</a:t>
            </a:r>
          </a:p>
          <a:p>
            <a:pPr lvl="1"/>
            <a:r>
              <a:rPr lang="en-US" dirty="0" smtClean="0"/>
              <a:t>May 2018</a:t>
            </a:r>
          </a:p>
          <a:p>
            <a:r>
              <a:rPr lang="en-US" dirty="0" smtClean="0"/>
              <a:t>End of Beam Operations</a:t>
            </a:r>
          </a:p>
          <a:p>
            <a:pPr lvl="1"/>
            <a:r>
              <a:rPr lang="en-US" dirty="0" smtClean="0"/>
              <a:t>November 2018</a:t>
            </a:r>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spTree>
    <p:extLst>
      <p:ext uri="{BB962C8B-B14F-4D97-AF65-F5344CB8AC3E}">
        <p14:creationId xmlns:p14="http://schemas.microsoft.com/office/powerpoint/2010/main" val="386398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19</a:t>
            </a:fld>
            <a:endParaRPr lang="en-US"/>
          </a:p>
        </p:txBody>
      </p:sp>
      <p:sp>
        <p:nvSpPr>
          <p:cNvPr id="4" name="Title 3"/>
          <p:cNvSpPr>
            <a:spLocks noGrp="1"/>
          </p:cNvSpPr>
          <p:nvPr>
            <p:ph type="title"/>
          </p:nvPr>
        </p:nvSpPr>
        <p:spPr/>
        <p:txBody>
          <a:bodyPr>
            <a:normAutofit/>
          </a:bodyPr>
          <a:lstStyle/>
          <a:p>
            <a:r>
              <a:rPr lang="en-US" sz="3600" dirty="0" smtClean="0"/>
              <a:t>Schedule</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7" name="Picture 6"/>
          <p:cNvPicPr>
            <a:picLocks noChangeAspect="1"/>
          </p:cNvPicPr>
          <p:nvPr/>
        </p:nvPicPr>
        <p:blipFill>
          <a:blip r:embed="rId3"/>
          <a:stretch>
            <a:fillRect/>
          </a:stretch>
        </p:blipFill>
        <p:spPr>
          <a:xfrm>
            <a:off x="3548999" y="343459"/>
            <a:ext cx="8643001" cy="5509601"/>
          </a:xfrm>
          <a:prstGeom prst="rect">
            <a:avLst/>
          </a:prstGeom>
        </p:spPr>
      </p:pic>
    </p:spTree>
    <p:extLst>
      <p:ext uri="{BB962C8B-B14F-4D97-AF65-F5344CB8AC3E}">
        <p14:creationId xmlns:p14="http://schemas.microsoft.com/office/powerpoint/2010/main" val="3143026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2</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Detector System</a:t>
            </a:r>
            <a:endParaRPr lang="en-US" sz="2800" dirty="0">
              <a:latin typeface="Arial" charset="0"/>
              <a:cs typeface="Arial" charset="0"/>
            </a:endParaRPr>
          </a:p>
        </p:txBody>
      </p:sp>
      <p:sp>
        <p:nvSpPr>
          <p:cNvPr id="23555" name="Content Placeholder 2"/>
          <p:cNvSpPr>
            <a:spLocks noGrp="1"/>
          </p:cNvSpPr>
          <p:nvPr>
            <p:ph idx="1"/>
          </p:nvPr>
        </p:nvSpPr>
        <p:spPr bwMode="auto">
          <a:xfrm>
            <a:off x="4766733" y="914400"/>
            <a:ext cx="6815667" cy="521176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a:spcBef>
                <a:spcPts val="0"/>
              </a:spcBef>
            </a:pPr>
            <a:r>
              <a:rPr lang="en-US" sz="2800" dirty="0" err="1" smtClean="0"/>
              <a:t>protoDUNE</a:t>
            </a:r>
            <a:r>
              <a:rPr lang="en-US" sz="2800" dirty="0" smtClean="0"/>
              <a:t>-SP</a:t>
            </a:r>
          </a:p>
          <a:p>
            <a:pPr>
              <a:spcBef>
                <a:spcPts val="0"/>
              </a:spcBef>
            </a:pPr>
            <a:r>
              <a:rPr lang="en-US" sz="2800" dirty="0" err="1" smtClean="0"/>
              <a:t>protoDUNE</a:t>
            </a:r>
            <a:r>
              <a:rPr lang="en-US" sz="2800" dirty="0" smtClean="0"/>
              <a:t>-SP Photon Detector System</a:t>
            </a:r>
          </a:p>
          <a:p>
            <a:pPr>
              <a:spcBef>
                <a:spcPts val="0"/>
              </a:spcBef>
            </a:pPr>
            <a:r>
              <a:rPr lang="en-US" sz="2800" dirty="0" err="1" smtClean="0"/>
              <a:t>protoDUNE</a:t>
            </a:r>
            <a:r>
              <a:rPr lang="en-US" sz="2800" dirty="0" smtClean="0"/>
              <a:t>-SP Photon Detector Goals</a:t>
            </a:r>
          </a:p>
          <a:p>
            <a:pPr>
              <a:spcBef>
                <a:spcPts val="0"/>
              </a:spcBef>
            </a:pPr>
            <a:r>
              <a:rPr lang="en-US" sz="2800" dirty="0" smtClean="0"/>
              <a:t>Photon Detector System Requirements</a:t>
            </a:r>
          </a:p>
          <a:p>
            <a:pPr>
              <a:spcBef>
                <a:spcPts val="0"/>
              </a:spcBef>
            </a:pPr>
            <a:r>
              <a:rPr lang="en-US" sz="2800" dirty="0" smtClean="0"/>
              <a:t>Risk</a:t>
            </a:r>
          </a:p>
          <a:p>
            <a:pPr>
              <a:spcBef>
                <a:spcPts val="0"/>
              </a:spcBef>
            </a:pPr>
            <a:r>
              <a:rPr lang="en-US" sz="2800" dirty="0" smtClean="0"/>
              <a:t>Lessons </a:t>
            </a:r>
            <a:r>
              <a:rPr lang="en-US" sz="2800" dirty="0"/>
              <a:t>Learned </a:t>
            </a:r>
            <a:endParaRPr lang="en-US" sz="2800" dirty="0" smtClean="0"/>
          </a:p>
          <a:p>
            <a:pPr>
              <a:spcBef>
                <a:spcPts val="0"/>
              </a:spcBef>
            </a:pPr>
            <a:r>
              <a:rPr lang="en-US" sz="2800" dirty="0" smtClean="0"/>
              <a:t>Schedule</a:t>
            </a:r>
          </a:p>
          <a:p>
            <a:pPr>
              <a:spcBef>
                <a:spcPts val="0"/>
              </a:spcBef>
            </a:pPr>
            <a:r>
              <a:rPr lang="en-US" sz="2800" dirty="0" smtClean="0"/>
              <a:t>Conclusions</a:t>
            </a:r>
            <a:endParaRPr lang="en-US" sz="2800" dirty="0" smtClean="0"/>
          </a:p>
          <a:p>
            <a:pPr marL="0" indent="0">
              <a:spcBef>
                <a:spcPts val="0"/>
              </a:spcBef>
              <a:buNone/>
            </a:pPr>
            <a:r>
              <a:rPr lang="en-US" sz="2800" dirty="0"/>
              <a:t/>
            </a:r>
            <a:br>
              <a:rPr lang="en-US" sz="2800" dirty="0"/>
            </a:br>
            <a:endParaRPr lang="en-US" sz="2800" dirty="0" smtClean="0"/>
          </a:p>
        </p:txBody>
      </p:sp>
      <p:sp>
        <p:nvSpPr>
          <p:cNvPr id="5" name="Text Placeholder 4"/>
          <p:cNvSpPr>
            <a:spLocks noGrp="1"/>
          </p:cNvSpPr>
          <p:nvPr>
            <p:ph type="body" sz="half" idx="2"/>
          </p:nvPr>
        </p:nvSpPr>
        <p:spPr>
          <a:xfrm>
            <a:off x="609601" y="2438400"/>
            <a:ext cx="4011084" cy="3687764"/>
          </a:xfrm>
        </p:spPr>
        <p:txBody>
          <a:bodyPr>
            <a:normAutofit/>
          </a:bodyPr>
          <a:lstStyle/>
          <a:p>
            <a:endParaRPr lang="en-US" sz="4000" dirty="0"/>
          </a:p>
        </p:txBody>
      </p:sp>
    </p:spTree>
    <p:extLst>
      <p:ext uri="{BB962C8B-B14F-4D97-AF65-F5344CB8AC3E}">
        <p14:creationId xmlns:p14="http://schemas.microsoft.com/office/powerpoint/2010/main" val="515622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20</a:t>
            </a:fld>
            <a:endParaRPr lang="en-US"/>
          </a:p>
        </p:txBody>
      </p:sp>
      <p:sp>
        <p:nvSpPr>
          <p:cNvPr id="4" name="Title 3"/>
          <p:cNvSpPr>
            <a:spLocks noGrp="1"/>
          </p:cNvSpPr>
          <p:nvPr>
            <p:ph type="title"/>
          </p:nvPr>
        </p:nvSpPr>
        <p:spPr/>
        <p:txBody>
          <a:bodyPr>
            <a:normAutofit/>
          </a:bodyPr>
          <a:lstStyle/>
          <a:p>
            <a:r>
              <a:rPr lang="en-US" sz="3600" dirty="0" smtClean="0"/>
              <a:t>Schedule II</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8" name="Picture 7"/>
          <p:cNvPicPr>
            <a:picLocks noChangeAspect="1"/>
          </p:cNvPicPr>
          <p:nvPr/>
        </p:nvPicPr>
        <p:blipFill>
          <a:blip r:embed="rId3"/>
          <a:stretch>
            <a:fillRect/>
          </a:stretch>
        </p:blipFill>
        <p:spPr>
          <a:xfrm>
            <a:off x="3548999" y="273050"/>
            <a:ext cx="8617201" cy="5522534"/>
          </a:xfrm>
          <a:prstGeom prst="rect">
            <a:avLst/>
          </a:prstGeom>
        </p:spPr>
      </p:pic>
    </p:spTree>
    <p:extLst>
      <p:ext uri="{BB962C8B-B14F-4D97-AF65-F5344CB8AC3E}">
        <p14:creationId xmlns:p14="http://schemas.microsoft.com/office/powerpoint/2010/main" val="1105449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21</a:t>
            </a:fld>
            <a:endParaRPr lang="en-US"/>
          </a:p>
        </p:txBody>
      </p:sp>
      <p:sp>
        <p:nvSpPr>
          <p:cNvPr id="4" name="Title 3"/>
          <p:cNvSpPr>
            <a:spLocks noGrp="1"/>
          </p:cNvSpPr>
          <p:nvPr>
            <p:ph type="title"/>
          </p:nvPr>
        </p:nvSpPr>
        <p:spPr/>
        <p:txBody>
          <a:bodyPr>
            <a:normAutofit/>
          </a:bodyPr>
          <a:lstStyle/>
          <a:p>
            <a:r>
              <a:rPr lang="en-US" sz="3600" dirty="0" smtClean="0"/>
              <a:t>Schedule III</a:t>
            </a:r>
            <a:endParaRPr lang="en-US" sz="36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1505508"/>
            <a:ext cx="3548999" cy="4691063"/>
          </a:xfrm>
        </p:spPr>
        <p:txBody>
          <a:bodyPr>
            <a:normAutofit/>
          </a:bodyPr>
          <a:lstStyle/>
          <a:p>
            <a:pPr marL="285750" indent="-285750">
              <a:buFont typeface="Arial" panose="020B0604020202020204" pitchFamily="34" charset="0"/>
              <a:buChar char="•"/>
            </a:pPr>
            <a:r>
              <a:rPr lang="en-US" sz="1800" dirty="0" smtClean="0"/>
              <a:t>Integrated resources loaded schedule has been produced</a:t>
            </a:r>
          </a:p>
          <a:p>
            <a:pPr marL="285750" indent="-285750">
              <a:buFont typeface="Arial" panose="020B0604020202020204" pitchFamily="34" charset="0"/>
              <a:buChar char="•"/>
            </a:pPr>
            <a:r>
              <a:rPr lang="en-US" sz="1800" dirty="0" smtClean="0"/>
              <a:t>Monthly Status reports on each task</a:t>
            </a:r>
          </a:p>
          <a:p>
            <a:pPr marL="285750" indent="-285750">
              <a:buFont typeface="Arial" panose="020B0604020202020204" pitchFamily="34" charset="0"/>
              <a:buChar char="•"/>
            </a:pPr>
            <a:r>
              <a:rPr lang="en-US" sz="1800" dirty="0" smtClean="0"/>
              <a:t>Key links to other </a:t>
            </a:r>
            <a:r>
              <a:rPr lang="en-US" sz="1800" dirty="0" err="1" smtClean="0"/>
              <a:t>protoDUNE</a:t>
            </a:r>
            <a:r>
              <a:rPr lang="en-US" sz="1800" dirty="0" smtClean="0"/>
              <a:t>-SP subproject activities are included</a:t>
            </a:r>
          </a:p>
          <a:p>
            <a:pPr marL="285750" indent="-285750">
              <a:buFont typeface="Arial" panose="020B0604020202020204" pitchFamily="34" charset="0"/>
              <a:buChar char="•"/>
            </a:pPr>
            <a:r>
              <a:rPr lang="en-US" sz="1800" dirty="0" smtClean="0"/>
              <a:t>Milestones updated and tracked</a:t>
            </a:r>
            <a:endParaRPr lang="en-US" sz="1800" dirty="0"/>
          </a:p>
        </p:txBody>
      </p:sp>
      <p:pic>
        <p:nvPicPr>
          <p:cNvPr id="7" name="Picture 6"/>
          <p:cNvPicPr>
            <a:picLocks noChangeAspect="1"/>
          </p:cNvPicPr>
          <p:nvPr/>
        </p:nvPicPr>
        <p:blipFill>
          <a:blip r:embed="rId3"/>
          <a:stretch>
            <a:fillRect/>
          </a:stretch>
        </p:blipFill>
        <p:spPr>
          <a:xfrm>
            <a:off x="3574799" y="273050"/>
            <a:ext cx="8617201" cy="5541934"/>
          </a:xfrm>
          <a:prstGeom prst="rect">
            <a:avLst/>
          </a:prstGeom>
        </p:spPr>
      </p:pic>
    </p:spTree>
    <p:extLst>
      <p:ext uri="{BB962C8B-B14F-4D97-AF65-F5344CB8AC3E}">
        <p14:creationId xmlns:p14="http://schemas.microsoft.com/office/powerpoint/2010/main" val="720592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22</a:t>
            </a:fld>
            <a:endParaRPr lang="en-US"/>
          </a:p>
        </p:txBody>
      </p:sp>
      <p:sp>
        <p:nvSpPr>
          <p:cNvPr id="4" name="Title 3"/>
          <p:cNvSpPr>
            <a:spLocks noGrp="1"/>
          </p:cNvSpPr>
          <p:nvPr>
            <p:ph type="title"/>
          </p:nvPr>
        </p:nvSpPr>
        <p:spPr/>
        <p:txBody>
          <a:bodyPr>
            <a:normAutofit/>
          </a:bodyPr>
          <a:lstStyle/>
          <a:p>
            <a:r>
              <a:rPr lang="en-US" sz="4000" dirty="0" smtClean="0"/>
              <a:t>Conclusions</a:t>
            </a:r>
            <a:endParaRPr lang="en-US" sz="4000" dirty="0"/>
          </a:p>
        </p:txBody>
      </p:sp>
      <p:sp>
        <p:nvSpPr>
          <p:cNvPr id="5" name="Content Placeholder 4"/>
          <p:cNvSpPr>
            <a:spLocks noGrp="1"/>
          </p:cNvSpPr>
          <p:nvPr>
            <p:ph idx="1"/>
          </p:nvPr>
        </p:nvSpPr>
        <p:spPr>
          <a:xfrm>
            <a:off x="4766733" y="273050"/>
            <a:ext cx="6815667" cy="6315527"/>
          </a:xfrm>
        </p:spPr>
        <p:txBody>
          <a:bodyPr>
            <a:normAutofit/>
          </a:bodyPr>
          <a:lstStyle/>
          <a:p>
            <a:r>
              <a:rPr lang="en-US" sz="2400" dirty="0" smtClean="0"/>
              <a:t>Photon </a:t>
            </a:r>
            <a:r>
              <a:rPr lang="en-US" sz="2400" dirty="0" smtClean="0"/>
              <a:t>Detector </a:t>
            </a:r>
            <a:r>
              <a:rPr lang="en-US" sz="2400" dirty="0" smtClean="0"/>
              <a:t>System has been designed to meet the requirements of DUNE</a:t>
            </a:r>
          </a:p>
          <a:p>
            <a:r>
              <a:rPr lang="en-US" sz="2400" dirty="0" err="1" smtClean="0"/>
              <a:t>protoDUNE</a:t>
            </a:r>
            <a:r>
              <a:rPr lang="en-US" sz="2400" dirty="0" smtClean="0"/>
              <a:t>-SP will give allow evaluation of the performance relative to the requirements</a:t>
            </a:r>
            <a:endParaRPr lang="en-US" sz="2400" dirty="0" smtClean="0"/>
          </a:p>
          <a:p>
            <a:r>
              <a:rPr lang="en-US" sz="2400" dirty="0"/>
              <a:t>An integrated resource loaded schedule has been completed that meets the timeline of </a:t>
            </a:r>
            <a:r>
              <a:rPr lang="en-US" sz="2400" dirty="0" err="1"/>
              <a:t>protoDUNE</a:t>
            </a:r>
            <a:endParaRPr lang="en-US" sz="2400" dirty="0"/>
          </a:p>
          <a:p>
            <a:r>
              <a:rPr lang="en-US" sz="2400" dirty="0" smtClean="0"/>
              <a:t>The desig</a:t>
            </a:r>
            <a:r>
              <a:rPr lang="en-US" sz="2400" dirty="0" smtClean="0"/>
              <a:t>n builds on the l</a:t>
            </a:r>
            <a:r>
              <a:rPr lang="en-US" sz="2400" dirty="0" smtClean="0"/>
              <a:t>essons learned in 35T and other prototypes</a:t>
            </a:r>
            <a:endParaRPr lang="en-US" sz="2400" dirty="0" smtClean="0"/>
          </a:p>
          <a:p>
            <a:r>
              <a:rPr lang="en-US" sz="2400" dirty="0" smtClean="0"/>
              <a:t>Schedule and technical risks have been addressed for </a:t>
            </a:r>
            <a:r>
              <a:rPr lang="en-US" sz="2400" dirty="0" err="1" smtClean="0"/>
              <a:t>protoDUNE</a:t>
            </a:r>
            <a:r>
              <a:rPr lang="en-US" sz="2400" dirty="0" smtClean="0"/>
              <a:t>, and </a:t>
            </a:r>
            <a:r>
              <a:rPr lang="en-US" sz="2400" dirty="0" err="1" smtClean="0"/>
              <a:t>protoDUNE</a:t>
            </a:r>
            <a:r>
              <a:rPr lang="en-US" sz="2400" dirty="0" smtClean="0"/>
              <a:t> </a:t>
            </a:r>
            <a:r>
              <a:rPr lang="en-US" sz="2400" dirty="0" smtClean="0"/>
              <a:t>is a risk mitigation strategy for DUNE</a:t>
            </a:r>
          </a:p>
          <a:p>
            <a:r>
              <a:rPr lang="en-US" sz="2400" dirty="0" smtClean="0"/>
              <a:t>The following talks will take you through the details </a:t>
            </a:r>
            <a:r>
              <a:rPr lang="en-US" sz="2400" dirty="0" smtClean="0"/>
              <a:t>of the </a:t>
            </a:r>
            <a:r>
              <a:rPr lang="en-US" sz="2400" dirty="0" err="1" smtClean="0"/>
              <a:t>protoDUNE</a:t>
            </a:r>
            <a:r>
              <a:rPr lang="en-US" sz="2400" dirty="0" smtClean="0"/>
              <a:t> Photon </a:t>
            </a:r>
            <a:r>
              <a:rPr lang="en-US" sz="2400" dirty="0"/>
              <a:t>D</a:t>
            </a:r>
            <a:r>
              <a:rPr lang="en-US" sz="2400" dirty="0" smtClean="0"/>
              <a:t>etector System (PDS) design</a:t>
            </a:r>
            <a:endParaRPr lang="en-US" sz="2400" dirty="0" smtClean="0"/>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21684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23</a:t>
            </a:fld>
            <a:endParaRPr lang="en-US"/>
          </a:p>
        </p:txBody>
      </p:sp>
      <p:sp>
        <p:nvSpPr>
          <p:cNvPr id="4" name="Title 3"/>
          <p:cNvSpPr>
            <a:spLocks noGrp="1"/>
          </p:cNvSpPr>
          <p:nvPr>
            <p:ph type="title"/>
          </p:nvPr>
        </p:nvSpPr>
        <p:spPr/>
        <p:txBody>
          <a:bodyPr/>
          <a:lstStyle/>
          <a:p>
            <a:r>
              <a:rPr lang="en-US" dirty="0" smtClean="0"/>
              <a:t>Charge Matrix</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10969080"/>
              </p:ext>
            </p:extLst>
          </p:nvPr>
        </p:nvGraphicFramePr>
        <p:xfrm>
          <a:off x="230660" y="1338266"/>
          <a:ext cx="11697729" cy="4345844"/>
        </p:xfrm>
        <a:graphic>
          <a:graphicData uri="http://schemas.openxmlformats.org/drawingml/2006/table">
            <a:tbl>
              <a:tblPr/>
              <a:tblGrid>
                <a:gridCol w="540074"/>
                <a:gridCol w="4450957"/>
                <a:gridCol w="512139"/>
                <a:gridCol w="495843"/>
                <a:gridCol w="679749"/>
                <a:gridCol w="484205"/>
                <a:gridCol w="446958"/>
                <a:gridCol w="493516"/>
                <a:gridCol w="446958"/>
                <a:gridCol w="605256"/>
                <a:gridCol w="474893"/>
                <a:gridCol w="595944"/>
                <a:gridCol w="446958"/>
                <a:gridCol w="446958"/>
                <a:gridCol w="577321"/>
              </a:tblGrid>
              <a:tr h="170122">
                <a:tc>
                  <a:txBody>
                    <a:bodyPr/>
                    <a:lstStyle/>
                    <a:p>
                      <a:pPr algn="ctr" fontAlgn="ctr"/>
                      <a:r>
                        <a:rPr lang="en-US" sz="800" b="1" i="0" u="none" strike="noStrike" dirty="0" smtClean="0">
                          <a:solidFill>
                            <a:srgbClr val="FFFFFF"/>
                          </a:solidFill>
                          <a:effectLst/>
                          <a:latin typeface="Calibri" panose="020F0502020204030204" pitchFamily="34" charset="0"/>
                        </a:rPr>
                        <a:t>Charge Item</a:t>
                      </a:r>
                      <a:endParaRPr lang="en-US" sz="800" b="1" i="0" u="none" strike="noStrike" dirty="0">
                        <a:solidFill>
                          <a:srgbClr val="FFFFFF"/>
                        </a:solidFill>
                        <a:effectLst/>
                        <a:latin typeface="Calibri" panose="020F0502020204030204" pitchFamily="34" charset="0"/>
                      </a:endParaRP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dirty="0" smtClean="0">
                          <a:solidFill>
                            <a:srgbClr val="FFFFFF"/>
                          </a:solidFill>
                          <a:effectLst/>
                          <a:latin typeface="Calibri" panose="020F0502020204030204" pitchFamily="34" charset="0"/>
                        </a:rPr>
                        <a:t>Charge Question</a:t>
                      </a:r>
                      <a:endParaRPr lang="en-US" sz="800" b="1" i="0" u="none" strike="noStrike" dirty="0">
                        <a:solidFill>
                          <a:srgbClr val="FFFFFF"/>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Mualem</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Himmel</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Whittington</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Mufson</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Toups</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Segreto</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Zutshi</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Mufson(2)</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Warner</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Warner(2)</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Drake</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Djurcic</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ctr"/>
                      <a:r>
                        <a:rPr lang="en-US" sz="800" b="1" i="0" u="none" strike="noStrike">
                          <a:solidFill>
                            <a:srgbClr val="FFFFFF"/>
                          </a:solidFill>
                          <a:effectLst/>
                          <a:latin typeface="Calibri" panose="020F0502020204030204" pitchFamily="34" charset="0"/>
                        </a:rPr>
                        <a:t>Buchanan</a:t>
                      </a: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r>
              <a:tr h="309313">
                <a:tc>
                  <a:txBody>
                    <a:bodyPr/>
                    <a:lstStyle/>
                    <a:p>
                      <a:pPr algn="ctr" fontAlgn="ctr"/>
                      <a:r>
                        <a:rPr lang="en-US" sz="1000" b="0" i="0" u="none" strike="noStrike" dirty="0">
                          <a:solidFill>
                            <a:srgbClr val="000000"/>
                          </a:solidFill>
                          <a:effectLst/>
                          <a:latin typeface="Calibri" panose="020F0502020204030204" pitchFamily="34" charset="0"/>
                        </a:rPr>
                        <a:t>1</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000000"/>
                          </a:solidFill>
                          <a:effectLst/>
                          <a:latin typeface="Calibri" panose="020F0502020204030204" pitchFamily="34" charset="0"/>
                        </a:rPr>
                        <a:t>Does the Photon Detector System design enable validation and refinement of the DUNE photon detector requirements?</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09313">
                <a:tc>
                  <a:txBody>
                    <a:bodyPr/>
                    <a:lstStyle/>
                    <a:p>
                      <a:pPr algn="ctr" fontAlgn="ctr"/>
                      <a:r>
                        <a:rPr lang="en-US" sz="1000" b="0" i="0" u="none" strike="noStrike">
                          <a:solidFill>
                            <a:srgbClr val="000000"/>
                          </a:solidFill>
                          <a:effectLst/>
                          <a:latin typeface="Calibri" panose="020F0502020204030204" pitchFamily="34" charset="0"/>
                        </a:rPr>
                        <a:t>2</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Are Photon Detector System risks captured and is there a plan for managing and mitigating these risks?</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09313">
                <a:tc>
                  <a:txBody>
                    <a:bodyPr/>
                    <a:lstStyle/>
                    <a:p>
                      <a:pPr algn="ctr" fontAlgn="ctr"/>
                      <a:r>
                        <a:rPr lang="en-US" sz="1000" b="0" i="0" u="none" strike="noStrike" dirty="0">
                          <a:solidFill>
                            <a:srgbClr val="000000"/>
                          </a:solidFill>
                          <a:effectLst/>
                          <a:latin typeface="Calibri" panose="020F0502020204030204" pitchFamily="34" charset="0"/>
                        </a:rPr>
                        <a:t>3</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000000"/>
                          </a:solidFill>
                          <a:effectLst/>
                          <a:latin typeface="Calibri" panose="020F0502020204030204" pitchFamily="34" charset="0"/>
                        </a:rPr>
                        <a:t>Does the design lead to a reasonable production schedule, including QA, transport, installation and commissioning?</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09313">
                <a:tc>
                  <a:txBody>
                    <a:bodyPr/>
                    <a:lstStyle/>
                    <a:p>
                      <a:pPr algn="ctr" fontAlgn="ctr"/>
                      <a:r>
                        <a:rPr lang="en-US" sz="1000" b="0" i="0" u="none" strike="noStrike" dirty="0">
                          <a:solidFill>
                            <a:srgbClr val="000000"/>
                          </a:solidFill>
                          <a:effectLst/>
                          <a:latin typeface="Calibri" panose="020F0502020204030204" pitchFamily="34" charset="0"/>
                        </a:rPr>
                        <a:t>4</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Does the documentation of the Photon Detector System technical design provide sufficiently comprehensive analysis and justification for the Photon Detector System design adopted?</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927938">
                <a:tc>
                  <a:txBody>
                    <a:bodyPr/>
                    <a:lstStyle/>
                    <a:p>
                      <a:pPr algn="ctr" fontAlgn="ctr"/>
                      <a:r>
                        <a:rPr lang="en-US" sz="1000" b="0" i="0" u="none" strike="noStrike" dirty="0">
                          <a:solidFill>
                            <a:srgbClr val="000000"/>
                          </a:solidFill>
                          <a:effectLst/>
                          <a:latin typeface="Calibri" panose="020F0502020204030204" pitchFamily="34" charset="0"/>
                        </a:rPr>
                        <a:t>5</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000000"/>
                          </a:solidFill>
                          <a:effectLst/>
                          <a:latin typeface="Calibri" panose="020F0502020204030204" pitchFamily="34" charset="0"/>
                        </a:rPr>
                        <a:t>Is the Photon Detector system scope well defined and complete? Are all Photon Detector System interfaces to other detector components: APA, cryostat and DAQ systems documented, clearly identified and complete? Do the electronics feedthrough port and TPC integrated 3D models adequately represent the mechanical, electrical and electronic interfaces to the Photon Detector System? Is the cabling, power and calibration well defined and understood? Is the grounding and shielding understood and adequate?</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463969">
                <a:tc>
                  <a:txBody>
                    <a:bodyPr/>
                    <a:lstStyle/>
                    <a:p>
                      <a:pPr algn="ctr" fontAlgn="ctr"/>
                      <a:r>
                        <a:rPr lang="en-US" sz="1000" b="0" i="0" u="none" strike="noStrike" dirty="0">
                          <a:solidFill>
                            <a:srgbClr val="000000"/>
                          </a:solidFill>
                          <a:effectLst/>
                          <a:latin typeface="Calibri" panose="020F0502020204030204" pitchFamily="34" charset="0"/>
                        </a:rPr>
                        <a:t>6</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Are the Photon Detector System 3D model(s), top level assembly drawings, detail/part drawings and material and process specifications sufficiently complete to demonstrate that the design can be constructed and installed?</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09313">
                <a:tc>
                  <a:txBody>
                    <a:bodyPr/>
                    <a:lstStyle/>
                    <a:p>
                      <a:pPr algn="ctr" fontAlgn="ctr"/>
                      <a:r>
                        <a:rPr lang="en-US" sz="1000" b="0" i="0" u="none" strike="noStrike" dirty="0">
                          <a:solidFill>
                            <a:srgbClr val="000000"/>
                          </a:solidFill>
                          <a:effectLst/>
                          <a:latin typeface="Calibri" panose="020F0502020204030204" pitchFamily="34" charset="0"/>
                        </a:rPr>
                        <a:t>7</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US" sz="900" b="0" i="0" u="none" strike="noStrike">
                          <a:solidFill>
                            <a:srgbClr val="000000"/>
                          </a:solidFill>
                          <a:effectLst/>
                          <a:latin typeface="Calibri" panose="020F0502020204030204" pitchFamily="34" charset="0"/>
                        </a:rPr>
                        <a:t>Are operation conditions listed, understood and comprehensive? Is there an adequate calibration plan?</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618625">
                <a:tc>
                  <a:txBody>
                    <a:bodyPr/>
                    <a:lstStyle/>
                    <a:p>
                      <a:pPr algn="ctr" fontAlgn="ctr"/>
                      <a:r>
                        <a:rPr lang="en-US" sz="1000" b="0" i="0" u="none" strike="noStrike" dirty="0">
                          <a:solidFill>
                            <a:srgbClr val="000000"/>
                          </a:solidFill>
                          <a:effectLst/>
                          <a:latin typeface="Calibri" panose="020F0502020204030204" pitchFamily="34" charset="0"/>
                        </a:rPr>
                        <a:t>8</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Are the Photon Detector System engineering analyses sufficiently comprehensive for safe handling, installation and operation at the CERN Neutrino Platform? Is the installation plan sufficiently well developed? Is the design for installation tooling adequate for installing the photon system?</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618625">
                <a:tc>
                  <a:txBody>
                    <a:bodyPr/>
                    <a:lstStyle/>
                    <a:p>
                      <a:pPr algn="ctr" fontAlgn="ctr"/>
                      <a:r>
                        <a:rPr lang="en-US" sz="1000" b="0" i="0" u="none" strike="noStrike" dirty="0">
                          <a:solidFill>
                            <a:srgbClr val="000000"/>
                          </a:solidFill>
                          <a:effectLst/>
                          <a:latin typeface="Calibri" panose="020F0502020204030204" pitchFamily="34" charset="0"/>
                        </a:rPr>
                        <a:t>9</a:t>
                      </a:r>
                    </a:p>
                  </a:txBody>
                  <a:tcPr marL="6552" marR="6552" marT="655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000000"/>
                          </a:solidFill>
                          <a:effectLst/>
                          <a:latin typeface="Calibri" panose="020F0502020204030204" pitchFamily="34" charset="0"/>
                        </a:rPr>
                        <a:t>Have applicable lessons-learned from previous </a:t>
                      </a:r>
                      <a:r>
                        <a:rPr lang="en-US" sz="900" b="0" i="0" u="none" strike="noStrike" dirty="0" err="1">
                          <a:solidFill>
                            <a:srgbClr val="000000"/>
                          </a:solidFill>
                          <a:effectLst/>
                          <a:latin typeface="Calibri" panose="020F0502020204030204" pitchFamily="34" charset="0"/>
                        </a:rPr>
                        <a:t>LArTPC</a:t>
                      </a:r>
                      <a:r>
                        <a:rPr lang="en-US" sz="900" b="0" i="0" u="none" strike="noStrike" dirty="0">
                          <a:solidFill>
                            <a:srgbClr val="000000"/>
                          </a:solidFill>
                          <a:effectLst/>
                          <a:latin typeface="Calibri" panose="020F0502020204030204" pitchFamily="34" charset="0"/>
                        </a:rPr>
                        <a:t> devices been documented and implemented into the QA plan? Are the Photon Detector System quality control test plans and inspection regimes sufficiently comprehensive to assure efficient commissioning and adequate operational performance of the NP04 experiment?</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X</a:t>
                      </a: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6552" marR="6552" marT="655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X</a:t>
                      </a:r>
                    </a:p>
                  </a:txBody>
                  <a:tcPr marL="6552" marR="6552" marT="655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298950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39C72E-2A13-EB4D-AD45-6D4E6ACAED8D}" type="slidenum">
              <a:rPr lang="en-US"/>
              <a:pPr>
                <a:defRPr/>
              </a:pPr>
              <a:t>3</a:t>
            </a:fld>
            <a:endParaRPr lang="en-US" dirty="0"/>
          </a:p>
        </p:txBody>
      </p:sp>
      <p:sp>
        <p:nvSpPr>
          <p:cNvPr id="6" name="Title 5"/>
          <p:cNvSpPr>
            <a:spLocks noGrp="1"/>
          </p:cNvSpPr>
          <p:nvPr>
            <p:ph type="title"/>
          </p:nvPr>
        </p:nvSpPr>
        <p:spPr/>
        <p:txBody>
          <a:bodyPr>
            <a:normAutofit/>
          </a:bodyPr>
          <a:lstStyle/>
          <a:p>
            <a:r>
              <a:rPr lang="en-US" sz="3200" dirty="0" err="1" smtClean="0"/>
              <a:t>protoDUNE</a:t>
            </a:r>
            <a:r>
              <a:rPr lang="en-US" sz="3200" dirty="0" smtClean="0"/>
              <a:t>-SP</a:t>
            </a:r>
            <a:endParaRPr lang="en-US" sz="3200" dirty="0"/>
          </a:p>
        </p:txBody>
      </p:sp>
      <p:sp>
        <p:nvSpPr>
          <p:cNvPr id="2" name="Text Placeholder 1"/>
          <p:cNvSpPr>
            <a:spLocks noGrp="1"/>
          </p:cNvSpPr>
          <p:nvPr>
            <p:ph type="body" sz="half" idx="2"/>
          </p:nvPr>
        </p:nvSpPr>
        <p:spPr>
          <a:xfrm>
            <a:off x="145143" y="1435101"/>
            <a:ext cx="4737250" cy="4691063"/>
          </a:xfrm>
        </p:spPr>
        <p:txBody>
          <a:bodyPr>
            <a:noAutofit/>
          </a:bodyPr>
          <a:lstStyle/>
          <a:p>
            <a:pPr marL="285750" indent="-285750">
              <a:buFont typeface="Arial" panose="020B0604020202020204" pitchFamily="34" charset="0"/>
              <a:buChar char="•"/>
            </a:pPr>
            <a:r>
              <a:rPr lang="en-US" sz="2000" dirty="0" smtClean="0"/>
              <a:t>Membrane Cryostat, approximately cube with 10m sides</a:t>
            </a:r>
          </a:p>
          <a:p>
            <a:pPr marL="285750" indent="-285750">
              <a:buFont typeface="Arial" panose="020B0604020202020204" pitchFamily="34" charset="0"/>
              <a:buChar char="•"/>
            </a:pPr>
            <a:r>
              <a:rPr lang="en-US" sz="2000" dirty="0" smtClean="0"/>
              <a:t>Approximately 6m cube TPC inside</a:t>
            </a:r>
            <a:endParaRPr lang="en-US" sz="2000" dirty="0" smtClean="0"/>
          </a:p>
        </p:txBody>
      </p:sp>
      <p:sp>
        <p:nvSpPr>
          <p:cNvPr id="14" name="Date Placeholder 13"/>
          <p:cNvSpPr>
            <a:spLocks noGrp="1"/>
          </p:cNvSpPr>
          <p:nvPr>
            <p:ph type="dt" sz="half" idx="10"/>
          </p:nvPr>
        </p:nvSpPr>
        <p:spPr/>
        <p:txBody>
          <a:bodyPr/>
          <a:lstStyle/>
          <a:p>
            <a:r>
              <a:rPr lang="en-US" smtClean="0"/>
              <a:t>Leon Mualem August 2, 2016</a:t>
            </a:r>
            <a:endParaRPr lang="en-US"/>
          </a:p>
        </p:txBody>
      </p:sp>
      <p:pic>
        <p:nvPicPr>
          <p:cNvPr id="4" name="Picture 3"/>
          <p:cNvPicPr>
            <a:picLocks noChangeAspect="1"/>
          </p:cNvPicPr>
          <p:nvPr/>
        </p:nvPicPr>
        <p:blipFill rotWithShape="1">
          <a:blip r:embed="rId3"/>
          <a:srcRect t="-628"/>
          <a:stretch/>
        </p:blipFill>
        <p:spPr>
          <a:xfrm>
            <a:off x="4620685" y="273050"/>
            <a:ext cx="7171970" cy="5420822"/>
          </a:xfrm>
          <a:prstGeom prst="rect">
            <a:avLst/>
          </a:prstGeom>
        </p:spPr>
      </p:pic>
    </p:spTree>
    <p:extLst>
      <p:ext uri="{BB962C8B-B14F-4D97-AF65-F5344CB8AC3E}">
        <p14:creationId xmlns:p14="http://schemas.microsoft.com/office/powerpoint/2010/main" val="120479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4</a:t>
            </a:fld>
            <a:endParaRPr lang="en-US"/>
          </a:p>
        </p:txBody>
      </p:sp>
      <p:pic>
        <p:nvPicPr>
          <p:cNvPr id="7" name="Content Placeholder 6"/>
          <p:cNvPicPr>
            <a:picLocks noGrp="1" noChangeAspect="1"/>
          </p:cNvPicPr>
          <p:nvPr>
            <p:ph idx="1"/>
          </p:nvPr>
        </p:nvPicPr>
        <p:blipFill rotWithShape="1">
          <a:blip r:embed="rId3"/>
          <a:srcRect t="10840" r="8284" b="7999"/>
          <a:stretch/>
        </p:blipFill>
        <p:spPr>
          <a:xfrm>
            <a:off x="4253852" y="362467"/>
            <a:ext cx="7938148" cy="5407385"/>
          </a:xfrm>
          <a:prstGeom prst="rect">
            <a:avLst/>
          </a:prstGeom>
        </p:spPr>
      </p:pic>
      <p:sp>
        <p:nvSpPr>
          <p:cNvPr id="6" name="Text Placeholder 5"/>
          <p:cNvSpPr>
            <a:spLocks noGrp="1"/>
          </p:cNvSpPr>
          <p:nvPr>
            <p:ph type="body" sz="half" idx="2"/>
          </p:nvPr>
        </p:nvSpPr>
        <p:spPr>
          <a:xfrm>
            <a:off x="74139" y="1435101"/>
            <a:ext cx="3756456" cy="4691063"/>
          </a:xfrm>
        </p:spPr>
        <p:txBody>
          <a:bodyPr>
            <a:normAutofit/>
          </a:bodyPr>
          <a:lstStyle/>
          <a:p>
            <a:pPr marL="285750" indent="-285750">
              <a:buFont typeface="Arial" panose="020B0604020202020204" pitchFamily="34" charset="0"/>
              <a:buChar char="•"/>
            </a:pPr>
            <a:r>
              <a:rPr lang="en-US" sz="1800" dirty="0" smtClean="0"/>
              <a:t>The TPC consists of 6 anode plane assemblies with integrated photon detectors, 3 cathode plane assemblies</a:t>
            </a:r>
          </a:p>
          <a:p>
            <a:pPr marL="285750" indent="-285750">
              <a:buFont typeface="Arial" panose="020B0604020202020204" pitchFamily="34" charset="0"/>
              <a:buChar char="•"/>
            </a:pPr>
            <a:r>
              <a:rPr lang="en-US" sz="1800" dirty="0" smtClean="0"/>
              <a:t>It is roughly 6m tall, 7m deep, and 7.2m wide</a:t>
            </a:r>
            <a:endParaRPr lang="en-US" sz="1800" dirty="0"/>
          </a:p>
        </p:txBody>
      </p:sp>
      <p:sp>
        <p:nvSpPr>
          <p:cNvPr id="4" name="Title 3"/>
          <p:cNvSpPr>
            <a:spLocks noGrp="1"/>
          </p:cNvSpPr>
          <p:nvPr>
            <p:ph type="title"/>
          </p:nvPr>
        </p:nvSpPr>
        <p:spPr>
          <a:xfrm>
            <a:off x="189744" y="273051"/>
            <a:ext cx="4011084" cy="863402"/>
          </a:xfrm>
        </p:spPr>
        <p:txBody>
          <a:bodyPr>
            <a:normAutofit/>
          </a:bodyPr>
          <a:lstStyle/>
          <a:p>
            <a:r>
              <a:rPr lang="en-US" sz="3200" dirty="0" err="1" smtClean="0"/>
              <a:t>protoDUNE</a:t>
            </a:r>
            <a:r>
              <a:rPr lang="en-US" sz="3200" dirty="0" smtClean="0"/>
              <a:t>-SP TPC</a:t>
            </a:r>
            <a:endParaRPr lang="en-US" sz="3200" dirty="0"/>
          </a:p>
        </p:txBody>
      </p:sp>
    </p:spTree>
    <p:extLst>
      <p:ext uri="{BB962C8B-B14F-4D97-AF65-F5344CB8AC3E}">
        <p14:creationId xmlns:p14="http://schemas.microsoft.com/office/powerpoint/2010/main" val="341825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39C72E-2A13-EB4D-AD45-6D4E6ACAED8D}" type="slidenum">
              <a:rPr lang="en-US"/>
              <a:pPr>
                <a:defRPr/>
              </a:pPr>
              <a:t>5</a:t>
            </a:fld>
            <a:endParaRPr lang="en-US" dirty="0"/>
          </a:p>
        </p:txBody>
      </p:sp>
      <p:sp>
        <p:nvSpPr>
          <p:cNvPr id="6" name="Title 5"/>
          <p:cNvSpPr>
            <a:spLocks noGrp="1"/>
          </p:cNvSpPr>
          <p:nvPr>
            <p:ph type="title"/>
          </p:nvPr>
        </p:nvSpPr>
        <p:spPr>
          <a:xfrm>
            <a:off x="609600" y="273050"/>
            <a:ext cx="5162550" cy="699636"/>
          </a:xfrm>
        </p:spPr>
        <p:txBody>
          <a:bodyPr>
            <a:normAutofit/>
          </a:bodyPr>
          <a:lstStyle/>
          <a:p>
            <a:r>
              <a:rPr lang="en-US" sz="3200" dirty="0" smtClean="0"/>
              <a:t>Photon Detector System</a:t>
            </a:r>
            <a:endParaRPr lang="en-US" sz="3200" dirty="0"/>
          </a:p>
        </p:txBody>
      </p:sp>
      <p:sp>
        <p:nvSpPr>
          <p:cNvPr id="2" name="Text Placeholder 1"/>
          <p:cNvSpPr>
            <a:spLocks noGrp="1"/>
          </p:cNvSpPr>
          <p:nvPr>
            <p:ph type="body" sz="half" idx="2"/>
          </p:nvPr>
        </p:nvSpPr>
        <p:spPr>
          <a:xfrm>
            <a:off x="145143" y="972687"/>
            <a:ext cx="4873920" cy="5153478"/>
          </a:xfrm>
        </p:spPr>
        <p:txBody>
          <a:bodyPr>
            <a:noAutofit/>
          </a:bodyPr>
          <a:lstStyle/>
          <a:p>
            <a:pPr marL="285750" indent="-285750">
              <a:spcBef>
                <a:spcPts val="0"/>
              </a:spcBef>
              <a:buFont typeface="Arial" panose="020B0604020202020204" pitchFamily="34" charset="0"/>
              <a:buChar char="•"/>
            </a:pPr>
            <a:r>
              <a:rPr lang="en-US" sz="2000" dirty="0" smtClean="0"/>
              <a:t>10 bars/paddles in each APA</a:t>
            </a:r>
          </a:p>
          <a:p>
            <a:pPr marL="742950" lvl="1" indent="-285750">
              <a:spcBef>
                <a:spcPts val="0"/>
              </a:spcBef>
              <a:buFont typeface="Arial" panose="020B0604020202020204" pitchFamily="34" charset="0"/>
              <a:buChar char="•"/>
            </a:pPr>
            <a:r>
              <a:rPr lang="en-US" sz="1800" dirty="0" smtClean="0"/>
              <a:t>2 types, plus 2 R&amp;D </a:t>
            </a:r>
            <a:r>
              <a:rPr lang="en-US" sz="1800" dirty="0" smtClean="0"/>
              <a:t>paddles</a:t>
            </a:r>
          </a:p>
          <a:p>
            <a:pPr marL="742950" lvl="1" indent="-285750">
              <a:spcBef>
                <a:spcPts val="0"/>
              </a:spcBef>
              <a:buFont typeface="Arial" panose="020B0604020202020204" pitchFamily="34" charset="0"/>
              <a:buChar char="•"/>
            </a:pPr>
            <a:r>
              <a:rPr lang="en-US" sz="1800" dirty="0" smtClean="0"/>
              <a:t>Radiator/WLS Bar (IU)</a:t>
            </a:r>
          </a:p>
          <a:p>
            <a:pPr marL="742950" lvl="1" indent="-285750">
              <a:spcBef>
                <a:spcPts val="0"/>
              </a:spcBef>
              <a:buFont typeface="Arial" panose="020B0604020202020204" pitchFamily="34" charset="0"/>
              <a:buChar char="•"/>
            </a:pPr>
            <a:r>
              <a:rPr lang="en-US" sz="1800" dirty="0" smtClean="0"/>
              <a:t>Dip-coated bars (MIT and FNAL)</a:t>
            </a:r>
          </a:p>
          <a:p>
            <a:pPr marL="742950" lvl="1" indent="-285750">
              <a:spcBef>
                <a:spcPts val="0"/>
              </a:spcBef>
              <a:buFont typeface="Arial" panose="020B0604020202020204" pitchFamily="34" charset="0"/>
              <a:buChar char="•"/>
            </a:pPr>
            <a:r>
              <a:rPr lang="en-US" sz="1800" dirty="0" err="1" smtClean="0"/>
              <a:t>Arapuca</a:t>
            </a:r>
            <a:r>
              <a:rPr lang="en-US" sz="1800" dirty="0" smtClean="0"/>
              <a:t> Arrays (UNICAMP)</a:t>
            </a:r>
            <a:endParaRPr lang="en-US" sz="1800" dirty="0" smtClean="0"/>
          </a:p>
          <a:p>
            <a:pPr marL="285750" indent="-285750">
              <a:spcBef>
                <a:spcPts val="0"/>
              </a:spcBef>
              <a:buFont typeface="Arial" panose="020B0604020202020204" pitchFamily="34" charset="0"/>
              <a:buChar char="•"/>
            </a:pPr>
            <a:r>
              <a:rPr lang="en-US" sz="2000" dirty="0" smtClean="0"/>
              <a:t>Array of 12 </a:t>
            </a:r>
            <a:r>
              <a:rPr lang="en-US" sz="2000" dirty="0" err="1" smtClean="0"/>
              <a:t>SiPMs</a:t>
            </a:r>
            <a:r>
              <a:rPr lang="en-US" sz="2000" dirty="0" smtClean="0"/>
              <a:t> per paddle</a:t>
            </a:r>
          </a:p>
          <a:p>
            <a:pPr marL="742950" lvl="1" indent="-285750">
              <a:spcBef>
                <a:spcPts val="0"/>
              </a:spcBef>
              <a:buFont typeface="Arial" panose="020B0604020202020204" pitchFamily="34" charset="0"/>
              <a:buChar char="•"/>
            </a:pPr>
            <a:r>
              <a:rPr lang="en-US" sz="1800" dirty="0" smtClean="0"/>
              <a:t>CSU, NIU, Caltech</a:t>
            </a:r>
            <a:endParaRPr lang="en-US" sz="1800" dirty="0" smtClean="0"/>
          </a:p>
          <a:p>
            <a:pPr marL="285750" indent="-285750">
              <a:spcBef>
                <a:spcPts val="0"/>
              </a:spcBef>
              <a:buFont typeface="Arial" panose="020B0604020202020204" pitchFamily="34" charset="0"/>
              <a:buChar char="•"/>
            </a:pPr>
            <a:r>
              <a:rPr lang="en-US" sz="2000" dirty="0"/>
              <a:t>6 APAs </a:t>
            </a:r>
          </a:p>
          <a:p>
            <a:pPr marL="742950" lvl="1" indent="-285750">
              <a:spcBef>
                <a:spcPts val="0"/>
              </a:spcBef>
              <a:buFont typeface="Arial" panose="020B0604020202020204" pitchFamily="34" charset="0"/>
              <a:buChar char="•"/>
            </a:pPr>
            <a:r>
              <a:rPr lang="en-US" sz="1800" dirty="0" smtClean="0"/>
              <a:t>60 </a:t>
            </a:r>
            <a:r>
              <a:rPr lang="en-US" sz="1800" dirty="0"/>
              <a:t>paddles</a:t>
            </a:r>
          </a:p>
          <a:p>
            <a:pPr marL="742950" lvl="1" indent="-285750">
              <a:spcBef>
                <a:spcPts val="0"/>
              </a:spcBef>
              <a:buFont typeface="Arial" panose="020B0604020202020204" pitchFamily="34" charset="0"/>
              <a:buChar char="•"/>
            </a:pPr>
            <a:r>
              <a:rPr lang="en-US" sz="1800" dirty="0"/>
              <a:t>720 </a:t>
            </a:r>
            <a:r>
              <a:rPr lang="en-US" sz="1800" dirty="0" err="1"/>
              <a:t>SiPMs</a:t>
            </a:r>
            <a:endParaRPr lang="en-US" sz="1800" dirty="0"/>
          </a:p>
          <a:p>
            <a:pPr marL="285750" indent="-285750">
              <a:spcBef>
                <a:spcPts val="0"/>
              </a:spcBef>
              <a:buFont typeface="Arial" panose="020B0604020202020204" pitchFamily="34" charset="0"/>
              <a:buChar char="•"/>
            </a:pPr>
            <a:r>
              <a:rPr lang="en-US" sz="2000" dirty="0" smtClean="0"/>
              <a:t>Bias and digitization provided by </a:t>
            </a:r>
            <a:r>
              <a:rPr lang="en-US" sz="2000" dirty="0" err="1" smtClean="0"/>
              <a:t>SiPM</a:t>
            </a:r>
            <a:r>
              <a:rPr lang="en-US" sz="2000" dirty="0" smtClean="0"/>
              <a:t> Signal Processor (SSP</a:t>
            </a:r>
            <a:r>
              <a:rPr lang="en-US" sz="2000" dirty="0" smtClean="0"/>
              <a:t>) (ANL)</a:t>
            </a:r>
            <a:endParaRPr lang="en-US" sz="2000" dirty="0" smtClean="0"/>
          </a:p>
          <a:p>
            <a:pPr marL="285750" indent="-285750">
              <a:spcBef>
                <a:spcPts val="0"/>
              </a:spcBef>
              <a:buFont typeface="Arial" panose="020B0604020202020204" pitchFamily="34" charset="0"/>
              <a:buChar char="•"/>
            </a:pPr>
            <a:r>
              <a:rPr lang="en-US" sz="2000" dirty="0" smtClean="0"/>
              <a:t>240 readout channels</a:t>
            </a:r>
          </a:p>
          <a:p>
            <a:pPr marL="285750" indent="-285750">
              <a:spcBef>
                <a:spcPts val="0"/>
              </a:spcBef>
              <a:buFont typeface="Arial" panose="020B0604020202020204" pitchFamily="34" charset="0"/>
              <a:buChar char="•"/>
            </a:pPr>
            <a:r>
              <a:rPr lang="en-US" sz="2000" dirty="0" smtClean="0"/>
              <a:t>External Calibration Flasher with emitters on Cathode </a:t>
            </a:r>
            <a:r>
              <a:rPr lang="en-US" sz="2000" dirty="0" smtClean="0"/>
              <a:t>Plane (ANL)</a:t>
            </a:r>
            <a:endParaRPr lang="en-US" sz="2000" dirty="0" smtClean="0"/>
          </a:p>
          <a:p>
            <a:pPr marL="285750" indent="-285750">
              <a:spcBef>
                <a:spcPts val="0"/>
              </a:spcBef>
              <a:buFont typeface="Arial" panose="020B0604020202020204" pitchFamily="34" charset="0"/>
              <a:buChar char="•"/>
            </a:pPr>
            <a:r>
              <a:rPr lang="en-US" sz="2000" dirty="0" smtClean="0"/>
              <a:t>MANY </a:t>
            </a:r>
            <a:r>
              <a:rPr lang="en-US" sz="2000" dirty="0" err="1" smtClean="0"/>
              <a:t>MANY</a:t>
            </a:r>
            <a:r>
              <a:rPr lang="en-US" sz="2000" dirty="0" smtClean="0"/>
              <a:t> more details in next 11 </a:t>
            </a:r>
            <a:r>
              <a:rPr lang="en-US" sz="2000" dirty="0" smtClean="0"/>
              <a:t>talks</a:t>
            </a:r>
            <a:endParaRPr lang="en-US" sz="2000" dirty="0" smtClean="0"/>
          </a:p>
        </p:txBody>
      </p:sp>
      <p:sp>
        <p:nvSpPr>
          <p:cNvPr id="14" name="Date Placeholder 13"/>
          <p:cNvSpPr>
            <a:spLocks noGrp="1"/>
          </p:cNvSpPr>
          <p:nvPr>
            <p:ph type="dt" sz="half" idx="10"/>
          </p:nvPr>
        </p:nvSpPr>
        <p:spPr/>
        <p:txBody>
          <a:bodyPr/>
          <a:lstStyle/>
          <a:p>
            <a:r>
              <a:rPr lang="en-US" smtClean="0"/>
              <a:t>Leon Mualem August 2, 2016</a:t>
            </a:r>
            <a:endParaRPr lang="en-US"/>
          </a:p>
        </p:txBody>
      </p:sp>
      <p:grpSp>
        <p:nvGrpSpPr>
          <p:cNvPr id="22" name="Group 21"/>
          <p:cNvGrpSpPr>
            <a:grpSpLocks noChangeAspect="1"/>
          </p:cNvGrpSpPr>
          <p:nvPr/>
        </p:nvGrpSpPr>
        <p:grpSpPr>
          <a:xfrm>
            <a:off x="5007319" y="1199314"/>
            <a:ext cx="7106857" cy="3790975"/>
            <a:chOff x="1028335" y="1197576"/>
            <a:chExt cx="9654179" cy="5080496"/>
          </a:xfrm>
        </p:grpSpPr>
        <p:pic>
          <p:nvPicPr>
            <p:cNvPr id="20" name="Content Placeholder 7"/>
            <p:cNvPicPr>
              <a:picLocks noChangeAspect="1"/>
            </p:cNvPicPr>
            <p:nvPr/>
          </p:nvPicPr>
          <p:blipFill>
            <a:blip r:embed="rId3"/>
            <a:srcRect l="186" r="186"/>
            <a:stretch>
              <a:fillRect/>
            </a:stretch>
          </p:blipFill>
          <p:spPr>
            <a:xfrm>
              <a:off x="1044288" y="1197576"/>
              <a:ext cx="9638226" cy="5080496"/>
            </a:xfrm>
            <a:prstGeom prst="rect">
              <a:avLst/>
            </a:prstGeom>
            <a:ln>
              <a:solidFill>
                <a:schemeClr val="tx1"/>
              </a:solidFill>
            </a:ln>
          </p:spPr>
        </p:pic>
        <p:sp>
          <p:nvSpPr>
            <p:cNvPr id="21" name="TextBox 20"/>
            <p:cNvSpPr txBox="1"/>
            <p:nvPr/>
          </p:nvSpPr>
          <p:spPr>
            <a:xfrm>
              <a:off x="1028335" y="1197576"/>
              <a:ext cx="5669514" cy="1443640"/>
            </a:xfrm>
            <a:prstGeom prst="rect">
              <a:avLst/>
            </a:prstGeom>
            <a:noFill/>
          </p:spPr>
          <p:txBody>
            <a:bodyPr wrap="square" rtlCol="0">
              <a:spAutoFit/>
            </a:bodyPr>
            <a:lstStyle/>
            <a:p>
              <a:pPr defTabSz="457200" fontAlgn="base">
                <a:spcBef>
                  <a:spcPct val="0"/>
                </a:spcBef>
                <a:spcAft>
                  <a:spcPct val="0"/>
                </a:spcAft>
              </a:pPr>
              <a:r>
                <a:rPr lang="en-US" sz="1600" dirty="0">
                  <a:solidFill>
                    <a:prstClr val="black"/>
                  </a:solidFill>
                  <a:latin typeface="Calibri" charset="0"/>
                </a:rPr>
                <a:t>10 PDs per APA Frame</a:t>
              </a:r>
            </a:p>
            <a:p>
              <a:pPr defTabSz="457200" fontAlgn="base">
                <a:spcBef>
                  <a:spcPct val="0"/>
                </a:spcBef>
                <a:spcAft>
                  <a:spcPct val="0"/>
                </a:spcAft>
              </a:pPr>
              <a:r>
                <a:rPr lang="en-US" sz="1600" dirty="0">
                  <a:solidFill>
                    <a:prstClr val="black"/>
                  </a:solidFill>
                  <a:latin typeface="Calibri" charset="0"/>
                </a:rPr>
                <a:t>PD area 2094mm X 84mm (each)</a:t>
              </a:r>
            </a:p>
            <a:p>
              <a:pPr defTabSz="457200" fontAlgn="base">
                <a:spcBef>
                  <a:spcPct val="0"/>
                </a:spcBef>
                <a:spcAft>
                  <a:spcPct val="0"/>
                </a:spcAft>
              </a:pPr>
              <a:r>
                <a:rPr lang="en-US" sz="1600" dirty="0">
                  <a:solidFill>
                    <a:prstClr val="black"/>
                  </a:solidFill>
                  <a:latin typeface="Calibri" charset="0"/>
                </a:rPr>
                <a:t>APA Frame area (Outside) 6060mm X 2300mm</a:t>
              </a:r>
            </a:p>
            <a:p>
              <a:pPr defTabSz="457200" fontAlgn="base">
                <a:spcBef>
                  <a:spcPct val="0"/>
                </a:spcBef>
                <a:spcAft>
                  <a:spcPct val="0"/>
                </a:spcAft>
              </a:pPr>
              <a:r>
                <a:rPr lang="en-US" sz="1600" dirty="0">
                  <a:solidFill>
                    <a:prstClr val="black"/>
                  </a:solidFill>
                  <a:latin typeface="Calibri" charset="0"/>
                </a:rPr>
                <a:t>PD Coverage fraction: ~12.6%</a:t>
              </a:r>
            </a:p>
          </p:txBody>
        </p:sp>
      </p:grpSp>
    </p:spTree>
    <p:extLst>
      <p:ext uri="{BB962C8B-B14F-4D97-AF65-F5344CB8AC3E}">
        <p14:creationId xmlns:p14="http://schemas.microsoft.com/office/powerpoint/2010/main" val="139899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SiPM</a:t>
            </a:r>
            <a:r>
              <a:rPr lang="en-US" dirty="0" smtClean="0"/>
              <a:t> Mount PCB</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a:pPr>
                <a:defRPr/>
              </a:pPr>
              <a:t>6</a:t>
            </a:fld>
            <a:endParaRPr lang="en-US" dirty="0"/>
          </a:p>
        </p:txBody>
      </p:sp>
      <p:pic>
        <p:nvPicPr>
          <p:cNvPr id="6" name="Picture 5" descr="screenshot7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667" y="980997"/>
            <a:ext cx="4893733" cy="1682801"/>
          </a:xfrm>
          <a:prstGeom prst="rect">
            <a:avLst/>
          </a:prstGeom>
        </p:spPr>
      </p:pic>
      <p:pic>
        <p:nvPicPr>
          <p:cNvPr id="7" name="Picture 6" descr="screenshot7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667" y="2764196"/>
            <a:ext cx="4068233" cy="3475166"/>
          </a:xfrm>
          <a:prstGeom prst="rect">
            <a:avLst/>
          </a:prstGeom>
        </p:spPr>
      </p:pic>
      <p:sp>
        <p:nvSpPr>
          <p:cNvPr id="8" name="TextBox 7"/>
          <p:cNvSpPr txBox="1"/>
          <p:nvPr/>
        </p:nvSpPr>
        <p:spPr>
          <a:xfrm>
            <a:off x="6637867" y="2294466"/>
            <a:ext cx="2859414" cy="369332"/>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Calibri" charset="0"/>
              </a:rPr>
              <a:t>12 </a:t>
            </a:r>
            <a:r>
              <a:rPr lang="en-US" dirty="0" err="1">
                <a:solidFill>
                  <a:prstClr val="black"/>
                </a:solidFill>
                <a:latin typeface="Calibri" charset="0"/>
              </a:rPr>
              <a:t>SiPMs</a:t>
            </a:r>
            <a:r>
              <a:rPr lang="en-US" dirty="0">
                <a:solidFill>
                  <a:prstClr val="black"/>
                </a:solidFill>
                <a:latin typeface="Calibri" charset="0"/>
              </a:rPr>
              <a:t>, 0.2mm separation</a:t>
            </a:r>
          </a:p>
        </p:txBody>
      </p:sp>
      <p:sp>
        <p:nvSpPr>
          <p:cNvPr id="9" name="TextBox 8"/>
          <p:cNvSpPr txBox="1"/>
          <p:nvPr/>
        </p:nvSpPr>
        <p:spPr>
          <a:xfrm>
            <a:off x="6785430" y="3018537"/>
            <a:ext cx="2160207" cy="369332"/>
          </a:xfrm>
          <a:prstGeom prst="rect">
            <a:avLst/>
          </a:prstGeom>
          <a:noFill/>
        </p:spPr>
        <p:txBody>
          <a:bodyPr wrap="none" rtlCol="0">
            <a:spAutoFit/>
          </a:bodyPr>
          <a:lstStyle/>
          <a:p>
            <a:pPr defTabSz="457200" fontAlgn="base">
              <a:spcBef>
                <a:spcPct val="0"/>
              </a:spcBef>
              <a:spcAft>
                <a:spcPct val="0"/>
              </a:spcAft>
            </a:pPr>
            <a:r>
              <a:rPr lang="en-US" dirty="0">
                <a:solidFill>
                  <a:prstClr val="black"/>
                </a:solidFill>
                <a:latin typeface="Calibri" charset="0"/>
              </a:rPr>
              <a:t>SMT </a:t>
            </a:r>
            <a:r>
              <a:rPr lang="en-US" dirty="0" smtClean="0">
                <a:solidFill>
                  <a:prstClr val="black"/>
                </a:solidFill>
                <a:latin typeface="Calibri" charset="0"/>
              </a:rPr>
              <a:t>RJ-45 </a:t>
            </a:r>
            <a:r>
              <a:rPr lang="en-US" dirty="0">
                <a:solidFill>
                  <a:prstClr val="black"/>
                </a:solidFill>
                <a:latin typeface="Calibri" charset="0"/>
              </a:rPr>
              <a:t>connector</a:t>
            </a:r>
          </a:p>
        </p:txBody>
      </p:sp>
      <p:cxnSp>
        <p:nvCxnSpPr>
          <p:cNvPr id="11" name="Straight Arrow Connector 10"/>
          <p:cNvCxnSpPr/>
          <p:nvPr/>
        </p:nvCxnSpPr>
        <p:spPr>
          <a:xfrm>
            <a:off x="8067574" y="3307777"/>
            <a:ext cx="296333" cy="66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2"/>
          </p:nvPr>
        </p:nvSpPr>
        <p:spPr/>
        <p:txBody>
          <a:bodyPr/>
          <a:lstStyle/>
          <a:p>
            <a:pPr defTabSz="457200">
              <a:defRPr/>
            </a:pPr>
            <a:r>
              <a:rPr lang="en-US" smtClean="0">
                <a:latin typeface="Helvetica"/>
                <a:cs typeface="Helvetica"/>
              </a:rPr>
              <a:t>Leon Mualem August 2, 2016</a:t>
            </a:r>
            <a:endParaRPr lang="en-US" dirty="0">
              <a:latin typeface="Helvetica"/>
              <a:cs typeface="Helvetica"/>
            </a:endParaRPr>
          </a:p>
        </p:txBody>
      </p:sp>
      <p:pic>
        <p:nvPicPr>
          <p:cNvPr id="12" name="Picture 11"/>
          <p:cNvPicPr>
            <a:picLocks noChangeAspect="1"/>
          </p:cNvPicPr>
          <p:nvPr/>
        </p:nvPicPr>
        <p:blipFill>
          <a:blip r:embed="rId5"/>
          <a:stretch>
            <a:fillRect/>
          </a:stretch>
        </p:blipFill>
        <p:spPr>
          <a:xfrm>
            <a:off x="155782" y="1067554"/>
            <a:ext cx="6486441" cy="5020208"/>
          </a:xfrm>
          <a:prstGeom prst="rect">
            <a:avLst/>
          </a:prstGeom>
        </p:spPr>
      </p:pic>
    </p:spTree>
    <p:extLst>
      <p:ext uri="{BB962C8B-B14F-4D97-AF65-F5344CB8AC3E}">
        <p14:creationId xmlns:p14="http://schemas.microsoft.com/office/powerpoint/2010/main" val="3262670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Leon Mualem August 2, 2016</a:t>
            </a:r>
            <a:endParaRPr lang="en-US"/>
          </a:p>
        </p:txBody>
      </p:sp>
      <p:sp>
        <p:nvSpPr>
          <p:cNvPr id="3" name="Slide Number Placeholder 2"/>
          <p:cNvSpPr>
            <a:spLocks noGrp="1"/>
          </p:cNvSpPr>
          <p:nvPr>
            <p:ph type="sldNum" sz="quarter" idx="12"/>
          </p:nvPr>
        </p:nvSpPr>
        <p:spPr/>
        <p:txBody>
          <a:bodyPr/>
          <a:lstStyle/>
          <a:p>
            <a:fld id="{E2B5BAAB-406E-4A32-A008-24FB35C071A1}" type="slidenum">
              <a:rPr lang="en-US" smtClean="0"/>
              <a:pPr/>
              <a:t>7</a:t>
            </a:fld>
            <a:endParaRPr lang="en-US"/>
          </a:p>
        </p:txBody>
      </p:sp>
      <p:sp>
        <p:nvSpPr>
          <p:cNvPr id="4" name="Title 3"/>
          <p:cNvSpPr>
            <a:spLocks noGrp="1"/>
          </p:cNvSpPr>
          <p:nvPr>
            <p:ph type="title"/>
          </p:nvPr>
        </p:nvSpPr>
        <p:spPr/>
        <p:txBody>
          <a:bodyPr>
            <a:normAutofit/>
          </a:bodyPr>
          <a:lstStyle/>
          <a:p>
            <a:r>
              <a:rPr lang="en-US" sz="3200" dirty="0" smtClean="0"/>
              <a:t>Baseline </a:t>
            </a:r>
            <a:r>
              <a:rPr lang="en-US" sz="3200" dirty="0" err="1" smtClean="0"/>
              <a:t>SiPM</a:t>
            </a:r>
            <a:r>
              <a:rPr lang="en-US" sz="3200" dirty="0" smtClean="0"/>
              <a:t> Readout Design</a:t>
            </a:r>
            <a:endParaRPr lang="en-US" sz="3200" dirty="0"/>
          </a:p>
        </p:txBody>
      </p:sp>
      <p:pic>
        <p:nvPicPr>
          <p:cNvPr id="7" name="Content Placeholder 6"/>
          <p:cNvPicPr>
            <a:picLocks noGrp="1" noChangeAspect="1"/>
          </p:cNvPicPr>
          <p:nvPr>
            <p:ph idx="1"/>
          </p:nvPr>
        </p:nvPicPr>
        <p:blipFill>
          <a:blip r:embed="rId3"/>
          <a:stretch>
            <a:fillRect/>
          </a:stretch>
        </p:blipFill>
        <p:spPr>
          <a:xfrm>
            <a:off x="4767263" y="486721"/>
            <a:ext cx="6815137" cy="5425770"/>
          </a:xfrm>
          <a:prstGeom prst="rect">
            <a:avLst/>
          </a:prstGeom>
        </p:spPr>
      </p:pic>
      <p:sp>
        <p:nvSpPr>
          <p:cNvPr id="6" name="Text Placeholder 5"/>
          <p:cNvSpPr>
            <a:spLocks noGrp="1"/>
          </p:cNvSpPr>
          <p:nvPr>
            <p:ph type="body" sz="half" idx="2"/>
          </p:nvPr>
        </p:nvSpPr>
        <p:spPr>
          <a:xfrm>
            <a:off x="91440" y="1435101"/>
            <a:ext cx="4914899" cy="5023756"/>
          </a:xfrm>
        </p:spPr>
        <p:txBody>
          <a:bodyPr>
            <a:normAutofit/>
          </a:bodyPr>
          <a:lstStyle/>
          <a:p>
            <a:pPr marL="342900" indent="-342900">
              <a:buFont typeface="Arial" panose="020B0604020202020204" pitchFamily="34" charset="0"/>
              <a:buChar char="•"/>
            </a:pPr>
            <a:r>
              <a:rPr lang="en-US" sz="2400" dirty="0" smtClean="0"/>
              <a:t>Use adaptation of </a:t>
            </a:r>
            <a:r>
              <a:rPr lang="en-US" sz="2400" dirty="0" smtClean="0"/>
              <a:t>Argonne National Lab SSP </a:t>
            </a:r>
            <a:r>
              <a:rPr lang="en-US" sz="2400" dirty="0" smtClean="0"/>
              <a:t>design used at test locations and 35T</a:t>
            </a:r>
          </a:p>
          <a:p>
            <a:pPr marL="342900" indent="-342900">
              <a:buFont typeface="Arial" panose="020B0604020202020204" pitchFamily="34" charset="0"/>
              <a:buChar char="•"/>
            </a:pPr>
            <a:r>
              <a:rPr lang="en-US" sz="2400" dirty="0" smtClean="0"/>
              <a:t>Compatible and tested with DAQ already</a:t>
            </a:r>
          </a:p>
          <a:p>
            <a:pPr marL="342900" indent="-342900">
              <a:buFont typeface="Arial" panose="020B0604020202020204" pitchFamily="34" charset="0"/>
              <a:buChar char="•"/>
            </a:pPr>
            <a:r>
              <a:rPr lang="en-US" sz="2400" dirty="0" smtClean="0"/>
              <a:t>Tested with 3 passively ganged </a:t>
            </a:r>
            <a:r>
              <a:rPr lang="en-US" sz="2400" dirty="0" err="1" smtClean="0"/>
              <a:t>SiPMs</a:t>
            </a:r>
            <a:r>
              <a:rPr lang="en-US" sz="2400" dirty="0" smtClean="0"/>
              <a:t> and proposed readout cables</a:t>
            </a:r>
          </a:p>
          <a:p>
            <a:pPr marL="342900" indent="-342900">
              <a:buFont typeface="Arial" panose="020B0604020202020204" pitchFamily="34" charset="0"/>
              <a:buChar char="•"/>
            </a:pPr>
            <a:r>
              <a:rPr lang="en-US" sz="2400" dirty="0" smtClean="0"/>
              <a:t>See Gary Drake Talk for design, specs and pictures </a:t>
            </a:r>
          </a:p>
        </p:txBody>
      </p:sp>
    </p:spTree>
    <p:extLst>
      <p:ext uri="{BB962C8B-B14F-4D97-AF65-F5344CB8AC3E}">
        <p14:creationId xmlns:p14="http://schemas.microsoft.com/office/powerpoint/2010/main" val="23234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8</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Detector</a:t>
            </a:r>
            <a:endParaRPr lang="en-US" sz="2800" dirty="0">
              <a:latin typeface="Arial" charset="0"/>
              <a:cs typeface="Arial" charset="0"/>
            </a:endParaRPr>
          </a:p>
        </p:txBody>
      </p:sp>
      <p:sp>
        <p:nvSpPr>
          <p:cNvPr id="23555" name="Content Placeholder 2"/>
          <p:cNvSpPr>
            <a:spLocks noGrp="1"/>
          </p:cNvSpPr>
          <p:nvPr>
            <p:ph idx="1"/>
          </p:nvPr>
        </p:nvSpPr>
        <p:spPr bwMode="auto">
          <a:xfrm>
            <a:off x="4802114" y="273050"/>
            <a:ext cx="7233676" cy="6143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a:spcBef>
                <a:spcPts val="0"/>
              </a:spcBef>
            </a:pPr>
            <a:r>
              <a:rPr lang="en-US" sz="2800" dirty="0" smtClean="0"/>
              <a:t>Demonstrate Light Detection Capability</a:t>
            </a:r>
          </a:p>
          <a:p>
            <a:pPr lvl="1">
              <a:spcBef>
                <a:spcPts val="0"/>
              </a:spcBef>
            </a:pPr>
            <a:r>
              <a:rPr lang="en-US" sz="2400" dirty="0" smtClean="0"/>
              <a:t>Determine Detection Sensitivity</a:t>
            </a:r>
          </a:p>
          <a:p>
            <a:pPr lvl="1">
              <a:spcBef>
                <a:spcPts val="0"/>
              </a:spcBef>
            </a:pPr>
            <a:r>
              <a:rPr lang="en-US" sz="2400" dirty="0" smtClean="0"/>
              <a:t>Measure Background Rates</a:t>
            </a:r>
          </a:p>
          <a:p>
            <a:pPr>
              <a:spcBef>
                <a:spcPts val="0"/>
              </a:spcBef>
            </a:pPr>
            <a:r>
              <a:rPr lang="en-US" sz="2400" dirty="0"/>
              <a:t>Measure detector response to known </a:t>
            </a:r>
            <a:r>
              <a:rPr lang="en-US" sz="2400" dirty="0" smtClean="0"/>
              <a:t>particles for a reasonable number of production modules</a:t>
            </a:r>
            <a:endParaRPr lang="en-US" sz="2000" dirty="0"/>
          </a:p>
          <a:p>
            <a:pPr>
              <a:spcBef>
                <a:spcPts val="0"/>
              </a:spcBef>
            </a:pPr>
            <a:r>
              <a:rPr lang="en-US" sz="2400" dirty="0"/>
              <a:t>Confirm modeling </a:t>
            </a:r>
            <a:r>
              <a:rPr lang="en-US" sz="2400" dirty="0" smtClean="0"/>
              <a:t>and simulations</a:t>
            </a:r>
            <a:endParaRPr lang="en-US" sz="2400" dirty="0"/>
          </a:p>
          <a:p>
            <a:pPr>
              <a:spcBef>
                <a:spcPts val="0"/>
              </a:spcBef>
            </a:pPr>
            <a:r>
              <a:rPr lang="en-US" sz="2400" dirty="0" smtClean="0"/>
              <a:t>Demonstrate </a:t>
            </a:r>
            <a:r>
              <a:rPr lang="en-US" sz="2400" dirty="0"/>
              <a:t>interfaces have been </a:t>
            </a:r>
            <a:r>
              <a:rPr lang="en-US" sz="2400" dirty="0" smtClean="0"/>
              <a:t>addressed</a:t>
            </a:r>
          </a:p>
          <a:p>
            <a:pPr lvl="1">
              <a:spcBef>
                <a:spcPts val="0"/>
              </a:spcBef>
            </a:pPr>
            <a:r>
              <a:rPr lang="en-US" sz="2400" dirty="0" smtClean="0"/>
              <a:t>Mechanical interfaces</a:t>
            </a:r>
          </a:p>
          <a:p>
            <a:pPr lvl="2">
              <a:spcBef>
                <a:spcPts val="0"/>
              </a:spcBef>
            </a:pPr>
            <a:r>
              <a:rPr lang="en-US" sz="1800" dirty="0" smtClean="0"/>
              <a:t>Photon Detector System –Anode Plane Assembly</a:t>
            </a:r>
          </a:p>
          <a:p>
            <a:pPr lvl="2">
              <a:spcBef>
                <a:spcPts val="0"/>
              </a:spcBef>
            </a:pPr>
            <a:r>
              <a:rPr lang="en-US" sz="1800" dirty="0" smtClean="0"/>
              <a:t>Calibration system to – Cathode Plane</a:t>
            </a:r>
          </a:p>
          <a:p>
            <a:pPr lvl="2">
              <a:spcBef>
                <a:spcPts val="0"/>
              </a:spcBef>
            </a:pPr>
            <a:r>
              <a:rPr lang="en-US" sz="1800" dirty="0" smtClean="0"/>
              <a:t>Cryostat feedthroughs</a:t>
            </a:r>
          </a:p>
          <a:p>
            <a:pPr lvl="1">
              <a:spcBef>
                <a:spcPts val="0"/>
              </a:spcBef>
            </a:pPr>
            <a:r>
              <a:rPr lang="en-US" sz="2400" dirty="0" smtClean="0"/>
              <a:t>Electrical interfaces</a:t>
            </a:r>
          </a:p>
          <a:p>
            <a:pPr lvl="2">
              <a:spcBef>
                <a:spcPts val="0"/>
              </a:spcBef>
            </a:pPr>
            <a:r>
              <a:rPr lang="en-US" sz="1800" dirty="0" smtClean="0"/>
              <a:t>Grounding and shielding</a:t>
            </a:r>
          </a:p>
          <a:p>
            <a:pPr lvl="2">
              <a:spcBef>
                <a:spcPts val="0"/>
              </a:spcBef>
            </a:pPr>
            <a:r>
              <a:rPr lang="en-US" sz="1800" dirty="0" smtClean="0"/>
              <a:t>Power Distribution</a:t>
            </a:r>
          </a:p>
          <a:p>
            <a:pPr lvl="1">
              <a:spcBef>
                <a:spcPts val="0"/>
              </a:spcBef>
            </a:pPr>
            <a:r>
              <a:rPr lang="en-US" sz="2400" dirty="0" smtClean="0"/>
              <a:t>DAQ interfaces</a:t>
            </a:r>
          </a:p>
          <a:p>
            <a:pPr lvl="2">
              <a:spcBef>
                <a:spcPts val="0"/>
              </a:spcBef>
            </a:pPr>
            <a:r>
              <a:rPr lang="en-US" sz="1800" dirty="0" smtClean="0"/>
              <a:t>Readout</a:t>
            </a:r>
          </a:p>
          <a:p>
            <a:pPr lvl="2">
              <a:spcBef>
                <a:spcPts val="0"/>
              </a:spcBef>
            </a:pPr>
            <a:r>
              <a:rPr lang="en-US" sz="1800" dirty="0" smtClean="0"/>
              <a:t>Triggering</a:t>
            </a:r>
          </a:p>
          <a:p>
            <a:pPr lvl="2">
              <a:spcBef>
                <a:spcPts val="0"/>
              </a:spcBef>
            </a:pPr>
            <a:r>
              <a:rPr lang="en-US" sz="1800" dirty="0" smtClean="0"/>
              <a:t>Data rates</a:t>
            </a:r>
          </a:p>
          <a:p>
            <a:pPr lvl="2">
              <a:spcBef>
                <a:spcPts val="0"/>
              </a:spcBef>
            </a:pPr>
            <a:r>
              <a:rPr lang="en-US" sz="1800" dirty="0" smtClean="0"/>
              <a:t>Timing</a:t>
            </a:r>
            <a:endParaRPr lang="en-US" sz="1800" dirty="0"/>
          </a:p>
        </p:txBody>
      </p:sp>
      <p:sp>
        <p:nvSpPr>
          <p:cNvPr id="5" name="Text Placeholder 4"/>
          <p:cNvSpPr>
            <a:spLocks noGrp="1"/>
          </p:cNvSpPr>
          <p:nvPr>
            <p:ph type="body" sz="half" idx="2"/>
          </p:nvPr>
        </p:nvSpPr>
        <p:spPr>
          <a:xfrm>
            <a:off x="609601" y="2438400"/>
            <a:ext cx="4011084" cy="3687764"/>
          </a:xfrm>
        </p:spPr>
        <p:txBody>
          <a:bodyPr>
            <a:normAutofit/>
          </a:bodyPr>
          <a:lstStyle/>
          <a:p>
            <a:pPr marL="285750" indent="-285750">
              <a:buFont typeface="Arial" panose="020B0604020202020204" pitchFamily="34" charset="0"/>
              <a:buChar char="•"/>
            </a:pPr>
            <a:r>
              <a:rPr lang="en-US" sz="4000" b="1" dirty="0" smtClean="0"/>
              <a:t>Goals</a:t>
            </a:r>
            <a:endParaRPr lang="en-US" sz="4000" b="1" dirty="0"/>
          </a:p>
        </p:txBody>
      </p:sp>
    </p:spTree>
    <p:extLst>
      <p:ext uri="{BB962C8B-B14F-4D97-AF65-F5344CB8AC3E}">
        <p14:creationId xmlns:p14="http://schemas.microsoft.com/office/powerpoint/2010/main" val="208826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fontAlgn="base">
              <a:spcBef>
                <a:spcPct val="0"/>
              </a:spcBef>
              <a:spcAft>
                <a:spcPct val="0"/>
              </a:spcAft>
              <a:defRPr/>
            </a:pPr>
            <a:r>
              <a:rPr lang="en-US" smtClean="0">
                <a:solidFill>
                  <a:prstClr val="black"/>
                </a:solidFill>
                <a:latin typeface="Calibri" charset="0"/>
                <a:ea typeface="ＭＳ Ｐゴシック" charset="0"/>
              </a:rPr>
              <a:t>Leon Mualem August 2, 2016</a:t>
            </a:r>
            <a:endParaRPr lang="en-US" dirty="0">
              <a:solidFill>
                <a:prstClr val="black"/>
              </a:solidFill>
              <a:latin typeface="Calibri" charset="0"/>
              <a:ea typeface="ＭＳ Ｐゴシック" charset="0"/>
            </a:endParaRPr>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9</a:t>
            </a:fld>
            <a:endParaRPr lang="en-US">
              <a:solidFill>
                <a:prstClr val="black"/>
              </a:solidFill>
              <a:latin typeface="Calibri" charset="0"/>
              <a:ea typeface="ＭＳ Ｐゴシック" charset="0"/>
            </a:endParaRPr>
          </a:p>
        </p:txBody>
      </p:sp>
      <p:sp>
        <p:nvSpPr>
          <p:cNvPr id="23554" name="Title 1"/>
          <p:cNvSpPr>
            <a:spLocks noGrp="1"/>
          </p:cNvSpPr>
          <p:nvPr>
            <p:ph type="title"/>
          </p:nvPr>
        </p:nvSpPr>
        <p:spPr bwMode="auto">
          <a:xfrm>
            <a:off x="159657" y="273050"/>
            <a:ext cx="4642457" cy="21653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p>
            <a:r>
              <a:rPr lang="en-US" sz="3600" dirty="0" err="1" smtClean="0">
                <a:solidFill>
                  <a:prstClr val="black"/>
                </a:solidFill>
                <a:cs typeface="Arial" charset="0"/>
              </a:rPr>
              <a:t>protoDUNE</a:t>
            </a:r>
            <a:r>
              <a:rPr lang="en-US" sz="3600" dirty="0" smtClean="0">
                <a:solidFill>
                  <a:prstClr val="black"/>
                </a:solidFill>
                <a:cs typeface="Arial" charset="0"/>
              </a:rPr>
              <a:t>-SP </a:t>
            </a:r>
            <a:br>
              <a:rPr lang="en-US" sz="3600" dirty="0" smtClean="0">
                <a:solidFill>
                  <a:prstClr val="black"/>
                </a:solidFill>
                <a:cs typeface="Arial" charset="0"/>
              </a:rPr>
            </a:br>
            <a:r>
              <a:rPr lang="en-US" sz="3600" dirty="0" smtClean="0">
                <a:solidFill>
                  <a:prstClr val="black"/>
                </a:solidFill>
                <a:cs typeface="Arial" charset="0"/>
              </a:rPr>
              <a:t>Photon Detector</a:t>
            </a:r>
            <a:endParaRPr lang="en-US" sz="2800" dirty="0">
              <a:latin typeface="Arial" charset="0"/>
              <a:cs typeface="Arial" charset="0"/>
            </a:endParaRPr>
          </a:p>
        </p:txBody>
      </p:sp>
      <p:sp>
        <p:nvSpPr>
          <p:cNvPr id="23555" name="Content Placeholder 2"/>
          <p:cNvSpPr>
            <a:spLocks noGrp="1"/>
          </p:cNvSpPr>
          <p:nvPr>
            <p:ph idx="1"/>
          </p:nvPr>
        </p:nvSpPr>
        <p:spPr bwMode="auto">
          <a:xfrm>
            <a:off x="4766733" y="537210"/>
            <a:ext cx="7154757" cy="605136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sz="2800" dirty="0" smtClean="0"/>
              <a:t>DUNE Requirements</a:t>
            </a:r>
          </a:p>
          <a:p>
            <a:pPr>
              <a:spcBef>
                <a:spcPts val="0"/>
              </a:spcBef>
            </a:pPr>
            <a:r>
              <a:rPr lang="en-US" sz="2800" dirty="0" smtClean="0"/>
              <a:t>Requirements for DUNE Science:</a:t>
            </a:r>
          </a:p>
          <a:p>
            <a:pPr lvl="1">
              <a:spcBef>
                <a:spcPts val="0"/>
              </a:spcBef>
            </a:pPr>
            <a:r>
              <a:rPr lang="en-US" sz="2400" dirty="0" smtClean="0"/>
              <a:t>Proton Decay</a:t>
            </a:r>
          </a:p>
          <a:p>
            <a:pPr lvl="1">
              <a:spcBef>
                <a:spcPts val="0"/>
              </a:spcBef>
            </a:pPr>
            <a:r>
              <a:rPr lang="en-US" sz="2400" dirty="0" smtClean="0"/>
              <a:t>Atmospheric Neutrino</a:t>
            </a:r>
          </a:p>
          <a:p>
            <a:pPr lvl="1">
              <a:spcBef>
                <a:spcPts val="0"/>
              </a:spcBef>
            </a:pPr>
            <a:r>
              <a:rPr lang="en-US" sz="2400" dirty="0" smtClean="0"/>
              <a:t>Supernova Neutrino</a:t>
            </a:r>
          </a:p>
          <a:p>
            <a:pPr>
              <a:spcBef>
                <a:spcPts val="0"/>
              </a:spcBef>
            </a:pPr>
            <a:r>
              <a:rPr lang="en-US" sz="2800" dirty="0" smtClean="0"/>
              <a:t>Resulting Photon Detector Requirements</a:t>
            </a:r>
          </a:p>
          <a:p>
            <a:pPr lvl="1">
              <a:spcBef>
                <a:spcPts val="0"/>
              </a:spcBef>
            </a:pPr>
            <a:r>
              <a:rPr lang="en-US" sz="2400" dirty="0" smtClean="0"/>
              <a:t>Parameter 0.1pe/MeV (at cathode plane)</a:t>
            </a:r>
          </a:p>
          <a:p>
            <a:pPr lvl="1">
              <a:spcBef>
                <a:spcPts val="0"/>
              </a:spcBef>
            </a:pPr>
            <a:r>
              <a:rPr lang="en-US" sz="2400" dirty="0" smtClean="0"/>
              <a:t>1 microsecond for position resolution</a:t>
            </a:r>
          </a:p>
          <a:p>
            <a:pPr>
              <a:spcBef>
                <a:spcPts val="0"/>
              </a:spcBef>
            </a:pPr>
            <a:r>
              <a:rPr lang="en-US" sz="2800" dirty="0" smtClean="0"/>
              <a:t>Future Photon Detector Requirements</a:t>
            </a:r>
          </a:p>
          <a:p>
            <a:pPr lvl="1">
              <a:spcBef>
                <a:spcPts val="0"/>
              </a:spcBef>
            </a:pPr>
            <a:r>
              <a:rPr lang="en-US" sz="2400" dirty="0" smtClean="0"/>
              <a:t>Committee to address possible updates to science and resulting PD requirements</a:t>
            </a:r>
          </a:p>
          <a:p>
            <a:pPr lvl="1">
              <a:spcBef>
                <a:spcPts val="0"/>
              </a:spcBef>
            </a:pPr>
            <a:r>
              <a:rPr lang="en-US" sz="2400" dirty="0" err="1" smtClean="0"/>
              <a:t>protoDUNE</a:t>
            </a:r>
            <a:r>
              <a:rPr lang="en-US" sz="2400" dirty="0" smtClean="0"/>
              <a:t> measurements will inform possibility of extending the science and detector requirements</a:t>
            </a:r>
            <a:r>
              <a:rPr lang="en-US" sz="2400" dirty="0"/>
              <a:t/>
            </a:r>
            <a:br>
              <a:rPr lang="en-US" sz="2400" dirty="0"/>
            </a:br>
            <a:endParaRPr lang="en-US" sz="2400" dirty="0" smtClean="0"/>
          </a:p>
        </p:txBody>
      </p:sp>
      <p:sp>
        <p:nvSpPr>
          <p:cNvPr id="5" name="Text Placeholder 4"/>
          <p:cNvSpPr>
            <a:spLocks noGrp="1"/>
          </p:cNvSpPr>
          <p:nvPr>
            <p:ph type="body" sz="half" idx="2"/>
          </p:nvPr>
        </p:nvSpPr>
        <p:spPr>
          <a:xfrm>
            <a:off x="609601" y="2438400"/>
            <a:ext cx="4011084" cy="3687764"/>
          </a:xfrm>
        </p:spPr>
        <p:txBody>
          <a:bodyPr>
            <a:normAutofit/>
          </a:bodyPr>
          <a:lstStyle/>
          <a:p>
            <a:pPr marL="285750" indent="-285750">
              <a:buFont typeface="Arial" panose="020B0604020202020204" pitchFamily="34" charset="0"/>
              <a:buChar char="•"/>
            </a:pPr>
            <a:r>
              <a:rPr lang="en-US" sz="4000" b="1" dirty="0" smtClean="0"/>
              <a:t>Requirements</a:t>
            </a:r>
            <a:endParaRPr lang="en-US" sz="4000" b="1" dirty="0"/>
          </a:p>
        </p:txBody>
      </p:sp>
    </p:spTree>
    <p:extLst>
      <p:ext uri="{BB962C8B-B14F-4D97-AF65-F5344CB8AC3E}">
        <p14:creationId xmlns:p14="http://schemas.microsoft.com/office/powerpoint/2010/main" val="2766911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18429</TotalTime>
  <Words>2962</Words>
  <Application>Microsoft Office PowerPoint</Application>
  <PresentationFormat>Widescreen</PresentationFormat>
  <Paragraphs>549</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MS PGothic</vt:lpstr>
      <vt:lpstr>Arial</vt:lpstr>
      <vt:lpstr>Calibri</vt:lpstr>
      <vt:lpstr>Geneva</vt:lpstr>
      <vt:lpstr>Helvetica</vt:lpstr>
      <vt:lpstr>Lucida Grande</vt:lpstr>
      <vt:lpstr>1_Office Theme</vt:lpstr>
      <vt:lpstr>LBNF Content-Footer Theme</vt:lpstr>
      <vt:lpstr>1_LBNF Content-Footer Theme</vt:lpstr>
      <vt:lpstr>protoDUNE-SP Photon Detector System</vt:lpstr>
      <vt:lpstr>protoDUNE-SP  Photon Detector System</vt:lpstr>
      <vt:lpstr>protoDUNE-SP</vt:lpstr>
      <vt:lpstr>protoDUNE-SP TPC</vt:lpstr>
      <vt:lpstr>Photon Detector System</vt:lpstr>
      <vt:lpstr>SiPM Mount PCB</vt:lpstr>
      <vt:lpstr>Baseline SiPM Readout Design</vt:lpstr>
      <vt:lpstr>protoDUNE-SP  Photon Detector</vt:lpstr>
      <vt:lpstr>protoDUNE-SP  Photon Detector</vt:lpstr>
      <vt:lpstr>Global Objectives</vt:lpstr>
      <vt:lpstr>Global Science Requirements</vt:lpstr>
      <vt:lpstr>Far Detector Requirements</vt:lpstr>
      <vt:lpstr>Far Detector Requirements</vt:lpstr>
      <vt:lpstr>Far Detector Parameter</vt:lpstr>
      <vt:lpstr>Project Risks</vt:lpstr>
      <vt:lpstr>Lessons Learned</vt:lpstr>
      <vt:lpstr>ES&amp;H Awareness</vt:lpstr>
      <vt:lpstr>Schedule Key Dates</vt:lpstr>
      <vt:lpstr>Schedule</vt:lpstr>
      <vt:lpstr>Schedule II</vt:lpstr>
      <vt:lpstr>Schedule III</vt:lpstr>
      <vt:lpstr>Conclusions</vt:lpstr>
      <vt:lpstr>Charge Matrix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APD Repair Results</dc:title>
  <dc:creator>mualem</dc:creator>
  <cp:lastModifiedBy>Leon Mualem</cp:lastModifiedBy>
  <cp:revision>172</cp:revision>
  <cp:lastPrinted>2015-01-28T20:37:06Z</cp:lastPrinted>
  <dcterms:created xsi:type="dcterms:W3CDTF">2014-12-15T23:51:26Z</dcterms:created>
  <dcterms:modified xsi:type="dcterms:W3CDTF">2016-07-26T01:30:06Z</dcterms:modified>
</cp:coreProperties>
</file>