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08" r:id="rId3"/>
  </p:sldMasterIdLst>
  <p:notesMasterIdLst>
    <p:notesMasterId r:id="rId24"/>
  </p:notesMasterIdLst>
  <p:handoutMasterIdLst>
    <p:handoutMasterId r:id="rId25"/>
  </p:handoutMasterIdLst>
  <p:sldIdLst>
    <p:sldId id="256" r:id="rId4"/>
    <p:sldId id="281" r:id="rId5"/>
    <p:sldId id="316" r:id="rId6"/>
    <p:sldId id="317" r:id="rId7"/>
    <p:sldId id="294" r:id="rId8"/>
    <p:sldId id="298" r:id="rId9"/>
    <p:sldId id="306" r:id="rId10"/>
    <p:sldId id="307" r:id="rId11"/>
    <p:sldId id="308" r:id="rId12"/>
    <p:sldId id="309" r:id="rId13"/>
    <p:sldId id="310" r:id="rId14"/>
    <p:sldId id="311" r:id="rId15"/>
    <p:sldId id="312" r:id="rId16"/>
    <p:sldId id="313" r:id="rId17"/>
    <p:sldId id="314" r:id="rId18"/>
    <p:sldId id="320" r:id="rId19"/>
    <p:sldId id="315" r:id="rId20"/>
    <p:sldId id="318" r:id="rId21"/>
    <p:sldId id="319" r:id="rId22"/>
    <p:sldId id="301" r:id="rId2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6" d="100"/>
          <a:sy n="66" d="100"/>
        </p:scale>
        <p:origin x="84" y="6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7BCE35F2-2A5D-407A-9CE9-9D5C6DD81888}" type="datetimeFigureOut">
              <a:rPr lang="en-US" smtClean="0"/>
              <a:t>7/18/2016</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391A9C77-DCE9-4475-A185-F4448DC07A53}" type="slidenum">
              <a:rPr lang="en-US" smtClean="0"/>
              <a:t>‹#›</a:t>
            </a:fld>
            <a:endParaRPr lang="en-US"/>
          </a:p>
        </p:txBody>
      </p:sp>
    </p:spTree>
    <p:extLst>
      <p:ext uri="{BB962C8B-B14F-4D97-AF65-F5344CB8AC3E}">
        <p14:creationId xmlns:p14="http://schemas.microsoft.com/office/powerpoint/2010/main" val="8568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F580480E-0009-40E0-9BD1-B26E076A5C0F}" type="datetimeFigureOut">
              <a:rPr lang="en-US" smtClean="0"/>
              <a:t>7/18/2016</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05F7B1A-F0B4-4374-A0A6-E23C129FD6C6}" type="slidenum">
              <a:rPr lang="en-US" smtClean="0"/>
              <a:t>‹#›</a:t>
            </a:fld>
            <a:endParaRPr lang="en-US"/>
          </a:p>
        </p:txBody>
      </p:sp>
    </p:spTree>
    <p:extLst>
      <p:ext uri="{BB962C8B-B14F-4D97-AF65-F5344CB8AC3E}">
        <p14:creationId xmlns:p14="http://schemas.microsoft.com/office/powerpoint/2010/main" val="18972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a:t>
            </a:fld>
            <a:endParaRPr lang="en-US"/>
          </a:p>
        </p:txBody>
      </p:sp>
    </p:spTree>
    <p:extLst>
      <p:ext uri="{BB962C8B-B14F-4D97-AF65-F5344CB8AC3E}">
        <p14:creationId xmlns:p14="http://schemas.microsoft.com/office/powerpoint/2010/main" val="262001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0697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3</a:t>
            </a:fld>
            <a:endParaRPr lang="en-US"/>
          </a:p>
        </p:txBody>
      </p:sp>
    </p:spTree>
    <p:extLst>
      <p:ext uri="{BB962C8B-B14F-4D97-AF65-F5344CB8AC3E}">
        <p14:creationId xmlns:p14="http://schemas.microsoft.com/office/powerpoint/2010/main" val="187432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4</a:t>
            </a:fld>
            <a:endParaRPr lang="en-US"/>
          </a:p>
        </p:txBody>
      </p:sp>
    </p:spTree>
    <p:extLst>
      <p:ext uri="{BB962C8B-B14F-4D97-AF65-F5344CB8AC3E}">
        <p14:creationId xmlns:p14="http://schemas.microsoft.com/office/powerpoint/2010/main" val="115809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5</a:t>
            </a:fld>
            <a:endParaRPr lang="en-US"/>
          </a:p>
        </p:txBody>
      </p:sp>
    </p:spTree>
    <p:extLst>
      <p:ext uri="{BB962C8B-B14F-4D97-AF65-F5344CB8AC3E}">
        <p14:creationId xmlns:p14="http://schemas.microsoft.com/office/powerpoint/2010/main" val="102527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6</a:t>
            </a:fld>
            <a:endParaRPr lang="en-US"/>
          </a:p>
        </p:txBody>
      </p:sp>
    </p:spTree>
    <p:extLst>
      <p:ext uri="{BB962C8B-B14F-4D97-AF65-F5344CB8AC3E}">
        <p14:creationId xmlns:p14="http://schemas.microsoft.com/office/powerpoint/2010/main" val="391970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1628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0370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20</a:t>
            </a:fld>
            <a:endParaRPr lang="en-US"/>
          </a:p>
        </p:txBody>
      </p:sp>
    </p:spTree>
    <p:extLst>
      <p:ext uri="{BB962C8B-B14F-4D97-AF65-F5344CB8AC3E}">
        <p14:creationId xmlns:p14="http://schemas.microsoft.com/office/powerpoint/2010/main" val="55005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Leon Mualem August 2, 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a:t>
            </a:fld>
            <a:endParaRPr lang="en-US"/>
          </a:p>
        </p:txBody>
      </p:sp>
    </p:spTree>
    <p:extLst>
      <p:ext uri="{BB962C8B-B14F-4D97-AF65-F5344CB8AC3E}">
        <p14:creationId xmlns:p14="http://schemas.microsoft.com/office/powerpoint/2010/main" val="37800455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7"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280952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10"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551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535685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7"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252495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9273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4400" dirty="0">
              <a:solidFill>
                <a:prstClr val="black"/>
              </a:solidFill>
            </a:endParaRPr>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1410974" y="6549549"/>
            <a:ext cx="2063746"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3543300" y="6549549"/>
            <a:ext cx="8988754"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801256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1172293" y="6549549"/>
            <a:ext cx="20509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3463290" y="6549549"/>
            <a:ext cx="4839505"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176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1172293" y="6549549"/>
            <a:ext cx="211954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8" name="Footer Placeholder 4"/>
          <p:cNvSpPr>
            <a:spLocks noGrp="1"/>
          </p:cNvSpPr>
          <p:nvPr>
            <p:ph type="ftr" sz="quarter" idx="3"/>
          </p:nvPr>
        </p:nvSpPr>
        <p:spPr>
          <a:xfrm>
            <a:off x="3417570" y="6549549"/>
            <a:ext cx="4885225"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399938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225670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7" name="Footer Placeholder 4"/>
          <p:cNvSpPr>
            <a:spLocks noGrp="1"/>
          </p:cNvSpPr>
          <p:nvPr>
            <p:ph type="ftr" sz="quarter" idx="3"/>
          </p:nvPr>
        </p:nvSpPr>
        <p:spPr>
          <a:xfrm>
            <a:off x="3657600" y="6549549"/>
            <a:ext cx="4645195"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53457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Leon Mualem August 2, 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a:t>
            </a:fld>
            <a:endParaRPr lang="en-US"/>
          </a:p>
        </p:txBody>
      </p:sp>
      <p:sp>
        <p:nvSpPr>
          <p:cNvPr id="6"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7"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544827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Leon Mualem August 2, 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a:t>
            </a:fld>
            <a:endParaRPr lang="en-US"/>
          </a:p>
        </p:txBody>
      </p:sp>
      <p:sp>
        <p:nvSpPr>
          <p:cNvPr id="6"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3692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Leon Mualem August 2, 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a:t>
            </a:fld>
            <a:endParaRPr lang="en-US"/>
          </a:p>
        </p:txBody>
      </p:sp>
      <p:sp>
        <p:nvSpPr>
          <p:cNvPr id="6"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7"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5495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3801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4400" dirty="0">
              <a:solidFill>
                <a:prstClr val="black"/>
              </a:solidFill>
            </a:endParaRPr>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403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851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11"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54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8"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74365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75971"/>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23686" y="6588579"/>
            <a:ext cx="27432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Leon Mualem August 2, 2016</a:t>
            </a:r>
            <a:endParaRPr lang="en-US"/>
          </a:p>
        </p:txBody>
      </p:sp>
      <p:sp>
        <p:nvSpPr>
          <p:cNvPr id="5" name="Footer Placeholder 4"/>
          <p:cNvSpPr>
            <a:spLocks noGrp="1"/>
          </p:cNvSpPr>
          <p:nvPr>
            <p:ph type="ftr" sz="quarter" idx="3"/>
          </p:nvPr>
        </p:nvSpPr>
        <p:spPr>
          <a:xfrm>
            <a:off x="4031343" y="6588578"/>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8610600" y="6588578"/>
            <a:ext cx="2743200" cy="365125"/>
          </a:xfrm>
          <a:prstGeom prst="rect">
            <a:avLst/>
          </a:prstGeom>
        </p:spPr>
        <p:txBody>
          <a:bodyPr vert="horz" lIns="91440" tIns="45720" rIns="91440" bIns="45720" rtlCol="0" anchor="ctr"/>
          <a:lstStyle>
            <a:lvl1pPr algn="ctr">
              <a:defRPr sz="1200">
                <a:solidFill>
                  <a:schemeClr val="tx1"/>
                </a:solidFill>
              </a:defRPr>
            </a:lvl1pPr>
          </a:lstStyle>
          <a:p>
            <a:fld id="{E2B5BAAB-406E-4A32-A008-24FB35C071A1}" type="slidenum">
              <a:rPr lang="en-US" smtClean="0"/>
              <a:pPr/>
              <a:t>‹#›</a:t>
            </a:fld>
            <a:endParaRPr lang="en-US"/>
          </a:p>
        </p:txBody>
      </p:sp>
      <p:pic>
        <p:nvPicPr>
          <p:cNvPr id="10" name="Picture 9"/>
          <p:cNvPicPr>
            <a:picLocks noChangeAspect="1"/>
          </p:cNvPicPr>
          <p:nvPr userDrawn="1"/>
        </p:nvPicPr>
        <p:blipFill rotWithShape="1">
          <a:blip r:embed="rId8"/>
          <a:srcRect t="-37724" b="37685"/>
          <a:stretch/>
        </p:blipFill>
        <p:spPr>
          <a:xfrm>
            <a:off x="1" y="6030576"/>
            <a:ext cx="838200" cy="558002"/>
          </a:xfrm>
          <a:prstGeom prst="rect">
            <a:avLst/>
          </a:prstGeom>
        </p:spPr>
      </p:pic>
    </p:spTree>
    <p:extLst>
      <p:ext uri="{BB962C8B-B14F-4D97-AF65-F5344CB8AC3E}">
        <p14:creationId xmlns:p14="http://schemas.microsoft.com/office/powerpoint/2010/main" val="1328072537"/>
      </p:ext>
    </p:extLst>
  </p:cSld>
  <p:clrMap bg1="lt1" tx1="dk1" bg2="lt2" tx2="dk2" accent1="accent1" accent2="accent2" accent3="accent3" accent4="accent4" accent5="accent5" accent6="accent6" hlink="hlink" folHlink="folHlink"/>
  <p:sldLayoutIdLst>
    <p:sldLayoutId id="2147483693" r:id="rId1"/>
    <p:sldLayoutId id="2147483696" r:id="rId2"/>
    <p:sldLayoutId id="2147483695" r:id="rId3"/>
    <p:sldLayoutId id="2147483694" r:id="rId4"/>
    <p:sldLayoutId id="2147483697" r:id="rId5"/>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defTabSz="457200">
              <a:defRPr/>
            </a:pPr>
            <a:fld id="{0C39C72E-2A13-EB4D-AD45-6D4E6ACAED8D}" type="slidenum">
              <a:rPr lang="en-US" smtClean="0"/>
              <a:pPr defTabSz="457200">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0841567" y="6489520"/>
            <a:ext cx="749299" cy="237098"/>
          </a:xfrm>
          <a:prstGeom prst="rect">
            <a:avLst/>
          </a:prstGeom>
        </p:spPr>
      </p:pic>
      <p:pic>
        <p:nvPicPr>
          <p:cNvPr id="3" name="Picture 2"/>
          <p:cNvPicPr>
            <a:picLocks noChangeAspect="1"/>
          </p:cNvPicPr>
          <p:nvPr userDrawn="1"/>
        </p:nvPicPr>
        <p:blipFill>
          <a:blip r:embed="rId12"/>
          <a:stretch>
            <a:fillRect/>
          </a:stretch>
        </p:blipFill>
        <p:spPr>
          <a:xfrm>
            <a:off x="9114367" y="6357636"/>
            <a:ext cx="1497189" cy="517411"/>
          </a:xfrm>
          <a:prstGeom prst="rect">
            <a:avLst/>
          </a:prstGeom>
        </p:spPr>
      </p:pic>
    </p:spTree>
    <p:extLst>
      <p:ext uri="{BB962C8B-B14F-4D97-AF65-F5344CB8AC3E}">
        <p14:creationId xmlns:p14="http://schemas.microsoft.com/office/powerpoint/2010/main" val="4472502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hdr="0" ft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defTabSz="457200">
              <a:defRPr/>
            </a:pPr>
            <a:fld id="{0C39C72E-2A13-EB4D-AD45-6D4E6ACAED8D}" type="slidenum">
              <a:rPr lang="en-US" smtClean="0"/>
              <a:pPr defTabSz="457200">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0841567" y="6489520"/>
            <a:ext cx="749299" cy="237098"/>
          </a:xfrm>
          <a:prstGeom prst="rect">
            <a:avLst/>
          </a:prstGeom>
        </p:spPr>
      </p:pic>
      <p:pic>
        <p:nvPicPr>
          <p:cNvPr id="3" name="Picture 2"/>
          <p:cNvPicPr>
            <a:picLocks noChangeAspect="1"/>
          </p:cNvPicPr>
          <p:nvPr userDrawn="1"/>
        </p:nvPicPr>
        <p:blipFill>
          <a:blip r:embed="rId7"/>
          <a:stretch>
            <a:fillRect/>
          </a:stretch>
        </p:blipFill>
        <p:spPr>
          <a:xfrm>
            <a:off x="9114367" y="6357636"/>
            <a:ext cx="1497189" cy="517411"/>
          </a:xfrm>
          <a:prstGeom prst="rect">
            <a:avLst/>
          </a:prstGeom>
        </p:spPr>
      </p:pic>
    </p:spTree>
    <p:extLst>
      <p:ext uri="{BB962C8B-B14F-4D97-AF65-F5344CB8AC3E}">
        <p14:creationId xmlns:p14="http://schemas.microsoft.com/office/powerpoint/2010/main" val="32902001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Lst>
  <p:hf hdr="0" ft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RANGE!A60"/><Relationship Id="rId2" Type="http://schemas.openxmlformats.org/officeDocument/2006/relationships/hyperlink" Target="#RANGE!A58"/><Relationship Id="rId1" Type="http://schemas.openxmlformats.org/officeDocument/2006/relationships/slideLayout" Target="../slideLayouts/slideLayout4.xml"/><Relationship Id="rId6" Type="http://schemas.openxmlformats.org/officeDocument/2006/relationships/hyperlink" Target="file:///C:\Users\mualem\AppData\Local\Temp\LBNF-DUNE%20Global%20Sci%20Req" TargetMode="External"/><Relationship Id="rId5" Type="http://schemas.openxmlformats.org/officeDocument/2006/relationships/hyperlink" Target="#RANGE!A89"/><Relationship Id="rId4" Type="http://schemas.openxmlformats.org/officeDocument/2006/relationships/hyperlink" Target="#RANGE!A76"/></Relationships>
</file>

<file path=ppt/slides/_rels/slide11.xml.rels><?xml version="1.0" encoding="UTF-8" standalone="yes"?>
<Relationships xmlns="http://schemas.openxmlformats.org/package/2006/relationships"><Relationship Id="rId2" Type="http://schemas.openxmlformats.org/officeDocument/2006/relationships/hyperlink" Target="file:///C:\Users\mualem\AppData\Local\Temp\LBNF-DUNE%20Science%20Objective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file:///C:\Users\mualem\AppData\Local\Temp\LBNF-DUNE%20Global%20Sci%20Req"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mualem\AppData\Local\Temp\LBNF-DUNE%20Global%20Sci%20Req"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file:///C:\Users\mualem\AppData\Local\Temp\LBNF-DUNE%20Science%20Objective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docs.dunescience.org:8080/cgi-bin/ShowDocument?docid=158" TargetMode="External"/><Relationship Id="rId7" Type="http://schemas.openxmlformats.org/officeDocument/2006/relationships/image" Target="../media/image11.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hyperlink" Target="file:///C:\Users\mualem\AppData\Local\Temp\LBNF-DUNE%20Global%20Sci%20Req" TargetMode="External"/><Relationship Id="rId4" Type="http://schemas.openxmlformats.org/officeDocument/2006/relationships/hyperlink" Target="http://docs.dunescience.org:8080/cgi-bin/ShowDocument?docid=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Leon Mualem August 2, 2016</a:t>
            </a:r>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1</a:t>
            </a:fld>
            <a:endParaRPr lang="en-US"/>
          </a:p>
        </p:txBody>
      </p:sp>
      <p:sp>
        <p:nvSpPr>
          <p:cNvPr id="2" name="Title 1"/>
          <p:cNvSpPr>
            <a:spLocks noGrp="1"/>
          </p:cNvSpPr>
          <p:nvPr>
            <p:ph type="ctrTitle"/>
          </p:nvPr>
        </p:nvSpPr>
        <p:spPr/>
        <p:txBody>
          <a:bodyPr/>
          <a:lstStyle/>
          <a:p>
            <a:r>
              <a:rPr lang="en-US" dirty="0" err="1" smtClean="0"/>
              <a:t>protoDUNE</a:t>
            </a:r>
            <a:r>
              <a:rPr lang="en-US" dirty="0" smtClean="0"/>
              <a:t>-SP Photon Detector </a:t>
            </a:r>
            <a:r>
              <a:rPr lang="en-US" dirty="0" smtClean="0"/>
              <a:t>System</a:t>
            </a:r>
            <a:endParaRPr lang="en-US" dirty="0"/>
          </a:p>
        </p:txBody>
      </p:sp>
      <p:sp>
        <p:nvSpPr>
          <p:cNvPr id="3" name="Subtitle 2"/>
          <p:cNvSpPr>
            <a:spLocks noGrp="1"/>
          </p:cNvSpPr>
          <p:nvPr>
            <p:ph type="subTitle" idx="1"/>
          </p:nvPr>
        </p:nvSpPr>
        <p:spPr>
          <a:xfrm>
            <a:off x="1828800" y="3886199"/>
            <a:ext cx="8534400" cy="2028217"/>
          </a:xfrm>
        </p:spPr>
        <p:txBody>
          <a:bodyPr>
            <a:normAutofit fontScale="77500" lnSpcReduction="20000"/>
          </a:bodyPr>
          <a:lstStyle/>
          <a:p>
            <a:r>
              <a:rPr lang="en-US" dirty="0" smtClean="0"/>
              <a:t>Leon Mualem</a:t>
            </a:r>
          </a:p>
          <a:p>
            <a:r>
              <a:rPr lang="en-US" dirty="0" smtClean="0"/>
              <a:t>Caltech</a:t>
            </a:r>
          </a:p>
          <a:p>
            <a:r>
              <a:rPr lang="en-US" dirty="0" smtClean="0"/>
              <a:t>August 2, 2016</a:t>
            </a:r>
          </a:p>
          <a:p>
            <a:r>
              <a:rPr lang="en-US" dirty="0" smtClean="0"/>
              <a:t>Photon Detector Review</a:t>
            </a:r>
          </a:p>
          <a:p>
            <a:r>
              <a:rPr lang="en-US" dirty="0" smtClean="0"/>
              <a:t>University of Chicago</a:t>
            </a:r>
            <a:endParaRPr lang="en-US" dirty="0" smtClean="0"/>
          </a:p>
        </p:txBody>
      </p:sp>
    </p:spTree>
    <p:extLst>
      <p:ext uri="{BB962C8B-B14F-4D97-AF65-F5344CB8AC3E}">
        <p14:creationId xmlns:p14="http://schemas.microsoft.com/office/powerpoint/2010/main" val="155174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10</a:t>
            </a:fld>
            <a:endParaRPr lang="en-US"/>
          </a:p>
        </p:txBody>
      </p:sp>
      <p:sp>
        <p:nvSpPr>
          <p:cNvPr id="4" name="Title 3"/>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2897308"/>
              </p:ext>
            </p:extLst>
          </p:nvPr>
        </p:nvGraphicFramePr>
        <p:xfrm>
          <a:off x="2994660" y="571499"/>
          <a:ext cx="8884921" cy="4838868"/>
        </p:xfrm>
        <a:graphic>
          <a:graphicData uri="http://schemas.openxmlformats.org/drawingml/2006/table">
            <a:tbl>
              <a:tblPr>
                <a:tableStyleId>{5C22544A-7EE6-4342-B048-85BDC9FD1C3A}</a:tableStyleId>
              </a:tblPr>
              <a:tblGrid>
                <a:gridCol w="925830"/>
                <a:gridCol w="628650"/>
                <a:gridCol w="754380"/>
                <a:gridCol w="2103120"/>
                <a:gridCol w="2160270"/>
                <a:gridCol w="1591096"/>
                <a:gridCol w="721575"/>
              </a:tblGrid>
              <a:tr h="130081">
                <a:tc>
                  <a:txBody>
                    <a:bodyPr/>
                    <a:lstStyle/>
                    <a:p>
                      <a:pPr algn="l" fontAlgn="t"/>
                      <a:r>
                        <a:rPr lang="en-US" sz="900" u="none" strike="noStrike" dirty="0">
                          <a:effectLst/>
                        </a:rPr>
                        <a:t>LArFD-L2-se-25</a:t>
                      </a:r>
                      <a:endParaRPr lang="en-US" sz="9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heading</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Photon Detection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This is the high level for PD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r>
              <a:tr h="135503">
                <a:tc rowSpan="2">
                  <a:txBody>
                    <a:bodyPr/>
                    <a:lstStyle/>
                    <a:p>
                      <a:pPr algn="l" fontAlgn="t"/>
                      <a:r>
                        <a:rPr lang="en-US" sz="900" u="none" strike="noStrike">
                          <a:effectLst/>
                        </a:rPr>
                        <a:t>LArFD-L2-se-26</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design choice</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Detect Scintillation light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A photon detector shall be implemented and integrated into the TPC modular design to detect the time and intensity of scintillation light from ionizing radiation in the active portion of the liquid argon detector.</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It is important to integrate the photon detector into the current TPC design. This implies that the design must allow the TPC to function without interference, and the TPC must allow the scintillation light to reach the PD without being obscured.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a:effectLst/>
                          <a:hlinkClick r:id="rId2" action="ppaction://hlinkfile"/>
                        </a:rPr>
                        <a:t>larfd-l2-se-82</a:t>
                      </a:r>
                      <a:endParaRPr lang="en-US" sz="900" b="0" i="0" u="sng" strike="noStrike">
                        <a:solidFill>
                          <a:srgbClr val="0000FF"/>
                        </a:solidFill>
                        <a:effectLst/>
                        <a:latin typeface="Calibri" panose="020F0502020204030204" pitchFamily="34" charset="0"/>
                      </a:endParaRPr>
                    </a:p>
                  </a:txBody>
                  <a:tcPr marL="4773" marR="4773" marT="4773" marB="0"/>
                </a:tc>
              </a:tr>
              <a:tr h="5260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sng" strike="noStrike">
                          <a:effectLst/>
                          <a:hlinkClick r:id="rId3" action="ppaction://hlinkfile"/>
                        </a:rPr>
                        <a:t>larfd-l2-se-83</a:t>
                      </a:r>
                      <a:endParaRPr lang="en-US" sz="900" b="0" i="0" u="sng" strike="noStrike">
                        <a:solidFill>
                          <a:srgbClr val="0000FF"/>
                        </a:solidFill>
                        <a:effectLst/>
                        <a:latin typeface="Calibri" panose="020F0502020204030204" pitchFamily="34" charset="0"/>
                      </a:endParaRPr>
                    </a:p>
                  </a:txBody>
                  <a:tcPr marL="4773" marR="4773" marT="4773" marB="0"/>
                </a:tc>
              </a:tr>
              <a:tr h="645247">
                <a:tc>
                  <a:txBody>
                    <a:bodyPr/>
                    <a:lstStyle/>
                    <a:p>
                      <a:pPr algn="l" fontAlgn="t"/>
                      <a:r>
                        <a:rPr lang="en-US" sz="900" u="none" strike="noStrike">
                          <a:effectLst/>
                        </a:rPr>
                        <a:t>LArFD-L2-se-27</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design choice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Photon Detector using light guides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The photon detector shall consist of light guides suitably coated and doped to shift liquid argon scintillation photons of 128 nm and transport them into solid state detectors mounted on the light guides</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Defines the geometry.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a:effectLst/>
                          <a:hlinkClick r:id="rId4" action="ppaction://hlinkfile"/>
                        </a:rPr>
                        <a:t>larfd-l2-se-96</a:t>
                      </a:r>
                      <a:endParaRPr lang="en-US" sz="900" b="0" i="0" u="sng" strike="noStrike">
                        <a:solidFill>
                          <a:srgbClr val="0000FF"/>
                        </a:solidFill>
                        <a:effectLst/>
                        <a:latin typeface="Calibri" panose="020F0502020204030204" pitchFamily="34" charset="0"/>
                      </a:endParaRPr>
                    </a:p>
                  </a:txBody>
                  <a:tcPr marL="4773" marR="4773" marT="4773" marB="0"/>
                </a:tc>
              </a:tr>
              <a:tr h="645247">
                <a:tc>
                  <a:txBody>
                    <a:bodyPr/>
                    <a:lstStyle/>
                    <a:p>
                      <a:pPr algn="l" fontAlgn="t"/>
                      <a:r>
                        <a:rPr lang="en-US" sz="900" u="none" strike="noStrike">
                          <a:effectLst/>
                        </a:rPr>
                        <a:t>LArFD-L2-se-28</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dirty="0">
                          <a:effectLst/>
                        </a:rPr>
                        <a:t>requirement </a:t>
                      </a:r>
                      <a:endParaRPr lang="en-US" sz="9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Photon sytem performance I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The photon system shall detect sufficient light  from events depositing visible energy &gt;200 MeV to efficiently measure the time and total intensity.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dirty="0">
                          <a:effectLst/>
                        </a:rPr>
                        <a:t>This is the region for </a:t>
                      </a:r>
                      <a:r>
                        <a:rPr lang="en-US" sz="900" u="none" strike="noStrike" dirty="0" smtClean="0">
                          <a:effectLst/>
                        </a:rPr>
                        <a:t>nucleon </a:t>
                      </a:r>
                      <a:r>
                        <a:rPr lang="en-US" sz="900" u="none" strike="noStrike" dirty="0">
                          <a:effectLst/>
                        </a:rPr>
                        <a:t>decay, </a:t>
                      </a:r>
                      <a:r>
                        <a:rPr lang="en-US" sz="900" u="none" strike="noStrike" dirty="0" smtClean="0">
                          <a:effectLst/>
                        </a:rPr>
                        <a:t>atmospheric </a:t>
                      </a:r>
                      <a:r>
                        <a:rPr lang="en-US" sz="900" u="none" strike="noStrike" dirty="0">
                          <a:effectLst/>
                        </a:rPr>
                        <a:t>neutrinos. The time </a:t>
                      </a:r>
                      <a:r>
                        <a:rPr lang="en-US" sz="900" u="none" strike="noStrike" dirty="0" smtClean="0">
                          <a:effectLst/>
                        </a:rPr>
                        <a:t>measurement </a:t>
                      </a:r>
                      <a:r>
                        <a:rPr lang="en-US" sz="900" u="none" strike="noStrike" dirty="0">
                          <a:effectLst/>
                        </a:rPr>
                        <a:t>is needed for vertex determination as specified in the parent. We require that this </a:t>
                      </a:r>
                      <a:r>
                        <a:rPr lang="en-US" sz="900" u="none" strike="noStrike" dirty="0" smtClean="0">
                          <a:effectLst/>
                        </a:rPr>
                        <a:t>efficiency </a:t>
                      </a:r>
                      <a:r>
                        <a:rPr lang="en-US" sz="900" u="none" strike="noStrike" dirty="0">
                          <a:effectLst/>
                        </a:rPr>
                        <a:t>be high since this is high priority physics. </a:t>
                      </a:r>
                      <a:endParaRPr lang="en-US" sz="9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If proton decay vertex in the fiducial cannot be determined well , then the sensitivity will be affected by backgrounds from cosmic ray muons.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a:effectLst/>
                          <a:hlinkClick r:id="rId2" action="ppaction://hlinkfile"/>
                        </a:rPr>
                        <a:t>larfd-l2-se-82</a:t>
                      </a:r>
                      <a:endParaRPr lang="en-US" sz="900" b="0" i="0" u="sng" strike="noStrike">
                        <a:solidFill>
                          <a:srgbClr val="0000FF"/>
                        </a:solidFill>
                        <a:effectLst/>
                        <a:latin typeface="Calibri" panose="020F0502020204030204" pitchFamily="34" charset="0"/>
                      </a:endParaRPr>
                    </a:p>
                  </a:txBody>
                  <a:tcPr marL="4773" marR="4773" marT="4773" marB="0"/>
                </a:tc>
              </a:tr>
              <a:tr h="774298">
                <a:tc>
                  <a:txBody>
                    <a:bodyPr/>
                    <a:lstStyle/>
                    <a:p>
                      <a:pPr algn="l" fontAlgn="t"/>
                      <a:r>
                        <a:rPr lang="en-US" sz="900" u="none" strike="noStrike">
                          <a:effectLst/>
                        </a:rPr>
                        <a:t>LArFD-L2-se-29</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requirement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Photon System perfromance II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The photon system shall detect sufficient light  from events depositing visible energy &lt;200 MeV to provide  a time measurement.  The efficiency of this meansurement shall be adequate for supernova burst events.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This points back to low energy measurement of vertex for supernova burst events.  Since the trigger is based on burst, the background is expected to be small, and so the main rationale behind this measurment is to improve the energy resolution.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Efficiency could vary significantly from visible energy of 5 MeV to 100 MeV.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a:effectLst/>
                          <a:hlinkClick r:id="rId3" action="ppaction://hlinkfile"/>
                        </a:rPr>
                        <a:t>larfd-l2-se-83</a:t>
                      </a:r>
                      <a:endParaRPr lang="en-US" sz="900" b="0" i="0" u="sng" strike="noStrike">
                        <a:solidFill>
                          <a:srgbClr val="0000FF"/>
                        </a:solidFill>
                        <a:effectLst/>
                        <a:latin typeface="Calibri" panose="020F0502020204030204" pitchFamily="34" charset="0"/>
                      </a:endParaRPr>
                    </a:p>
                  </a:txBody>
                  <a:tcPr marL="4773" marR="4773" marT="4773" marB="0"/>
                </a:tc>
              </a:tr>
              <a:tr h="135503">
                <a:tc rowSpan="2">
                  <a:txBody>
                    <a:bodyPr/>
                    <a:lstStyle/>
                    <a:p>
                      <a:pPr algn="l" fontAlgn="t"/>
                      <a:r>
                        <a:rPr lang="en-US" sz="900" u="none" strike="noStrike">
                          <a:effectLst/>
                        </a:rPr>
                        <a:t>LArFD-L2-se-30</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requirement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photon system materials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The PD system  shall use only materials compatible with high purity liquid argon and minimal natural radioactivity.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a:effectLst/>
                          <a:hlinkClick r:id="rId5" action="ppaction://hlinkfile"/>
                        </a:rPr>
                        <a:t>larfd-l2-se-7</a:t>
                      </a:r>
                      <a:endParaRPr lang="en-US" sz="900" b="0" i="0" u="sng" strike="noStrike">
                        <a:solidFill>
                          <a:srgbClr val="0000FF"/>
                        </a:solidFill>
                        <a:effectLst/>
                        <a:latin typeface="Calibri" panose="020F0502020204030204" pitchFamily="34" charset="0"/>
                      </a:endParaRPr>
                    </a:p>
                  </a:txBody>
                  <a:tcPr marL="4773" marR="4773" marT="4773" marB="0"/>
                </a:tc>
              </a:tr>
              <a:tr h="2791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sng" strike="noStrike">
                          <a:effectLst/>
                          <a:hlinkClick r:id="rId6" action="ppaction://hlinkfile"/>
                        </a:rPr>
                        <a:t>glo-sci-8</a:t>
                      </a:r>
                      <a:endParaRPr lang="en-US" sz="900" b="0" i="0" u="sng" strike="noStrike">
                        <a:solidFill>
                          <a:srgbClr val="0000FF"/>
                        </a:solidFill>
                        <a:effectLst/>
                        <a:latin typeface="Calibri" panose="020F0502020204030204" pitchFamily="34" charset="0"/>
                      </a:endParaRPr>
                    </a:p>
                  </a:txBody>
                  <a:tcPr marL="4773" marR="4773" marT="4773" marB="0"/>
                </a:tc>
              </a:tr>
              <a:tr h="135503">
                <a:tc rowSpan="2">
                  <a:txBody>
                    <a:bodyPr/>
                    <a:lstStyle/>
                    <a:p>
                      <a:pPr algn="l" fontAlgn="t"/>
                      <a:r>
                        <a:rPr lang="en-US" sz="900" u="none" strike="noStrike">
                          <a:effectLst/>
                        </a:rPr>
                        <a:t>LArFD-L2-se-31</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requirement</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Photon system readout electronics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The photon system readout electronics shall record waveforms continuously with sufficient precision  and range to achieve the key physics parameters</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The resolution and dynamic range needs to be adjusted so that a few  photo-electron signal  can be detected with low noise.  The dynamic range needs to be sufficiently high to measure light from a muon traversing a TPC module.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The current design readout will output time and pulse height continuously.  Need to be able to synchonize with the TPC.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a:effectLst/>
                          <a:hlinkClick r:id="rId6" action="ppaction://hlinkfile"/>
                        </a:rPr>
                        <a:t>glo-sci-8</a:t>
                      </a:r>
                      <a:endParaRPr lang="en-US" sz="900" b="0" i="0" u="sng" strike="noStrike">
                        <a:solidFill>
                          <a:srgbClr val="0000FF"/>
                        </a:solidFill>
                        <a:effectLst/>
                        <a:latin typeface="Calibri" panose="020F0502020204030204" pitchFamily="34" charset="0"/>
                      </a:endParaRPr>
                    </a:p>
                  </a:txBody>
                  <a:tcPr marL="4773" marR="4773" marT="4773" marB="0"/>
                </a:tc>
              </a:tr>
              <a:tr h="5678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4773" marR="4773" marT="4773" marB="0"/>
                </a:tc>
              </a:tr>
            </a:tbl>
          </a:graphicData>
        </a:graphic>
      </p:graphicFrame>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8172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11</a:t>
            </a:fld>
            <a:endParaRPr lang="en-US"/>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lstStyle/>
          <a:p>
            <a:endParaRPr lang="en-US"/>
          </a:p>
        </p:txBody>
      </p:sp>
      <p:sp>
        <p:nvSpPr>
          <p:cNvPr id="11" name="Rectangle 10"/>
          <p:cNvSpPr/>
          <p:nvPr/>
        </p:nvSpPr>
        <p:spPr>
          <a:xfrm>
            <a:off x="3048000" y="1028700"/>
            <a:ext cx="6096000" cy="4800600"/>
          </a:xfrm>
          <a:prstGeom prst="rect">
            <a:avLst/>
          </a:prstGeom>
        </p:spPr>
        <p:txBody>
          <a:bodyPr>
            <a:spAutoFit/>
          </a:bodyPr>
          <a:lstStyle/>
          <a:p>
            <a:r>
              <a:rPr lang="en-US" dirty="0">
                <a:solidFill>
                  <a:srgbClr val="000000"/>
                </a:solidFill>
                <a:latin typeface="Lucida Grande"/>
              </a:rPr>
              <a:t>Glo-Sci-34</a:t>
            </a:r>
            <a:r>
              <a:rPr lang="en-US" dirty="0"/>
              <a:t> </a:t>
            </a:r>
            <a:r>
              <a:rPr lang="en-US" dirty="0">
                <a:solidFill>
                  <a:srgbClr val="000000"/>
                </a:solidFill>
                <a:latin typeface="Lucida Grande"/>
              </a:rPr>
              <a:t>requirement</a:t>
            </a:r>
            <a:r>
              <a:rPr lang="en-US" dirty="0"/>
              <a:t> </a:t>
            </a:r>
            <a:r>
              <a:rPr lang="en-US" dirty="0">
                <a:solidFill>
                  <a:srgbClr val="000000"/>
                </a:solidFill>
                <a:latin typeface="Lucida Grande"/>
              </a:rPr>
              <a:t>Time Accuracy</a:t>
            </a:r>
            <a:r>
              <a:rPr lang="en-US" dirty="0"/>
              <a:t> </a:t>
            </a:r>
            <a:r>
              <a:rPr lang="en-US" dirty="0">
                <a:solidFill>
                  <a:srgbClr val="000000"/>
                </a:solidFill>
                <a:latin typeface="Lucida Grande"/>
              </a:rPr>
              <a:t>Individual event times shall be measured with sufficient time accuracy to allow correlation of event times between detectors that are geographically separated.</a:t>
            </a:r>
            <a:r>
              <a:rPr lang="en-US" dirty="0"/>
              <a:t> </a:t>
            </a:r>
            <a:r>
              <a:rPr lang="en-US" dirty="0">
                <a:solidFill>
                  <a:srgbClr val="000000"/>
                </a:solidFill>
                <a:latin typeface="Lucida Grande"/>
              </a:rPr>
              <a:t>This requirement will allow time correlations of events between various detectors across the world.  This could include correlation between the DUNE near and far detectors.  </a:t>
            </a:r>
            <a:r>
              <a:rPr lang="en-US" dirty="0"/>
              <a:t> </a:t>
            </a:r>
            <a:r>
              <a:rPr lang="en-US" dirty="0">
                <a:solidFill>
                  <a:srgbClr val="000000"/>
                </a:solidFill>
                <a:latin typeface="Lucida Grande"/>
              </a:rPr>
              <a:t>This requirements needs analysis and design in a tiered manner. Correlation between detectors will most likely not need timing accuracy that is much better than one drift time. However, some accelerator physics measurements (time of flight)  could need precision that is limited  by the accelerator bucket timing (&lt;10ns).  Non accelerator events may require timing of ~micro-second scale for detailed astrophysics measurements.  The requirement may impact the design of the photon system in the liquid argon detector.  </a:t>
            </a:r>
            <a:r>
              <a:rPr lang="en-US" dirty="0"/>
              <a:t> </a:t>
            </a:r>
            <a:r>
              <a:rPr lang="en-US" u="sng" dirty="0">
                <a:solidFill>
                  <a:srgbClr val="0000FF"/>
                </a:solidFill>
                <a:latin typeface="Calibri" panose="020F0502020204030204" pitchFamily="34" charset="0"/>
                <a:hlinkClick r:id="rId2" action="ppaction://hlinkfile"/>
              </a:rPr>
              <a:t>Glo-obj-5</a:t>
            </a:r>
            <a:r>
              <a:rPr lang="en-US" dirty="0"/>
              <a:t> </a:t>
            </a:r>
          </a:p>
        </p:txBody>
      </p:sp>
    </p:spTree>
    <p:extLst>
      <p:ext uri="{BB962C8B-B14F-4D97-AF65-F5344CB8AC3E}">
        <p14:creationId xmlns:p14="http://schemas.microsoft.com/office/powerpoint/2010/main" val="229679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12</a:t>
            </a:fld>
            <a:endParaRPr lang="en-US"/>
          </a:p>
        </p:txBody>
      </p:sp>
      <p:sp>
        <p:nvSpPr>
          <p:cNvPr id="4" name="Title 3"/>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2672476"/>
              </p:ext>
            </p:extLst>
          </p:nvPr>
        </p:nvGraphicFramePr>
        <p:xfrm>
          <a:off x="2663190" y="480061"/>
          <a:ext cx="8919211" cy="5053065"/>
        </p:xfrm>
        <a:graphic>
          <a:graphicData uri="http://schemas.openxmlformats.org/drawingml/2006/table">
            <a:tbl>
              <a:tblPr>
                <a:tableStyleId>{5C22544A-7EE6-4342-B048-85BDC9FD1C3A}</a:tableStyleId>
              </a:tblPr>
              <a:tblGrid>
                <a:gridCol w="724360"/>
                <a:gridCol w="632775"/>
                <a:gridCol w="743093"/>
                <a:gridCol w="2031541"/>
                <a:gridCol w="2031541"/>
                <a:gridCol w="2031541"/>
                <a:gridCol w="724360"/>
              </a:tblGrid>
              <a:tr h="317245">
                <a:tc>
                  <a:txBody>
                    <a:bodyPr/>
                    <a:lstStyle/>
                    <a:p>
                      <a:pPr algn="l" fontAlgn="t"/>
                      <a:r>
                        <a:rPr lang="en-US" sz="1000" u="none" strike="noStrike">
                          <a:effectLst/>
                        </a:rPr>
                        <a:t>LArFD-L2-se-81</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heading</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Time measurements</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r>
              <a:tr h="1071642">
                <a:tc>
                  <a:txBody>
                    <a:bodyPr/>
                    <a:lstStyle/>
                    <a:p>
                      <a:pPr algn="l" fontAlgn="t"/>
                      <a:r>
                        <a:rPr lang="en-US" sz="1000" u="none" strike="noStrike">
                          <a:effectLst/>
                        </a:rPr>
                        <a:t>LArFD-L2-se-82</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requirement</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Event timing for high energy events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Event time shall be measured with high efficiency to allow the measurement of the drift coordinate with sufficient precision for events with visible energy above 200 MeV.</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Time is  needed for Proton decay and atmospheric neutrino event fiducialization and energy resolution. The minimum visible energy for a P to K+ neutrino decay is ~200 MeV including fermi motion effects.   sufficient safety margin in terms of threshold needs to be discussed.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These are requirements for the photon detector</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a:effectLst/>
                          <a:hlinkClick r:id="rId2" action="ppaction://hlinkfile"/>
                        </a:rPr>
                        <a:t>glo-sci-27</a:t>
                      </a:r>
                      <a:endParaRPr lang="en-US" sz="1000" b="0" i="0" u="sng" strike="noStrike">
                        <a:solidFill>
                          <a:srgbClr val="0000FF"/>
                        </a:solidFill>
                        <a:effectLst/>
                        <a:latin typeface="Calibri" panose="020F0502020204030204" pitchFamily="34" charset="0"/>
                      </a:endParaRPr>
                    </a:p>
                  </a:txBody>
                  <a:tcPr marL="4773" marR="4773" marT="4773" marB="0"/>
                </a:tc>
              </a:tr>
              <a:tr h="615766">
                <a:tc>
                  <a:txBody>
                    <a:bodyPr/>
                    <a:lstStyle/>
                    <a:p>
                      <a:pPr algn="l" fontAlgn="t"/>
                      <a:r>
                        <a:rPr lang="en-US" sz="1000" u="none" strike="noStrike">
                          <a:effectLst/>
                        </a:rPr>
                        <a:t>LArFD-L2-se-24</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requirement</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Timing Accuracy, beam events</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The detector shall measure the absolute time of occurrence of events with accuracy sufficient to correlate with beam spill for beamline events</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the simulation of cosmic ray backgrounds indicate that timing of cosmic ray events with respect to beam spill is critical for background suppression.</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a:effectLst/>
                          <a:hlinkClick r:id="rId2" action="ppaction://hlinkfile"/>
                        </a:rPr>
                        <a:t>glo-sci-20</a:t>
                      </a:r>
                      <a:endParaRPr lang="en-US" sz="1000" b="0" i="0" u="sng" strike="noStrike">
                        <a:solidFill>
                          <a:srgbClr val="0000FF"/>
                        </a:solidFill>
                        <a:effectLst/>
                        <a:latin typeface="Calibri" panose="020F0502020204030204" pitchFamily="34" charset="0"/>
                      </a:endParaRPr>
                    </a:p>
                  </a:txBody>
                  <a:tcPr marL="4773" marR="4773" marT="4773" marB="0"/>
                </a:tc>
              </a:tr>
              <a:tr h="1223601">
                <a:tc>
                  <a:txBody>
                    <a:bodyPr/>
                    <a:lstStyle/>
                    <a:p>
                      <a:pPr algn="l" fontAlgn="t"/>
                      <a:r>
                        <a:rPr lang="en-US" sz="1000" u="none" strike="noStrike">
                          <a:effectLst/>
                        </a:rPr>
                        <a:t>LArFD-L2-se-83</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requirement</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Event timing for low energy events.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Event time for events with visible energy &lt;200 MeV shall be measured with high efficiency and sufficient precision to correct for drift time and  improve  energy resolution.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The drfit time correction for supernova induced electron tracks is expected to improve the energy resolution from ~20% to &lt;10%.  This is only one contribution to the supernova energy resolution.  The resolution contribution due to other sources such as the nuclear states and deexcitation gammas must be understood.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These are requirements for the photon detector</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a:effectLst/>
                          <a:hlinkClick r:id="rId2" action="ppaction://hlinkfile"/>
                        </a:rPr>
                        <a:t>glo-sci-8</a:t>
                      </a:r>
                      <a:endParaRPr lang="en-US" sz="1000" b="0" i="0" u="sng" strike="noStrike">
                        <a:solidFill>
                          <a:srgbClr val="0000FF"/>
                        </a:solidFill>
                        <a:effectLst/>
                        <a:latin typeface="Calibri" panose="020F0502020204030204" pitchFamily="34" charset="0"/>
                      </a:endParaRPr>
                    </a:p>
                  </a:txBody>
                  <a:tcPr marL="4773" marR="4773" marT="4773" marB="0"/>
                </a:tc>
              </a:tr>
              <a:tr h="767725">
                <a:tc>
                  <a:txBody>
                    <a:bodyPr/>
                    <a:lstStyle/>
                    <a:p>
                      <a:pPr algn="l" fontAlgn="t"/>
                      <a:r>
                        <a:rPr lang="en-US" sz="1000" u="none" strike="noStrike">
                          <a:effectLst/>
                        </a:rPr>
                        <a:t>LArFD-L2-se-84</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requirement</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Absolute event timing</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Absolute event time shall be measured with sufficient accuracy to allow global analysis of supernova neutrino wave front.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Needed for SN global inter-experiment absolute time measurement.  Since the wavefront should take ~30 ms to cross the planet, an accuracy of &lt;2 ms should be sufficient.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These are requirements for the photon detector</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dirty="0">
                          <a:effectLst/>
                          <a:hlinkClick r:id="rId2" action="ppaction://hlinkfile"/>
                        </a:rPr>
                        <a:t>glo-sci-34</a:t>
                      </a:r>
                      <a:endParaRPr lang="en-US" sz="1000" b="0" i="0" u="sng" strike="noStrike" dirty="0">
                        <a:solidFill>
                          <a:srgbClr val="0000FF"/>
                        </a:solidFill>
                        <a:effectLst/>
                        <a:latin typeface="Calibri" panose="020F0502020204030204" pitchFamily="34" charset="0"/>
                      </a:endParaRPr>
                    </a:p>
                  </a:txBody>
                  <a:tcPr marL="4773" marR="4773" marT="4773" marB="0"/>
                </a:tc>
              </a:tr>
            </a:tbl>
          </a:graphicData>
        </a:graphic>
      </p:graphicFrame>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617899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13</a:t>
            </a:fld>
            <a:endParaRPr lang="en-US"/>
          </a:p>
        </p:txBody>
      </p:sp>
      <p:sp>
        <p:nvSpPr>
          <p:cNvPr id="4" name="Title 3"/>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70642408"/>
              </p:ext>
            </p:extLst>
          </p:nvPr>
        </p:nvGraphicFramePr>
        <p:xfrm>
          <a:off x="609601" y="1897515"/>
          <a:ext cx="10758715" cy="2149176"/>
        </p:xfrm>
        <a:graphic>
          <a:graphicData uri="http://schemas.openxmlformats.org/drawingml/2006/table">
            <a:tbl>
              <a:tblPr>
                <a:tableStyleId>{5C22544A-7EE6-4342-B048-85BDC9FD1C3A}</a:tableStyleId>
              </a:tblPr>
              <a:tblGrid>
                <a:gridCol w="873753"/>
                <a:gridCol w="763279"/>
                <a:gridCol w="896349"/>
                <a:gridCol w="2450527"/>
                <a:gridCol w="2450527"/>
                <a:gridCol w="2450527"/>
                <a:gridCol w="873753"/>
              </a:tblGrid>
              <a:tr h="205586">
                <a:tc rowSpan="2">
                  <a:txBody>
                    <a:bodyPr/>
                    <a:lstStyle/>
                    <a:p>
                      <a:pPr algn="l" fontAlgn="t"/>
                      <a:r>
                        <a:rPr lang="en-US" sz="1000" u="none" strike="noStrike" dirty="0">
                          <a:effectLst/>
                        </a:rPr>
                        <a:t>LArFD-L2-se-58</a:t>
                      </a:r>
                      <a:endParaRPr lang="en-US" sz="1000" b="0" i="0" u="none" strike="noStrike" dirty="0">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requirement</a:t>
                      </a:r>
                      <a:endParaRPr lang="en-US" sz="10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Event Vertex Resolution for proton decay or atmospheric neutrinos. </a:t>
                      </a:r>
                      <a:endParaRPr lang="en-US" sz="10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The vertex shall be known well enough to distinguish contained events  from entering or cosmogenic background. </a:t>
                      </a:r>
                      <a:endParaRPr lang="en-US" sz="10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This is Needed for proton decay and atmospheric neutrino  background rejection.   This is not a firm requirements for spernova burst events. </a:t>
                      </a:r>
                      <a:endParaRPr lang="en-US" sz="10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To measure the vertex in the drift dimension, the photon system will be needed.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a:effectLst/>
                          <a:hlinkClick r:id="rId2" action="ppaction://hlinkfile"/>
                        </a:rPr>
                        <a:t>glo-sci-27</a:t>
                      </a:r>
                      <a:endParaRPr lang="en-US" sz="1000" b="0" i="0" u="sng" strike="noStrike">
                        <a:solidFill>
                          <a:srgbClr val="0000FF"/>
                        </a:solidFill>
                        <a:effectLst/>
                        <a:latin typeface="Calibri" panose="020F0502020204030204" pitchFamily="34" charset="0"/>
                      </a:endParaRPr>
                    </a:p>
                  </a:txBody>
                  <a:tcPr marL="4773" marR="4773" marT="4773" marB="0"/>
                </a:tc>
              </a:tr>
              <a:tr h="7981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1000" u="sng" strike="noStrike">
                          <a:effectLst/>
                          <a:hlinkClick r:id="rId2" action="ppaction://hlinkfile"/>
                        </a:rPr>
                        <a:t>glo-sci-37</a:t>
                      </a:r>
                      <a:endParaRPr lang="en-US" sz="1000" b="0" i="0" u="sng" strike="noStrike">
                        <a:solidFill>
                          <a:srgbClr val="0000FF"/>
                        </a:solidFill>
                        <a:effectLst/>
                        <a:latin typeface="Calibri" panose="020F0502020204030204" pitchFamily="34" charset="0"/>
                      </a:endParaRPr>
                    </a:p>
                  </a:txBody>
                  <a:tcPr marL="4773" marR="4773" marT="4773" marB="0"/>
                </a:tc>
              </a:tr>
              <a:tr h="205586">
                <a:tc rowSpan="2">
                  <a:txBody>
                    <a:bodyPr/>
                    <a:lstStyle/>
                    <a:p>
                      <a:pPr algn="l" fontAlgn="t"/>
                      <a:r>
                        <a:rPr lang="en-US" sz="1000" u="none" strike="noStrike">
                          <a:effectLst/>
                        </a:rPr>
                        <a:t>larfd-l2-se-97</a:t>
                      </a:r>
                      <a:endParaRPr lang="en-US" sz="10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dirty="0">
                          <a:effectLst/>
                        </a:rPr>
                        <a:t>requirement</a:t>
                      </a:r>
                      <a:endParaRPr lang="en-US" sz="1000" b="0" i="0" u="none" strike="noStrike" dirty="0">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Vertex determination for suopernova burst events</a:t>
                      </a:r>
                      <a:endParaRPr lang="en-US" sz="10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Vertices for supernova burst events shall be determined sufficiently well to allow accurate reconstruction of the energy spectrum and total neutrino burst power determination. </a:t>
                      </a:r>
                      <a:endParaRPr lang="en-US" sz="10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The events occur in a burst, and therefore background reduction is not as crucial.  </a:t>
                      </a:r>
                      <a:endParaRPr lang="en-US" sz="10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1000" u="none" strike="noStrike">
                          <a:effectLst/>
                        </a:rPr>
                        <a:t>The photon system could  allow determination of the drift distance and improve the energy resolution.   The impact on any SN events on the border of the detector in the time interval may be small.</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a:effectLst/>
                          <a:hlinkClick r:id="rId2" action="ppaction://hlinkfile"/>
                        </a:rPr>
                        <a:t>glo-sci-8</a:t>
                      </a:r>
                      <a:endParaRPr lang="en-US" sz="1000" b="0" i="0" u="sng" strike="noStrike">
                        <a:solidFill>
                          <a:srgbClr val="0000FF"/>
                        </a:solidFill>
                        <a:effectLst/>
                        <a:latin typeface="Calibri" panose="020F0502020204030204" pitchFamily="34" charset="0"/>
                      </a:endParaRPr>
                    </a:p>
                  </a:txBody>
                  <a:tcPr marL="4773" marR="4773" marT="4773" marB="0"/>
                </a:tc>
              </a:tr>
              <a:tr h="93981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1000" u="sng" strike="noStrike" dirty="0">
                          <a:effectLst/>
                          <a:hlinkClick r:id="rId2" action="ppaction://hlinkfile"/>
                        </a:rPr>
                        <a:t>glo-sci-28</a:t>
                      </a:r>
                      <a:endParaRPr lang="en-US" sz="1000" b="0" i="0" u="sng" strike="noStrike" dirty="0">
                        <a:solidFill>
                          <a:srgbClr val="0000FF"/>
                        </a:solidFill>
                        <a:effectLst/>
                        <a:latin typeface="Calibri" panose="020F0502020204030204" pitchFamily="34" charset="0"/>
                      </a:endParaRPr>
                    </a:p>
                  </a:txBody>
                  <a:tcPr marL="4773" marR="4773" marT="4773" marB="0"/>
                </a:tc>
              </a:tr>
            </a:tbl>
          </a:graphicData>
        </a:graphic>
      </p:graphicFrame>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87379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14</a:t>
            </a:fld>
            <a:endParaRPr lang="en-US"/>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lstStyle/>
          <a:p>
            <a:endParaRPr lang="en-US"/>
          </a:p>
        </p:txBody>
      </p:sp>
      <p:sp>
        <p:nvSpPr>
          <p:cNvPr id="7" name="Rectangle 6"/>
          <p:cNvSpPr/>
          <p:nvPr/>
        </p:nvSpPr>
        <p:spPr>
          <a:xfrm>
            <a:off x="3360420" y="660082"/>
            <a:ext cx="8221980" cy="5355312"/>
          </a:xfrm>
          <a:prstGeom prst="rect">
            <a:avLst/>
          </a:prstGeom>
        </p:spPr>
        <p:txBody>
          <a:bodyPr wrap="square">
            <a:spAutoFit/>
          </a:bodyPr>
          <a:lstStyle/>
          <a:p>
            <a:r>
              <a:rPr lang="en-US" dirty="0">
                <a:solidFill>
                  <a:srgbClr val="000000"/>
                </a:solidFill>
                <a:latin typeface="Lucida Grande"/>
              </a:rPr>
              <a:t>Glo-Sci-8</a:t>
            </a:r>
            <a:r>
              <a:rPr lang="en-US" dirty="0"/>
              <a:t> </a:t>
            </a:r>
            <a:r>
              <a:rPr lang="en-US" dirty="0">
                <a:solidFill>
                  <a:srgbClr val="000000"/>
                </a:solidFill>
                <a:latin typeface="Lucida Grande"/>
              </a:rPr>
              <a:t>requirement</a:t>
            </a:r>
            <a:r>
              <a:rPr lang="en-US" dirty="0"/>
              <a:t> </a:t>
            </a:r>
            <a:r>
              <a:rPr lang="en-US" dirty="0">
                <a:solidFill>
                  <a:srgbClr val="000000"/>
                </a:solidFill>
                <a:latin typeface="Lucida Grande"/>
              </a:rPr>
              <a:t>Charged current interactions on Ar40 due to supernova burst. </a:t>
            </a:r>
            <a:r>
              <a:rPr lang="en-US" dirty="0"/>
              <a:t> </a:t>
            </a:r>
            <a:r>
              <a:rPr lang="en-US" dirty="0">
                <a:solidFill>
                  <a:srgbClr val="000000"/>
                </a:solidFill>
                <a:latin typeface="Lucida Grande"/>
              </a:rPr>
              <a:t>Far detector shall be capable of collecting low energy (&lt;100 MeV)  charged current electron neutrino interactions on Ar40 nucleus that arrive in a short period of time (&lt;100 sec) . The final state  electron shall be detected and its energy measured. </a:t>
            </a:r>
            <a:r>
              <a:rPr lang="en-US" dirty="0"/>
              <a:t> </a:t>
            </a:r>
            <a:r>
              <a:rPr lang="en-US" dirty="0">
                <a:solidFill>
                  <a:srgbClr val="000000"/>
                </a:solidFill>
                <a:latin typeface="Lucida Grande"/>
              </a:rPr>
              <a:t>Most of the events from a supernova neutrino burst are expected to be neutrino absorption on Ar40 producing electrons in the range of 5 to 100 MeV and arrive in less than one minute timeframe.  In such events an electron and a K40 nucleus is in the final state. The total event count from a galactic supernova (10 </a:t>
            </a:r>
            <a:r>
              <a:rPr lang="en-US" dirty="0" err="1">
                <a:solidFill>
                  <a:srgbClr val="000000"/>
                </a:solidFill>
                <a:latin typeface="Lucida Grande"/>
              </a:rPr>
              <a:t>kpc</a:t>
            </a:r>
            <a:r>
              <a:rPr lang="en-US" dirty="0">
                <a:solidFill>
                  <a:srgbClr val="000000"/>
                </a:solidFill>
                <a:latin typeface="Lucida Grande"/>
              </a:rPr>
              <a:t>)  is expected to be approximately 3,000 events for 40 </a:t>
            </a:r>
            <a:r>
              <a:rPr lang="en-US" dirty="0" err="1">
                <a:solidFill>
                  <a:srgbClr val="000000"/>
                </a:solidFill>
                <a:latin typeface="Lucida Grande"/>
              </a:rPr>
              <a:t>kt</a:t>
            </a:r>
            <a:r>
              <a:rPr lang="en-US" dirty="0">
                <a:solidFill>
                  <a:srgbClr val="000000"/>
                </a:solidFill>
                <a:latin typeface="Lucida Grande"/>
              </a:rPr>
              <a:t> of </a:t>
            </a:r>
            <a:r>
              <a:rPr lang="en-US" dirty="0" err="1">
                <a:solidFill>
                  <a:srgbClr val="000000"/>
                </a:solidFill>
                <a:latin typeface="Lucida Grande"/>
              </a:rPr>
              <a:t>LAr</a:t>
            </a:r>
            <a:r>
              <a:rPr lang="en-US" dirty="0">
                <a:solidFill>
                  <a:srgbClr val="000000"/>
                </a:solidFill>
                <a:latin typeface="Lucida Grande"/>
              </a:rPr>
              <a:t>. </a:t>
            </a:r>
            <a:r>
              <a:rPr lang="en-US" dirty="0"/>
              <a:t> </a:t>
            </a:r>
            <a:r>
              <a:rPr lang="en-US" dirty="0">
                <a:solidFill>
                  <a:srgbClr val="000000"/>
                </a:solidFill>
                <a:latin typeface="Lucida Grande"/>
              </a:rPr>
              <a:t>The cross section for neutrino-Ar40 has been calculated with nuclear physics models and can be used to obtain the total neutrino power from the Supernova. This requirement needs several numerical studies that are on-going: the energy resolution expected for supernova events, the minimum energy threshold for supernova, and maximum extent of the supernova pulse (expected to be ~1 minute or longer).   The data acquisition buffers shall be sufficiently large and the data acquisition system sufficiently robust to allow full capture of neutrino event information for a supernova as close as 0.1 </a:t>
            </a:r>
            <a:r>
              <a:rPr lang="en-US" dirty="0" err="1">
                <a:solidFill>
                  <a:srgbClr val="000000"/>
                </a:solidFill>
                <a:latin typeface="Lucida Grande"/>
              </a:rPr>
              <a:t>kpc</a:t>
            </a:r>
            <a:r>
              <a:rPr lang="en-US" dirty="0">
                <a:solidFill>
                  <a:srgbClr val="000000"/>
                </a:solidFill>
                <a:latin typeface="Lucida Grande"/>
              </a:rPr>
              <a:t>. For </a:t>
            </a:r>
            <a:r>
              <a:rPr lang="en-US" dirty="0" err="1">
                <a:solidFill>
                  <a:srgbClr val="000000"/>
                </a:solidFill>
                <a:latin typeface="Lucida Grande"/>
              </a:rPr>
              <a:t>LArTPC</a:t>
            </a:r>
            <a:r>
              <a:rPr lang="en-US" dirty="0">
                <a:solidFill>
                  <a:srgbClr val="000000"/>
                </a:solidFill>
                <a:latin typeface="Lucida Grande"/>
              </a:rPr>
              <a:t>, detection of gamma ray photons from the final state excited nucleus could lead to additional electronics requirements.  </a:t>
            </a:r>
            <a:r>
              <a:rPr lang="en-US" dirty="0"/>
              <a:t> </a:t>
            </a:r>
            <a:r>
              <a:rPr lang="en-US" u="sng" dirty="0">
                <a:solidFill>
                  <a:srgbClr val="0000FF"/>
                </a:solidFill>
                <a:latin typeface="Calibri" panose="020F0502020204030204" pitchFamily="34" charset="0"/>
                <a:hlinkClick r:id="rId2" action="ppaction://hlinkfile"/>
              </a:rPr>
              <a:t>Glo-obj-5</a:t>
            </a:r>
            <a:r>
              <a:rPr lang="en-US" dirty="0"/>
              <a:t> </a:t>
            </a:r>
          </a:p>
        </p:txBody>
      </p:sp>
    </p:spTree>
    <p:extLst>
      <p:ext uri="{BB962C8B-B14F-4D97-AF65-F5344CB8AC3E}">
        <p14:creationId xmlns:p14="http://schemas.microsoft.com/office/powerpoint/2010/main" val="322192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15</a:t>
            </a:fld>
            <a:endParaRPr lang="en-US"/>
          </a:p>
        </p:txBody>
      </p:sp>
      <p:sp>
        <p:nvSpPr>
          <p:cNvPr id="4" name="Title 3"/>
          <p:cNvSpPr>
            <a:spLocks noGrp="1"/>
          </p:cNvSpPr>
          <p:nvPr>
            <p:ph type="title"/>
          </p:nvPr>
        </p:nvSpPr>
        <p:spPr>
          <a:xfrm>
            <a:off x="293203" y="557881"/>
            <a:ext cx="1812323" cy="1162050"/>
          </a:xfrm>
        </p:spPr>
        <p:txBody>
          <a:bodyPr>
            <a:normAutofit/>
          </a:bodyPr>
          <a:lstStyle/>
          <a:p>
            <a:r>
              <a:rPr lang="en-US" sz="2800" dirty="0" smtClean="0"/>
              <a:t>Project Risks</a:t>
            </a:r>
            <a:endParaRPr lang="en-US" sz="2800" dirty="0"/>
          </a:p>
        </p:txBody>
      </p:sp>
      <p:pic>
        <p:nvPicPr>
          <p:cNvPr id="7" name="Content Placeholder 6"/>
          <p:cNvPicPr>
            <a:picLocks noGrp="1" noChangeAspect="1"/>
          </p:cNvPicPr>
          <p:nvPr>
            <p:ph idx="1"/>
          </p:nvPr>
        </p:nvPicPr>
        <p:blipFill>
          <a:blip r:embed="rId2"/>
          <a:stretch>
            <a:fillRect/>
          </a:stretch>
        </p:blipFill>
        <p:spPr>
          <a:xfrm>
            <a:off x="90004" y="2228848"/>
            <a:ext cx="11712806" cy="244041"/>
          </a:xfrm>
          <a:prstGeom prst="rect">
            <a:avLst/>
          </a:prstGeom>
        </p:spPr>
      </p:pic>
      <p:sp>
        <p:nvSpPr>
          <p:cNvPr id="6" name="Text Placeholder 5"/>
          <p:cNvSpPr>
            <a:spLocks noGrp="1"/>
          </p:cNvSpPr>
          <p:nvPr>
            <p:ph type="body" sz="half" idx="2"/>
          </p:nvPr>
        </p:nvSpPr>
        <p:spPr>
          <a:xfrm>
            <a:off x="609601" y="3361037"/>
            <a:ext cx="9391134" cy="2973859"/>
          </a:xfrm>
        </p:spPr>
        <p:txBody>
          <a:bodyPr>
            <a:normAutofit/>
          </a:bodyPr>
          <a:lstStyle/>
          <a:p>
            <a:r>
              <a:rPr lang="en-US" dirty="0" smtClean="0"/>
              <a:t>Risk FD-073 Photon light yield too low</a:t>
            </a:r>
          </a:p>
          <a:p>
            <a:pPr lvl="1"/>
            <a:r>
              <a:rPr lang="en-US" dirty="0" smtClean="0"/>
              <a:t>Far detector Risk, mitigate by showing sufficient light yield in the prototype – </a:t>
            </a:r>
            <a:r>
              <a:rPr lang="en-US" dirty="0" err="1" smtClean="0"/>
              <a:t>protoDUNE</a:t>
            </a:r>
            <a:r>
              <a:rPr lang="en-US" dirty="0" smtClean="0"/>
              <a:t>-SP, mitigate by enhancement to light collection efficiency, double-ended readout, mirroring bars, increasing light yield, cathode plane radiator, xenon doping, more detectors</a:t>
            </a:r>
          </a:p>
          <a:p>
            <a:r>
              <a:rPr lang="en-US" dirty="0" smtClean="0"/>
              <a:t>Risk FD-089 Photon detector </a:t>
            </a:r>
            <a:r>
              <a:rPr lang="en-US" dirty="0" err="1" smtClean="0"/>
              <a:t>SiPMs</a:t>
            </a:r>
            <a:r>
              <a:rPr lang="en-US" dirty="0" smtClean="0"/>
              <a:t> are not qualified for cryogenic use</a:t>
            </a:r>
          </a:p>
          <a:p>
            <a:pPr lvl="1"/>
            <a:r>
              <a:rPr lang="en-US" dirty="0" smtClean="0"/>
              <a:t>Far detector Risk, mitigate by testing – see talk, mitigate by allowing flexibility of design to swap photon detector, not only one to make 6mm </a:t>
            </a:r>
            <a:r>
              <a:rPr lang="en-US" dirty="0" err="1" smtClean="0"/>
              <a:t>SiPM</a:t>
            </a:r>
            <a:r>
              <a:rPr lang="en-US" dirty="0" smtClean="0"/>
              <a:t>, mitigate by making a large prototype detector – </a:t>
            </a:r>
            <a:r>
              <a:rPr lang="en-US" dirty="0" err="1" smtClean="0"/>
              <a:t>protoDUNE</a:t>
            </a:r>
            <a:r>
              <a:rPr lang="en-US" dirty="0" smtClean="0"/>
              <a:t>-SP</a:t>
            </a:r>
          </a:p>
          <a:p>
            <a:r>
              <a:rPr lang="en-US" dirty="0" smtClean="0"/>
              <a:t>Risk FD-098 </a:t>
            </a:r>
            <a:r>
              <a:rPr lang="en-US" dirty="0" err="1" smtClean="0"/>
              <a:t>ProtoDUNE</a:t>
            </a:r>
            <a:r>
              <a:rPr lang="en-US" dirty="0" smtClean="0"/>
              <a:t>-SP Degraded Photon Detectors</a:t>
            </a:r>
          </a:p>
          <a:p>
            <a:pPr lvl="1"/>
            <a:r>
              <a:rPr lang="en-US" dirty="0" smtClean="0"/>
              <a:t>Prototype detector risk, mitigate by handling controls – shielded lighting during construction and installation specified already, protect during shipping and handling</a:t>
            </a:r>
          </a:p>
          <a:p>
            <a:r>
              <a:rPr lang="en-US" dirty="0" smtClean="0"/>
              <a:t>Risk FD-117 </a:t>
            </a:r>
            <a:r>
              <a:rPr lang="en-US" dirty="0" err="1" smtClean="0"/>
              <a:t>ProtoDUNE</a:t>
            </a:r>
            <a:r>
              <a:rPr lang="en-US" dirty="0" smtClean="0"/>
              <a:t>-SP Photon Detector monitoring software is unavailable for commissioning</a:t>
            </a:r>
          </a:p>
          <a:p>
            <a:pPr lvl="1"/>
            <a:r>
              <a:rPr lang="en-US" dirty="0" smtClean="0"/>
              <a:t>Mitigate by being prepared, learning from lessons-learned from 35T detector, utilize software developed there, much longer assembly period for this prototype detector to enable testing and commissioning.</a:t>
            </a:r>
          </a:p>
        </p:txBody>
      </p:sp>
      <p:pic>
        <p:nvPicPr>
          <p:cNvPr id="8" name="Picture 7"/>
          <p:cNvPicPr>
            <a:picLocks noChangeAspect="1"/>
          </p:cNvPicPr>
          <p:nvPr/>
        </p:nvPicPr>
        <p:blipFill>
          <a:blip r:embed="rId3"/>
          <a:stretch>
            <a:fillRect/>
          </a:stretch>
        </p:blipFill>
        <p:spPr>
          <a:xfrm>
            <a:off x="90995" y="2457765"/>
            <a:ext cx="11690566" cy="218998"/>
          </a:xfrm>
          <a:prstGeom prst="rect">
            <a:avLst/>
          </a:prstGeom>
        </p:spPr>
      </p:pic>
      <p:pic>
        <p:nvPicPr>
          <p:cNvPr id="9" name="Picture 8"/>
          <p:cNvPicPr>
            <a:picLocks noChangeAspect="1"/>
          </p:cNvPicPr>
          <p:nvPr/>
        </p:nvPicPr>
        <p:blipFill>
          <a:blip r:embed="rId4"/>
          <a:stretch>
            <a:fillRect/>
          </a:stretch>
        </p:blipFill>
        <p:spPr>
          <a:xfrm>
            <a:off x="90983" y="2862300"/>
            <a:ext cx="11690575" cy="185700"/>
          </a:xfrm>
          <a:prstGeom prst="rect">
            <a:avLst/>
          </a:prstGeom>
        </p:spPr>
      </p:pic>
      <p:pic>
        <p:nvPicPr>
          <p:cNvPr id="10" name="Picture 9"/>
          <p:cNvPicPr>
            <a:picLocks noChangeAspect="1"/>
          </p:cNvPicPr>
          <p:nvPr/>
        </p:nvPicPr>
        <p:blipFill>
          <a:blip r:embed="rId5"/>
          <a:stretch>
            <a:fillRect/>
          </a:stretch>
        </p:blipFill>
        <p:spPr>
          <a:xfrm>
            <a:off x="87254" y="2663189"/>
            <a:ext cx="11775231" cy="212265"/>
          </a:xfrm>
          <a:prstGeom prst="rect">
            <a:avLst/>
          </a:prstGeom>
        </p:spPr>
      </p:pic>
      <p:pic>
        <p:nvPicPr>
          <p:cNvPr id="11" name="Picture 10"/>
          <p:cNvPicPr>
            <a:picLocks noChangeAspect="1"/>
          </p:cNvPicPr>
          <p:nvPr/>
        </p:nvPicPr>
        <p:blipFill>
          <a:blip r:embed="rId6"/>
          <a:stretch>
            <a:fillRect/>
          </a:stretch>
        </p:blipFill>
        <p:spPr>
          <a:xfrm>
            <a:off x="293203" y="2004761"/>
            <a:ext cx="11686065" cy="262704"/>
          </a:xfrm>
          <a:prstGeom prst="rect">
            <a:avLst/>
          </a:prstGeom>
        </p:spPr>
      </p:pic>
      <p:pic>
        <p:nvPicPr>
          <p:cNvPr id="12" name="Picture 11"/>
          <p:cNvPicPr>
            <a:picLocks noChangeAspect="1"/>
          </p:cNvPicPr>
          <p:nvPr/>
        </p:nvPicPr>
        <p:blipFill>
          <a:blip r:embed="rId7"/>
          <a:stretch>
            <a:fillRect/>
          </a:stretch>
        </p:blipFill>
        <p:spPr>
          <a:xfrm>
            <a:off x="2099360" y="729331"/>
            <a:ext cx="9763125" cy="990600"/>
          </a:xfrm>
          <a:prstGeom prst="rect">
            <a:avLst/>
          </a:prstGeom>
        </p:spPr>
      </p:pic>
    </p:spTree>
    <p:extLst>
      <p:ext uri="{BB962C8B-B14F-4D97-AF65-F5344CB8AC3E}">
        <p14:creationId xmlns:p14="http://schemas.microsoft.com/office/powerpoint/2010/main" val="194511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16</a:t>
            </a:fld>
            <a:endParaRPr lang="en-US"/>
          </a:p>
        </p:txBody>
      </p:sp>
      <p:sp>
        <p:nvSpPr>
          <p:cNvPr id="4" name="Title 3"/>
          <p:cNvSpPr>
            <a:spLocks noGrp="1"/>
          </p:cNvSpPr>
          <p:nvPr>
            <p:ph type="title"/>
          </p:nvPr>
        </p:nvSpPr>
        <p:spPr/>
        <p:txBody>
          <a:bodyPr>
            <a:normAutofit/>
          </a:bodyPr>
          <a:lstStyle/>
          <a:p>
            <a:r>
              <a:rPr lang="en-US" sz="3600" dirty="0" smtClean="0"/>
              <a:t>Lessons Learned</a:t>
            </a:r>
            <a:endParaRPr lang="en-US" sz="3600" dirty="0"/>
          </a:p>
        </p:txBody>
      </p:sp>
      <p:sp>
        <p:nvSpPr>
          <p:cNvPr id="14" name="Content Placeholder 13"/>
          <p:cNvSpPr>
            <a:spLocks noGrp="1"/>
          </p:cNvSpPr>
          <p:nvPr>
            <p:ph idx="1"/>
          </p:nvPr>
        </p:nvSpPr>
        <p:spPr/>
        <p:txBody>
          <a:bodyPr>
            <a:normAutofit fontScale="92500" lnSpcReduction="10000"/>
          </a:bodyPr>
          <a:lstStyle/>
          <a:p>
            <a:r>
              <a:rPr lang="en-US" dirty="0" smtClean="0"/>
              <a:t>Pre-learned</a:t>
            </a:r>
          </a:p>
          <a:p>
            <a:pPr lvl="1"/>
            <a:r>
              <a:rPr lang="en-US" dirty="0" smtClean="0"/>
              <a:t>Don’t freeze technology before needed</a:t>
            </a:r>
          </a:p>
          <a:p>
            <a:pPr lvl="2"/>
            <a:r>
              <a:rPr lang="en-US" dirty="0" smtClean="0"/>
              <a:t>Install photon detectors after APA has been wound to maximize flexibility</a:t>
            </a:r>
          </a:p>
          <a:p>
            <a:r>
              <a:rPr lang="en-US" dirty="0" smtClean="0"/>
              <a:t>Operating conditions were not defined for PD modules</a:t>
            </a:r>
          </a:p>
          <a:p>
            <a:pPr lvl="1"/>
            <a:r>
              <a:rPr lang="en-US" dirty="0" smtClean="0"/>
              <a:t>Perform and record (electronically QA test data for use at detector)</a:t>
            </a:r>
          </a:p>
          <a:p>
            <a:r>
              <a:rPr lang="en-US" dirty="0" smtClean="0"/>
              <a:t>Software not available</a:t>
            </a:r>
          </a:p>
          <a:p>
            <a:pPr lvl="1"/>
            <a:r>
              <a:rPr lang="en-US" dirty="0" smtClean="0"/>
              <a:t>Define tests ahead of time</a:t>
            </a:r>
          </a:p>
          <a:p>
            <a:pPr lvl="1"/>
            <a:r>
              <a:rPr lang="en-US" dirty="0" smtClean="0"/>
              <a:t>3 months of integration testing before install in cryostat – longer than entire 35T run</a:t>
            </a:r>
          </a:p>
        </p:txBody>
      </p:sp>
      <p:sp>
        <p:nvSpPr>
          <p:cNvPr id="6" name="Text Placeholder 5"/>
          <p:cNvSpPr>
            <a:spLocks noGrp="1"/>
          </p:cNvSpPr>
          <p:nvPr>
            <p:ph type="body" sz="half" idx="2"/>
          </p:nvPr>
        </p:nvSpPr>
        <p:spPr/>
        <p:txBody>
          <a:bodyPr>
            <a:normAutofit/>
          </a:bodyPr>
          <a:lstStyle/>
          <a:p>
            <a:r>
              <a:rPr lang="en-US" dirty="0" smtClean="0"/>
              <a:t>DUNE-DOC-913</a:t>
            </a:r>
          </a:p>
          <a:p>
            <a:endParaRPr lang="en-US" dirty="0"/>
          </a:p>
          <a:p>
            <a:endParaRPr lang="en-US" dirty="0" smtClean="0"/>
          </a:p>
          <a:p>
            <a:endParaRPr lang="en-US" dirty="0"/>
          </a:p>
        </p:txBody>
      </p:sp>
    </p:spTree>
    <p:extLst>
      <p:ext uri="{BB962C8B-B14F-4D97-AF65-F5344CB8AC3E}">
        <p14:creationId xmlns:p14="http://schemas.microsoft.com/office/powerpoint/2010/main" val="221076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17</a:t>
            </a:fld>
            <a:endParaRPr lang="en-US"/>
          </a:p>
        </p:txBody>
      </p:sp>
      <p:sp>
        <p:nvSpPr>
          <p:cNvPr id="4" name="Title 3"/>
          <p:cNvSpPr>
            <a:spLocks noGrp="1"/>
          </p:cNvSpPr>
          <p:nvPr>
            <p:ph type="title"/>
          </p:nvPr>
        </p:nvSpPr>
        <p:spPr/>
        <p:txBody>
          <a:bodyPr>
            <a:normAutofit/>
          </a:bodyPr>
          <a:lstStyle/>
          <a:p>
            <a:r>
              <a:rPr lang="en-US" sz="3600" dirty="0" smtClean="0"/>
              <a:t>Schedule</a:t>
            </a:r>
            <a:endParaRPr lang="en-US" sz="3600"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0" y="1505508"/>
            <a:ext cx="3548999" cy="4691063"/>
          </a:xfrm>
        </p:spPr>
        <p:txBody>
          <a:bodyPr>
            <a:normAutofit/>
          </a:bodyPr>
          <a:lstStyle/>
          <a:p>
            <a:pPr marL="285750" indent="-285750">
              <a:buFont typeface="Arial" panose="020B0604020202020204" pitchFamily="34" charset="0"/>
              <a:buChar char="•"/>
            </a:pPr>
            <a:r>
              <a:rPr lang="en-US" sz="1800" dirty="0" smtClean="0"/>
              <a:t>Integrated resources loaded schedule has been produced</a:t>
            </a:r>
          </a:p>
          <a:p>
            <a:pPr marL="285750" indent="-285750">
              <a:buFont typeface="Arial" panose="020B0604020202020204" pitchFamily="34" charset="0"/>
              <a:buChar char="•"/>
            </a:pPr>
            <a:r>
              <a:rPr lang="en-US" sz="1800" dirty="0" smtClean="0"/>
              <a:t>Monthly Status reports on each task</a:t>
            </a:r>
          </a:p>
          <a:p>
            <a:pPr marL="285750" indent="-285750">
              <a:buFont typeface="Arial" panose="020B0604020202020204" pitchFamily="34" charset="0"/>
              <a:buChar char="•"/>
            </a:pPr>
            <a:r>
              <a:rPr lang="en-US" sz="1800" dirty="0" smtClean="0"/>
              <a:t>Key links to other </a:t>
            </a:r>
            <a:r>
              <a:rPr lang="en-US" sz="1800" dirty="0" err="1" smtClean="0"/>
              <a:t>protoDUNE</a:t>
            </a:r>
            <a:r>
              <a:rPr lang="en-US" sz="1800" dirty="0" smtClean="0"/>
              <a:t>-SP subproject activities are included</a:t>
            </a:r>
          </a:p>
          <a:p>
            <a:pPr marL="285750" indent="-285750">
              <a:buFont typeface="Arial" panose="020B0604020202020204" pitchFamily="34" charset="0"/>
              <a:buChar char="•"/>
            </a:pPr>
            <a:r>
              <a:rPr lang="en-US" sz="1800" dirty="0" smtClean="0"/>
              <a:t>Milestones updated and tracked</a:t>
            </a:r>
            <a:endParaRPr lang="en-US" sz="1800" dirty="0"/>
          </a:p>
        </p:txBody>
      </p:sp>
      <p:pic>
        <p:nvPicPr>
          <p:cNvPr id="7" name="Picture 6"/>
          <p:cNvPicPr>
            <a:picLocks noChangeAspect="1"/>
          </p:cNvPicPr>
          <p:nvPr/>
        </p:nvPicPr>
        <p:blipFill>
          <a:blip r:embed="rId2"/>
          <a:stretch>
            <a:fillRect/>
          </a:stretch>
        </p:blipFill>
        <p:spPr>
          <a:xfrm>
            <a:off x="3548999" y="343459"/>
            <a:ext cx="8643001" cy="5509601"/>
          </a:xfrm>
          <a:prstGeom prst="rect">
            <a:avLst/>
          </a:prstGeom>
        </p:spPr>
      </p:pic>
    </p:spTree>
    <p:extLst>
      <p:ext uri="{BB962C8B-B14F-4D97-AF65-F5344CB8AC3E}">
        <p14:creationId xmlns:p14="http://schemas.microsoft.com/office/powerpoint/2010/main" val="3863987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18</a:t>
            </a:fld>
            <a:endParaRPr lang="en-US"/>
          </a:p>
        </p:txBody>
      </p:sp>
      <p:sp>
        <p:nvSpPr>
          <p:cNvPr id="4" name="Title 3"/>
          <p:cNvSpPr>
            <a:spLocks noGrp="1"/>
          </p:cNvSpPr>
          <p:nvPr>
            <p:ph type="title"/>
          </p:nvPr>
        </p:nvSpPr>
        <p:spPr/>
        <p:txBody>
          <a:bodyPr>
            <a:normAutofit/>
          </a:bodyPr>
          <a:lstStyle/>
          <a:p>
            <a:r>
              <a:rPr lang="en-US" sz="3600" dirty="0" smtClean="0"/>
              <a:t>Schedule II</a:t>
            </a:r>
            <a:endParaRPr lang="en-US" sz="3600"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0" y="1505508"/>
            <a:ext cx="3548999" cy="4691063"/>
          </a:xfrm>
        </p:spPr>
        <p:txBody>
          <a:bodyPr>
            <a:normAutofit/>
          </a:bodyPr>
          <a:lstStyle/>
          <a:p>
            <a:pPr marL="285750" indent="-285750">
              <a:buFont typeface="Arial" panose="020B0604020202020204" pitchFamily="34" charset="0"/>
              <a:buChar char="•"/>
            </a:pPr>
            <a:r>
              <a:rPr lang="en-US" sz="1800" dirty="0" smtClean="0"/>
              <a:t>Integrated resources loaded schedule has been produced</a:t>
            </a:r>
          </a:p>
          <a:p>
            <a:pPr marL="285750" indent="-285750">
              <a:buFont typeface="Arial" panose="020B0604020202020204" pitchFamily="34" charset="0"/>
              <a:buChar char="•"/>
            </a:pPr>
            <a:r>
              <a:rPr lang="en-US" sz="1800" dirty="0" smtClean="0"/>
              <a:t>Monthly Status reports on each task</a:t>
            </a:r>
          </a:p>
          <a:p>
            <a:pPr marL="285750" indent="-285750">
              <a:buFont typeface="Arial" panose="020B0604020202020204" pitchFamily="34" charset="0"/>
              <a:buChar char="•"/>
            </a:pPr>
            <a:r>
              <a:rPr lang="en-US" sz="1800" dirty="0" smtClean="0"/>
              <a:t>Key links to other </a:t>
            </a:r>
            <a:r>
              <a:rPr lang="en-US" sz="1800" dirty="0" err="1" smtClean="0"/>
              <a:t>protoDUNE</a:t>
            </a:r>
            <a:r>
              <a:rPr lang="en-US" sz="1800" dirty="0" smtClean="0"/>
              <a:t>-SP subproject activities are included</a:t>
            </a:r>
          </a:p>
          <a:p>
            <a:pPr marL="285750" indent="-285750">
              <a:buFont typeface="Arial" panose="020B0604020202020204" pitchFamily="34" charset="0"/>
              <a:buChar char="•"/>
            </a:pPr>
            <a:r>
              <a:rPr lang="en-US" sz="1800" dirty="0" smtClean="0"/>
              <a:t>Milestones updated and tracked</a:t>
            </a:r>
            <a:endParaRPr lang="en-US" sz="1800" dirty="0"/>
          </a:p>
        </p:txBody>
      </p:sp>
      <p:pic>
        <p:nvPicPr>
          <p:cNvPr id="8" name="Picture 7"/>
          <p:cNvPicPr>
            <a:picLocks noChangeAspect="1"/>
          </p:cNvPicPr>
          <p:nvPr/>
        </p:nvPicPr>
        <p:blipFill>
          <a:blip r:embed="rId2"/>
          <a:stretch>
            <a:fillRect/>
          </a:stretch>
        </p:blipFill>
        <p:spPr>
          <a:xfrm>
            <a:off x="3548999" y="273050"/>
            <a:ext cx="8617201" cy="5522534"/>
          </a:xfrm>
          <a:prstGeom prst="rect">
            <a:avLst/>
          </a:prstGeom>
        </p:spPr>
      </p:pic>
    </p:spTree>
    <p:extLst>
      <p:ext uri="{BB962C8B-B14F-4D97-AF65-F5344CB8AC3E}">
        <p14:creationId xmlns:p14="http://schemas.microsoft.com/office/powerpoint/2010/main" val="1105449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19</a:t>
            </a:fld>
            <a:endParaRPr lang="en-US"/>
          </a:p>
        </p:txBody>
      </p:sp>
      <p:sp>
        <p:nvSpPr>
          <p:cNvPr id="4" name="Title 3"/>
          <p:cNvSpPr>
            <a:spLocks noGrp="1"/>
          </p:cNvSpPr>
          <p:nvPr>
            <p:ph type="title"/>
          </p:nvPr>
        </p:nvSpPr>
        <p:spPr/>
        <p:txBody>
          <a:bodyPr>
            <a:normAutofit/>
          </a:bodyPr>
          <a:lstStyle/>
          <a:p>
            <a:r>
              <a:rPr lang="en-US" sz="3600" dirty="0" smtClean="0"/>
              <a:t>Schedule III</a:t>
            </a:r>
            <a:endParaRPr lang="en-US" sz="3600"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0" y="1505508"/>
            <a:ext cx="3548999" cy="4691063"/>
          </a:xfrm>
        </p:spPr>
        <p:txBody>
          <a:bodyPr>
            <a:normAutofit/>
          </a:bodyPr>
          <a:lstStyle/>
          <a:p>
            <a:pPr marL="285750" indent="-285750">
              <a:buFont typeface="Arial" panose="020B0604020202020204" pitchFamily="34" charset="0"/>
              <a:buChar char="•"/>
            </a:pPr>
            <a:r>
              <a:rPr lang="en-US" sz="1800" dirty="0" smtClean="0"/>
              <a:t>Integrated resources loaded schedule has been produced</a:t>
            </a:r>
          </a:p>
          <a:p>
            <a:pPr marL="285750" indent="-285750">
              <a:buFont typeface="Arial" panose="020B0604020202020204" pitchFamily="34" charset="0"/>
              <a:buChar char="•"/>
            </a:pPr>
            <a:r>
              <a:rPr lang="en-US" sz="1800" dirty="0" smtClean="0"/>
              <a:t>Monthly Status reports on each task</a:t>
            </a:r>
          </a:p>
          <a:p>
            <a:pPr marL="285750" indent="-285750">
              <a:buFont typeface="Arial" panose="020B0604020202020204" pitchFamily="34" charset="0"/>
              <a:buChar char="•"/>
            </a:pPr>
            <a:r>
              <a:rPr lang="en-US" sz="1800" dirty="0" smtClean="0"/>
              <a:t>Key links to other </a:t>
            </a:r>
            <a:r>
              <a:rPr lang="en-US" sz="1800" dirty="0" err="1" smtClean="0"/>
              <a:t>protoDUNE</a:t>
            </a:r>
            <a:r>
              <a:rPr lang="en-US" sz="1800" dirty="0" smtClean="0"/>
              <a:t>-SP subproject activities are included</a:t>
            </a:r>
          </a:p>
          <a:p>
            <a:pPr marL="285750" indent="-285750">
              <a:buFont typeface="Arial" panose="020B0604020202020204" pitchFamily="34" charset="0"/>
              <a:buChar char="•"/>
            </a:pPr>
            <a:r>
              <a:rPr lang="en-US" sz="1800" dirty="0" smtClean="0"/>
              <a:t>Milestones updated and tracked</a:t>
            </a:r>
            <a:endParaRPr lang="en-US" sz="1800" dirty="0"/>
          </a:p>
        </p:txBody>
      </p:sp>
      <p:pic>
        <p:nvPicPr>
          <p:cNvPr id="7" name="Picture 6"/>
          <p:cNvPicPr>
            <a:picLocks noChangeAspect="1"/>
          </p:cNvPicPr>
          <p:nvPr/>
        </p:nvPicPr>
        <p:blipFill>
          <a:blip r:embed="rId2"/>
          <a:stretch>
            <a:fillRect/>
          </a:stretch>
        </p:blipFill>
        <p:spPr>
          <a:xfrm>
            <a:off x="3574799" y="273050"/>
            <a:ext cx="8617201" cy="5541934"/>
          </a:xfrm>
          <a:prstGeom prst="rect">
            <a:avLst/>
          </a:prstGeom>
        </p:spPr>
      </p:pic>
    </p:spTree>
    <p:extLst>
      <p:ext uri="{BB962C8B-B14F-4D97-AF65-F5344CB8AC3E}">
        <p14:creationId xmlns:p14="http://schemas.microsoft.com/office/powerpoint/2010/main" val="720592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fontAlgn="base">
              <a:spcBef>
                <a:spcPct val="0"/>
              </a:spcBef>
              <a:spcAft>
                <a:spcPct val="0"/>
              </a:spcAft>
              <a:defRPr/>
            </a:pPr>
            <a:r>
              <a:rPr lang="en-US" smtClean="0">
                <a:solidFill>
                  <a:prstClr val="black"/>
                </a:solidFill>
                <a:latin typeface="Calibri" charset="0"/>
                <a:ea typeface="ＭＳ Ｐゴシック" charset="0"/>
              </a:rPr>
              <a:t>Leon Mualem August 2, 2016</a:t>
            </a:r>
            <a:endParaRPr lang="en-US" dirty="0">
              <a:solidFill>
                <a:prstClr val="black"/>
              </a:solidFill>
              <a:latin typeface="Calibri" charset="0"/>
              <a:ea typeface="ＭＳ Ｐゴシック" charset="0"/>
            </a:endParaRPr>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FDE70C11-08F6-C245-996C-67C089C8904D}" type="slidenum">
              <a:rPr lang="en-US" smtClean="0">
                <a:solidFill>
                  <a:prstClr val="black"/>
                </a:solidFill>
                <a:latin typeface="Calibri" charset="0"/>
                <a:ea typeface="ＭＳ Ｐゴシック" charset="0"/>
              </a:rPr>
              <a:pPr defTabSz="457200" fontAlgn="base">
                <a:spcBef>
                  <a:spcPct val="0"/>
                </a:spcBef>
                <a:spcAft>
                  <a:spcPct val="0"/>
                </a:spcAft>
                <a:defRPr/>
              </a:pPr>
              <a:t>2</a:t>
            </a:fld>
            <a:endParaRPr lang="en-US">
              <a:solidFill>
                <a:prstClr val="black"/>
              </a:solidFill>
              <a:latin typeface="Calibri" charset="0"/>
              <a:ea typeface="ＭＳ Ｐゴシック" charset="0"/>
            </a:endParaRPr>
          </a:p>
        </p:txBody>
      </p:sp>
      <p:sp>
        <p:nvSpPr>
          <p:cNvPr id="23554" name="Title 1"/>
          <p:cNvSpPr>
            <a:spLocks noGrp="1"/>
          </p:cNvSpPr>
          <p:nvPr>
            <p:ph type="title"/>
          </p:nvPr>
        </p:nvSpPr>
        <p:spPr bwMode="auto">
          <a:xfrm>
            <a:off x="159657" y="273050"/>
            <a:ext cx="4642457" cy="21653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a:bodyPr>
          <a:lstStyle/>
          <a:p>
            <a:r>
              <a:rPr lang="en-US" sz="3600" dirty="0" err="1" smtClean="0">
                <a:solidFill>
                  <a:prstClr val="black"/>
                </a:solidFill>
                <a:cs typeface="Arial" charset="0"/>
              </a:rPr>
              <a:t>protoDUNE</a:t>
            </a:r>
            <a:r>
              <a:rPr lang="en-US" sz="3600" dirty="0" smtClean="0">
                <a:solidFill>
                  <a:prstClr val="black"/>
                </a:solidFill>
                <a:cs typeface="Arial" charset="0"/>
              </a:rPr>
              <a:t>-SP </a:t>
            </a:r>
            <a:br>
              <a:rPr lang="en-US" sz="3600" dirty="0" smtClean="0">
                <a:solidFill>
                  <a:prstClr val="black"/>
                </a:solidFill>
                <a:cs typeface="Arial" charset="0"/>
              </a:rPr>
            </a:br>
            <a:r>
              <a:rPr lang="en-US" sz="3600" dirty="0" smtClean="0">
                <a:solidFill>
                  <a:prstClr val="black"/>
                </a:solidFill>
                <a:cs typeface="Arial" charset="0"/>
              </a:rPr>
              <a:t>Photon Detector </a:t>
            </a:r>
            <a:r>
              <a:rPr lang="en-US" sz="3600" dirty="0" smtClean="0">
                <a:solidFill>
                  <a:prstClr val="black"/>
                </a:solidFill>
                <a:cs typeface="Arial" charset="0"/>
              </a:rPr>
              <a:t>System</a:t>
            </a:r>
            <a:endParaRPr lang="en-US" sz="2800" dirty="0">
              <a:latin typeface="Arial" charset="0"/>
              <a:cs typeface="Arial" charset="0"/>
            </a:endParaRPr>
          </a:p>
        </p:txBody>
      </p:sp>
      <p:sp>
        <p:nvSpPr>
          <p:cNvPr id="23555" name="Content Placeholder 2"/>
          <p:cNvSpPr>
            <a:spLocks noGrp="1"/>
          </p:cNvSpPr>
          <p:nvPr>
            <p:ph idx="1"/>
          </p:nvPr>
        </p:nvSpPr>
        <p:spPr bwMode="auto">
          <a:xfrm>
            <a:off x="4766733" y="914400"/>
            <a:ext cx="6815667" cy="521176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a:spcBef>
                <a:spcPts val="0"/>
              </a:spcBef>
            </a:pPr>
            <a:r>
              <a:rPr lang="en-US" sz="2800" dirty="0" err="1" smtClean="0"/>
              <a:t>protoDUNE</a:t>
            </a:r>
            <a:r>
              <a:rPr lang="en-US" sz="2800" dirty="0" smtClean="0"/>
              <a:t>-SP</a:t>
            </a:r>
          </a:p>
          <a:p>
            <a:pPr>
              <a:spcBef>
                <a:spcPts val="0"/>
              </a:spcBef>
            </a:pPr>
            <a:r>
              <a:rPr lang="en-US" sz="2800" dirty="0" err="1" smtClean="0"/>
              <a:t>protoDUNE</a:t>
            </a:r>
            <a:r>
              <a:rPr lang="en-US" sz="2800" dirty="0" smtClean="0"/>
              <a:t>-SP Photon </a:t>
            </a:r>
            <a:r>
              <a:rPr lang="en-US" sz="2800" dirty="0" smtClean="0"/>
              <a:t>Detector </a:t>
            </a:r>
            <a:r>
              <a:rPr lang="en-US" sz="2800" dirty="0" smtClean="0"/>
              <a:t>System</a:t>
            </a:r>
            <a:endParaRPr lang="en-US" sz="2800" dirty="0" smtClean="0"/>
          </a:p>
          <a:p>
            <a:pPr>
              <a:spcBef>
                <a:spcPts val="0"/>
              </a:spcBef>
            </a:pPr>
            <a:r>
              <a:rPr lang="en-US" sz="2800" dirty="0" err="1" smtClean="0"/>
              <a:t>protoDUNE</a:t>
            </a:r>
            <a:r>
              <a:rPr lang="en-US" sz="2800" dirty="0" smtClean="0"/>
              <a:t>-SP </a:t>
            </a:r>
            <a:r>
              <a:rPr lang="en-US" sz="2800" dirty="0" smtClean="0"/>
              <a:t>Photon </a:t>
            </a:r>
            <a:r>
              <a:rPr lang="en-US" sz="2800" dirty="0" smtClean="0"/>
              <a:t>Detector </a:t>
            </a:r>
            <a:r>
              <a:rPr lang="en-US" sz="2800" dirty="0" smtClean="0"/>
              <a:t>Goals</a:t>
            </a:r>
            <a:endParaRPr lang="en-US" sz="2800" dirty="0" smtClean="0"/>
          </a:p>
          <a:p>
            <a:pPr>
              <a:spcBef>
                <a:spcPts val="0"/>
              </a:spcBef>
            </a:pPr>
            <a:r>
              <a:rPr lang="en-US" sz="2800" dirty="0" smtClean="0"/>
              <a:t>Photon Detector </a:t>
            </a:r>
            <a:r>
              <a:rPr lang="en-US" sz="2800" dirty="0" smtClean="0"/>
              <a:t>System Requirements</a:t>
            </a:r>
          </a:p>
          <a:p>
            <a:pPr>
              <a:spcBef>
                <a:spcPts val="0"/>
              </a:spcBef>
            </a:pPr>
            <a:r>
              <a:rPr lang="en-US" sz="2800" dirty="0" smtClean="0"/>
              <a:t>Scope</a:t>
            </a:r>
          </a:p>
          <a:p>
            <a:pPr>
              <a:spcBef>
                <a:spcPts val="0"/>
              </a:spcBef>
            </a:pPr>
            <a:r>
              <a:rPr lang="en-US" sz="2800" dirty="0"/>
              <a:t>Lessons Learned </a:t>
            </a:r>
            <a:endParaRPr lang="en-US" sz="2800" dirty="0" smtClean="0"/>
          </a:p>
          <a:p>
            <a:pPr>
              <a:spcBef>
                <a:spcPts val="0"/>
              </a:spcBef>
            </a:pPr>
            <a:r>
              <a:rPr lang="en-US" sz="2800" dirty="0" smtClean="0"/>
              <a:t>Risk</a:t>
            </a:r>
          </a:p>
          <a:p>
            <a:pPr>
              <a:spcBef>
                <a:spcPts val="0"/>
              </a:spcBef>
            </a:pPr>
            <a:r>
              <a:rPr lang="en-US" sz="2800" dirty="0" smtClean="0"/>
              <a:t>Schedule</a:t>
            </a:r>
          </a:p>
          <a:p>
            <a:pPr marL="0" indent="0">
              <a:spcBef>
                <a:spcPts val="0"/>
              </a:spcBef>
              <a:buNone/>
            </a:pPr>
            <a:r>
              <a:rPr lang="en-US" sz="2800" dirty="0"/>
              <a:t/>
            </a:r>
            <a:br>
              <a:rPr lang="en-US" sz="2800" dirty="0"/>
            </a:br>
            <a:endParaRPr lang="en-US" sz="2800" dirty="0" smtClean="0"/>
          </a:p>
        </p:txBody>
      </p:sp>
      <p:sp>
        <p:nvSpPr>
          <p:cNvPr id="5" name="Text Placeholder 4"/>
          <p:cNvSpPr>
            <a:spLocks noGrp="1"/>
          </p:cNvSpPr>
          <p:nvPr>
            <p:ph type="body" sz="half" idx="2"/>
          </p:nvPr>
        </p:nvSpPr>
        <p:spPr>
          <a:xfrm>
            <a:off x="609601" y="2438400"/>
            <a:ext cx="4011084" cy="3687764"/>
          </a:xfrm>
        </p:spPr>
        <p:txBody>
          <a:bodyPr>
            <a:normAutofit/>
          </a:bodyPr>
          <a:lstStyle/>
          <a:p>
            <a:endParaRPr lang="en-US" sz="4000" dirty="0"/>
          </a:p>
        </p:txBody>
      </p:sp>
    </p:spTree>
    <p:extLst>
      <p:ext uri="{BB962C8B-B14F-4D97-AF65-F5344CB8AC3E}">
        <p14:creationId xmlns:p14="http://schemas.microsoft.com/office/powerpoint/2010/main" val="515622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20</a:t>
            </a:fld>
            <a:endParaRPr lang="en-US"/>
          </a:p>
        </p:txBody>
      </p:sp>
      <p:sp>
        <p:nvSpPr>
          <p:cNvPr id="4" name="Title 3"/>
          <p:cNvSpPr>
            <a:spLocks noGrp="1"/>
          </p:cNvSpPr>
          <p:nvPr>
            <p:ph type="title"/>
          </p:nvPr>
        </p:nvSpPr>
        <p:spPr/>
        <p:txBody>
          <a:bodyPr>
            <a:normAutofit/>
          </a:bodyPr>
          <a:lstStyle/>
          <a:p>
            <a:r>
              <a:rPr lang="en-US" sz="4000" dirty="0" smtClean="0"/>
              <a:t>Conclusions</a:t>
            </a:r>
            <a:endParaRPr lang="en-US" sz="4000" dirty="0"/>
          </a:p>
        </p:txBody>
      </p:sp>
      <p:sp>
        <p:nvSpPr>
          <p:cNvPr id="5" name="Content Placeholder 4"/>
          <p:cNvSpPr>
            <a:spLocks noGrp="1"/>
          </p:cNvSpPr>
          <p:nvPr>
            <p:ph idx="1"/>
          </p:nvPr>
        </p:nvSpPr>
        <p:spPr>
          <a:xfrm>
            <a:off x="4766733" y="273050"/>
            <a:ext cx="6815667" cy="6315527"/>
          </a:xfrm>
        </p:spPr>
        <p:txBody>
          <a:bodyPr>
            <a:normAutofit/>
          </a:bodyPr>
          <a:lstStyle/>
          <a:p>
            <a:r>
              <a:rPr lang="en-US" dirty="0" smtClean="0"/>
              <a:t>System designed</a:t>
            </a:r>
          </a:p>
          <a:p>
            <a:r>
              <a:rPr lang="en-US" dirty="0" smtClean="0"/>
              <a:t>Requirements clear</a:t>
            </a:r>
          </a:p>
          <a:p>
            <a:r>
              <a:rPr lang="en-US" dirty="0" smtClean="0"/>
              <a:t>Lessons learned</a:t>
            </a:r>
          </a:p>
          <a:p>
            <a:r>
              <a:rPr lang="en-US" dirty="0" err="1" smtClean="0"/>
              <a:t>Shedule</a:t>
            </a:r>
            <a:r>
              <a:rPr lang="en-US" dirty="0" smtClean="0"/>
              <a:t> done</a:t>
            </a:r>
          </a:p>
          <a:p>
            <a:r>
              <a:rPr lang="en-US" dirty="0" smtClean="0"/>
              <a:t>Risks addressed </a:t>
            </a:r>
          </a:p>
          <a:p>
            <a:r>
              <a:rPr lang="en-US" dirty="0" smtClean="0"/>
              <a:t>Review is passed</a:t>
            </a:r>
          </a:p>
        </p:txBody>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21684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C39C72E-2A13-EB4D-AD45-6D4E6ACAED8D}" type="slidenum">
              <a:rPr lang="en-US"/>
              <a:pPr>
                <a:defRPr/>
              </a:pPr>
              <a:t>3</a:t>
            </a:fld>
            <a:endParaRPr lang="en-US" dirty="0"/>
          </a:p>
        </p:txBody>
      </p:sp>
      <p:sp>
        <p:nvSpPr>
          <p:cNvPr id="6" name="Title 5"/>
          <p:cNvSpPr>
            <a:spLocks noGrp="1"/>
          </p:cNvSpPr>
          <p:nvPr>
            <p:ph type="title"/>
          </p:nvPr>
        </p:nvSpPr>
        <p:spPr/>
        <p:txBody>
          <a:bodyPr>
            <a:normAutofit/>
          </a:bodyPr>
          <a:lstStyle/>
          <a:p>
            <a:r>
              <a:rPr lang="en-US" sz="3200" dirty="0" err="1" smtClean="0"/>
              <a:t>protoDUNE</a:t>
            </a:r>
            <a:r>
              <a:rPr lang="en-US" sz="3200" dirty="0" smtClean="0"/>
              <a:t>-SP</a:t>
            </a:r>
            <a:endParaRPr lang="en-US" sz="3200" dirty="0"/>
          </a:p>
        </p:txBody>
      </p:sp>
      <p:sp>
        <p:nvSpPr>
          <p:cNvPr id="2" name="Text Placeholder 1"/>
          <p:cNvSpPr>
            <a:spLocks noGrp="1"/>
          </p:cNvSpPr>
          <p:nvPr>
            <p:ph type="body" sz="half" idx="2"/>
          </p:nvPr>
        </p:nvSpPr>
        <p:spPr>
          <a:xfrm>
            <a:off x="145143" y="1435101"/>
            <a:ext cx="4737250" cy="4691063"/>
          </a:xfrm>
        </p:spPr>
        <p:txBody>
          <a:bodyPr>
            <a:noAutofit/>
          </a:bodyPr>
          <a:lstStyle/>
          <a:p>
            <a:pPr marL="285750" indent="-285750">
              <a:buFont typeface="Arial" panose="020B0604020202020204" pitchFamily="34" charset="0"/>
              <a:buChar char="•"/>
            </a:pPr>
            <a:r>
              <a:rPr lang="en-US" sz="2000" dirty="0" smtClean="0"/>
              <a:t>Describe </a:t>
            </a:r>
            <a:r>
              <a:rPr lang="en-US" sz="2000" dirty="0" err="1" smtClean="0"/>
              <a:t>protoDUNE</a:t>
            </a:r>
            <a:endParaRPr lang="en-US" sz="2000" dirty="0" smtClean="0"/>
          </a:p>
          <a:p>
            <a:pPr marL="285750" indent="-285750">
              <a:buFont typeface="Arial" panose="020B0604020202020204" pitchFamily="34" charset="0"/>
              <a:buChar char="•"/>
            </a:pPr>
            <a:r>
              <a:rPr lang="en-US" sz="2000" dirty="0" smtClean="0"/>
              <a:t>Get Picture of Full </a:t>
            </a:r>
            <a:r>
              <a:rPr lang="en-US" sz="2000" dirty="0" err="1" smtClean="0"/>
              <a:t>protoDUNE</a:t>
            </a:r>
            <a:endParaRPr lang="en-US" sz="2000" dirty="0" smtClean="0"/>
          </a:p>
          <a:p>
            <a:pPr marL="285750" indent="-285750">
              <a:buFont typeface="Arial" panose="020B0604020202020204" pitchFamily="34" charset="0"/>
              <a:buChar char="•"/>
            </a:pPr>
            <a:endParaRPr lang="en-US" sz="2000" dirty="0" smtClean="0"/>
          </a:p>
        </p:txBody>
      </p:sp>
      <p:sp>
        <p:nvSpPr>
          <p:cNvPr id="14" name="Date Placeholder 13"/>
          <p:cNvSpPr>
            <a:spLocks noGrp="1"/>
          </p:cNvSpPr>
          <p:nvPr>
            <p:ph type="dt" sz="half" idx="10"/>
          </p:nvPr>
        </p:nvSpPr>
        <p:spPr/>
        <p:txBody>
          <a:bodyPr/>
          <a:lstStyle/>
          <a:p>
            <a:r>
              <a:rPr lang="en-US" smtClean="0"/>
              <a:t>Leon Mualem August 2, 2016</a:t>
            </a:r>
            <a:endParaRPr lang="en-US"/>
          </a:p>
        </p:txBody>
      </p:sp>
      <p:pic>
        <p:nvPicPr>
          <p:cNvPr id="9" name="Picture 8"/>
          <p:cNvPicPr>
            <a:picLocks noChangeAspect="1"/>
          </p:cNvPicPr>
          <p:nvPr/>
        </p:nvPicPr>
        <p:blipFill>
          <a:blip r:embed="rId3"/>
          <a:stretch>
            <a:fillRect/>
          </a:stretch>
        </p:blipFill>
        <p:spPr>
          <a:xfrm flipH="1">
            <a:off x="5159841" y="488875"/>
            <a:ext cx="6491217" cy="5307640"/>
          </a:xfrm>
          <a:prstGeom prst="rect">
            <a:avLst/>
          </a:prstGeom>
        </p:spPr>
      </p:pic>
    </p:spTree>
    <p:extLst>
      <p:ext uri="{BB962C8B-B14F-4D97-AF65-F5344CB8AC3E}">
        <p14:creationId xmlns:p14="http://schemas.microsoft.com/office/powerpoint/2010/main" val="120479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C39C72E-2A13-EB4D-AD45-6D4E6ACAED8D}" type="slidenum">
              <a:rPr lang="en-US"/>
              <a:pPr>
                <a:defRPr/>
              </a:pPr>
              <a:t>4</a:t>
            </a:fld>
            <a:endParaRPr lang="en-US" dirty="0"/>
          </a:p>
        </p:txBody>
      </p:sp>
      <p:sp>
        <p:nvSpPr>
          <p:cNvPr id="6" name="Title 5"/>
          <p:cNvSpPr>
            <a:spLocks noGrp="1"/>
          </p:cNvSpPr>
          <p:nvPr>
            <p:ph type="title"/>
          </p:nvPr>
        </p:nvSpPr>
        <p:spPr/>
        <p:txBody>
          <a:bodyPr>
            <a:normAutofit/>
          </a:bodyPr>
          <a:lstStyle/>
          <a:p>
            <a:r>
              <a:rPr lang="en-US" sz="3200" dirty="0" smtClean="0"/>
              <a:t>Photon Detector </a:t>
            </a:r>
            <a:r>
              <a:rPr lang="en-US" sz="3200" dirty="0" smtClean="0"/>
              <a:t>System</a:t>
            </a:r>
            <a:endParaRPr lang="en-US" sz="3200" dirty="0"/>
          </a:p>
        </p:txBody>
      </p:sp>
      <p:sp>
        <p:nvSpPr>
          <p:cNvPr id="2" name="Text Placeholder 1"/>
          <p:cNvSpPr>
            <a:spLocks noGrp="1"/>
          </p:cNvSpPr>
          <p:nvPr>
            <p:ph type="body" sz="half" idx="2"/>
          </p:nvPr>
        </p:nvSpPr>
        <p:spPr>
          <a:xfrm>
            <a:off x="145143" y="1435101"/>
            <a:ext cx="4737250" cy="4691063"/>
          </a:xfrm>
        </p:spPr>
        <p:txBody>
          <a:bodyPr>
            <a:noAutofit/>
          </a:bodyPr>
          <a:lstStyle/>
          <a:p>
            <a:pPr marL="285750" indent="-285750">
              <a:buFont typeface="Arial" panose="020B0604020202020204" pitchFamily="34" charset="0"/>
              <a:buChar char="•"/>
            </a:pPr>
            <a:r>
              <a:rPr lang="en-US" sz="2000" dirty="0" smtClean="0"/>
              <a:t>10 bars/paddles in each APA</a:t>
            </a:r>
          </a:p>
          <a:p>
            <a:pPr marL="742950" lvl="1" indent="-285750">
              <a:buFont typeface="Arial" panose="020B0604020202020204" pitchFamily="34" charset="0"/>
              <a:buChar char="•"/>
            </a:pPr>
            <a:r>
              <a:rPr lang="en-US" sz="1800" dirty="0" smtClean="0"/>
              <a:t>2 types, plus 2 R&amp;D paddles</a:t>
            </a:r>
            <a:endParaRPr lang="en-US" sz="1800" dirty="0" smtClean="0"/>
          </a:p>
          <a:p>
            <a:pPr marL="285750" indent="-285750">
              <a:buFont typeface="Arial" panose="020B0604020202020204" pitchFamily="34" charset="0"/>
              <a:buChar char="•"/>
            </a:pPr>
            <a:r>
              <a:rPr lang="en-US" sz="2000" dirty="0" smtClean="0"/>
              <a:t>Array of 12 </a:t>
            </a:r>
            <a:r>
              <a:rPr lang="en-US" sz="2000" dirty="0" err="1" smtClean="0"/>
              <a:t>SiPM</a:t>
            </a:r>
            <a:r>
              <a:rPr lang="en-US" sz="2000" dirty="0"/>
              <a:t> </a:t>
            </a:r>
            <a:r>
              <a:rPr lang="en-US" sz="2000" dirty="0" smtClean="0"/>
              <a:t>photodetectors/paddle</a:t>
            </a:r>
            <a:endParaRPr lang="en-US" sz="2000" dirty="0" smtClean="0"/>
          </a:p>
          <a:p>
            <a:pPr marL="285750" indent="-285750">
              <a:buFont typeface="Arial" panose="020B0604020202020204" pitchFamily="34" charset="0"/>
              <a:buChar char="•"/>
            </a:pPr>
            <a:r>
              <a:rPr lang="en-US" sz="2000" dirty="0"/>
              <a:t>6 APAs </a:t>
            </a:r>
          </a:p>
          <a:p>
            <a:pPr marL="742950" lvl="1" indent="-285750">
              <a:buFont typeface="Arial" panose="020B0604020202020204" pitchFamily="34" charset="0"/>
              <a:buChar char="•"/>
            </a:pPr>
            <a:r>
              <a:rPr lang="en-US" sz="1800" dirty="0" smtClean="0"/>
              <a:t>60 </a:t>
            </a:r>
            <a:r>
              <a:rPr lang="en-US" sz="1800" dirty="0"/>
              <a:t>paddles</a:t>
            </a:r>
          </a:p>
          <a:p>
            <a:pPr marL="742950" lvl="1" indent="-285750">
              <a:buFont typeface="Arial" panose="020B0604020202020204" pitchFamily="34" charset="0"/>
              <a:buChar char="•"/>
            </a:pPr>
            <a:r>
              <a:rPr lang="en-US" sz="1800" dirty="0"/>
              <a:t>720 </a:t>
            </a:r>
            <a:r>
              <a:rPr lang="en-US" sz="1800" dirty="0" err="1"/>
              <a:t>SiPMs</a:t>
            </a:r>
            <a:endParaRPr lang="en-US" sz="1800" dirty="0"/>
          </a:p>
          <a:p>
            <a:pPr marL="285750" indent="-285750">
              <a:buFont typeface="Arial" panose="020B0604020202020204" pitchFamily="34" charset="0"/>
              <a:buChar char="•"/>
            </a:pPr>
            <a:r>
              <a:rPr lang="en-US" sz="2000" dirty="0" smtClean="0"/>
              <a:t>Bias and digitization provided by </a:t>
            </a:r>
            <a:r>
              <a:rPr lang="en-US" sz="2000" dirty="0" err="1" smtClean="0"/>
              <a:t>SiPM</a:t>
            </a:r>
            <a:r>
              <a:rPr lang="en-US" sz="2000" dirty="0" smtClean="0"/>
              <a:t> Signal Processor (SSP)</a:t>
            </a:r>
          </a:p>
          <a:p>
            <a:pPr marL="285750" indent="-285750">
              <a:buFont typeface="Arial" panose="020B0604020202020204" pitchFamily="34" charset="0"/>
              <a:buChar char="•"/>
            </a:pPr>
            <a:r>
              <a:rPr lang="en-US" sz="2000" dirty="0" smtClean="0"/>
              <a:t>240 readout channels</a:t>
            </a:r>
          </a:p>
          <a:p>
            <a:pPr marL="285750" indent="-285750">
              <a:buFont typeface="Arial" panose="020B0604020202020204" pitchFamily="34" charset="0"/>
              <a:buChar char="•"/>
            </a:pPr>
            <a:r>
              <a:rPr lang="en-US" sz="2000" dirty="0" smtClean="0"/>
              <a:t>External Calibration Flasher with emitters on Cathode Plane</a:t>
            </a:r>
          </a:p>
          <a:p>
            <a:pPr marL="285750" indent="-285750">
              <a:buFont typeface="Arial" panose="020B0604020202020204" pitchFamily="34" charset="0"/>
              <a:buChar char="•"/>
            </a:pPr>
            <a:r>
              <a:rPr lang="en-US" sz="2000" dirty="0" smtClean="0"/>
              <a:t>MANY </a:t>
            </a:r>
            <a:r>
              <a:rPr lang="en-US" sz="2000" dirty="0" err="1" smtClean="0"/>
              <a:t>MANY</a:t>
            </a:r>
            <a:r>
              <a:rPr lang="en-US" sz="2000" dirty="0" smtClean="0"/>
              <a:t> more details in next 11 talks</a:t>
            </a:r>
          </a:p>
          <a:p>
            <a:pPr marL="285750" indent="-285750">
              <a:buFont typeface="Arial" panose="020B0604020202020204" pitchFamily="34" charset="0"/>
              <a:buChar char="•"/>
            </a:pPr>
            <a:endParaRPr lang="en-US" sz="2000" dirty="0" smtClean="0"/>
          </a:p>
        </p:txBody>
      </p:sp>
      <p:sp>
        <p:nvSpPr>
          <p:cNvPr id="14" name="Date Placeholder 13"/>
          <p:cNvSpPr>
            <a:spLocks noGrp="1"/>
          </p:cNvSpPr>
          <p:nvPr>
            <p:ph type="dt" sz="half" idx="10"/>
          </p:nvPr>
        </p:nvSpPr>
        <p:spPr/>
        <p:txBody>
          <a:bodyPr/>
          <a:lstStyle/>
          <a:p>
            <a:r>
              <a:rPr lang="en-US" smtClean="0"/>
              <a:t>Leon Mualem August 2, 2016</a:t>
            </a:r>
            <a:endParaRPr lang="en-US"/>
          </a:p>
        </p:txBody>
      </p:sp>
      <p:grpSp>
        <p:nvGrpSpPr>
          <p:cNvPr id="22" name="Group 21"/>
          <p:cNvGrpSpPr>
            <a:grpSpLocks noChangeAspect="1"/>
          </p:cNvGrpSpPr>
          <p:nvPr/>
        </p:nvGrpSpPr>
        <p:grpSpPr>
          <a:xfrm>
            <a:off x="5007319" y="1199314"/>
            <a:ext cx="7106857" cy="3790975"/>
            <a:chOff x="1028335" y="1197576"/>
            <a:chExt cx="9654179" cy="5080496"/>
          </a:xfrm>
        </p:grpSpPr>
        <p:pic>
          <p:nvPicPr>
            <p:cNvPr id="20" name="Content Placeholder 7"/>
            <p:cNvPicPr>
              <a:picLocks noChangeAspect="1"/>
            </p:cNvPicPr>
            <p:nvPr/>
          </p:nvPicPr>
          <p:blipFill>
            <a:blip r:embed="rId3"/>
            <a:srcRect l="186" r="186"/>
            <a:stretch>
              <a:fillRect/>
            </a:stretch>
          </p:blipFill>
          <p:spPr>
            <a:xfrm>
              <a:off x="1044288" y="1197576"/>
              <a:ext cx="9638226" cy="5080496"/>
            </a:xfrm>
            <a:prstGeom prst="rect">
              <a:avLst/>
            </a:prstGeom>
            <a:ln>
              <a:solidFill>
                <a:schemeClr val="tx1"/>
              </a:solidFill>
            </a:ln>
          </p:spPr>
        </p:pic>
        <p:sp>
          <p:nvSpPr>
            <p:cNvPr id="21" name="TextBox 20"/>
            <p:cNvSpPr txBox="1"/>
            <p:nvPr/>
          </p:nvSpPr>
          <p:spPr>
            <a:xfrm>
              <a:off x="1028335" y="1197576"/>
              <a:ext cx="5669514" cy="1443640"/>
            </a:xfrm>
            <a:prstGeom prst="rect">
              <a:avLst/>
            </a:prstGeom>
            <a:noFill/>
          </p:spPr>
          <p:txBody>
            <a:bodyPr wrap="square" rtlCol="0">
              <a:spAutoFit/>
            </a:bodyPr>
            <a:lstStyle/>
            <a:p>
              <a:pPr defTabSz="457200" fontAlgn="base">
                <a:spcBef>
                  <a:spcPct val="0"/>
                </a:spcBef>
                <a:spcAft>
                  <a:spcPct val="0"/>
                </a:spcAft>
              </a:pPr>
              <a:r>
                <a:rPr lang="en-US" sz="1600" dirty="0">
                  <a:solidFill>
                    <a:prstClr val="black"/>
                  </a:solidFill>
                  <a:latin typeface="Calibri" charset="0"/>
                </a:rPr>
                <a:t>10 PDs per APA Frame</a:t>
              </a:r>
            </a:p>
            <a:p>
              <a:pPr defTabSz="457200" fontAlgn="base">
                <a:spcBef>
                  <a:spcPct val="0"/>
                </a:spcBef>
                <a:spcAft>
                  <a:spcPct val="0"/>
                </a:spcAft>
              </a:pPr>
              <a:r>
                <a:rPr lang="en-US" sz="1600" dirty="0">
                  <a:solidFill>
                    <a:prstClr val="black"/>
                  </a:solidFill>
                  <a:latin typeface="Calibri" charset="0"/>
                </a:rPr>
                <a:t>PD area 2094mm X 84mm (each)</a:t>
              </a:r>
            </a:p>
            <a:p>
              <a:pPr defTabSz="457200" fontAlgn="base">
                <a:spcBef>
                  <a:spcPct val="0"/>
                </a:spcBef>
                <a:spcAft>
                  <a:spcPct val="0"/>
                </a:spcAft>
              </a:pPr>
              <a:r>
                <a:rPr lang="en-US" sz="1600" dirty="0">
                  <a:solidFill>
                    <a:prstClr val="black"/>
                  </a:solidFill>
                  <a:latin typeface="Calibri" charset="0"/>
                </a:rPr>
                <a:t>APA Frame area (Outside) 6060mm X 2300mm</a:t>
              </a:r>
            </a:p>
            <a:p>
              <a:pPr defTabSz="457200" fontAlgn="base">
                <a:spcBef>
                  <a:spcPct val="0"/>
                </a:spcBef>
                <a:spcAft>
                  <a:spcPct val="0"/>
                </a:spcAft>
              </a:pPr>
              <a:r>
                <a:rPr lang="en-US" sz="1600" dirty="0">
                  <a:solidFill>
                    <a:prstClr val="black"/>
                  </a:solidFill>
                  <a:latin typeface="Calibri" charset="0"/>
                </a:rPr>
                <a:t>PD Coverage fraction: ~12.6%</a:t>
              </a:r>
            </a:p>
          </p:txBody>
        </p:sp>
      </p:grpSp>
    </p:spTree>
    <p:extLst>
      <p:ext uri="{BB962C8B-B14F-4D97-AF65-F5344CB8AC3E}">
        <p14:creationId xmlns:p14="http://schemas.microsoft.com/office/powerpoint/2010/main" val="1398991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SiPM</a:t>
            </a:r>
            <a:r>
              <a:rPr lang="en-US" dirty="0" smtClean="0"/>
              <a:t> Mount PCB</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a:pPr>
                <a:defRPr/>
              </a:pPr>
              <a:t>5</a:t>
            </a:fld>
            <a:endParaRPr lang="en-US" dirty="0"/>
          </a:p>
        </p:txBody>
      </p:sp>
      <p:pic>
        <p:nvPicPr>
          <p:cNvPr id="5" name="Picture 4" descr="screenshot6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1" y="1536700"/>
            <a:ext cx="3872089" cy="2336800"/>
          </a:xfrm>
          <a:prstGeom prst="rect">
            <a:avLst/>
          </a:prstGeom>
        </p:spPr>
      </p:pic>
      <p:pic>
        <p:nvPicPr>
          <p:cNvPr id="6" name="Picture 5" descr="screenshot7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268" y="1111601"/>
            <a:ext cx="4893733" cy="1682801"/>
          </a:xfrm>
          <a:prstGeom prst="rect">
            <a:avLst/>
          </a:prstGeom>
        </p:spPr>
      </p:pic>
      <p:pic>
        <p:nvPicPr>
          <p:cNvPr id="7" name="Picture 6" descr="screenshot70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1" y="2896001"/>
            <a:ext cx="4068233" cy="3475166"/>
          </a:xfrm>
          <a:prstGeom prst="rect">
            <a:avLst/>
          </a:prstGeom>
        </p:spPr>
      </p:pic>
      <p:sp>
        <p:nvSpPr>
          <p:cNvPr id="8" name="TextBox 7"/>
          <p:cNvSpPr txBox="1"/>
          <p:nvPr/>
        </p:nvSpPr>
        <p:spPr>
          <a:xfrm>
            <a:off x="6637867" y="2294466"/>
            <a:ext cx="2859414" cy="369332"/>
          </a:xfrm>
          <a:prstGeom prst="rect">
            <a:avLst/>
          </a:prstGeom>
          <a:noFill/>
        </p:spPr>
        <p:txBody>
          <a:bodyPr wrap="none" rtlCol="0">
            <a:spAutoFit/>
          </a:bodyPr>
          <a:lstStyle/>
          <a:p>
            <a:pPr defTabSz="457200" fontAlgn="base">
              <a:spcBef>
                <a:spcPct val="0"/>
              </a:spcBef>
              <a:spcAft>
                <a:spcPct val="0"/>
              </a:spcAft>
            </a:pPr>
            <a:r>
              <a:rPr lang="en-US" dirty="0">
                <a:solidFill>
                  <a:prstClr val="black"/>
                </a:solidFill>
                <a:latin typeface="Calibri" charset="0"/>
              </a:rPr>
              <a:t>12 </a:t>
            </a:r>
            <a:r>
              <a:rPr lang="en-US" dirty="0" err="1">
                <a:solidFill>
                  <a:prstClr val="black"/>
                </a:solidFill>
                <a:latin typeface="Calibri" charset="0"/>
              </a:rPr>
              <a:t>SiPMs</a:t>
            </a:r>
            <a:r>
              <a:rPr lang="en-US" dirty="0">
                <a:solidFill>
                  <a:prstClr val="black"/>
                </a:solidFill>
                <a:latin typeface="Calibri" charset="0"/>
              </a:rPr>
              <a:t>, 0.2mm separation</a:t>
            </a:r>
          </a:p>
        </p:txBody>
      </p:sp>
      <p:sp>
        <p:nvSpPr>
          <p:cNvPr id="9" name="TextBox 8"/>
          <p:cNvSpPr txBox="1"/>
          <p:nvPr/>
        </p:nvSpPr>
        <p:spPr>
          <a:xfrm>
            <a:off x="6510867" y="3118935"/>
            <a:ext cx="2160207" cy="369332"/>
          </a:xfrm>
          <a:prstGeom prst="rect">
            <a:avLst/>
          </a:prstGeom>
          <a:noFill/>
        </p:spPr>
        <p:txBody>
          <a:bodyPr wrap="none" rtlCol="0">
            <a:spAutoFit/>
          </a:bodyPr>
          <a:lstStyle/>
          <a:p>
            <a:pPr defTabSz="457200" fontAlgn="base">
              <a:spcBef>
                <a:spcPct val="0"/>
              </a:spcBef>
              <a:spcAft>
                <a:spcPct val="0"/>
              </a:spcAft>
            </a:pPr>
            <a:r>
              <a:rPr lang="en-US" dirty="0">
                <a:solidFill>
                  <a:prstClr val="black"/>
                </a:solidFill>
                <a:latin typeface="Calibri" charset="0"/>
              </a:rPr>
              <a:t>SMT </a:t>
            </a:r>
            <a:r>
              <a:rPr lang="en-US" dirty="0" smtClean="0">
                <a:solidFill>
                  <a:prstClr val="black"/>
                </a:solidFill>
                <a:latin typeface="Calibri" charset="0"/>
              </a:rPr>
              <a:t>RJ-45 </a:t>
            </a:r>
            <a:r>
              <a:rPr lang="en-US" dirty="0">
                <a:solidFill>
                  <a:prstClr val="black"/>
                </a:solidFill>
                <a:latin typeface="Calibri" charset="0"/>
              </a:rPr>
              <a:t>connector</a:t>
            </a:r>
          </a:p>
        </p:txBody>
      </p:sp>
      <p:cxnSp>
        <p:nvCxnSpPr>
          <p:cNvPr id="11" name="Straight Arrow Connector 10"/>
          <p:cNvCxnSpPr/>
          <p:nvPr/>
        </p:nvCxnSpPr>
        <p:spPr>
          <a:xfrm>
            <a:off x="7569201" y="3488267"/>
            <a:ext cx="296333" cy="668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2"/>
          </p:nvPr>
        </p:nvSpPr>
        <p:spPr/>
        <p:txBody>
          <a:body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10" name="TextBox 9"/>
          <p:cNvSpPr txBox="1"/>
          <p:nvPr/>
        </p:nvSpPr>
        <p:spPr>
          <a:xfrm>
            <a:off x="1828801" y="5282119"/>
            <a:ext cx="4540602" cy="369332"/>
          </a:xfrm>
          <a:prstGeom prst="rect">
            <a:avLst/>
          </a:prstGeom>
          <a:noFill/>
        </p:spPr>
        <p:txBody>
          <a:bodyPr wrap="none" rtlCol="0">
            <a:spAutoFit/>
          </a:bodyPr>
          <a:lstStyle/>
          <a:p>
            <a:r>
              <a:rPr lang="en-US" dirty="0" smtClean="0"/>
              <a:t>STEAL MORE RECENT PIC FROM DAVE</a:t>
            </a:r>
            <a:endParaRPr lang="en-US" dirty="0"/>
          </a:p>
        </p:txBody>
      </p:sp>
    </p:spTree>
    <p:extLst>
      <p:ext uri="{BB962C8B-B14F-4D97-AF65-F5344CB8AC3E}">
        <p14:creationId xmlns:p14="http://schemas.microsoft.com/office/powerpoint/2010/main" val="3262670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6</a:t>
            </a:fld>
            <a:endParaRPr lang="en-US"/>
          </a:p>
        </p:txBody>
      </p:sp>
      <p:sp>
        <p:nvSpPr>
          <p:cNvPr id="4" name="Title 3"/>
          <p:cNvSpPr>
            <a:spLocks noGrp="1"/>
          </p:cNvSpPr>
          <p:nvPr>
            <p:ph type="title"/>
          </p:nvPr>
        </p:nvSpPr>
        <p:spPr/>
        <p:txBody>
          <a:bodyPr>
            <a:normAutofit/>
          </a:bodyPr>
          <a:lstStyle/>
          <a:p>
            <a:r>
              <a:rPr lang="en-US" sz="3200" dirty="0" smtClean="0"/>
              <a:t>Baseline </a:t>
            </a:r>
            <a:r>
              <a:rPr lang="en-US" sz="3200" dirty="0" err="1" smtClean="0"/>
              <a:t>SiPM</a:t>
            </a:r>
            <a:r>
              <a:rPr lang="en-US" sz="3200" dirty="0" smtClean="0"/>
              <a:t> Readout Design</a:t>
            </a:r>
            <a:endParaRPr lang="en-US" sz="3200" dirty="0"/>
          </a:p>
        </p:txBody>
      </p:sp>
      <p:pic>
        <p:nvPicPr>
          <p:cNvPr id="7" name="Content Placeholder 6"/>
          <p:cNvPicPr>
            <a:picLocks noGrp="1" noChangeAspect="1"/>
          </p:cNvPicPr>
          <p:nvPr>
            <p:ph idx="1"/>
          </p:nvPr>
        </p:nvPicPr>
        <p:blipFill>
          <a:blip r:embed="rId3"/>
          <a:stretch>
            <a:fillRect/>
          </a:stretch>
        </p:blipFill>
        <p:spPr>
          <a:xfrm>
            <a:off x="4767263" y="486721"/>
            <a:ext cx="6815137" cy="5425770"/>
          </a:xfrm>
          <a:prstGeom prst="rect">
            <a:avLst/>
          </a:prstGeom>
        </p:spPr>
      </p:pic>
      <p:sp>
        <p:nvSpPr>
          <p:cNvPr id="6" name="Text Placeholder 5"/>
          <p:cNvSpPr>
            <a:spLocks noGrp="1"/>
          </p:cNvSpPr>
          <p:nvPr>
            <p:ph type="body" sz="half" idx="2"/>
          </p:nvPr>
        </p:nvSpPr>
        <p:spPr>
          <a:xfrm>
            <a:off x="609601" y="1435101"/>
            <a:ext cx="4011084" cy="5023756"/>
          </a:xfrm>
        </p:spPr>
        <p:txBody>
          <a:bodyPr>
            <a:normAutofit/>
          </a:bodyPr>
          <a:lstStyle/>
          <a:p>
            <a:pPr marL="342900" indent="-342900">
              <a:buFont typeface="Arial" panose="020B0604020202020204" pitchFamily="34" charset="0"/>
              <a:buChar char="•"/>
            </a:pPr>
            <a:r>
              <a:rPr lang="en-US" sz="2400" dirty="0" smtClean="0"/>
              <a:t>Use </a:t>
            </a:r>
            <a:r>
              <a:rPr lang="en-US" sz="2400" dirty="0" smtClean="0"/>
              <a:t>adaptation of </a:t>
            </a:r>
            <a:r>
              <a:rPr lang="en-US" sz="2400" dirty="0" smtClean="0"/>
              <a:t>SSP design used at test locations and 35T</a:t>
            </a:r>
          </a:p>
          <a:p>
            <a:pPr marL="342900" indent="-342900">
              <a:buFont typeface="Arial" panose="020B0604020202020204" pitchFamily="34" charset="0"/>
              <a:buChar char="•"/>
            </a:pPr>
            <a:r>
              <a:rPr lang="en-US" sz="2400" dirty="0" smtClean="0"/>
              <a:t>Compatible and tested with DAQ already</a:t>
            </a:r>
          </a:p>
          <a:p>
            <a:pPr marL="342900" indent="-342900">
              <a:buFont typeface="Arial" panose="020B0604020202020204" pitchFamily="34" charset="0"/>
              <a:buChar char="•"/>
            </a:pPr>
            <a:r>
              <a:rPr lang="en-US" sz="2400" dirty="0" smtClean="0"/>
              <a:t>Tested with 3 passively ganged </a:t>
            </a:r>
            <a:r>
              <a:rPr lang="en-US" sz="2400" dirty="0" err="1" smtClean="0"/>
              <a:t>SiPMs</a:t>
            </a:r>
            <a:r>
              <a:rPr lang="en-US" sz="2400" dirty="0" smtClean="0"/>
              <a:t> and proposed readout </a:t>
            </a:r>
            <a:r>
              <a:rPr lang="en-US" sz="2400" dirty="0" smtClean="0"/>
              <a:t>cables</a:t>
            </a:r>
          </a:p>
          <a:p>
            <a:pPr marL="342900" indent="-342900">
              <a:buFont typeface="Arial" panose="020B0604020202020204" pitchFamily="34" charset="0"/>
              <a:buChar char="•"/>
            </a:pPr>
            <a:r>
              <a:rPr lang="en-US" sz="2400" dirty="0" smtClean="0"/>
              <a:t>See Gary Drake Talk for design, specs and pictures</a:t>
            </a:r>
            <a:r>
              <a:rPr lang="en-US" sz="2400" dirty="0" smtClean="0"/>
              <a:t> </a:t>
            </a:r>
            <a:endParaRPr lang="en-US" sz="2400" dirty="0" smtClean="0"/>
          </a:p>
        </p:txBody>
      </p:sp>
    </p:spTree>
    <p:extLst>
      <p:ext uri="{BB962C8B-B14F-4D97-AF65-F5344CB8AC3E}">
        <p14:creationId xmlns:p14="http://schemas.microsoft.com/office/powerpoint/2010/main" val="232346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fontAlgn="base">
              <a:spcBef>
                <a:spcPct val="0"/>
              </a:spcBef>
              <a:spcAft>
                <a:spcPct val="0"/>
              </a:spcAft>
              <a:defRPr/>
            </a:pPr>
            <a:r>
              <a:rPr lang="en-US" smtClean="0">
                <a:solidFill>
                  <a:prstClr val="black"/>
                </a:solidFill>
                <a:latin typeface="Calibri" charset="0"/>
                <a:ea typeface="ＭＳ Ｐゴシック" charset="0"/>
              </a:rPr>
              <a:t>Leon Mualem August 2, 2016</a:t>
            </a:r>
            <a:endParaRPr lang="en-US" dirty="0">
              <a:solidFill>
                <a:prstClr val="black"/>
              </a:solidFill>
              <a:latin typeface="Calibri" charset="0"/>
              <a:ea typeface="ＭＳ Ｐゴシック" charset="0"/>
            </a:endParaRPr>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FDE70C11-08F6-C245-996C-67C089C8904D}" type="slidenum">
              <a:rPr lang="en-US" smtClean="0">
                <a:solidFill>
                  <a:prstClr val="black"/>
                </a:solidFill>
                <a:latin typeface="Calibri" charset="0"/>
                <a:ea typeface="ＭＳ Ｐゴシック" charset="0"/>
              </a:rPr>
              <a:pPr defTabSz="457200" fontAlgn="base">
                <a:spcBef>
                  <a:spcPct val="0"/>
                </a:spcBef>
                <a:spcAft>
                  <a:spcPct val="0"/>
                </a:spcAft>
                <a:defRPr/>
              </a:pPr>
              <a:t>7</a:t>
            </a:fld>
            <a:endParaRPr lang="en-US">
              <a:solidFill>
                <a:prstClr val="black"/>
              </a:solidFill>
              <a:latin typeface="Calibri" charset="0"/>
              <a:ea typeface="ＭＳ Ｐゴシック" charset="0"/>
            </a:endParaRPr>
          </a:p>
        </p:txBody>
      </p:sp>
      <p:sp>
        <p:nvSpPr>
          <p:cNvPr id="23554" name="Title 1"/>
          <p:cNvSpPr>
            <a:spLocks noGrp="1"/>
          </p:cNvSpPr>
          <p:nvPr>
            <p:ph type="title"/>
          </p:nvPr>
        </p:nvSpPr>
        <p:spPr bwMode="auto">
          <a:xfrm>
            <a:off x="159657" y="273050"/>
            <a:ext cx="4642457" cy="21653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a:bodyPr>
          <a:lstStyle/>
          <a:p>
            <a:r>
              <a:rPr lang="en-US" sz="3600" dirty="0" err="1" smtClean="0">
                <a:solidFill>
                  <a:prstClr val="black"/>
                </a:solidFill>
                <a:cs typeface="Arial" charset="0"/>
              </a:rPr>
              <a:t>protoDUNE</a:t>
            </a:r>
            <a:r>
              <a:rPr lang="en-US" sz="3600" dirty="0" smtClean="0">
                <a:solidFill>
                  <a:prstClr val="black"/>
                </a:solidFill>
                <a:cs typeface="Arial" charset="0"/>
              </a:rPr>
              <a:t>-SP </a:t>
            </a:r>
            <a:br>
              <a:rPr lang="en-US" sz="3600" dirty="0" smtClean="0">
                <a:solidFill>
                  <a:prstClr val="black"/>
                </a:solidFill>
                <a:cs typeface="Arial" charset="0"/>
              </a:rPr>
            </a:br>
            <a:r>
              <a:rPr lang="en-US" sz="3600" dirty="0" smtClean="0">
                <a:solidFill>
                  <a:prstClr val="black"/>
                </a:solidFill>
                <a:cs typeface="Arial" charset="0"/>
              </a:rPr>
              <a:t>Photon </a:t>
            </a:r>
            <a:r>
              <a:rPr lang="en-US" sz="3600" dirty="0" smtClean="0">
                <a:solidFill>
                  <a:prstClr val="black"/>
                </a:solidFill>
                <a:cs typeface="Arial" charset="0"/>
              </a:rPr>
              <a:t>Detector</a:t>
            </a:r>
            <a:endParaRPr lang="en-US" sz="2800" dirty="0">
              <a:latin typeface="Arial" charset="0"/>
              <a:cs typeface="Arial" charset="0"/>
            </a:endParaRPr>
          </a:p>
        </p:txBody>
      </p:sp>
      <p:sp>
        <p:nvSpPr>
          <p:cNvPr id="23555" name="Content Placeholder 2"/>
          <p:cNvSpPr>
            <a:spLocks noGrp="1"/>
          </p:cNvSpPr>
          <p:nvPr>
            <p:ph idx="1"/>
          </p:nvPr>
        </p:nvSpPr>
        <p:spPr bwMode="auto">
          <a:xfrm>
            <a:off x="4802114" y="445453"/>
            <a:ext cx="7233676" cy="6143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a:spcBef>
                <a:spcPts val="0"/>
              </a:spcBef>
            </a:pPr>
            <a:r>
              <a:rPr lang="en-US" sz="2800" dirty="0" smtClean="0"/>
              <a:t>Demonstrate Light </a:t>
            </a:r>
            <a:r>
              <a:rPr lang="en-US" sz="2800" dirty="0" smtClean="0"/>
              <a:t>Detection Capability</a:t>
            </a:r>
          </a:p>
          <a:p>
            <a:pPr lvl="1">
              <a:spcBef>
                <a:spcPts val="0"/>
              </a:spcBef>
            </a:pPr>
            <a:r>
              <a:rPr lang="en-US" sz="2400" dirty="0" smtClean="0"/>
              <a:t>Determine Detection Sensitivity</a:t>
            </a:r>
          </a:p>
          <a:p>
            <a:pPr lvl="1">
              <a:spcBef>
                <a:spcPts val="0"/>
              </a:spcBef>
            </a:pPr>
            <a:r>
              <a:rPr lang="en-US" sz="2400" dirty="0" smtClean="0"/>
              <a:t>Measure Background Rates</a:t>
            </a:r>
          </a:p>
          <a:p>
            <a:pPr>
              <a:spcBef>
                <a:spcPts val="0"/>
              </a:spcBef>
            </a:pPr>
            <a:r>
              <a:rPr lang="en-US" sz="2400" dirty="0"/>
              <a:t>Measure detector response to known </a:t>
            </a:r>
            <a:r>
              <a:rPr lang="en-US" sz="2400" dirty="0" smtClean="0"/>
              <a:t>particles for a reasonable number of production modules</a:t>
            </a:r>
            <a:endParaRPr lang="en-US" sz="2000" dirty="0"/>
          </a:p>
          <a:p>
            <a:pPr>
              <a:spcBef>
                <a:spcPts val="0"/>
              </a:spcBef>
            </a:pPr>
            <a:r>
              <a:rPr lang="en-US" sz="2400" dirty="0"/>
              <a:t>Confirm modeling </a:t>
            </a:r>
            <a:r>
              <a:rPr lang="en-US" sz="2400" dirty="0" smtClean="0"/>
              <a:t>and simulations</a:t>
            </a:r>
            <a:endParaRPr lang="en-US" sz="2400" dirty="0"/>
          </a:p>
          <a:p>
            <a:pPr>
              <a:spcBef>
                <a:spcPts val="0"/>
              </a:spcBef>
            </a:pPr>
            <a:r>
              <a:rPr lang="en-US" sz="2400" dirty="0" smtClean="0"/>
              <a:t>Demonstrate </a:t>
            </a:r>
            <a:r>
              <a:rPr lang="en-US" sz="2400" dirty="0"/>
              <a:t>interfaces have been </a:t>
            </a:r>
            <a:r>
              <a:rPr lang="en-US" sz="2400" dirty="0" smtClean="0"/>
              <a:t>addressed</a:t>
            </a:r>
          </a:p>
          <a:p>
            <a:pPr lvl="1">
              <a:spcBef>
                <a:spcPts val="0"/>
              </a:spcBef>
            </a:pPr>
            <a:r>
              <a:rPr lang="en-US" sz="2400" dirty="0" smtClean="0"/>
              <a:t>Mechanical interfaces</a:t>
            </a:r>
          </a:p>
          <a:p>
            <a:pPr lvl="2">
              <a:spcBef>
                <a:spcPts val="0"/>
              </a:spcBef>
            </a:pPr>
            <a:r>
              <a:rPr lang="en-US" sz="1800" dirty="0" smtClean="0"/>
              <a:t>Photon Detector System –Anode Plane Assembly</a:t>
            </a:r>
          </a:p>
          <a:p>
            <a:pPr lvl="2">
              <a:spcBef>
                <a:spcPts val="0"/>
              </a:spcBef>
            </a:pPr>
            <a:r>
              <a:rPr lang="en-US" sz="1800" dirty="0" smtClean="0"/>
              <a:t>Calibration system to – Cathode Plane</a:t>
            </a:r>
          </a:p>
          <a:p>
            <a:pPr lvl="2">
              <a:spcBef>
                <a:spcPts val="0"/>
              </a:spcBef>
            </a:pPr>
            <a:r>
              <a:rPr lang="en-US" sz="1800" dirty="0" smtClean="0"/>
              <a:t>Cryostat feedthroughs</a:t>
            </a:r>
          </a:p>
          <a:p>
            <a:pPr lvl="1">
              <a:spcBef>
                <a:spcPts val="0"/>
              </a:spcBef>
            </a:pPr>
            <a:r>
              <a:rPr lang="en-US" sz="2400" dirty="0" smtClean="0"/>
              <a:t>Electrical interfaces</a:t>
            </a:r>
          </a:p>
          <a:p>
            <a:pPr lvl="2">
              <a:spcBef>
                <a:spcPts val="0"/>
              </a:spcBef>
            </a:pPr>
            <a:r>
              <a:rPr lang="en-US" sz="1800" dirty="0" smtClean="0"/>
              <a:t>Grounding and shielding</a:t>
            </a:r>
          </a:p>
          <a:p>
            <a:pPr lvl="2">
              <a:spcBef>
                <a:spcPts val="0"/>
              </a:spcBef>
            </a:pPr>
            <a:r>
              <a:rPr lang="en-US" sz="1800" dirty="0" smtClean="0"/>
              <a:t>Power Distribution</a:t>
            </a:r>
          </a:p>
          <a:p>
            <a:pPr lvl="1">
              <a:spcBef>
                <a:spcPts val="0"/>
              </a:spcBef>
            </a:pPr>
            <a:r>
              <a:rPr lang="en-US" sz="2400" dirty="0" smtClean="0"/>
              <a:t>DAQ interfaces</a:t>
            </a:r>
          </a:p>
          <a:p>
            <a:pPr lvl="2">
              <a:spcBef>
                <a:spcPts val="0"/>
              </a:spcBef>
            </a:pPr>
            <a:r>
              <a:rPr lang="en-US" sz="1800" dirty="0" smtClean="0"/>
              <a:t>Readout</a:t>
            </a:r>
          </a:p>
          <a:p>
            <a:pPr lvl="2">
              <a:spcBef>
                <a:spcPts val="0"/>
              </a:spcBef>
            </a:pPr>
            <a:r>
              <a:rPr lang="en-US" sz="1800" dirty="0" smtClean="0"/>
              <a:t>Triggering</a:t>
            </a:r>
          </a:p>
          <a:p>
            <a:pPr lvl="2">
              <a:spcBef>
                <a:spcPts val="0"/>
              </a:spcBef>
            </a:pPr>
            <a:r>
              <a:rPr lang="en-US" sz="1800" dirty="0" smtClean="0"/>
              <a:t>Data rates</a:t>
            </a:r>
          </a:p>
          <a:p>
            <a:pPr lvl="2">
              <a:spcBef>
                <a:spcPts val="0"/>
              </a:spcBef>
            </a:pPr>
            <a:r>
              <a:rPr lang="en-US" sz="1800" dirty="0" smtClean="0"/>
              <a:t>Timing</a:t>
            </a:r>
            <a:endParaRPr lang="en-US" sz="1800" dirty="0"/>
          </a:p>
        </p:txBody>
      </p:sp>
      <p:sp>
        <p:nvSpPr>
          <p:cNvPr id="5" name="Text Placeholder 4"/>
          <p:cNvSpPr>
            <a:spLocks noGrp="1"/>
          </p:cNvSpPr>
          <p:nvPr>
            <p:ph type="body" sz="half" idx="2"/>
          </p:nvPr>
        </p:nvSpPr>
        <p:spPr>
          <a:xfrm>
            <a:off x="609601" y="2438400"/>
            <a:ext cx="4011084" cy="3687764"/>
          </a:xfrm>
        </p:spPr>
        <p:txBody>
          <a:bodyPr>
            <a:normAutofit/>
          </a:bodyPr>
          <a:lstStyle/>
          <a:p>
            <a:pPr marL="285750" indent="-285750">
              <a:buFont typeface="Arial" panose="020B0604020202020204" pitchFamily="34" charset="0"/>
              <a:buChar char="•"/>
            </a:pPr>
            <a:r>
              <a:rPr lang="en-US" sz="4000" b="1" dirty="0" smtClean="0"/>
              <a:t>Goals</a:t>
            </a:r>
            <a:endParaRPr lang="en-US" sz="4000" b="1" dirty="0"/>
          </a:p>
        </p:txBody>
      </p:sp>
    </p:spTree>
    <p:extLst>
      <p:ext uri="{BB962C8B-B14F-4D97-AF65-F5344CB8AC3E}">
        <p14:creationId xmlns:p14="http://schemas.microsoft.com/office/powerpoint/2010/main" val="2088265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fontAlgn="base">
              <a:spcBef>
                <a:spcPct val="0"/>
              </a:spcBef>
              <a:spcAft>
                <a:spcPct val="0"/>
              </a:spcAft>
              <a:defRPr/>
            </a:pPr>
            <a:r>
              <a:rPr lang="en-US" smtClean="0">
                <a:solidFill>
                  <a:prstClr val="black"/>
                </a:solidFill>
                <a:latin typeface="Calibri" charset="0"/>
                <a:ea typeface="ＭＳ Ｐゴシック" charset="0"/>
              </a:rPr>
              <a:t>Leon Mualem August 2, 2016</a:t>
            </a:r>
            <a:endParaRPr lang="en-US" dirty="0">
              <a:solidFill>
                <a:prstClr val="black"/>
              </a:solidFill>
              <a:latin typeface="Calibri" charset="0"/>
              <a:ea typeface="ＭＳ Ｐゴシック" charset="0"/>
            </a:endParaRPr>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FDE70C11-08F6-C245-996C-67C089C8904D}" type="slidenum">
              <a:rPr lang="en-US" smtClean="0">
                <a:solidFill>
                  <a:prstClr val="black"/>
                </a:solidFill>
                <a:latin typeface="Calibri" charset="0"/>
                <a:ea typeface="ＭＳ Ｐゴシック" charset="0"/>
              </a:rPr>
              <a:pPr defTabSz="457200" fontAlgn="base">
                <a:spcBef>
                  <a:spcPct val="0"/>
                </a:spcBef>
                <a:spcAft>
                  <a:spcPct val="0"/>
                </a:spcAft>
                <a:defRPr/>
              </a:pPr>
              <a:t>8</a:t>
            </a:fld>
            <a:endParaRPr lang="en-US">
              <a:solidFill>
                <a:prstClr val="black"/>
              </a:solidFill>
              <a:latin typeface="Calibri" charset="0"/>
              <a:ea typeface="ＭＳ Ｐゴシック" charset="0"/>
            </a:endParaRPr>
          </a:p>
        </p:txBody>
      </p:sp>
      <p:sp>
        <p:nvSpPr>
          <p:cNvPr id="23554" name="Title 1"/>
          <p:cNvSpPr>
            <a:spLocks noGrp="1"/>
          </p:cNvSpPr>
          <p:nvPr>
            <p:ph type="title"/>
          </p:nvPr>
        </p:nvSpPr>
        <p:spPr bwMode="auto">
          <a:xfrm>
            <a:off x="159657" y="273050"/>
            <a:ext cx="4642457" cy="21653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a:bodyPr>
          <a:lstStyle/>
          <a:p>
            <a:r>
              <a:rPr lang="en-US" sz="3600" dirty="0" err="1" smtClean="0">
                <a:solidFill>
                  <a:prstClr val="black"/>
                </a:solidFill>
                <a:cs typeface="Arial" charset="0"/>
              </a:rPr>
              <a:t>protoDUNE</a:t>
            </a:r>
            <a:r>
              <a:rPr lang="en-US" sz="3600" dirty="0" smtClean="0">
                <a:solidFill>
                  <a:prstClr val="black"/>
                </a:solidFill>
                <a:cs typeface="Arial" charset="0"/>
              </a:rPr>
              <a:t>-SP </a:t>
            </a:r>
            <a:br>
              <a:rPr lang="en-US" sz="3600" dirty="0" smtClean="0">
                <a:solidFill>
                  <a:prstClr val="black"/>
                </a:solidFill>
                <a:cs typeface="Arial" charset="0"/>
              </a:rPr>
            </a:br>
            <a:r>
              <a:rPr lang="en-US" sz="3600" dirty="0" smtClean="0">
                <a:solidFill>
                  <a:prstClr val="black"/>
                </a:solidFill>
                <a:cs typeface="Arial" charset="0"/>
              </a:rPr>
              <a:t>Photon </a:t>
            </a:r>
            <a:r>
              <a:rPr lang="en-US" sz="3600" dirty="0" smtClean="0">
                <a:solidFill>
                  <a:prstClr val="black"/>
                </a:solidFill>
                <a:cs typeface="Arial" charset="0"/>
              </a:rPr>
              <a:t>Detector</a:t>
            </a:r>
            <a:endParaRPr lang="en-US" sz="2800" dirty="0">
              <a:latin typeface="Arial" charset="0"/>
              <a:cs typeface="Arial" charset="0"/>
            </a:endParaRPr>
          </a:p>
        </p:txBody>
      </p:sp>
      <p:sp>
        <p:nvSpPr>
          <p:cNvPr id="23555" name="Content Placeholder 2"/>
          <p:cNvSpPr>
            <a:spLocks noGrp="1"/>
          </p:cNvSpPr>
          <p:nvPr>
            <p:ph idx="1"/>
          </p:nvPr>
        </p:nvSpPr>
        <p:spPr bwMode="auto">
          <a:xfrm>
            <a:off x="4766733" y="537210"/>
            <a:ext cx="7154757" cy="605136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marL="0" indent="0">
              <a:spcBef>
                <a:spcPts val="0"/>
              </a:spcBef>
              <a:buNone/>
            </a:pPr>
            <a:r>
              <a:rPr lang="en-US" sz="2800" dirty="0" smtClean="0"/>
              <a:t>DUNE Requirements</a:t>
            </a:r>
          </a:p>
          <a:p>
            <a:pPr>
              <a:spcBef>
                <a:spcPts val="0"/>
              </a:spcBef>
            </a:pPr>
            <a:r>
              <a:rPr lang="en-US" sz="2800" dirty="0" smtClean="0"/>
              <a:t>Requirements for DUNE Science:</a:t>
            </a:r>
          </a:p>
          <a:p>
            <a:pPr lvl="1">
              <a:spcBef>
                <a:spcPts val="0"/>
              </a:spcBef>
            </a:pPr>
            <a:r>
              <a:rPr lang="en-US" sz="2400" dirty="0" smtClean="0"/>
              <a:t>Proton Decay</a:t>
            </a:r>
          </a:p>
          <a:p>
            <a:pPr lvl="1">
              <a:spcBef>
                <a:spcPts val="0"/>
              </a:spcBef>
            </a:pPr>
            <a:r>
              <a:rPr lang="en-US" sz="2400" dirty="0" smtClean="0"/>
              <a:t>Atmospheric Neutrino</a:t>
            </a:r>
          </a:p>
          <a:p>
            <a:pPr lvl="1">
              <a:spcBef>
                <a:spcPts val="0"/>
              </a:spcBef>
            </a:pPr>
            <a:r>
              <a:rPr lang="en-US" sz="2400" dirty="0" smtClean="0"/>
              <a:t>Supernova Neutrino</a:t>
            </a:r>
            <a:endParaRPr lang="en-US" sz="2400" dirty="0" smtClean="0"/>
          </a:p>
          <a:p>
            <a:pPr>
              <a:spcBef>
                <a:spcPts val="0"/>
              </a:spcBef>
            </a:pPr>
            <a:r>
              <a:rPr lang="en-US" sz="2800" dirty="0" smtClean="0"/>
              <a:t>Resulting </a:t>
            </a:r>
            <a:r>
              <a:rPr lang="en-US" sz="2800" dirty="0" smtClean="0"/>
              <a:t>Photon </a:t>
            </a:r>
            <a:r>
              <a:rPr lang="en-US" sz="2800" dirty="0" smtClean="0"/>
              <a:t>Detector </a:t>
            </a:r>
            <a:r>
              <a:rPr lang="en-US" sz="2800" dirty="0" smtClean="0"/>
              <a:t>Requirements</a:t>
            </a:r>
          </a:p>
          <a:p>
            <a:pPr lvl="1">
              <a:spcBef>
                <a:spcPts val="0"/>
              </a:spcBef>
            </a:pPr>
            <a:r>
              <a:rPr lang="en-US" sz="2400" dirty="0" smtClean="0"/>
              <a:t>Parameter 0.1pe/MeV (at cathode plane)</a:t>
            </a:r>
          </a:p>
          <a:p>
            <a:pPr lvl="1">
              <a:spcBef>
                <a:spcPts val="0"/>
              </a:spcBef>
            </a:pPr>
            <a:r>
              <a:rPr lang="en-US" sz="2400" dirty="0" smtClean="0"/>
              <a:t>1 microsecond for position resolution</a:t>
            </a:r>
            <a:endParaRPr lang="en-US" sz="2400" dirty="0" smtClean="0"/>
          </a:p>
          <a:p>
            <a:pPr>
              <a:spcBef>
                <a:spcPts val="0"/>
              </a:spcBef>
            </a:pPr>
            <a:r>
              <a:rPr lang="en-US" sz="2800" dirty="0" smtClean="0"/>
              <a:t>Future Photon Detector Requirements</a:t>
            </a:r>
          </a:p>
          <a:p>
            <a:pPr lvl="1">
              <a:spcBef>
                <a:spcPts val="0"/>
              </a:spcBef>
            </a:pPr>
            <a:r>
              <a:rPr lang="en-US" sz="2400" dirty="0" smtClean="0"/>
              <a:t>Committee to address possible updates to science and resulting PD requirements</a:t>
            </a:r>
          </a:p>
          <a:p>
            <a:pPr lvl="1">
              <a:spcBef>
                <a:spcPts val="0"/>
              </a:spcBef>
            </a:pPr>
            <a:r>
              <a:rPr lang="en-US" sz="2400" dirty="0" err="1" smtClean="0"/>
              <a:t>protoDUNE</a:t>
            </a:r>
            <a:r>
              <a:rPr lang="en-US" sz="2400" dirty="0" smtClean="0"/>
              <a:t> measurements will inform possibility of extending the science and detector requirements</a:t>
            </a:r>
            <a:r>
              <a:rPr lang="en-US" sz="2400" dirty="0"/>
              <a:t/>
            </a:r>
            <a:br>
              <a:rPr lang="en-US" sz="2400" dirty="0"/>
            </a:br>
            <a:endParaRPr lang="en-US" sz="2400" dirty="0" smtClean="0"/>
          </a:p>
        </p:txBody>
      </p:sp>
      <p:sp>
        <p:nvSpPr>
          <p:cNvPr id="5" name="Text Placeholder 4"/>
          <p:cNvSpPr>
            <a:spLocks noGrp="1"/>
          </p:cNvSpPr>
          <p:nvPr>
            <p:ph type="body" sz="half" idx="2"/>
          </p:nvPr>
        </p:nvSpPr>
        <p:spPr>
          <a:xfrm>
            <a:off x="609601" y="2438400"/>
            <a:ext cx="4011084" cy="3687764"/>
          </a:xfrm>
        </p:spPr>
        <p:txBody>
          <a:bodyPr>
            <a:normAutofit/>
          </a:bodyPr>
          <a:lstStyle/>
          <a:p>
            <a:pPr marL="285750" indent="-285750">
              <a:buFont typeface="Arial" panose="020B0604020202020204" pitchFamily="34" charset="0"/>
              <a:buChar char="•"/>
            </a:pPr>
            <a:r>
              <a:rPr lang="en-US" sz="4000" b="1" dirty="0" smtClean="0"/>
              <a:t>Requirements</a:t>
            </a:r>
            <a:endParaRPr lang="en-US" sz="4000" b="1" dirty="0"/>
          </a:p>
        </p:txBody>
      </p:sp>
    </p:spTree>
    <p:extLst>
      <p:ext uri="{BB962C8B-B14F-4D97-AF65-F5344CB8AC3E}">
        <p14:creationId xmlns:p14="http://schemas.microsoft.com/office/powerpoint/2010/main" val="2766911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9</a:t>
            </a:fld>
            <a:endParaRPr lang="en-US"/>
          </a:p>
        </p:txBody>
      </p:sp>
      <p:sp>
        <p:nvSpPr>
          <p:cNvPr id="4" name="Title 3"/>
          <p:cNvSpPr>
            <a:spLocks noGrp="1"/>
          </p:cNvSpPr>
          <p:nvPr>
            <p:ph type="title"/>
          </p:nvPr>
        </p:nvSpPr>
        <p:spPr/>
        <p:txBody>
          <a:bodyPr>
            <a:normAutofit/>
          </a:bodyPr>
          <a:lstStyle/>
          <a:p>
            <a:r>
              <a:rPr lang="en-US" sz="3200" dirty="0" smtClean="0"/>
              <a:t>Photon Detector System Scope</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04716578"/>
              </p:ext>
            </p:extLst>
          </p:nvPr>
        </p:nvGraphicFramePr>
        <p:xfrm>
          <a:off x="3962401" y="2661006"/>
          <a:ext cx="7705570" cy="2711600"/>
        </p:xfrm>
        <a:graphic>
          <a:graphicData uri="http://schemas.openxmlformats.org/drawingml/2006/table">
            <a:tbl>
              <a:tblPr/>
              <a:tblGrid>
                <a:gridCol w="2452284"/>
                <a:gridCol w="821178"/>
                <a:gridCol w="539952"/>
                <a:gridCol w="539952"/>
                <a:gridCol w="3352204"/>
              </a:tblGrid>
              <a:tr h="189671">
                <a:tc>
                  <a:txBody>
                    <a:bodyPr/>
                    <a:lstStyle/>
                    <a:p>
                      <a:pPr algn="ctr" fontAlgn="b"/>
                      <a:r>
                        <a:rPr lang="en-US" sz="1200" b="0" i="0" u="none" strike="noStrike" dirty="0">
                          <a:solidFill>
                            <a:srgbClr val="000000"/>
                          </a:solidFill>
                          <a:effectLst/>
                          <a:latin typeface="Calibri" panose="020F0502020204030204" pitchFamily="34" charset="0"/>
                        </a:rPr>
                        <a:t>Photon Detector</a:t>
                      </a:r>
                    </a:p>
                  </a:txBody>
                  <a:tcPr marL="7462" marR="7462" marT="746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200" b="0" i="0" u="none" strike="noStrike">
                          <a:solidFill>
                            <a:srgbClr val="FF0000"/>
                          </a:solidFill>
                          <a:effectLst/>
                          <a:latin typeface="Calibri" panose="020F0502020204030204" pitchFamily="34" charset="0"/>
                        </a:rPr>
                        <a:t> </a:t>
                      </a:r>
                    </a:p>
                  </a:txBody>
                  <a:tcPr marL="7462" marR="7462" marT="74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200" b="0" i="0" u="none" strike="noStrike">
                          <a:solidFill>
                            <a:srgbClr val="FF0000"/>
                          </a:solidFill>
                          <a:effectLst/>
                          <a:latin typeface="Calibri" panose="020F0502020204030204" pitchFamily="34" charset="0"/>
                        </a:rPr>
                        <a:t> </a:t>
                      </a:r>
                    </a:p>
                  </a:txBody>
                  <a:tcPr marL="7462" marR="7462" marT="746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r>
              <a:tr h="210105">
                <a:tc>
                  <a:txBody>
                    <a:bodyPr/>
                    <a:lstStyle/>
                    <a:p>
                      <a:pPr algn="l" fontAlgn="b"/>
                      <a:r>
                        <a:rPr lang="en-US" sz="1200" b="0" i="0" u="none" strike="noStrike">
                          <a:solidFill>
                            <a:srgbClr val="000000"/>
                          </a:solidFill>
                          <a:effectLst/>
                          <a:latin typeface="Calibri" panose="020F0502020204030204" pitchFamily="34" charset="0"/>
                        </a:rPr>
                        <a:t>Num paddles per APA</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en-US" sz="1200" b="0" i="0" u="none" strike="noStrike">
                          <a:solidFill>
                            <a:srgbClr val="000000"/>
                          </a:solidFill>
                          <a:effectLst/>
                          <a:latin typeface="Calibri" panose="020F0502020204030204" pitchFamily="34" charset="0"/>
                        </a:rPr>
                        <a:t>Num SiPM's per paddle</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en-US" sz="1200" b="0" i="0" u="none" strike="noStrike">
                          <a:solidFill>
                            <a:srgbClr val="000000"/>
                          </a:solidFill>
                          <a:effectLst/>
                          <a:latin typeface="Calibri" panose="020F0502020204030204" pitchFamily="34" charset="0"/>
                        </a:rPr>
                        <a:t>Paddle acrylic thickness</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0.48</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cm</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a:solidFill>
                            <a:srgbClr val="000000"/>
                          </a:solidFill>
                          <a:effectLst/>
                          <a:latin typeface="Calibri" panose="020F0502020204030204" pitchFamily="34" charset="0"/>
                        </a:rPr>
                        <a:t>4 - 1" x 3/16" bars</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en-US" sz="1200" b="0" i="0" u="none" strike="noStrike" dirty="0">
                          <a:solidFill>
                            <a:srgbClr val="000000"/>
                          </a:solidFill>
                          <a:effectLst/>
                          <a:latin typeface="Calibri" panose="020F0502020204030204" pitchFamily="34" charset="0"/>
                        </a:rPr>
                        <a:t>Paddle acrylic </a:t>
                      </a:r>
                      <a:r>
                        <a:rPr lang="en-US" sz="1200" b="0" i="0" u="none" strike="noStrike" dirty="0" smtClean="0">
                          <a:solidFill>
                            <a:srgbClr val="000000"/>
                          </a:solidFill>
                          <a:effectLst/>
                          <a:latin typeface="Calibri" panose="020F0502020204030204" pitchFamily="34" charset="0"/>
                        </a:rPr>
                        <a:t>width</a:t>
                      </a:r>
                      <a:endParaRPr lang="en-US" sz="1200" b="0" i="0" u="none" strike="noStrike" dirty="0">
                        <a:solidFill>
                          <a:srgbClr val="000000"/>
                        </a:solidFill>
                        <a:effectLst/>
                        <a:latin typeface="Calibri" panose="020F0502020204030204" pitchFamily="34" charset="0"/>
                      </a:endParaRP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10.16</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cm</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a:solidFill>
                            <a:srgbClr val="000000"/>
                          </a:solidFill>
                          <a:effectLst/>
                          <a:latin typeface="Calibri" panose="020F0502020204030204" pitchFamily="34" charset="0"/>
                        </a:rPr>
                        <a:t>4 - 1" x 3/16" bars</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en-US" sz="1200" b="0" i="0" u="none" strike="noStrike">
                          <a:solidFill>
                            <a:srgbClr val="000000"/>
                          </a:solidFill>
                          <a:effectLst/>
                          <a:latin typeface="Calibri" panose="020F0502020204030204" pitchFamily="34" charset="0"/>
                        </a:rPr>
                        <a:t>Paddle acrylic length</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209.12</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cm</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en-US" sz="1200" b="0" i="0" u="none" strike="noStrike">
                          <a:solidFill>
                            <a:srgbClr val="000000"/>
                          </a:solidFill>
                          <a:effectLst/>
                          <a:latin typeface="Calibri" panose="020F0502020204030204" pitchFamily="34" charset="0"/>
                        </a:rPr>
                        <a:t>Total num paddles cryostat</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pt-BR" sz="1200" b="0" i="0" u="none" strike="noStrike">
                          <a:solidFill>
                            <a:srgbClr val="000000"/>
                          </a:solidFill>
                          <a:effectLst/>
                          <a:latin typeface="Calibri" panose="020F0502020204030204" pitchFamily="34" charset="0"/>
                        </a:rPr>
                        <a:t>Total num SiPM's per cryostat</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720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en-US" sz="1200" b="0" i="0" u="none" strike="noStrike">
                          <a:solidFill>
                            <a:srgbClr val="000000"/>
                          </a:solidFill>
                          <a:effectLst/>
                          <a:latin typeface="Calibri" panose="020F0502020204030204" pitchFamily="34" charset="0"/>
                        </a:rPr>
                        <a:t>Number of SiPM's per readout channel</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gang 3 SiPM's together</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en-US" sz="1200" b="0" i="0" u="none" strike="noStrike">
                          <a:solidFill>
                            <a:srgbClr val="000000"/>
                          </a:solidFill>
                          <a:effectLst/>
                          <a:latin typeface="Calibri" panose="020F0502020204030204" pitchFamily="34" charset="0"/>
                        </a:rPr>
                        <a:t>Number of PD readout channels</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240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105">
                <a:tc>
                  <a:txBody>
                    <a:bodyPr/>
                    <a:lstStyle/>
                    <a:p>
                      <a:pPr algn="l" fontAlgn="b"/>
                      <a:r>
                        <a:rPr lang="en-US" sz="1200" b="0" i="0" u="none" strike="noStrike">
                          <a:solidFill>
                            <a:srgbClr val="000000"/>
                          </a:solidFill>
                          <a:effectLst/>
                          <a:latin typeface="Calibri" panose="020F0502020204030204" pitchFamily="34" charset="0"/>
                        </a:rPr>
                        <a:t>Sensitivity at 3.7 m</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PE/MeV</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For a MIP (doc #4134)</a:t>
                      </a: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208">
                <a:tc>
                  <a:txBody>
                    <a:bodyPr/>
                    <a:lstStyle/>
                    <a:p>
                      <a:pPr algn="l" fontAlgn="b"/>
                      <a:r>
                        <a:rPr lang="en-US" sz="1200" b="0" i="0" u="none" strike="noStrike">
                          <a:solidFill>
                            <a:srgbClr val="000000"/>
                          </a:solidFill>
                          <a:effectLst/>
                          <a:latin typeface="Calibri" panose="020F0502020204030204" pitchFamily="34" charset="0"/>
                        </a:rPr>
                        <a:t>Maximum N2 contamination</a:t>
                      </a:r>
                    </a:p>
                  </a:txBody>
                  <a:tcPr marL="7462" marR="7462" marT="746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1.9</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ppm</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2 ppm nitrogen contamination will start interfering with 3 m to 4 m photon transmission in </a:t>
                      </a:r>
                      <a:r>
                        <a:rPr lang="en-US" sz="1200" b="0" i="0" u="none" strike="noStrike" dirty="0" err="1">
                          <a:solidFill>
                            <a:srgbClr val="000000"/>
                          </a:solidFill>
                          <a:effectLst/>
                          <a:latin typeface="Calibri" panose="020F0502020204030204" pitchFamily="34" charset="0"/>
                        </a:rPr>
                        <a:t>LAr</a:t>
                      </a:r>
                      <a:endParaRPr lang="en-US" sz="1200" b="0" i="0" u="none" strike="noStrike" dirty="0">
                        <a:solidFill>
                          <a:srgbClr val="000000"/>
                        </a:solidFill>
                        <a:effectLst/>
                        <a:latin typeface="Calibri" panose="020F0502020204030204" pitchFamily="34" charset="0"/>
                      </a:endParaRPr>
                    </a:p>
                  </a:txBody>
                  <a:tcPr marL="7462" marR="7462" marT="746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 Placeholder 5"/>
          <p:cNvSpPr>
            <a:spLocks noGrp="1"/>
          </p:cNvSpPr>
          <p:nvPr>
            <p:ph type="body" sz="half" idx="2"/>
          </p:nvPr>
        </p:nvSpPr>
        <p:spPr/>
        <p:txBody>
          <a:bodyPr/>
          <a:lstStyle/>
          <a:p>
            <a:r>
              <a:rPr lang="en-US" dirty="0" err="1" smtClean="0">
                <a:hlinkClick r:id="rId3"/>
              </a:rPr>
              <a:t>Requrements</a:t>
            </a:r>
            <a:r>
              <a:rPr lang="en-US" dirty="0" smtClean="0">
                <a:hlinkClick r:id="rId3"/>
              </a:rPr>
              <a:t> document:</a:t>
            </a:r>
          </a:p>
          <a:p>
            <a:r>
              <a:rPr lang="en-US" dirty="0" smtClean="0">
                <a:hlinkClick r:id="rId3"/>
              </a:rPr>
              <a:t>http</a:t>
            </a:r>
            <a:r>
              <a:rPr lang="en-US" dirty="0">
                <a:hlinkClick r:id="rId3"/>
              </a:rPr>
              <a:t>://</a:t>
            </a:r>
            <a:r>
              <a:rPr lang="en-US" dirty="0" smtClean="0">
                <a:hlinkClick r:id="rId3"/>
              </a:rPr>
              <a:t>docs.dunescience.org:8080/cgi-bin/ShowDocument?docid=112</a:t>
            </a:r>
          </a:p>
          <a:p>
            <a:r>
              <a:rPr lang="en-US" dirty="0" smtClean="0">
                <a:hlinkClick r:id="rId3"/>
              </a:rPr>
              <a:t>Parameter sheet</a:t>
            </a:r>
            <a:endParaRPr lang="en-US" dirty="0">
              <a:hlinkClick r:id="rId3"/>
            </a:endParaRPr>
          </a:p>
          <a:p>
            <a:r>
              <a:rPr lang="en-US" dirty="0" smtClean="0">
                <a:hlinkClick r:id="rId3"/>
              </a:rPr>
              <a:t>http</a:t>
            </a:r>
            <a:r>
              <a:rPr lang="en-US" dirty="0">
                <a:hlinkClick r:id="rId3"/>
              </a:rPr>
              <a:t>://</a:t>
            </a:r>
            <a:r>
              <a:rPr lang="en-US" dirty="0" smtClean="0">
                <a:hlinkClick r:id="rId3"/>
              </a:rPr>
              <a:t>docs.dunescience.org:8080/cgi-bin/ShowDocument?docid=158</a:t>
            </a:r>
            <a:endParaRPr lang="en-US" dirty="0" smtClean="0"/>
          </a:p>
          <a:p>
            <a:r>
              <a:rPr lang="en-US" dirty="0" smtClean="0"/>
              <a:t>System Parameter Sheet</a:t>
            </a:r>
          </a:p>
          <a:p>
            <a:r>
              <a:rPr lang="en-US" dirty="0">
                <a:hlinkClick r:id="rId4"/>
              </a:rPr>
              <a:t>http://</a:t>
            </a:r>
            <a:r>
              <a:rPr lang="en-US" dirty="0" smtClean="0">
                <a:hlinkClick r:id="rId4"/>
              </a:rPr>
              <a:t>docs.dunescience.org:8080/cgi-bin/ShowDocument?docid=203</a:t>
            </a:r>
            <a:endParaRPr lang="en-US" dirty="0" smtClean="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59195663"/>
              </p:ext>
            </p:extLst>
          </p:nvPr>
        </p:nvGraphicFramePr>
        <p:xfrm>
          <a:off x="4869182" y="936827"/>
          <a:ext cx="6892290" cy="693164"/>
        </p:xfrm>
        <a:graphic>
          <a:graphicData uri="http://schemas.openxmlformats.org/drawingml/2006/table">
            <a:tbl>
              <a:tblPr>
                <a:tableStyleId>{5C22544A-7EE6-4342-B048-85BDC9FD1C3A}</a:tableStyleId>
              </a:tblPr>
              <a:tblGrid>
                <a:gridCol w="685798"/>
                <a:gridCol w="362924"/>
                <a:gridCol w="574223"/>
                <a:gridCol w="1760333"/>
                <a:gridCol w="2480310"/>
                <a:gridCol w="468955"/>
                <a:gridCol w="559747"/>
              </a:tblGrid>
              <a:tr h="154641">
                <a:tc rowSpan="2">
                  <a:txBody>
                    <a:bodyPr/>
                    <a:lstStyle/>
                    <a:p>
                      <a:pPr algn="l" fontAlgn="t"/>
                      <a:r>
                        <a:rPr lang="en-US" sz="900" u="none" strike="noStrike" dirty="0">
                          <a:effectLst/>
                        </a:rPr>
                        <a:t>larfd-l2-se-122</a:t>
                      </a:r>
                      <a:endParaRPr lang="en-US" sz="900" b="0" i="0" u="none" strike="noStrike" dirty="0">
                        <a:solidFill>
                          <a:srgbClr val="000000"/>
                        </a:solidFill>
                        <a:effectLst/>
                        <a:latin typeface="Calibri" panose="020F0502020204030204" pitchFamily="34" charset="0"/>
                      </a:endParaRPr>
                    </a:p>
                  </a:txBody>
                  <a:tcPr marL="7364" marR="7364" marT="7364" marB="0"/>
                </a:tc>
                <a:tc rowSpan="2">
                  <a:txBody>
                    <a:bodyPr/>
                    <a:lstStyle/>
                    <a:p>
                      <a:pPr algn="l" fontAlgn="t"/>
                      <a:r>
                        <a:rPr lang="en-US" sz="900" u="none" strike="noStrike">
                          <a:effectLst/>
                        </a:rPr>
                        <a:t>requirement</a:t>
                      </a:r>
                      <a:endParaRPr lang="en-US" sz="900" b="0" i="0" u="none" strike="noStrike">
                        <a:solidFill>
                          <a:srgbClr val="000000"/>
                        </a:solidFill>
                        <a:effectLst/>
                        <a:latin typeface="Calibri" panose="020F0502020204030204" pitchFamily="34" charset="0"/>
                      </a:endParaRPr>
                    </a:p>
                  </a:txBody>
                  <a:tcPr marL="7364" marR="7364" marT="7364" marB="0"/>
                </a:tc>
                <a:tc rowSpan="2">
                  <a:txBody>
                    <a:bodyPr/>
                    <a:lstStyle/>
                    <a:p>
                      <a:pPr algn="l" fontAlgn="t"/>
                      <a:r>
                        <a:rPr lang="en-US" sz="900" u="none" strike="noStrike">
                          <a:effectLst/>
                        </a:rPr>
                        <a:t>Photon Detection </a:t>
                      </a:r>
                      <a:endParaRPr lang="en-US" sz="900" b="0" i="0" u="none" strike="noStrike">
                        <a:solidFill>
                          <a:srgbClr val="000000"/>
                        </a:solidFill>
                        <a:effectLst/>
                        <a:latin typeface="Calibri" panose="020F0502020204030204" pitchFamily="34" charset="0"/>
                      </a:endParaRPr>
                    </a:p>
                  </a:txBody>
                  <a:tcPr marL="7364" marR="7364" marT="7364" marB="0"/>
                </a:tc>
                <a:tc rowSpan="2">
                  <a:txBody>
                    <a:bodyPr/>
                    <a:lstStyle/>
                    <a:p>
                      <a:pPr algn="l" fontAlgn="t"/>
                      <a:r>
                        <a:rPr lang="en-US" sz="900" u="none" strike="noStrike">
                          <a:effectLst/>
                        </a:rPr>
                        <a:t>The far detector shall have a photon detection system integrated into the TPC for detection of scintillation light from the ionization of liquid argon. (PD) </a:t>
                      </a:r>
                      <a:endParaRPr lang="en-US" sz="900" b="0" i="0" u="none" strike="noStrike">
                        <a:solidFill>
                          <a:srgbClr val="000000"/>
                        </a:solidFill>
                        <a:effectLst/>
                        <a:latin typeface="Calibri" panose="020F0502020204030204" pitchFamily="34" charset="0"/>
                      </a:endParaRPr>
                    </a:p>
                  </a:txBody>
                  <a:tcPr marL="7364" marR="7364" marT="7364" marB="0"/>
                </a:tc>
                <a:tc rowSpan="2">
                  <a:txBody>
                    <a:bodyPr/>
                    <a:lstStyle/>
                    <a:p>
                      <a:pPr algn="l" fontAlgn="t"/>
                      <a:r>
                        <a:rPr lang="en-US" sz="900" u="none" strike="noStrike">
                          <a:effectLst/>
                        </a:rPr>
                        <a:t>Scintillation light must be detected for full physics implementation of the detector.  All system design parameters must consider how they impact and are in turn impacted by this system.  </a:t>
                      </a:r>
                      <a:endParaRPr lang="en-US" sz="900" b="0" i="0" u="none" strike="noStrike">
                        <a:solidFill>
                          <a:srgbClr val="000000"/>
                        </a:solidFill>
                        <a:effectLst/>
                        <a:latin typeface="Calibri" panose="020F0502020204030204" pitchFamily="34" charset="0"/>
                      </a:endParaRPr>
                    </a:p>
                  </a:txBody>
                  <a:tcPr marL="7364" marR="7364" marT="7364" marB="0"/>
                </a:tc>
                <a:tc rowSpan="2">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7364" marR="7364" marT="7364" marB="0"/>
                </a:tc>
                <a:tc>
                  <a:txBody>
                    <a:bodyPr/>
                    <a:lstStyle/>
                    <a:p>
                      <a:pPr algn="l" fontAlgn="t"/>
                      <a:r>
                        <a:rPr lang="en-US" sz="900" u="sng" strike="noStrike">
                          <a:effectLst/>
                          <a:hlinkClick r:id="rId5" action="ppaction://hlinkfile"/>
                        </a:rPr>
                        <a:t>glo-sci-27</a:t>
                      </a:r>
                      <a:endParaRPr lang="en-US" sz="900" b="0" i="0" u="sng" strike="noStrike">
                        <a:solidFill>
                          <a:srgbClr val="0000FF"/>
                        </a:solidFill>
                        <a:effectLst/>
                        <a:latin typeface="Calibri" panose="020F0502020204030204" pitchFamily="34" charset="0"/>
                      </a:endParaRPr>
                    </a:p>
                  </a:txBody>
                  <a:tcPr marL="7364" marR="7364" marT="7364" marB="0"/>
                </a:tc>
              </a:tr>
              <a:tr h="4899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sng" strike="noStrike" dirty="0">
                          <a:effectLst/>
                          <a:hlinkClick r:id="rId5" action="ppaction://hlinkfile"/>
                        </a:rPr>
                        <a:t>glo-sci-8</a:t>
                      </a:r>
                      <a:endParaRPr lang="en-US" sz="900" b="0" i="0" u="sng" strike="noStrike" dirty="0">
                        <a:solidFill>
                          <a:srgbClr val="0000FF"/>
                        </a:solidFill>
                        <a:effectLst/>
                        <a:latin typeface="Calibri" panose="020F0502020204030204" pitchFamily="34" charset="0"/>
                      </a:endParaRPr>
                    </a:p>
                  </a:txBody>
                  <a:tcPr marL="7364" marR="7364" marT="7364" marB="0"/>
                </a:tc>
              </a:tr>
            </a:tbl>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39375271"/>
              </p:ext>
            </p:extLst>
          </p:nvPr>
        </p:nvGraphicFramePr>
        <p:xfrm>
          <a:off x="4064000" y="1674839"/>
          <a:ext cx="8128000" cy="746429"/>
        </p:xfrm>
        <a:graphic>
          <a:graphicData uri="http://schemas.openxmlformats.org/presentationml/2006/ole">
            <mc:AlternateContent xmlns:mc="http://schemas.openxmlformats.org/markup-compatibility/2006">
              <mc:Choice xmlns:v="urn:schemas-microsoft-com:vml" Requires="v">
                <p:oleObj spid="_x0000_s1053" name="Worksheet" r:id="rId6" imgW="13601700" imgH="961888" progId="Excel.Sheet.12">
                  <p:embed/>
                </p:oleObj>
              </mc:Choice>
              <mc:Fallback>
                <p:oleObj name="Worksheet" r:id="rId6" imgW="13601700" imgH="961888" progId="Excel.Sheet.12">
                  <p:embed/>
                  <p:pic>
                    <p:nvPicPr>
                      <p:cNvPr id="0" name=""/>
                      <p:cNvPicPr/>
                      <p:nvPr/>
                    </p:nvPicPr>
                    <p:blipFill>
                      <a:blip r:embed="rId7"/>
                      <a:stretch>
                        <a:fillRect/>
                      </a:stretch>
                    </p:blipFill>
                    <p:spPr>
                      <a:xfrm>
                        <a:off x="4064000" y="1674839"/>
                        <a:ext cx="8128000" cy="746429"/>
                      </a:xfrm>
                      <a:prstGeom prst="rect">
                        <a:avLst/>
                      </a:prstGeom>
                    </p:spPr>
                  </p:pic>
                </p:oleObj>
              </mc:Fallback>
            </mc:AlternateContent>
          </a:graphicData>
        </a:graphic>
      </p:graphicFrame>
      <p:sp>
        <p:nvSpPr>
          <p:cNvPr id="14" name="TextBox 13"/>
          <p:cNvSpPr txBox="1"/>
          <p:nvPr/>
        </p:nvSpPr>
        <p:spPr>
          <a:xfrm>
            <a:off x="7545860" y="5612344"/>
            <a:ext cx="3822585" cy="369332"/>
          </a:xfrm>
          <a:prstGeom prst="rect">
            <a:avLst/>
          </a:prstGeom>
          <a:noFill/>
        </p:spPr>
        <p:txBody>
          <a:bodyPr wrap="none" rtlCol="0">
            <a:spAutoFit/>
          </a:bodyPr>
          <a:lstStyle/>
          <a:p>
            <a:r>
              <a:rPr lang="en-US" dirty="0" smtClean="0"/>
              <a:t>FIX ACRYLIC DIMENSIONS, #bars</a:t>
            </a:r>
            <a:endParaRPr lang="en-US" dirty="0"/>
          </a:p>
        </p:txBody>
      </p:sp>
    </p:spTree>
    <p:extLst>
      <p:ext uri="{BB962C8B-B14F-4D97-AF65-F5344CB8AC3E}">
        <p14:creationId xmlns:p14="http://schemas.microsoft.com/office/powerpoint/2010/main" val="3948709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17221</TotalTime>
  <Words>2320</Words>
  <Application>Microsoft Office PowerPoint</Application>
  <PresentationFormat>Widescreen</PresentationFormat>
  <Paragraphs>348</Paragraphs>
  <Slides>20</Slides>
  <Notes>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0" baseType="lpstr">
      <vt:lpstr>ＭＳ Ｐゴシック</vt:lpstr>
      <vt:lpstr>Arial</vt:lpstr>
      <vt:lpstr>Calibri</vt:lpstr>
      <vt:lpstr>Geneva</vt:lpstr>
      <vt:lpstr>Helvetica</vt:lpstr>
      <vt:lpstr>Lucida Grande</vt:lpstr>
      <vt:lpstr>1_Office Theme</vt:lpstr>
      <vt:lpstr>LBNF Content-Footer Theme</vt:lpstr>
      <vt:lpstr>1_LBNF Content-Footer Theme</vt:lpstr>
      <vt:lpstr>Microsoft Excel Worksheet</vt:lpstr>
      <vt:lpstr>protoDUNE-SP Photon Detector System</vt:lpstr>
      <vt:lpstr>protoDUNE-SP  Photon Detector System</vt:lpstr>
      <vt:lpstr>protoDUNE-SP</vt:lpstr>
      <vt:lpstr>Photon Detector System</vt:lpstr>
      <vt:lpstr>SiPM Mount PCB</vt:lpstr>
      <vt:lpstr>Baseline SiPM Readout Design</vt:lpstr>
      <vt:lpstr>protoDUNE-SP  Photon Detector</vt:lpstr>
      <vt:lpstr>protoDUNE-SP  Photon Detector</vt:lpstr>
      <vt:lpstr>Photon Detector System Scope</vt:lpstr>
      <vt:lpstr>PowerPoint Presentation</vt:lpstr>
      <vt:lpstr>PowerPoint Presentation</vt:lpstr>
      <vt:lpstr>PowerPoint Presentation</vt:lpstr>
      <vt:lpstr>PowerPoint Presentation</vt:lpstr>
      <vt:lpstr>PowerPoint Presentation</vt:lpstr>
      <vt:lpstr>Project Risks</vt:lpstr>
      <vt:lpstr>Lessons Learned</vt:lpstr>
      <vt:lpstr>Schedule</vt:lpstr>
      <vt:lpstr>Schedule II</vt:lpstr>
      <vt:lpstr>Schedule III</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APD Repair Results</dc:title>
  <dc:creator>mualem</dc:creator>
  <cp:lastModifiedBy>Leon Mualem</cp:lastModifiedBy>
  <cp:revision>138</cp:revision>
  <cp:lastPrinted>2015-01-28T20:37:06Z</cp:lastPrinted>
  <dcterms:created xsi:type="dcterms:W3CDTF">2014-12-15T23:51:26Z</dcterms:created>
  <dcterms:modified xsi:type="dcterms:W3CDTF">2016-07-22T17:39:45Z</dcterms:modified>
</cp:coreProperties>
</file>