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17"/>
  </p:notesMasterIdLst>
  <p:handoutMasterIdLst>
    <p:handoutMasterId r:id="rId18"/>
  </p:handoutMasterIdLst>
  <p:sldIdLst>
    <p:sldId id="271" r:id="rId2"/>
    <p:sldId id="288" r:id="rId3"/>
    <p:sldId id="258" r:id="rId4"/>
    <p:sldId id="265" r:id="rId5"/>
    <p:sldId id="289" r:id="rId6"/>
    <p:sldId id="290" r:id="rId7"/>
    <p:sldId id="264" r:id="rId8"/>
    <p:sldId id="280" r:id="rId9"/>
    <p:sldId id="281" r:id="rId10"/>
    <p:sldId id="266" r:id="rId11"/>
    <p:sldId id="293" r:id="rId12"/>
    <p:sldId id="263" r:id="rId13"/>
    <p:sldId id="294" r:id="rId14"/>
    <p:sldId id="267" r:id="rId15"/>
    <p:sldId id="261"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xmlns="">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125"/>
    <a:srgbClr val="F37C23"/>
    <a:srgbClr val="3C5A77"/>
    <a:srgbClr val="BC5F2B"/>
    <a:srgbClr val="32547A"/>
    <a:srgbClr val="B8561A"/>
    <a:srgbClr val="B65A1F"/>
    <a:srgbClr val="5680AB"/>
    <a:srgbClr val="7A7A7A"/>
    <a:srgbClr val="6FA8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8" autoAdjust="0"/>
    <p:restoredTop sz="94682" autoAdjust="0"/>
  </p:normalViewPr>
  <p:slideViewPr>
    <p:cSldViewPr snapToGrid="0" snapToObjects="1">
      <p:cViewPr>
        <p:scale>
          <a:sx n="150" d="100"/>
          <a:sy n="150" d="100"/>
        </p:scale>
        <p:origin x="-80" y="-64"/>
      </p:cViewPr>
      <p:guideLst>
        <p:guide orient="horz" pos="4204"/>
        <p:guide orient="horz" pos="476"/>
        <p:guide orient="horz" pos="1443"/>
        <p:guide orient="horz" pos="966"/>
        <p:guide orient="horz" pos="1876"/>
        <p:guide orient="horz" pos="3616"/>
        <p:guide pos="2190"/>
        <p:guide pos="2188"/>
        <p:guide pos="5026"/>
        <p:guide pos="2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7/25/16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7/25/16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038FCE2E-FC1F-4F4B-88BC-3E2B10EEE21F}" type="datetime1">
              <a:rPr lang="en-US" smtClean="0">
                <a:latin typeface="Helvetica"/>
                <a:cs typeface="Helvetica"/>
              </a:rPr>
              <a:t>7/25/16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75EE6370-5828-A548-B9FA-9EEE3FA699DB}" type="datetime1">
              <a:rPr lang="en-US" smtClean="0">
                <a:latin typeface="Helvetica"/>
                <a:cs typeface="Helvetica"/>
              </a:rPr>
              <a:t>7/25/16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160C0E7D-E8B2-A04A-B5BE-4148A1258A18}" type="datetime1">
              <a:rPr lang="en-US" smtClean="0">
                <a:latin typeface="Helvetica"/>
                <a:cs typeface="Helvetica"/>
              </a:rPr>
              <a:t>7/25/16</a:t>
            </a:fld>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7D477331-B065-124E-82DA-52498F936FFE}" type="datetime1">
              <a:rPr lang="en-US" smtClean="0">
                <a:latin typeface="Helvetica"/>
                <a:cs typeface="Helvetica"/>
              </a:rPr>
              <a:t>7/25/16</a:t>
            </a:fld>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91CE6212-449D-8242-A6BA-BDE8CFE0ADC6}" type="datetime1">
              <a:rPr lang="en-US" smtClean="0">
                <a:latin typeface="Helvetica"/>
                <a:cs typeface="Helvetica"/>
              </a:rPr>
              <a:t>7/25/16</a:t>
            </a:fld>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98B92951-E96D-8949-94B1-1E2D3F07ADBF}" type="datetime1">
              <a:rPr lang="en-US" smtClean="0">
                <a:latin typeface="Helvetica"/>
                <a:cs typeface="Helvetica"/>
              </a:rPr>
              <a:t>7/25/16</a:t>
            </a:fld>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A906E21F-CD43-2147-9280-C995FF0C8D1D}" type="datetime1">
              <a:rPr lang="en-US" smtClean="0">
                <a:latin typeface="Helvetica"/>
                <a:cs typeface="Helvetica"/>
              </a:rPr>
              <a:t>7/25/16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D515DBEB-C878-9347-A7CB-62BCFC44ABD8}" type="datetime1">
              <a:rPr lang="en-US" smtClean="0">
                <a:latin typeface="Helvetica"/>
                <a:cs typeface="Helvetica"/>
              </a:rPr>
              <a:t>7/25/16</a:t>
            </a:fld>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fld id="{16E73F9E-0496-A14E-A7CB-8B0003637AEE}" type="datetime1">
              <a:rPr lang="en-US" smtClean="0">
                <a:latin typeface="Helvetica"/>
                <a:cs typeface="Helvetica"/>
              </a:rPr>
              <a:t>7/25/16</a:t>
            </a:fld>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3" name="Picture 2"/>
          <p:cNvPicPr>
            <a:picLocks noChangeAspect="1"/>
          </p:cNvPicPr>
          <p:nvPr userDrawn="1"/>
        </p:nvPicPr>
        <p:blipFill>
          <a:blip r:embed="rId12"/>
          <a:stretch>
            <a:fillRect/>
          </a:stretch>
        </p:blipFill>
        <p:spPr>
          <a:xfrm>
            <a:off x="6835775" y="6357635"/>
            <a:ext cx="1122892" cy="517411"/>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88" r:id="rId8"/>
    <p:sldLayoutId id="2147483689" r:id="rId9"/>
  </p:sldLayoutIdLst>
  <p:hf hdr="0" ftr="0" dt="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62518"/>
            <a:ext cx="8229600" cy="1074182"/>
          </a:xfrm>
        </p:spPr>
        <p:txBody>
          <a:bodyPr/>
          <a:lstStyle/>
          <a:p>
            <a:r>
              <a:rPr lang="en-US" sz="3200" dirty="0" smtClean="0">
                <a:solidFill>
                  <a:srgbClr val="C0504D"/>
                </a:solidFill>
              </a:rPr>
              <a:t>Planning for Proto</a:t>
            </a:r>
            <a:r>
              <a:rPr lang="en-US" sz="3200" dirty="0">
                <a:solidFill>
                  <a:srgbClr val="C0504D"/>
                </a:solidFill>
              </a:rPr>
              <a:t>-DUNE PD </a:t>
            </a:r>
            <a:r>
              <a:rPr lang="en-US" sz="3200" dirty="0" smtClean="0">
                <a:solidFill>
                  <a:srgbClr val="C0504D"/>
                </a:solidFill>
              </a:rPr>
              <a:t>Installation and Cabling at CERN</a:t>
            </a:r>
            <a:endParaRPr lang="en-US" sz="3200" dirty="0">
              <a:solidFill>
                <a:srgbClr val="C0504D"/>
              </a:solidFill>
            </a:endParaRPr>
          </a:p>
        </p:txBody>
      </p:sp>
      <p:sp>
        <p:nvSpPr>
          <p:cNvPr id="4" name="Content Placeholder 3"/>
          <p:cNvSpPr>
            <a:spLocks noGrp="1"/>
          </p:cNvSpPr>
          <p:nvPr>
            <p:ph idx="11"/>
          </p:nvPr>
        </p:nvSpPr>
        <p:spPr>
          <a:xfrm>
            <a:off x="454025" y="1851237"/>
            <a:ext cx="5684308" cy="1539663"/>
          </a:xfrm>
        </p:spPr>
        <p:txBody>
          <a:bodyPr>
            <a:normAutofit/>
          </a:bodyPr>
          <a:lstStyle/>
          <a:p>
            <a:pPr marL="0" indent="0">
              <a:buNone/>
            </a:pPr>
            <a:r>
              <a:rPr lang="en-US" dirty="0"/>
              <a:t>David </a:t>
            </a:r>
            <a:r>
              <a:rPr lang="en-US" dirty="0" smtClean="0"/>
              <a:t>Warner</a:t>
            </a:r>
          </a:p>
          <a:p>
            <a:pPr marL="0" indent="0">
              <a:buNone/>
            </a:pPr>
            <a:r>
              <a:rPr lang="en-US" dirty="0"/>
              <a:t>Colorado State </a:t>
            </a:r>
            <a:r>
              <a:rPr lang="en-US" dirty="0" smtClean="0"/>
              <a:t>University</a:t>
            </a:r>
          </a:p>
          <a:p>
            <a:pPr marL="0" indent="0">
              <a:buNone/>
            </a:pPr>
            <a:r>
              <a:rPr lang="en-US" dirty="0" smtClean="0"/>
              <a:t>August 2, 2016</a:t>
            </a:r>
          </a:p>
        </p:txBody>
      </p:sp>
    </p:spTree>
    <p:extLst>
      <p:ext uri="{BB962C8B-B14F-4D97-AF65-F5344CB8AC3E}">
        <p14:creationId xmlns:p14="http://schemas.microsoft.com/office/powerpoint/2010/main" val="150432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178886"/>
            <a:ext cx="8229600" cy="511149"/>
          </a:xfrm>
        </p:spPr>
        <p:txBody>
          <a:bodyPr/>
          <a:lstStyle/>
          <a:p>
            <a:pPr algn="l"/>
            <a:r>
              <a:rPr lang="en-US" sz="3200" b="0" dirty="0" smtClean="0">
                <a:solidFill>
                  <a:schemeClr val="accent2"/>
                </a:solidFill>
              </a:rPr>
              <a:t>PD Cabling</a:t>
            </a:r>
            <a:endParaRPr lang="en-US" sz="3200" b="0" dirty="0">
              <a:solidFill>
                <a:schemeClr val="accent2"/>
              </a:solidFill>
            </a:endParaRPr>
          </a:p>
        </p:txBody>
      </p:sp>
      <p:sp>
        <p:nvSpPr>
          <p:cNvPr id="8" name="Content Placeholder 7"/>
          <p:cNvSpPr>
            <a:spLocks noGrp="1"/>
          </p:cNvSpPr>
          <p:nvPr>
            <p:ph idx="11"/>
          </p:nvPr>
        </p:nvSpPr>
        <p:spPr>
          <a:xfrm>
            <a:off x="454029" y="1066801"/>
            <a:ext cx="8232771" cy="5080000"/>
          </a:xfrm>
        </p:spPr>
        <p:txBody>
          <a:bodyPr>
            <a:normAutofit/>
          </a:bodyPr>
          <a:lstStyle/>
          <a:p>
            <a:r>
              <a:rPr lang="en-US" dirty="0" smtClean="0"/>
              <a:t>PD cabling will occur concurrently with APA cold electronics installation.</a:t>
            </a:r>
          </a:p>
          <a:p>
            <a:r>
              <a:rPr lang="en-US" dirty="0" smtClean="0"/>
              <a:t>Each APA will have 10 Cat-6 PD cables to connect (5 in each of the APA side tubes)</a:t>
            </a:r>
          </a:p>
          <a:p>
            <a:r>
              <a:rPr lang="en-US" dirty="0" smtClean="0"/>
              <a:t>Immediately upon connection continuity checks to the </a:t>
            </a:r>
            <a:r>
              <a:rPr lang="en-US" dirty="0" err="1" smtClean="0"/>
              <a:t>SiPMs</a:t>
            </a:r>
            <a:r>
              <a:rPr lang="en-US" dirty="0" smtClean="0"/>
              <a:t> must be made.</a:t>
            </a:r>
            <a:endParaRPr lang="en-US" dirty="0"/>
          </a:p>
          <a:p>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Tree>
    <p:extLst>
      <p:ext uri="{BB962C8B-B14F-4D97-AF65-F5344CB8AC3E}">
        <p14:creationId xmlns:p14="http://schemas.microsoft.com/office/powerpoint/2010/main" val="358752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solidFill>
                  <a:srgbClr val="C0504D"/>
                </a:solidFill>
              </a:rPr>
              <a:t>Post-Installation Checkout (Cold Box)</a:t>
            </a:r>
            <a:endParaRPr lang="en-US" dirty="0">
              <a:solidFill>
                <a:srgbClr val="C0504D"/>
              </a:solidFill>
            </a:endParaRPr>
          </a:p>
        </p:txBody>
      </p:sp>
      <p:sp>
        <p:nvSpPr>
          <p:cNvPr id="7" name="Content Placeholder 6"/>
          <p:cNvSpPr>
            <a:spLocks noGrp="1"/>
          </p:cNvSpPr>
          <p:nvPr>
            <p:ph idx="11"/>
          </p:nvPr>
        </p:nvSpPr>
        <p:spPr/>
        <p:txBody>
          <a:bodyPr/>
          <a:lstStyle/>
          <a:p>
            <a:r>
              <a:rPr lang="en-US" dirty="0" smtClean="0"/>
              <a:t>Following installation of PDs (and APA cold electronics) the APA will be moved into a cryogenic “Cold box” for testing prior to installation in the cryostat</a:t>
            </a:r>
          </a:p>
          <a:p>
            <a:r>
              <a:rPr lang="en-US" dirty="0" smtClean="0"/>
              <a:t>The cold box will be light-tight, and will allow for operational testing of the PDs in a cold environment prior to installation.</a:t>
            </a:r>
          </a:p>
          <a:p>
            <a:r>
              <a:rPr lang="en-US" dirty="0" smtClean="0"/>
              <a:t>It will be possible to install VUV LEDs in the cold box to allow illuminated checkout.</a:t>
            </a:r>
          </a:p>
          <a:p>
            <a:r>
              <a:rPr lang="en-US" dirty="0" smtClean="0"/>
              <a:t>This test is planned to allow for full integration testing of the SSPs into the DAQ system, using all the cables which will be used in operation.</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Tree>
    <p:extLst>
      <p:ext uri="{BB962C8B-B14F-4D97-AF65-F5344CB8AC3E}">
        <p14:creationId xmlns:p14="http://schemas.microsoft.com/office/powerpoint/2010/main" val="377655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30718"/>
            <a:ext cx="8229600" cy="647102"/>
          </a:xfrm>
        </p:spPr>
        <p:txBody>
          <a:bodyPr/>
          <a:lstStyle/>
          <a:p>
            <a:r>
              <a:rPr lang="en-US" sz="3200" b="0" dirty="0" smtClean="0">
                <a:solidFill>
                  <a:srgbClr val="C0504D"/>
                </a:solidFill>
              </a:rPr>
              <a:t>Labor Requirements for PD installation/QC</a:t>
            </a:r>
            <a:endParaRPr lang="en-US" sz="3200" b="0" dirty="0">
              <a:solidFill>
                <a:srgbClr val="C0504D"/>
              </a:solidFill>
            </a:endParaRPr>
          </a:p>
        </p:txBody>
      </p:sp>
      <p:sp>
        <p:nvSpPr>
          <p:cNvPr id="3" name="Content Placeholder 2"/>
          <p:cNvSpPr>
            <a:spLocks noGrp="1"/>
          </p:cNvSpPr>
          <p:nvPr>
            <p:ph idx="11"/>
          </p:nvPr>
        </p:nvSpPr>
        <p:spPr>
          <a:xfrm>
            <a:off x="454029" y="800100"/>
            <a:ext cx="8232771" cy="5477972"/>
          </a:xfrm>
        </p:spPr>
        <p:txBody>
          <a:bodyPr/>
          <a:lstStyle/>
          <a:p>
            <a:r>
              <a:rPr lang="en-US" dirty="0" smtClean="0"/>
              <a:t>3 persons will be required for installation of the PDs</a:t>
            </a:r>
          </a:p>
          <a:p>
            <a:pPr lvl="1"/>
            <a:r>
              <a:rPr lang="en-US" dirty="0" smtClean="0"/>
              <a:t>1 scientist (Post doc)</a:t>
            </a:r>
          </a:p>
          <a:p>
            <a:pPr lvl="1"/>
            <a:r>
              <a:rPr lang="en-US" dirty="0" smtClean="0"/>
              <a:t>2 technicians (1 PD expert, 1 CERN technician for local support)</a:t>
            </a:r>
          </a:p>
          <a:p>
            <a:r>
              <a:rPr lang="en-US" dirty="0" smtClean="0"/>
              <a:t>Allowing for inefficiencies and our uncertainties remaining for vertical APA installation, perhaps as many as 5 days are required to install the PDs in 1 APA (2/day).</a:t>
            </a:r>
          </a:p>
          <a:p>
            <a:r>
              <a:rPr lang="en-US" dirty="0" smtClean="0"/>
              <a:t>In addition, materials handing support to receive, store and transport components.  Intermittent scientist and technician support will be required during APA installation into the cryostat to confirm cable connectivity while action can be taken to rectify problems (perhaps 1 hour total following APA installation).</a:t>
            </a:r>
          </a:p>
          <a:p>
            <a:pPr marL="0" indent="0">
              <a:buNone/>
            </a:pPr>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Tree>
    <p:extLst>
      <p:ext uri="{BB962C8B-B14F-4D97-AF65-F5344CB8AC3E}">
        <p14:creationId xmlns:p14="http://schemas.microsoft.com/office/powerpoint/2010/main" val="351302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C0504D"/>
                </a:solidFill>
              </a:rPr>
              <a:t>Safety</a:t>
            </a:r>
            <a:endParaRPr lang="en-US" dirty="0">
              <a:solidFill>
                <a:srgbClr val="C0504D"/>
              </a:solidFill>
            </a:endParaRPr>
          </a:p>
        </p:txBody>
      </p:sp>
      <p:sp>
        <p:nvSpPr>
          <p:cNvPr id="7" name="Content Placeholder 6"/>
          <p:cNvSpPr>
            <a:spLocks noGrp="1"/>
          </p:cNvSpPr>
          <p:nvPr>
            <p:ph idx="11"/>
          </p:nvPr>
        </p:nvSpPr>
        <p:spPr/>
        <p:txBody>
          <a:bodyPr>
            <a:normAutofit fontScale="77500" lnSpcReduction="20000"/>
          </a:bodyPr>
          <a:lstStyle/>
          <a:p>
            <a:r>
              <a:rPr lang="en-US" dirty="0" smtClean="0"/>
              <a:t>Installation and operation of the PD into the APA requires several potentially hazardous operations which must be coordinated with CERN Safety</a:t>
            </a:r>
          </a:p>
          <a:p>
            <a:pPr lvl="1"/>
            <a:r>
              <a:rPr lang="en-US" dirty="0" smtClean="0"/>
              <a:t>Initial testing may utilize a Po source to generate VUV photons</a:t>
            </a:r>
          </a:p>
          <a:p>
            <a:pPr lvl="1"/>
            <a:r>
              <a:rPr lang="en-US" dirty="0" smtClean="0"/>
              <a:t>Installation of PDs requires working at heights of up to 8m</a:t>
            </a:r>
          </a:p>
          <a:p>
            <a:pPr lvl="1"/>
            <a:r>
              <a:rPr lang="en-US" dirty="0" smtClean="0"/>
              <a:t>Installation of PDs requires a simple lifting platform for holding the PD during installation.</a:t>
            </a:r>
          </a:p>
          <a:p>
            <a:pPr lvl="1"/>
            <a:r>
              <a:rPr lang="en-US" dirty="0" smtClean="0"/>
              <a:t>Post-installation checkout is a cryogenic operation requiring approval from CERN</a:t>
            </a:r>
          </a:p>
          <a:p>
            <a:r>
              <a:rPr lang="en-US" dirty="0" smtClean="0"/>
              <a:t>PD modules are serialized upon fabrication and the tracking information is silk-screened onto the </a:t>
            </a:r>
            <a:r>
              <a:rPr lang="en-US" dirty="0" err="1" smtClean="0"/>
              <a:t>SiPM</a:t>
            </a:r>
            <a:r>
              <a:rPr lang="en-US" dirty="0" smtClean="0"/>
              <a:t> PCB to allow tracking.  This serialization and traceability requires approval at CERN</a:t>
            </a:r>
          </a:p>
          <a:p>
            <a:r>
              <a:rPr lang="en-US" dirty="0" smtClean="0"/>
              <a:t>All materials used in the PDs will need to be approved for use at CERN.</a:t>
            </a:r>
          </a:p>
          <a:p>
            <a:pPr lvl="1"/>
            <a:r>
              <a:rPr lang="en-US" dirty="0" smtClean="0"/>
              <a:t>Special consideration will be given to materials such at TPB coated bars and acrylic, which may pose a health or fire hazard.</a:t>
            </a:r>
          </a:p>
          <a:p>
            <a:r>
              <a:rPr lang="en-US" dirty="0" smtClean="0"/>
              <a:t>The PD Team is in contact with Olga </a:t>
            </a:r>
            <a:r>
              <a:rPr lang="en-US" dirty="0" err="1" smtClean="0"/>
              <a:t>Beltramello</a:t>
            </a:r>
            <a:r>
              <a:rPr lang="en-US" dirty="0" smtClean="0"/>
              <a:t> at CERN who is acting as the </a:t>
            </a:r>
            <a:r>
              <a:rPr lang="en-US" dirty="0" err="1" smtClean="0"/>
              <a:t>ProtoDUNE</a:t>
            </a:r>
            <a:r>
              <a:rPr lang="en-US" dirty="0" smtClean="0"/>
              <a:t> interface with CERN safety.  We will work closely with her to insure all CERN safety requirements are met.</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spTree>
    <p:extLst>
      <p:ext uri="{BB962C8B-B14F-4D97-AF65-F5344CB8AC3E}">
        <p14:creationId xmlns:p14="http://schemas.microsoft.com/office/powerpoint/2010/main" val="229931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solidFill>
                  <a:srgbClr val="C0504D"/>
                </a:solidFill>
              </a:rPr>
              <a:t>Conclusions</a:t>
            </a:r>
            <a:endParaRPr lang="en-US" sz="3200" b="0" dirty="0">
              <a:solidFill>
                <a:srgbClr val="C0504D"/>
              </a:solidFill>
            </a:endParaRPr>
          </a:p>
        </p:txBody>
      </p:sp>
      <p:sp>
        <p:nvSpPr>
          <p:cNvPr id="6" name="Content Placeholder 5"/>
          <p:cNvSpPr>
            <a:spLocks noGrp="1"/>
          </p:cNvSpPr>
          <p:nvPr>
            <p:ph idx="11"/>
          </p:nvPr>
        </p:nvSpPr>
        <p:spPr/>
        <p:txBody>
          <a:bodyPr>
            <a:normAutofit fontScale="77500" lnSpcReduction="20000"/>
          </a:bodyPr>
          <a:lstStyle/>
          <a:p>
            <a:r>
              <a:rPr lang="en-US" dirty="0" smtClean="0"/>
              <a:t>The majority of PD components are scheduled to arrive in March through June 2017</a:t>
            </a:r>
          </a:p>
          <a:p>
            <a:pPr lvl="1"/>
            <a:r>
              <a:rPr lang="en-US" dirty="0" smtClean="0"/>
              <a:t>CERN help will be needed to receive the equipment</a:t>
            </a:r>
          </a:p>
          <a:p>
            <a:pPr lvl="1"/>
            <a:r>
              <a:rPr lang="en-US" dirty="0" smtClean="0"/>
              <a:t>We will require something like 4m X 4m for storage until we are ready to install</a:t>
            </a:r>
          </a:p>
          <a:p>
            <a:r>
              <a:rPr lang="en-US" dirty="0" smtClean="0"/>
              <a:t>PD testing into the APAs will require a clean, light-filtered area approximately 2m X 5m</a:t>
            </a:r>
          </a:p>
          <a:p>
            <a:r>
              <a:rPr lang="en-US" dirty="0" smtClean="0"/>
              <a:t>APA oriented vertically during installation</a:t>
            </a:r>
          </a:p>
          <a:p>
            <a:r>
              <a:rPr lang="en-US" dirty="0" smtClean="0"/>
              <a:t>The PD group will send over a test scanner to allow us to re-test all APAs prior to installation</a:t>
            </a:r>
          </a:p>
          <a:p>
            <a:pPr lvl="1"/>
            <a:r>
              <a:rPr lang="en-US" dirty="0" smtClean="0"/>
              <a:t>Testing &amp; installing a single PD will require ~ 2 hours</a:t>
            </a:r>
          </a:p>
          <a:p>
            <a:pPr lvl="1"/>
            <a:r>
              <a:rPr lang="en-US" dirty="0" smtClean="0"/>
              <a:t>Installing the PDs in a single APA will require 5 days</a:t>
            </a:r>
          </a:p>
          <a:p>
            <a:r>
              <a:rPr lang="en-US" dirty="0" smtClean="0"/>
              <a:t>Approximately 3 people will be required to install PDs</a:t>
            </a:r>
          </a:p>
          <a:p>
            <a:pPr lvl="1"/>
            <a:r>
              <a:rPr lang="en-US" dirty="0" smtClean="0"/>
              <a:t>1 scientist (Post-doc level)</a:t>
            </a:r>
          </a:p>
          <a:p>
            <a:pPr lvl="1"/>
            <a:r>
              <a:rPr lang="en-US" dirty="0" smtClean="0"/>
              <a:t>1 expert technician (PD specific)</a:t>
            </a:r>
          </a:p>
          <a:p>
            <a:pPr lvl="1"/>
            <a:r>
              <a:rPr lang="en-US" dirty="0" smtClean="0"/>
              <a:t>1 local (CERN-supplied) technician</a:t>
            </a:r>
          </a:p>
          <a:p>
            <a:pPr lvl="1"/>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spTree>
    <p:extLst>
      <p:ext uri="{BB962C8B-B14F-4D97-AF65-F5344CB8AC3E}">
        <p14:creationId xmlns:p14="http://schemas.microsoft.com/office/powerpoint/2010/main" val="192055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smtClean="0">
                <a:solidFill>
                  <a:srgbClr val="C0504D"/>
                </a:solidFill>
              </a:rPr>
              <a:t>Special Testing Tools</a:t>
            </a:r>
            <a:endParaRPr lang="en-US" sz="3200" b="0" dirty="0">
              <a:solidFill>
                <a:srgbClr val="C0504D"/>
              </a:solidFill>
            </a:endParaRPr>
          </a:p>
        </p:txBody>
      </p:sp>
      <p:sp>
        <p:nvSpPr>
          <p:cNvPr id="6" name="Content Placeholder 5"/>
          <p:cNvSpPr>
            <a:spLocks noGrp="1"/>
          </p:cNvSpPr>
          <p:nvPr>
            <p:ph idx="11"/>
          </p:nvPr>
        </p:nvSpPr>
        <p:spPr/>
        <p:txBody>
          <a:bodyPr>
            <a:normAutofit fontScale="92500" lnSpcReduction="20000"/>
          </a:bodyPr>
          <a:lstStyle/>
          <a:p>
            <a:r>
              <a:rPr lang="en-US" dirty="0" smtClean="0"/>
              <a:t>The PD group will ship a dark box/automated scanner to CERN</a:t>
            </a:r>
          </a:p>
          <a:p>
            <a:pPr lvl="1"/>
            <a:r>
              <a:rPr lang="en-US" dirty="0" smtClean="0"/>
              <a:t>The dark box requires approximately 2.5m X 0.7m floor space, 0.45m tall (sits on table)</a:t>
            </a:r>
          </a:p>
          <a:p>
            <a:pPr lvl="1"/>
            <a:r>
              <a:rPr lang="en-US" dirty="0" smtClean="0"/>
              <a:t>Needs ~2.5m space in front for sliding in PD module</a:t>
            </a:r>
          </a:p>
          <a:p>
            <a:r>
              <a:rPr lang="en-US" dirty="0" smtClean="0"/>
              <a:t>The automated scanner will require some space (~ 0.8m X 2m) desktop space for stand-alone DAQ</a:t>
            </a:r>
          </a:p>
          <a:p>
            <a:r>
              <a:rPr lang="en-US" dirty="0" smtClean="0"/>
              <a:t>All PD modules will undergo final checkout in the scanner box (inside the clean room) immediately prior to installation</a:t>
            </a:r>
          </a:p>
          <a:p>
            <a:r>
              <a:rPr lang="en-US" dirty="0" smtClean="0"/>
              <a:t>The scanner contains an automated moving scanner head which is planned to illuminate the PD module under test with a VUV spot</a:t>
            </a:r>
          </a:p>
          <a:p>
            <a:pPr lvl="1"/>
            <a:r>
              <a:rPr lang="en-US" dirty="0" smtClean="0"/>
              <a:t>Scanner head will generate VUV light using gaseous argon, with either laser ionization or alpha source activation.</a:t>
            </a:r>
            <a:endParaRPr lang="en-US" dirty="0"/>
          </a:p>
          <a:p>
            <a:pPr lvl="1"/>
            <a:r>
              <a:rPr lang="en-US" dirty="0" smtClean="0"/>
              <a:t>CERN safety procedures for handling small radioactive check sources (100 </a:t>
            </a:r>
            <a:r>
              <a:rPr lang="en-US" dirty="0" err="1" smtClean="0"/>
              <a:t>kBq</a:t>
            </a:r>
            <a:r>
              <a:rPr lang="en-US" dirty="0" smtClean="0"/>
              <a:t> Po 210) and/or UV lasers (power currently unspecified) need to be checked.</a:t>
            </a:r>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spTree>
    <p:extLst>
      <p:ext uri="{BB962C8B-B14F-4D97-AF65-F5344CB8AC3E}">
        <p14:creationId xmlns:p14="http://schemas.microsoft.com/office/powerpoint/2010/main" val="1195836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2"/>
                </a:solidFill>
              </a:rPr>
              <a:t>Outline</a:t>
            </a:r>
            <a:endParaRPr lang="en-US" dirty="0">
              <a:solidFill>
                <a:schemeClr val="accent2"/>
              </a:solidFill>
            </a:endParaRPr>
          </a:p>
        </p:txBody>
      </p:sp>
      <p:sp>
        <p:nvSpPr>
          <p:cNvPr id="7" name="Content Placeholder 6"/>
          <p:cNvSpPr>
            <a:spLocks noGrp="1"/>
          </p:cNvSpPr>
          <p:nvPr>
            <p:ph idx="11"/>
          </p:nvPr>
        </p:nvSpPr>
        <p:spPr/>
        <p:txBody>
          <a:bodyPr/>
          <a:lstStyle/>
          <a:p>
            <a:r>
              <a:rPr lang="en-US" dirty="0" smtClean="0"/>
              <a:t>Shipping and Delivery to CERN</a:t>
            </a:r>
          </a:p>
          <a:p>
            <a:r>
              <a:rPr lang="en-US" dirty="0" smtClean="0"/>
              <a:t>Pre-installation checkout</a:t>
            </a:r>
          </a:p>
          <a:p>
            <a:r>
              <a:rPr lang="en-US" dirty="0" smtClean="0"/>
              <a:t>PD Installation</a:t>
            </a:r>
          </a:p>
          <a:p>
            <a:r>
              <a:rPr lang="en-US" dirty="0" smtClean="0"/>
              <a:t>Post-Installation checkout (Cold box)</a:t>
            </a:r>
          </a:p>
          <a:p>
            <a:r>
              <a:rPr lang="en-US" dirty="0" smtClean="0"/>
              <a:t>Labor required</a:t>
            </a:r>
          </a:p>
          <a:p>
            <a:r>
              <a:rPr lang="en-US" dirty="0" smtClean="0"/>
              <a:t>Safety</a:t>
            </a:r>
          </a:p>
          <a:p>
            <a:r>
              <a:rPr lang="en-US" dirty="0" smtClean="0"/>
              <a:t>Conclusions</a:t>
            </a:r>
          </a:p>
          <a:p>
            <a:pPr marL="0" indent="0">
              <a:buNone/>
            </a:pPr>
            <a:endParaRPr lang="en-US" dirty="0">
              <a:solidFill>
                <a:srgbClr val="B65A1F"/>
              </a:solidFill>
            </a:endParaRPr>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Tree>
    <p:extLst>
      <p:ext uri="{BB962C8B-B14F-4D97-AF65-F5344CB8AC3E}">
        <p14:creationId xmlns:p14="http://schemas.microsoft.com/office/powerpoint/2010/main" val="283231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138967"/>
            <a:ext cx="8229600" cy="647102"/>
          </a:xfrm>
        </p:spPr>
        <p:txBody>
          <a:bodyPr/>
          <a:lstStyle/>
          <a:p>
            <a:r>
              <a:rPr lang="en-US" sz="2800" b="0" dirty="0">
                <a:solidFill>
                  <a:srgbClr val="C0504D"/>
                </a:solidFill>
              </a:rPr>
              <a:t>Shipping to CERN (initial estimates)</a:t>
            </a:r>
          </a:p>
        </p:txBody>
      </p:sp>
      <p:sp>
        <p:nvSpPr>
          <p:cNvPr id="6" name="Content Placeholder 5"/>
          <p:cNvSpPr>
            <a:spLocks noGrp="1"/>
          </p:cNvSpPr>
          <p:nvPr>
            <p:ph idx="11"/>
          </p:nvPr>
        </p:nvSpPr>
        <p:spPr>
          <a:xfrm>
            <a:off x="450855" y="648970"/>
            <a:ext cx="8232771" cy="5599430"/>
          </a:xfrm>
        </p:spPr>
        <p:txBody>
          <a:bodyPr>
            <a:normAutofit fontScale="92500" lnSpcReduction="10000"/>
          </a:bodyPr>
          <a:lstStyle/>
          <a:p>
            <a:r>
              <a:rPr lang="en-US" dirty="0"/>
              <a:t>S</a:t>
            </a:r>
            <a:r>
              <a:rPr lang="en-US" dirty="0" smtClean="0"/>
              <a:t>hipping </a:t>
            </a:r>
          </a:p>
          <a:p>
            <a:pPr lvl="1"/>
            <a:r>
              <a:rPr lang="en-US" dirty="0" smtClean="0"/>
              <a:t>PD components will begin to arrive at CERN in </a:t>
            </a:r>
            <a:r>
              <a:rPr lang="en-US" dirty="0" smtClean="0"/>
              <a:t>May </a:t>
            </a:r>
            <a:r>
              <a:rPr lang="en-US" dirty="0" smtClean="0"/>
              <a:t>2017, with most components </a:t>
            </a:r>
            <a:r>
              <a:rPr lang="en-US" dirty="0" smtClean="0"/>
              <a:t>arriving on-site during the summer of 2017</a:t>
            </a:r>
            <a:endParaRPr lang="en-US" dirty="0" smtClean="0"/>
          </a:p>
          <a:p>
            <a:pPr lvl="1"/>
            <a:r>
              <a:rPr lang="en-US" dirty="0" smtClean="0"/>
              <a:t>The PD modules will ship to CERN by air in 6 crates, approximately 85cm X 85cm X 250cm, weighing ~ 200 kg</a:t>
            </a:r>
          </a:p>
          <a:p>
            <a:pPr lvl="2"/>
            <a:r>
              <a:rPr lang="en-US" dirty="0" smtClean="0"/>
              <a:t>10 PDs + 2 spare per crate</a:t>
            </a:r>
          </a:p>
          <a:p>
            <a:pPr lvl="1"/>
            <a:r>
              <a:rPr lang="en-US" dirty="0" smtClean="0"/>
              <a:t>Electronics (24 modules?) will ship to CERN a currently unspecified number of containers, but the total volume should be ~ 2 or 3m</a:t>
            </a:r>
            <a:r>
              <a:rPr lang="en-US" baseline="30000" dirty="0" smtClean="0"/>
              <a:t>3</a:t>
            </a:r>
            <a:endParaRPr lang="en-US" dirty="0" smtClean="0"/>
          </a:p>
          <a:p>
            <a:pPr lvl="1"/>
            <a:r>
              <a:rPr lang="en-US" dirty="0" smtClean="0"/>
              <a:t>Cables will ship in 6 crates (1 per APA) ~ 85cm X 85cm X 85cm, weighing ~ 100kg each</a:t>
            </a:r>
          </a:p>
          <a:p>
            <a:pPr lvl="1"/>
            <a:r>
              <a:rPr lang="en-US" dirty="0" smtClean="0"/>
              <a:t>PD QC scanner will ship in a crate ~ 1.2m X 1.2m X 3m, weighing ~250kg</a:t>
            </a:r>
          </a:p>
          <a:p>
            <a:pPr lvl="1"/>
            <a:r>
              <a:rPr lang="en-US" dirty="0" smtClean="0"/>
              <a:t>Help will be required from CERN to receive, store and transport the crates on site</a:t>
            </a:r>
          </a:p>
          <a:p>
            <a:r>
              <a:rPr lang="en-US" dirty="0" smtClean="0"/>
              <a:t>No </a:t>
            </a:r>
            <a:r>
              <a:rPr lang="en-US" dirty="0" smtClean="0"/>
              <a:t>on-site assembly or fabrication of PDs is expected at this time</a:t>
            </a:r>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Tree>
    <p:extLst>
      <p:ext uri="{BB962C8B-B14F-4D97-AF65-F5344CB8AC3E}">
        <p14:creationId xmlns:p14="http://schemas.microsoft.com/office/powerpoint/2010/main" val="93136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l"/>
            <a:r>
              <a:rPr lang="en-US" sz="3200" b="0" dirty="0" smtClean="0">
                <a:solidFill>
                  <a:srgbClr val="C0504D"/>
                </a:solidFill>
              </a:rPr>
              <a:t>PD Pre-Installation Testing</a:t>
            </a:r>
            <a:endParaRPr lang="en-US" sz="3200" b="0" dirty="0">
              <a:solidFill>
                <a:srgbClr val="C0504D"/>
              </a:solidFill>
            </a:endParaRPr>
          </a:p>
        </p:txBody>
      </p:sp>
      <p:sp>
        <p:nvSpPr>
          <p:cNvPr id="4" name="Content Placeholder 3"/>
          <p:cNvSpPr>
            <a:spLocks noGrp="1"/>
          </p:cNvSpPr>
          <p:nvPr>
            <p:ph idx="11"/>
          </p:nvPr>
        </p:nvSpPr>
        <p:spPr/>
        <p:txBody>
          <a:bodyPr>
            <a:normAutofit fontScale="92500"/>
          </a:bodyPr>
          <a:lstStyle/>
          <a:p>
            <a:r>
              <a:rPr lang="en-US" dirty="0" smtClean="0"/>
              <a:t>PD pre-installation testing will occur in a full-length dark box with a scanning VUV light source capable of scanning 2 PDs at once (Identical to the warm scanner used during fabrication of PD modules).</a:t>
            </a:r>
          </a:p>
          <a:p>
            <a:r>
              <a:rPr lang="en-US" dirty="0" smtClean="0"/>
              <a:t>Approximately 2 hours will be required per PD scan. (Details of scanner and scan in Buchanan QA presentation)</a:t>
            </a:r>
          </a:p>
          <a:p>
            <a:r>
              <a:rPr lang="en-US" dirty="0" smtClean="0"/>
              <a:t>A PD pre-installation testing area approximately 2m X 5m is required.</a:t>
            </a:r>
          </a:p>
          <a:p>
            <a:r>
              <a:rPr lang="en-US" dirty="0" smtClean="0"/>
              <a:t>The assembly area should be a class 100,000 clean assembly area, with UV filtering (&lt;450 nm) on ambient light.</a:t>
            </a:r>
          </a:p>
          <a:p>
            <a:r>
              <a:rPr lang="en-US" dirty="0" smtClean="0"/>
              <a:t>Following removal from packaging, and throughout PD installation and testing, the APAs must be protected from prolonged exposure to unfiltered light at all times.</a:t>
            </a:r>
          </a:p>
          <a:p>
            <a:r>
              <a:rPr lang="en-US" dirty="0" smtClean="0"/>
              <a:t>Humidity control may also be required, which is currently under investigation</a:t>
            </a:r>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Tree>
    <p:extLst>
      <p:ext uri="{BB962C8B-B14F-4D97-AF65-F5344CB8AC3E}">
        <p14:creationId xmlns:p14="http://schemas.microsoft.com/office/powerpoint/2010/main" val="385142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4025" y="230388"/>
            <a:ext cx="8229600" cy="701902"/>
          </a:xfrm>
        </p:spPr>
        <p:txBody>
          <a:bodyPr/>
          <a:lstStyle/>
          <a:p>
            <a:r>
              <a:rPr lang="en-US" dirty="0" smtClean="0">
                <a:solidFill>
                  <a:srgbClr val="C0504D"/>
                </a:solidFill>
              </a:rPr>
              <a:t>CERN Installation:</a:t>
            </a:r>
            <a:br>
              <a:rPr lang="en-US" dirty="0" smtClean="0">
                <a:solidFill>
                  <a:srgbClr val="C0504D"/>
                </a:solidFill>
              </a:rPr>
            </a:br>
            <a:r>
              <a:rPr lang="en-US" dirty="0" smtClean="0">
                <a:solidFill>
                  <a:srgbClr val="C0504D"/>
                </a:solidFill>
              </a:rPr>
              <a:t> Clean Room</a:t>
            </a:r>
            <a:endParaRPr lang="en-US" dirty="0">
              <a:solidFill>
                <a:srgbClr val="C0504D"/>
              </a:solidFill>
            </a:endParaRPr>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pic>
        <p:nvPicPr>
          <p:cNvPr id="11" name="Picture Placeholder 10"/>
          <p:cNvPicPr>
            <a:picLocks noGrp="1" noChangeAspect="1"/>
          </p:cNvPicPr>
          <p:nvPr>
            <p:ph type="pic" idx="1"/>
          </p:nvPr>
        </p:nvPicPr>
        <p:blipFill>
          <a:blip r:embed="rId2"/>
          <a:srcRect l="-10855" r="-10855"/>
          <a:stretch>
            <a:fillRect/>
          </a:stretch>
        </p:blipFill>
        <p:spPr>
          <a:xfrm>
            <a:off x="454025" y="1599670"/>
            <a:ext cx="8229600" cy="4487650"/>
          </a:xfrm>
          <a:prstGeom prst="rect">
            <a:avLst/>
          </a:prstGeom>
        </p:spPr>
      </p:pic>
    </p:spTree>
    <p:extLst>
      <p:ext uri="{BB962C8B-B14F-4D97-AF65-F5344CB8AC3E}">
        <p14:creationId xmlns:p14="http://schemas.microsoft.com/office/powerpoint/2010/main" val="97795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4026" y="0"/>
            <a:ext cx="8229600" cy="647102"/>
          </a:xfrm>
        </p:spPr>
        <p:txBody>
          <a:bodyPr/>
          <a:lstStyle/>
          <a:p>
            <a:r>
              <a:rPr lang="en-US" dirty="0" smtClean="0">
                <a:solidFill>
                  <a:srgbClr val="C0504D"/>
                </a:solidFill>
              </a:rPr>
              <a:t>TPC Installation Clean Room</a:t>
            </a:r>
            <a:endParaRPr lang="en-US" dirty="0">
              <a:solidFill>
                <a:srgbClr val="C0504D"/>
              </a:solidFill>
            </a:endParaRPr>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pic>
        <p:nvPicPr>
          <p:cNvPr id="12" name="Picture Placeholder 11" descr="screenshot798.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397" b="12397"/>
          <a:stretch>
            <a:fillRect/>
          </a:stretch>
        </p:blipFill>
        <p:spPr>
          <a:xfrm>
            <a:off x="394759" y="647102"/>
            <a:ext cx="8229600" cy="5009097"/>
          </a:xfrm>
        </p:spPr>
      </p:pic>
      <p:sp>
        <p:nvSpPr>
          <p:cNvPr id="13" name="TextBox 12"/>
          <p:cNvSpPr txBox="1"/>
          <p:nvPr/>
        </p:nvSpPr>
        <p:spPr>
          <a:xfrm>
            <a:off x="4910667" y="5658149"/>
            <a:ext cx="1813317" cy="646331"/>
          </a:xfrm>
          <a:prstGeom prst="rect">
            <a:avLst/>
          </a:prstGeom>
          <a:noFill/>
        </p:spPr>
        <p:txBody>
          <a:bodyPr wrap="none" rtlCol="0">
            <a:spAutoFit/>
          </a:bodyPr>
          <a:lstStyle/>
          <a:p>
            <a:r>
              <a:rPr lang="en-US" dirty="0" smtClean="0"/>
              <a:t>Possible </a:t>
            </a:r>
            <a:r>
              <a:rPr lang="en-US" dirty="0" smtClean="0"/>
              <a:t>PD </a:t>
            </a:r>
            <a:endParaRPr lang="en-US" dirty="0" smtClean="0"/>
          </a:p>
          <a:p>
            <a:r>
              <a:rPr lang="en-US" dirty="0" smtClean="0"/>
              <a:t>Installation Areas</a:t>
            </a:r>
            <a:endParaRPr lang="en-US" dirty="0"/>
          </a:p>
        </p:txBody>
      </p:sp>
      <p:cxnSp>
        <p:nvCxnSpPr>
          <p:cNvPr id="15" name="Straight Arrow Connector 14"/>
          <p:cNvCxnSpPr>
            <a:stCxn id="13" idx="1"/>
          </p:cNvCxnSpPr>
          <p:nvPr/>
        </p:nvCxnSpPr>
        <p:spPr>
          <a:xfrm flipH="1" flipV="1">
            <a:off x="4207933" y="4064000"/>
            <a:ext cx="702734" cy="191731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13" idx="1"/>
          </p:cNvCxnSpPr>
          <p:nvPr/>
        </p:nvCxnSpPr>
        <p:spPr>
          <a:xfrm flipH="1" flipV="1">
            <a:off x="2963333" y="3268133"/>
            <a:ext cx="1947334" cy="271318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31372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67"/>
            <a:ext cx="8229600" cy="647102"/>
          </a:xfrm>
        </p:spPr>
        <p:txBody>
          <a:bodyPr/>
          <a:lstStyle/>
          <a:p>
            <a:r>
              <a:rPr lang="en-US" sz="3200" b="0" dirty="0" smtClean="0">
                <a:solidFill>
                  <a:srgbClr val="C0504D"/>
                </a:solidFill>
              </a:rPr>
              <a:t>PD Installation in APAs</a:t>
            </a:r>
            <a:endParaRPr lang="en-US" sz="3200" b="0" dirty="0">
              <a:solidFill>
                <a:srgbClr val="C0504D"/>
              </a:solidFill>
            </a:endParaRPr>
          </a:p>
        </p:txBody>
      </p:sp>
      <p:sp>
        <p:nvSpPr>
          <p:cNvPr id="6" name="Content Placeholder 5"/>
          <p:cNvSpPr>
            <a:spLocks noGrp="1"/>
          </p:cNvSpPr>
          <p:nvPr>
            <p:ph idx="11"/>
          </p:nvPr>
        </p:nvSpPr>
        <p:spPr>
          <a:xfrm>
            <a:off x="457200" y="674370"/>
            <a:ext cx="8232771" cy="5574030"/>
          </a:xfrm>
        </p:spPr>
        <p:txBody>
          <a:bodyPr>
            <a:normAutofit fontScale="92500" lnSpcReduction="10000"/>
          </a:bodyPr>
          <a:lstStyle/>
          <a:p>
            <a:pPr marL="0" indent="0">
              <a:buNone/>
            </a:pPr>
            <a:endParaRPr lang="en-US" dirty="0" smtClean="0"/>
          </a:p>
          <a:p>
            <a:r>
              <a:rPr lang="en-US" dirty="0" smtClean="0"/>
              <a:t>Installation of PDs is planned to happen with the APA frames rotated vertically</a:t>
            </a:r>
          </a:p>
          <a:p>
            <a:r>
              <a:rPr lang="en-US" dirty="0" smtClean="0"/>
              <a:t>Installation follows the following rough outline:</a:t>
            </a:r>
          </a:p>
          <a:p>
            <a:pPr lvl="1"/>
            <a:r>
              <a:rPr lang="en-US" dirty="0" smtClean="0"/>
              <a:t>PD is tested in PD scanner (while previous installation is occurring)</a:t>
            </a:r>
          </a:p>
          <a:p>
            <a:pPr lvl="1"/>
            <a:r>
              <a:rPr lang="en-US" dirty="0" smtClean="0"/>
              <a:t>Beginning at the top position, a PD </a:t>
            </a:r>
            <a:r>
              <a:rPr lang="en-US" dirty="0"/>
              <a:t>c</a:t>
            </a:r>
            <a:r>
              <a:rPr lang="en-US" dirty="0" smtClean="0"/>
              <a:t>ryogenic cable is pulled through the frame using “Fish tape” positioned in frame during assembly</a:t>
            </a:r>
          </a:p>
          <a:p>
            <a:pPr lvl="1"/>
            <a:r>
              <a:rPr lang="en-US" dirty="0" smtClean="0"/>
              <a:t>PD to be installed is positioned in “PD lift” and lifted to position.</a:t>
            </a:r>
          </a:p>
          <a:p>
            <a:pPr lvl="1"/>
            <a:r>
              <a:rPr lang="en-US" dirty="0" smtClean="0"/>
              <a:t>PD is slid into APA frame and fastened into position</a:t>
            </a:r>
          </a:p>
          <a:p>
            <a:pPr lvl="1"/>
            <a:r>
              <a:rPr lang="en-US" dirty="0" smtClean="0"/>
              <a:t>Short haul cable is connected &amp; connectivity tested at far end of short haul cable.</a:t>
            </a:r>
          </a:p>
          <a:p>
            <a:pPr lvl="1"/>
            <a:r>
              <a:rPr lang="en-US" dirty="0" smtClean="0"/>
              <a:t>PD installation lift is lowered to ground position and process repeated</a:t>
            </a:r>
          </a:p>
          <a:p>
            <a:pPr lvl="1"/>
            <a:r>
              <a:rPr lang="en-US" dirty="0" smtClean="0"/>
              <a:t>After 5 PDs are installed in one side of APA, the PD installation structure is moved to the other side of the APA (or the APA is moved) and the process is repeated</a:t>
            </a:r>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spTree>
    <p:extLst>
      <p:ext uri="{BB962C8B-B14F-4D97-AF65-F5344CB8AC3E}">
        <p14:creationId xmlns:p14="http://schemas.microsoft.com/office/powerpoint/2010/main" val="839085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67"/>
            <a:ext cx="8229600" cy="647102"/>
          </a:xfrm>
        </p:spPr>
        <p:txBody>
          <a:bodyPr/>
          <a:lstStyle/>
          <a:p>
            <a:r>
              <a:rPr lang="en-US" b="0" dirty="0">
                <a:solidFill>
                  <a:srgbClr val="C0504D"/>
                </a:solidFill>
              </a:rPr>
              <a:t>PD Installation in APAs</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pic>
        <p:nvPicPr>
          <p:cNvPr id="7" name="Content Placeholder 6" descr="screenshot651.jpg"/>
          <p:cNvPicPr>
            <a:picLocks noGrp="1" noChangeAspect="1"/>
          </p:cNvPicPr>
          <p:nvPr>
            <p:ph idx="11"/>
          </p:nvPr>
        </p:nvPicPr>
        <p:blipFill>
          <a:blip r:embed="rId2">
            <a:extLst>
              <a:ext uri="{28A0092B-C50C-407E-A947-70E740481C1C}">
                <a14:useLocalDpi xmlns:a14="http://schemas.microsoft.com/office/drawing/2010/main" val="0"/>
              </a:ext>
            </a:extLst>
          </a:blip>
          <a:srcRect t="-4153" b="-4153"/>
          <a:stretch>
            <a:fillRect/>
          </a:stretch>
        </p:blipFill>
        <p:spPr>
          <a:xfrm>
            <a:off x="457200" y="1004570"/>
            <a:ext cx="3990750" cy="5031626"/>
          </a:xfrm>
        </p:spPr>
      </p:pic>
      <p:pic>
        <p:nvPicPr>
          <p:cNvPr id="8" name="Content Placeholder 7" descr="screenshot652.jpg"/>
          <p:cNvPicPr>
            <a:picLocks noGrp="1" noChangeAspect="1"/>
          </p:cNvPicPr>
          <p:nvPr>
            <p:ph idx="12"/>
          </p:nvPr>
        </p:nvPicPr>
        <p:blipFill>
          <a:blip r:embed="rId3">
            <a:extLst>
              <a:ext uri="{28A0092B-C50C-407E-A947-70E740481C1C}">
                <a14:useLocalDpi xmlns:a14="http://schemas.microsoft.com/office/drawing/2010/main" val="0"/>
              </a:ext>
            </a:extLst>
          </a:blip>
          <a:srcRect t="-7081" b="-7081"/>
          <a:stretch>
            <a:fillRect/>
          </a:stretch>
        </p:blipFill>
        <p:spPr>
          <a:xfrm>
            <a:off x="4564653" y="862268"/>
            <a:ext cx="4261847" cy="5373432"/>
          </a:xfrm>
        </p:spPr>
      </p:pic>
      <p:sp>
        <p:nvSpPr>
          <p:cNvPr id="9" name="TextBox 8"/>
          <p:cNvSpPr txBox="1"/>
          <p:nvPr/>
        </p:nvSpPr>
        <p:spPr>
          <a:xfrm>
            <a:off x="1130300" y="5895464"/>
            <a:ext cx="2362245" cy="369332"/>
          </a:xfrm>
          <a:prstGeom prst="rect">
            <a:avLst/>
          </a:prstGeom>
          <a:noFill/>
        </p:spPr>
        <p:txBody>
          <a:bodyPr wrap="none" rtlCol="0">
            <a:spAutoFit/>
          </a:bodyPr>
          <a:lstStyle/>
          <a:p>
            <a:r>
              <a:rPr lang="en-US" dirty="0" smtClean="0"/>
              <a:t>Plan view in cleanroom</a:t>
            </a:r>
            <a:endParaRPr lang="en-US" dirty="0"/>
          </a:p>
        </p:txBody>
      </p:sp>
      <p:sp>
        <p:nvSpPr>
          <p:cNvPr id="11" name="TextBox 10"/>
          <p:cNvSpPr txBox="1"/>
          <p:nvPr/>
        </p:nvSpPr>
        <p:spPr>
          <a:xfrm>
            <a:off x="1905000" y="4266168"/>
            <a:ext cx="601021" cy="369332"/>
          </a:xfrm>
          <a:prstGeom prst="rect">
            <a:avLst/>
          </a:prstGeom>
          <a:noFill/>
        </p:spPr>
        <p:txBody>
          <a:bodyPr wrap="none" rtlCol="0">
            <a:spAutoFit/>
          </a:bodyPr>
          <a:lstStyle/>
          <a:p>
            <a:r>
              <a:rPr lang="en-US" dirty="0" smtClean="0"/>
              <a:t>~2m</a:t>
            </a:r>
            <a:endParaRPr lang="en-US" dirty="0"/>
          </a:p>
        </p:txBody>
      </p:sp>
      <p:cxnSp>
        <p:nvCxnSpPr>
          <p:cNvPr id="13" name="Straight Arrow Connector 12"/>
          <p:cNvCxnSpPr/>
          <p:nvPr/>
        </p:nvCxnSpPr>
        <p:spPr>
          <a:xfrm flipH="1">
            <a:off x="1642533" y="4470400"/>
            <a:ext cx="2624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506021" y="4470400"/>
            <a:ext cx="3303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41512" y="3085067"/>
            <a:ext cx="601021" cy="369332"/>
          </a:xfrm>
          <a:prstGeom prst="rect">
            <a:avLst/>
          </a:prstGeom>
          <a:noFill/>
        </p:spPr>
        <p:txBody>
          <a:bodyPr wrap="none" rtlCol="0">
            <a:spAutoFit/>
          </a:bodyPr>
          <a:lstStyle/>
          <a:p>
            <a:r>
              <a:rPr lang="en-US" dirty="0" smtClean="0"/>
              <a:t>~5m</a:t>
            </a:r>
            <a:endParaRPr lang="en-US" dirty="0"/>
          </a:p>
        </p:txBody>
      </p:sp>
      <p:cxnSp>
        <p:nvCxnSpPr>
          <p:cNvPr id="18" name="Straight Arrow Connector 17"/>
          <p:cNvCxnSpPr/>
          <p:nvPr/>
        </p:nvCxnSpPr>
        <p:spPr>
          <a:xfrm flipV="1">
            <a:off x="1337733" y="1498600"/>
            <a:ext cx="0" cy="15864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1329267" y="3454399"/>
            <a:ext cx="8466" cy="8720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53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6" y="56118"/>
            <a:ext cx="8229600" cy="647102"/>
          </a:xfrm>
        </p:spPr>
        <p:txBody>
          <a:bodyPr/>
          <a:lstStyle/>
          <a:p>
            <a:r>
              <a:rPr lang="en-US" b="0" dirty="0">
                <a:solidFill>
                  <a:srgbClr val="C0504D"/>
                </a:solidFill>
              </a:rPr>
              <a:t>PD Installation </a:t>
            </a:r>
            <a:r>
              <a:rPr lang="en-US" b="0" dirty="0" smtClean="0">
                <a:solidFill>
                  <a:srgbClr val="C0504D"/>
                </a:solidFill>
              </a:rPr>
              <a:t>“Elevator”</a:t>
            </a:r>
            <a:endParaRPr lang="en-US" dirty="0"/>
          </a:p>
        </p:txBody>
      </p:sp>
      <p:sp>
        <p:nvSpPr>
          <p:cNvPr id="10" name="Content Placeholder 9"/>
          <p:cNvSpPr>
            <a:spLocks noGrp="1"/>
          </p:cNvSpPr>
          <p:nvPr>
            <p:ph idx="11"/>
          </p:nvPr>
        </p:nvSpPr>
        <p:spPr>
          <a:xfrm>
            <a:off x="203200" y="704674"/>
            <a:ext cx="2495761" cy="5435600"/>
          </a:xfrm>
        </p:spPr>
        <p:txBody>
          <a:bodyPr>
            <a:normAutofit fontScale="77500" lnSpcReduction="20000"/>
          </a:bodyPr>
          <a:lstStyle/>
          <a:p>
            <a:r>
              <a:rPr lang="en-US" dirty="0" smtClean="0"/>
              <a:t>“Elevator” is fabricated from extruded slotted aluminum bars (“80/20 extrusion”) with a horizontal vertically-adjustable insertion tray.</a:t>
            </a:r>
          </a:p>
          <a:p>
            <a:r>
              <a:rPr lang="en-US" dirty="0" smtClean="0"/>
              <a:t>Elevator is supported by a scaffolding separate from the one occupied by installation personnel to minimize vibration during  installation</a:t>
            </a:r>
            <a:r>
              <a:rPr lang="en-US" dirty="0" smtClean="0"/>
              <a:t>.</a:t>
            </a:r>
          </a:p>
          <a:p>
            <a:r>
              <a:rPr lang="en-US" dirty="0" smtClean="0"/>
              <a:t>Elevator will be designed, engineered &amp; fabricated by PD group (CSU).  Approval by CERN safety group will be required.</a:t>
            </a:r>
            <a:endParaRPr lang="en-US" dirty="0"/>
          </a:p>
        </p:txBody>
      </p:sp>
      <p:sp>
        <p:nvSpPr>
          <p:cNvPr id="3" name="Slide Number Placeholder 2"/>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pic>
        <p:nvPicPr>
          <p:cNvPr id="7" name="Picture 6" descr="screenshot6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962" y="749300"/>
            <a:ext cx="2876338" cy="5435600"/>
          </a:xfrm>
          <a:prstGeom prst="rect">
            <a:avLst/>
          </a:prstGeom>
        </p:spPr>
      </p:pic>
      <p:pic>
        <p:nvPicPr>
          <p:cNvPr id="9" name="Picture 8" descr="screenshot6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540" y="3467100"/>
            <a:ext cx="3175957" cy="2849520"/>
          </a:xfrm>
          <a:prstGeom prst="rect">
            <a:avLst/>
          </a:prstGeom>
        </p:spPr>
      </p:pic>
      <p:pic>
        <p:nvPicPr>
          <p:cNvPr id="8" name="Picture 7" descr="screenshot65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3540" y="677820"/>
            <a:ext cx="3175958" cy="2744654"/>
          </a:xfrm>
          <a:prstGeom prst="rect">
            <a:avLst/>
          </a:prstGeom>
        </p:spPr>
      </p:pic>
    </p:spTree>
    <p:extLst>
      <p:ext uri="{BB962C8B-B14F-4D97-AF65-F5344CB8AC3E}">
        <p14:creationId xmlns:p14="http://schemas.microsoft.com/office/powerpoint/2010/main" val="3483495931"/>
      </p:ext>
    </p:extLst>
  </p:cSld>
  <p:clrMapOvr>
    <a:masterClrMapping/>
  </p:clrMapOvr>
</p:sld>
</file>

<file path=ppt/theme/theme1.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23648</TotalTime>
  <Words>1362</Words>
  <Application>Microsoft Macintosh PowerPoint</Application>
  <PresentationFormat>On-screen Show (4:3)</PresentationFormat>
  <Paragraphs>113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LBNF Content-Footer Theme</vt:lpstr>
      <vt:lpstr>Planning for Proto-DUNE PD Installation and Cabling at CERN</vt:lpstr>
      <vt:lpstr>Outline</vt:lpstr>
      <vt:lpstr>Shipping to CERN (initial estimates)</vt:lpstr>
      <vt:lpstr>PD Pre-Installation Testing</vt:lpstr>
      <vt:lpstr>CERN Installation:  Clean Room</vt:lpstr>
      <vt:lpstr>TPC Installation Clean Room</vt:lpstr>
      <vt:lpstr>PD Installation in APAs</vt:lpstr>
      <vt:lpstr>PD Installation in APAs</vt:lpstr>
      <vt:lpstr>PD Installation “Elevator”</vt:lpstr>
      <vt:lpstr>PD Cabling</vt:lpstr>
      <vt:lpstr>Post-Installation Checkout (Cold Box)</vt:lpstr>
      <vt:lpstr>Labor Requirements for PD installation/QC</vt:lpstr>
      <vt:lpstr>Safety</vt:lpstr>
      <vt:lpstr>Conclusions</vt:lpstr>
      <vt:lpstr>Special Testing Tools</vt:lpstr>
    </vt:vector>
  </TitlesOfParts>
  <Company>Sandbox Studio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PowerPoint Presentation</dc:title>
  <dc:creator>Sandbox Studio</dc:creator>
  <dc:description>Modified by A. Weber</dc:description>
  <cp:lastModifiedBy>David Warner</cp:lastModifiedBy>
  <cp:revision>216</cp:revision>
  <dcterms:created xsi:type="dcterms:W3CDTF">2015-04-30T14:29:22Z</dcterms:created>
  <dcterms:modified xsi:type="dcterms:W3CDTF">2016-07-25T20:06:01Z</dcterms:modified>
</cp:coreProperties>
</file>