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40"/>
  </p:notesMasterIdLst>
  <p:handoutMasterIdLst>
    <p:handoutMasterId r:id="rId41"/>
  </p:handoutMasterIdLst>
  <p:sldIdLst>
    <p:sldId id="271" r:id="rId2"/>
    <p:sldId id="298" r:id="rId3"/>
    <p:sldId id="303" r:id="rId4"/>
    <p:sldId id="289" r:id="rId5"/>
    <p:sldId id="299" r:id="rId6"/>
    <p:sldId id="296" r:id="rId7"/>
    <p:sldId id="297" r:id="rId8"/>
    <p:sldId id="316" r:id="rId9"/>
    <p:sldId id="307" r:id="rId10"/>
    <p:sldId id="305" r:id="rId11"/>
    <p:sldId id="306" r:id="rId12"/>
    <p:sldId id="308" r:id="rId13"/>
    <p:sldId id="314" r:id="rId14"/>
    <p:sldId id="295" r:id="rId15"/>
    <p:sldId id="302" r:id="rId16"/>
    <p:sldId id="330" r:id="rId17"/>
    <p:sldId id="315" r:id="rId18"/>
    <p:sldId id="319" r:id="rId19"/>
    <p:sldId id="320" r:id="rId20"/>
    <p:sldId id="321" r:id="rId21"/>
    <p:sldId id="288" r:id="rId22"/>
    <p:sldId id="290" r:id="rId23"/>
    <p:sldId id="311" r:id="rId24"/>
    <p:sldId id="312" r:id="rId25"/>
    <p:sldId id="313" r:id="rId26"/>
    <p:sldId id="329" r:id="rId27"/>
    <p:sldId id="304" r:id="rId28"/>
    <p:sldId id="266" r:id="rId29"/>
    <p:sldId id="323" r:id="rId30"/>
    <p:sldId id="273" r:id="rId31"/>
    <p:sldId id="318" r:id="rId32"/>
    <p:sldId id="322" r:id="rId33"/>
    <p:sldId id="324" r:id="rId34"/>
    <p:sldId id="327" r:id="rId35"/>
    <p:sldId id="325" r:id="rId36"/>
    <p:sldId id="326" r:id="rId37"/>
    <p:sldId id="328" r:id="rId38"/>
    <p:sldId id="300"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xmlns="">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8" autoAdjust="0"/>
    <p:restoredTop sz="94682" autoAdjust="0"/>
  </p:normalViewPr>
  <p:slideViewPr>
    <p:cSldViewPr snapToGrid="0" snapToObjects="1">
      <p:cViewPr>
        <p:scale>
          <a:sx n="150" d="100"/>
          <a:sy n="150" d="100"/>
        </p:scale>
        <p:origin x="-1976" y="-376"/>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27</a:t>
            </a:fld>
            <a:endParaRPr lang="en-US"/>
          </a:p>
        </p:txBody>
      </p:sp>
    </p:spTree>
    <p:extLst>
      <p:ext uri="{BB962C8B-B14F-4D97-AF65-F5344CB8AC3E}">
        <p14:creationId xmlns:p14="http://schemas.microsoft.com/office/powerpoint/2010/main" val="314871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038FCE2E-FC1F-4F4B-88BC-3E2B10EEE21F}"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5EE6370-5828-A548-B9FA-9EEE3FA699DB}"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0C0E7D-E8B2-A04A-B5BE-4148A1258A18}" type="datetime1">
              <a:rPr lang="en-US" smtClean="0">
                <a:latin typeface="Helvetica"/>
                <a:cs typeface="Helvetica"/>
              </a:rPr>
              <a:t>7/25/16</a:t>
            </a:fld>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D477331-B065-124E-82DA-52498F936FFE}" type="datetime1">
              <a:rPr lang="en-US" smtClean="0">
                <a:latin typeface="Helvetica"/>
                <a:cs typeface="Helvetica"/>
              </a:rPr>
              <a:t>7/25/16</a:t>
            </a:fld>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1CE6212-449D-8242-A6BA-BDE8CFE0ADC6}" type="datetime1">
              <a:rPr lang="en-US" smtClean="0">
                <a:latin typeface="Helvetica"/>
                <a:cs typeface="Helvetica"/>
              </a:rPr>
              <a:t>7/25/16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8B92951-E96D-8949-94B1-1E2D3F07ADBF}" type="datetime1">
              <a:rPr lang="en-US" smtClean="0">
                <a:latin typeface="Helvetica"/>
                <a:cs typeface="Helvetica"/>
              </a:rPr>
              <a:t>7/25/16</a:t>
            </a:fld>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A906E21F-CD43-2147-9280-C995FF0C8D1D}"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D515DBEB-C878-9347-A7CB-62BCFC44ABD8}" type="datetime1">
              <a:rPr lang="en-US" smtClean="0">
                <a:latin typeface="Helvetica"/>
                <a:cs typeface="Helvetica"/>
              </a:rPr>
              <a:t>7/25/16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E73F9E-0496-A14E-A7CB-8B0003637AEE}"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3" name="Picture 2"/>
          <p:cNvPicPr>
            <a:picLocks noChangeAspect="1"/>
          </p:cNvPicPr>
          <p:nvPr userDrawn="1"/>
        </p:nvPicPr>
        <p:blipFill>
          <a:blip r:embed="rId12"/>
          <a:stretch>
            <a:fillRect/>
          </a:stretch>
        </p:blipFill>
        <p:spPr>
          <a:xfrm>
            <a:off x="6835775" y="6357635"/>
            <a:ext cx="1122892" cy="51741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 id="2147483689" r:id="rId9"/>
  </p:sldLayoutIdLst>
  <p:hf hdr="0" ftr="0" dt="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1" Type="http://schemas.openxmlformats.org/officeDocument/2006/relationships/slideLayout" Target="../slideLayouts/slideLayout4.xml"/><Relationship Id="rId2" Type="http://schemas.openxmlformats.org/officeDocument/2006/relationships/image" Target="../media/image40.tm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g"/><Relationship Id="rId3" Type="http://schemas.openxmlformats.org/officeDocument/2006/relationships/image" Target="../media/image4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229600" cy="1074182"/>
          </a:xfrm>
        </p:spPr>
        <p:txBody>
          <a:bodyPr/>
          <a:lstStyle/>
          <a:p>
            <a:r>
              <a:rPr lang="en-US" sz="3200" dirty="0" smtClean="0">
                <a:solidFill>
                  <a:srgbClr val="C0504D"/>
                </a:solidFill>
              </a:rPr>
              <a:t>Proto</a:t>
            </a:r>
            <a:r>
              <a:rPr lang="en-US" sz="3200" dirty="0">
                <a:solidFill>
                  <a:srgbClr val="C0504D"/>
                </a:solidFill>
              </a:rPr>
              <a:t>-DUNE </a:t>
            </a:r>
            <a:r>
              <a:rPr lang="en-US" sz="3200" dirty="0" smtClean="0">
                <a:solidFill>
                  <a:srgbClr val="C0504D"/>
                </a:solidFill>
              </a:rPr>
              <a:t>Single-Phase PD Design, Assembly, APA Interface and Cabling</a:t>
            </a:r>
            <a:endParaRPr lang="en-US" sz="3200" dirty="0">
              <a:solidFill>
                <a:srgbClr val="C0504D"/>
              </a:solidFill>
            </a:endParaRPr>
          </a:p>
        </p:txBody>
      </p:sp>
      <p:sp>
        <p:nvSpPr>
          <p:cNvPr id="4" name="Content Placeholder 3"/>
          <p:cNvSpPr>
            <a:spLocks noGrp="1"/>
          </p:cNvSpPr>
          <p:nvPr>
            <p:ph idx="11"/>
          </p:nvPr>
        </p:nvSpPr>
        <p:spPr>
          <a:xfrm>
            <a:off x="454025" y="1851237"/>
            <a:ext cx="5684308" cy="1539663"/>
          </a:xfrm>
        </p:spPr>
        <p:txBody>
          <a:bodyPr>
            <a:normAutofit/>
          </a:bodyPr>
          <a:lstStyle/>
          <a:p>
            <a:pPr marL="0" indent="0">
              <a:buNone/>
            </a:pPr>
            <a:r>
              <a:rPr lang="en-US" dirty="0"/>
              <a:t>David </a:t>
            </a:r>
            <a:r>
              <a:rPr lang="en-US" dirty="0" smtClean="0"/>
              <a:t>Warner</a:t>
            </a:r>
          </a:p>
          <a:p>
            <a:pPr marL="0" indent="0">
              <a:buNone/>
            </a:pPr>
            <a:r>
              <a:rPr lang="en-US" dirty="0"/>
              <a:t>Colorado State </a:t>
            </a:r>
            <a:r>
              <a:rPr lang="en-US" dirty="0" smtClean="0"/>
              <a:t>University</a:t>
            </a:r>
          </a:p>
          <a:p>
            <a:pPr marL="0" indent="0">
              <a:buNone/>
            </a:pPr>
            <a:r>
              <a:rPr lang="en-US" dirty="0" smtClean="0"/>
              <a:t>August 2, 2016</a:t>
            </a:r>
          </a:p>
        </p:txBody>
      </p:sp>
    </p:spTree>
    <p:extLst>
      <p:ext uri="{BB962C8B-B14F-4D97-AF65-F5344CB8AC3E}">
        <p14:creationId xmlns:p14="http://schemas.microsoft.com/office/powerpoint/2010/main" val="15043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68.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17" r="-13517"/>
          <a:stretch>
            <a:fillRect/>
          </a:stretch>
        </p:blipFill>
        <p:spPr/>
      </p:pic>
      <p:sp>
        <p:nvSpPr>
          <p:cNvPr id="3" name="Title 2"/>
          <p:cNvSpPr>
            <a:spLocks noGrp="1"/>
          </p:cNvSpPr>
          <p:nvPr>
            <p:ph type="title"/>
          </p:nvPr>
        </p:nvSpPr>
        <p:spPr/>
        <p:txBody>
          <a:bodyPr/>
          <a:lstStyle/>
          <a:p>
            <a:r>
              <a:rPr lang="en-US" dirty="0" smtClean="0"/>
              <a:t>IU Module Max. Dimensions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6" name="TextBox 5"/>
          <p:cNvSpPr txBox="1"/>
          <p:nvPr/>
        </p:nvSpPr>
        <p:spPr>
          <a:xfrm>
            <a:off x="3750732" y="3197534"/>
            <a:ext cx="3403496" cy="646331"/>
          </a:xfrm>
          <a:prstGeom prst="rect">
            <a:avLst/>
          </a:prstGeom>
          <a:noFill/>
        </p:spPr>
        <p:txBody>
          <a:bodyPr wrap="none" rtlCol="0">
            <a:spAutoFit/>
          </a:bodyPr>
          <a:lstStyle/>
          <a:p>
            <a:pPr algn="ctr"/>
            <a:r>
              <a:rPr lang="en-US" dirty="0" smtClean="0"/>
              <a:t>7 sets of support blocks</a:t>
            </a:r>
          </a:p>
          <a:p>
            <a:pPr algn="ctr"/>
            <a:r>
              <a:rPr lang="en-US" dirty="0" smtClean="0"/>
              <a:t>Attached to light </a:t>
            </a:r>
            <a:r>
              <a:rPr lang="en-US" dirty="0"/>
              <a:t>g</a:t>
            </a:r>
            <a:r>
              <a:rPr lang="en-US" dirty="0" smtClean="0"/>
              <a:t>uide with epoxy</a:t>
            </a:r>
            <a:endParaRPr lang="en-US" dirty="0"/>
          </a:p>
        </p:txBody>
      </p:sp>
    </p:spTree>
    <p:extLst>
      <p:ext uri="{BB962C8B-B14F-4D97-AF65-F5344CB8AC3E}">
        <p14:creationId xmlns:p14="http://schemas.microsoft.com/office/powerpoint/2010/main" val="104134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69.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64" r="-13464"/>
          <a:stretch>
            <a:fillRect/>
          </a:stretch>
        </p:blipFill>
        <p:spPr/>
      </p:pic>
      <p:sp>
        <p:nvSpPr>
          <p:cNvPr id="3" name="Title 2"/>
          <p:cNvSpPr>
            <a:spLocks noGrp="1"/>
          </p:cNvSpPr>
          <p:nvPr>
            <p:ph type="title"/>
          </p:nvPr>
        </p:nvSpPr>
        <p:spPr/>
        <p:txBody>
          <a:bodyPr/>
          <a:lstStyle/>
          <a:p>
            <a:r>
              <a:rPr lang="en-US" dirty="0" smtClean="0"/>
              <a:t>Module Length Inside APA</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6" name="TextBox 5"/>
          <p:cNvSpPr txBox="1"/>
          <p:nvPr/>
        </p:nvSpPr>
        <p:spPr>
          <a:xfrm>
            <a:off x="6629400" y="2984156"/>
            <a:ext cx="892555" cy="246221"/>
          </a:xfrm>
          <a:prstGeom prst="rect">
            <a:avLst/>
          </a:prstGeom>
          <a:noFill/>
        </p:spPr>
        <p:txBody>
          <a:bodyPr wrap="none" rtlCol="0">
            <a:spAutoFit/>
          </a:bodyPr>
          <a:lstStyle/>
          <a:p>
            <a:r>
              <a:rPr lang="en-US" sz="1000" dirty="0" smtClean="0"/>
              <a:t>95 +/- 0.4mm</a:t>
            </a:r>
            <a:endParaRPr lang="en-US" sz="1000" dirty="0"/>
          </a:p>
        </p:txBody>
      </p:sp>
      <p:cxnSp>
        <p:nvCxnSpPr>
          <p:cNvPr id="8" name="Straight Arrow Connector 7"/>
          <p:cNvCxnSpPr>
            <a:stCxn id="6" idx="0"/>
          </p:cNvCxnSpPr>
          <p:nvPr/>
        </p:nvCxnSpPr>
        <p:spPr>
          <a:xfrm flipH="1" flipV="1">
            <a:off x="7061200" y="1989667"/>
            <a:ext cx="14478" cy="994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p:cNvCxnSpPr>
          <p:nvPr/>
        </p:nvCxnSpPr>
        <p:spPr>
          <a:xfrm>
            <a:off x="7075678" y="3230377"/>
            <a:ext cx="0" cy="1011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63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0.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49" r="-13449"/>
          <a:stretch>
            <a:fillRect/>
          </a:stretch>
        </p:blipFill>
        <p:spPr>
          <a:xfrm>
            <a:off x="78365" y="786069"/>
            <a:ext cx="8972502" cy="5461278"/>
          </a:xfrm>
        </p:spPr>
      </p:pic>
      <p:sp>
        <p:nvSpPr>
          <p:cNvPr id="3" name="Title 2"/>
          <p:cNvSpPr>
            <a:spLocks noGrp="1"/>
          </p:cNvSpPr>
          <p:nvPr>
            <p:ph type="title"/>
          </p:nvPr>
        </p:nvSpPr>
        <p:spPr>
          <a:xfrm>
            <a:off x="457200" y="138967"/>
            <a:ext cx="8229600" cy="647102"/>
          </a:xfrm>
        </p:spPr>
        <p:txBody>
          <a:bodyPr/>
          <a:lstStyle/>
          <a:p>
            <a:r>
              <a:rPr lang="en-US" dirty="0" smtClean="0"/>
              <a:t>Positions of Radiator Supports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109316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86" r="-13586"/>
          <a:stretch>
            <a:fillRect/>
          </a:stretch>
        </p:blipFill>
        <p:spPr>
          <a:xfrm>
            <a:off x="250825" y="847153"/>
            <a:ext cx="8718185" cy="5306483"/>
          </a:xfrm>
        </p:spPr>
      </p:pic>
      <p:sp>
        <p:nvSpPr>
          <p:cNvPr id="3" name="Title 2"/>
          <p:cNvSpPr>
            <a:spLocks noGrp="1"/>
          </p:cNvSpPr>
          <p:nvPr>
            <p:ph type="title"/>
          </p:nvPr>
        </p:nvSpPr>
        <p:spPr>
          <a:xfrm>
            <a:off x="457200" y="200051"/>
            <a:ext cx="8229600" cy="647102"/>
          </a:xfrm>
        </p:spPr>
        <p:txBody>
          <a:bodyPr/>
          <a:lstStyle/>
          <a:p>
            <a:r>
              <a:rPr lang="en-US" dirty="0" smtClean="0"/>
              <a:t>Radiator Plate</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6" name="TextBox 5"/>
          <p:cNvSpPr txBox="1"/>
          <p:nvPr/>
        </p:nvSpPr>
        <p:spPr>
          <a:xfrm>
            <a:off x="1786467" y="4699000"/>
            <a:ext cx="1837011" cy="369332"/>
          </a:xfrm>
          <a:prstGeom prst="rect">
            <a:avLst/>
          </a:prstGeom>
          <a:noFill/>
        </p:spPr>
        <p:txBody>
          <a:bodyPr wrap="none" rtlCol="0">
            <a:spAutoFit/>
          </a:bodyPr>
          <a:lstStyle/>
          <a:p>
            <a:r>
              <a:rPr lang="en-US" dirty="0" smtClean="0"/>
              <a:t>1/16” UVT Acrylic</a:t>
            </a:r>
            <a:endParaRPr lang="en-US" dirty="0"/>
          </a:p>
        </p:txBody>
      </p:sp>
    </p:spTree>
    <p:extLst>
      <p:ext uri="{BB962C8B-B14F-4D97-AF65-F5344CB8AC3E}">
        <p14:creationId xmlns:p14="http://schemas.microsoft.com/office/powerpoint/2010/main" val="404519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SiPM</a:t>
            </a:r>
            <a:r>
              <a:rPr lang="en-US" dirty="0" smtClean="0"/>
              <a:t> Mount PCB</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pic>
        <p:nvPicPr>
          <p:cNvPr id="6" name="Picture 5" descr="screenshot7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267" y="1097133"/>
            <a:ext cx="4893733" cy="1682801"/>
          </a:xfrm>
          <a:prstGeom prst="rect">
            <a:avLst/>
          </a:prstGeom>
        </p:spPr>
      </p:pic>
      <p:pic>
        <p:nvPicPr>
          <p:cNvPr id="7" name="Picture 6" descr="screenshot7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867" y="2896001"/>
            <a:ext cx="4068233" cy="3475166"/>
          </a:xfrm>
          <a:prstGeom prst="rect">
            <a:avLst/>
          </a:prstGeom>
        </p:spPr>
      </p:pic>
      <p:sp>
        <p:nvSpPr>
          <p:cNvPr id="8" name="TextBox 7"/>
          <p:cNvSpPr txBox="1"/>
          <p:nvPr/>
        </p:nvSpPr>
        <p:spPr>
          <a:xfrm>
            <a:off x="3945467" y="2319865"/>
            <a:ext cx="2859414" cy="369332"/>
          </a:xfrm>
          <a:prstGeom prst="rect">
            <a:avLst/>
          </a:prstGeom>
          <a:noFill/>
        </p:spPr>
        <p:txBody>
          <a:bodyPr wrap="none" rtlCol="0">
            <a:spAutoFit/>
          </a:bodyPr>
          <a:lstStyle/>
          <a:p>
            <a:r>
              <a:rPr lang="en-US" dirty="0" smtClean="0"/>
              <a:t>12 </a:t>
            </a:r>
            <a:r>
              <a:rPr lang="en-US" dirty="0" err="1" smtClean="0"/>
              <a:t>SiPMs</a:t>
            </a:r>
            <a:r>
              <a:rPr lang="en-US" dirty="0" smtClean="0"/>
              <a:t>, 0.2mm separation</a:t>
            </a:r>
            <a:endParaRPr lang="en-US" dirty="0"/>
          </a:p>
        </p:txBody>
      </p:sp>
      <p:sp>
        <p:nvSpPr>
          <p:cNvPr id="9" name="TextBox 8"/>
          <p:cNvSpPr txBox="1"/>
          <p:nvPr/>
        </p:nvSpPr>
        <p:spPr>
          <a:xfrm>
            <a:off x="4986867" y="3118935"/>
            <a:ext cx="2162408" cy="369332"/>
          </a:xfrm>
          <a:prstGeom prst="rect">
            <a:avLst/>
          </a:prstGeom>
          <a:noFill/>
        </p:spPr>
        <p:txBody>
          <a:bodyPr wrap="none" rtlCol="0">
            <a:spAutoFit/>
          </a:bodyPr>
          <a:lstStyle/>
          <a:p>
            <a:r>
              <a:rPr lang="en-US" dirty="0" smtClean="0"/>
              <a:t>SMT RJ</a:t>
            </a:r>
            <a:r>
              <a:rPr lang="en-US" dirty="0" smtClean="0"/>
              <a:t>-45 </a:t>
            </a:r>
            <a:r>
              <a:rPr lang="en-US" dirty="0" smtClean="0"/>
              <a:t>connector</a:t>
            </a:r>
            <a:endParaRPr lang="en-US" dirty="0"/>
          </a:p>
        </p:txBody>
      </p:sp>
      <p:cxnSp>
        <p:nvCxnSpPr>
          <p:cNvPr id="11" name="Straight Arrow Connector 10"/>
          <p:cNvCxnSpPr/>
          <p:nvPr/>
        </p:nvCxnSpPr>
        <p:spPr>
          <a:xfrm>
            <a:off x="6045200" y="3488267"/>
            <a:ext cx="296333" cy="66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screenshot78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67" y="2896001"/>
            <a:ext cx="4149734" cy="3099910"/>
          </a:xfrm>
          <a:prstGeom prst="rect">
            <a:avLst/>
          </a:prstGeom>
        </p:spPr>
      </p:pic>
      <p:sp>
        <p:nvSpPr>
          <p:cNvPr id="12" name="TextBox 11"/>
          <p:cNvSpPr txBox="1"/>
          <p:nvPr/>
        </p:nvSpPr>
        <p:spPr>
          <a:xfrm>
            <a:off x="3029081" y="4174066"/>
            <a:ext cx="1814920" cy="646331"/>
          </a:xfrm>
          <a:prstGeom prst="rect">
            <a:avLst/>
          </a:prstGeom>
          <a:noFill/>
        </p:spPr>
        <p:txBody>
          <a:bodyPr wrap="none" rtlCol="0">
            <a:spAutoFit/>
          </a:bodyPr>
          <a:lstStyle/>
          <a:p>
            <a:pPr algn="ctr"/>
            <a:r>
              <a:rPr lang="en-US" dirty="0" smtClean="0"/>
              <a:t>0.4mm gap</a:t>
            </a:r>
          </a:p>
          <a:p>
            <a:pPr algn="ctr"/>
            <a:r>
              <a:rPr lang="en-US" dirty="0" err="1" smtClean="0"/>
              <a:t>SiPM</a:t>
            </a:r>
            <a:r>
              <a:rPr lang="en-US" dirty="0" smtClean="0"/>
              <a:t>/Light Guide</a:t>
            </a:r>
            <a:endParaRPr lang="en-US" dirty="0"/>
          </a:p>
        </p:txBody>
      </p:sp>
      <p:cxnSp>
        <p:nvCxnSpPr>
          <p:cNvPr id="14" name="Straight Arrow Connector 13"/>
          <p:cNvCxnSpPr/>
          <p:nvPr/>
        </p:nvCxnSpPr>
        <p:spPr>
          <a:xfrm flipH="1">
            <a:off x="3285067" y="4820397"/>
            <a:ext cx="660400" cy="4204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219200" y="4635731"/>
            <a:ext cx="979755" cy="369332"/>
          </a:xfrm>
          <a:prstGeom prst="rect">
            <a:avLst/>
          </a:prstGeom>
          <a:noFill/>
        </p:spPr>
        <p:txBody>
          <a:bodyPr wrap="none" rtlCol="0">
            <a:spAutoFit/>
          </a:bodyPr>
          <a:lstStyle/>
          <a:p>
            <a:r>
              <a:rPr lang="en-US" dirty="0" smtClean="0"/>
              <a:t>Standoff</a:t>
            </a:r>
            <a:endParaRPr lang="en-US" dirty="0"/>
          </a:p>
        </p:txBody>
      </p:sp>
      <p:cxnSp>
        <p:nvCxnSpPr>
          <p:cNvPr id="17" name="Straight Arrow Connector 16"/>
          <p:cNvCxnSpPr/>
          <p:nvPr/>
        </p:nvCxnSpPr>
        <p:spPr>
          <a:xfrm>
            <a:off x="1710267" y="5005063"/>
            <a:ext cx="245533" cy="3374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592667" y="1519535"/>
            <a:ext cx="1816047" cy="923330"/>
          </a:xfrm>
          <a:prstGeom prst="rect">
            <a:avLst/>
          </a:prstGeom>
          <a:noFill/>
        </p:spPr>
        <p:txBody>
          <a:bodyPr wrap="none" rtlCol="0">
            <a:spAutoFit/>
          </a:bodyPr>
          <a:lstStyle/>
          <a:p>
            <a:r>
              <a:rPr lang="en-US" dirty="0" smtClean="0"/>
              <a:t>Active area</a:t>
            </a:r>
          </a:p>
          <a:p>
            <a:r>
              <a:rPr lang="en-US" dirty="0" smtClean="0"/>
              <a:t>Provides ~84%</a:t>
            </a:r>
          </a:p>
          <a:p>
            <a:r>
              <a:rPr lang="en-US" dirty="0" smtClean="0"/>
              <a:t>Bar end coverage</a:t>
            </a:r>
            <a:endParaRPr lang="en-US" dirty="0"/>
          </a:p>
        </p:txBody>
      </p:sp>
    </p:spTree>
    <p:extLst>
      <p:ext uri="{BB962C8B-B14F-4D97-AF65-F5344CB8AC3E}">
        <p14:creationId xmlns:p14="http://schemas.microsoft.com/office/powerpoint/2010/main" val="45897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967"/>
            <a:ext cx="8229600" cy="647102"/>
          </a:xfrm>
        </p:spPr>
        <p:txBody>
          <a:bodyPr/>
          <a:lstStyle/>
          <a:p>
            <a:r>
              <a:rPr lang="en-US" dirty="0" smtClean="0"/>
              <a:t>Photo of IU PD Prototype</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pic>
        <p:nvPicPr>
          <p:cNvPr id="5" name="Picture 4" descr="screenshot7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516" y="-728134"/>
            <a:ext cx="4083081" cy="8452136"/>
          </a:xfrm>
          <a:prstGeom prst="rect">
            <a:avLst/>
          </a:prstGeom>
          <a:scene3d>
            <a:camera prst="orthographicFront">
              <a:rot lat="0" lon="0" rev="5400000"/>
            </a:camera>
            <a:lightRig rig="threePt" dir="t"/>
          </a:scene3d>
        </p:spPr>
      </p:pic>
      <p:sp>
        <p:nvSpPr>
          <p:cNvPr id="2" name="TextBox 1"/>
          <p:cNvSpPr txBox="1"/>
          <p:nvPr/>
        </p:nvSpPr>
        <p:spPr>
          <a:xfrm>
            <a:off x="1388533" y="5596466"/>
            <a:ext cx="5002842" cy="646331"/>
          </a:xfrm>
          <a:prstGeom prst="rect">
            <a:avLst/>
          </a:prstGeom>
          <a:noFill/>
        </p:spPr>
        <p:txBody>
          <a:bodyPr wrap="none" rtlCol="0">
            <a:spAutoFit/>
          </a:bodyPr>
          <a:lstStyle/>
          <a:p>
            <a:r>
              <a:rPr lang="en-US" dirty="0" smtClean="0"/>
              <a:t>N.B:  Early prototype with 8 radiator plates per side</a:t>
            </a:r>
          </a:p>
          <a:p>
            <a:r>
              <a:rPr lang="en-US" dirty="0" smtClean="0"/>
              <a:t>Current design has 6 plates per side</a:t>
            </a:r>
            <a:endParaRPr lang="en-US" dirty="0"/>
          </a:p>
        </p:txBody>
      </p:sp>
    </p:spTree>
    <p:extLst>
      <p:ext uri="{BB962C8B-B14F-4D97-AF65-F5344CB8AC3E}">
        <p14:creationId xmlns:p14="http://schemas.microsoft.com/office/powerpoint/2010/main" val="3004443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026" y="208518"/>
            <a:ext cx="8229600" cy="647102"/>
          </a:xfrm>
        </p:spPr>
        <p:txBody>
          <a:bodyPr/>
          <a:lstStyle/>
          <a:p>
            <a:r>
              <a:rPr lang="en-US" dirty="0" smtClean="0"/>
              <a:t>MIT/FNAL Design (Dipped Bar)</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pic>
        <p:nvPicPr>
          <p:cNvPr id="5" name="Picture 4" descr="screenshot7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09620"/>
            <a:ext cx="5585536" cy="5164667"/>
          </a:xfrm>
          <a:prstGeom prst="rect">
            <a:avLst/>
          </a:prstGeom>
        </p:spPr>
      </p:pic>
      <p:pic>
        <p:nvPicPr>
          <p:cNvPr id="6" name="Picture 5" descr="screenshot7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736" y="1409700"/>
            <a:ext cx="2997897" cy="1519767"/>
          </a:xfrm>
          <a:prstGeom prst="rect">
            <a:avLst/>
          </a:prstGeom>
        </p:spPr>
      </p:pic>
      <p:pic>
        <p:nvPicPr>
          <p:cNvPr id="7" name="Picture 6" descr="screenshot79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878" y="3107267"/>
            <a:ext cx="3104122" cy="2802467"/>
          </a:xfrm>
          <a:prstGeom prst="rect">
            <a:avLst/>
          </a:prstGeom>
        </p:spPr>
      </p:pic>
    </p:spTree>
    <p:extLst>
      <p:ext uri="{BB962C8B-B14F-4D97-AF65-F5344CB8AC3E}">
        <p14:creationId xmlns:p14="http://schemas.microsoft.com/office/powerpoint/2010/main" val="316015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85.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8" r="-13358"/>
          <a:stretch>
            <a:fillRect/>
          </a:stretch>
        </p:blipFill>
        <p:spPr>
          <a:xfrm>
            <a:off x="0" y="889487"/>
            <a:ext cx="8802593" cy="5357860"/>
          </a:xfrm>
        </p:spPr>
      </p:pic>
      <p:sp>
        <p:nvSpPr>
          <p:cNvPr id="3" name="Title 2"/>
          <p:cNvSpPr>
            <a:spLocks noGrp="1"/>
          </p:cNvSpPr>
          <p:nvPr>
            <p:ph type="title"/>
          </p:nvPr>
        </p:nvSpPr>
        <p:spPr>
          <a:xfrm>
            <a:off x="457200" y="242385"/>
            <a:ext cx="8229600" cy="647102"/>
          </a:xfrm>
        </p:spPr>
        <p:txBody>
          <a:bodyPr/>
          <a:lstStyle/>
          <a:p>
            <a:r>
              <a:rPr lang="en-US" dirty="0" smtClean="0"/>
              <a:t>MIT/FNAL Design Drawings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Tree>
    <p:extLst>
      <p:ext uri="{BB962C8B-B14F-4D97-AF65-F5344CB8AC3E}">
        <p14:creationId xmlns:p14="http://schemas.microsoft.com/office/powerpoint/2010/main" val="152467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8.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93" r="-13493"/>
          <a:stretch>
            <a:fillRect/>
          </a:stretch>
        </p:blipFill>
        <p:spPr>
          <a:xfrm>
            <a:off x="119455" y="847153"/>
            <a:ext cx="8965278" cy="5456881"/>
          </a:xfrm>
        </p:spPr>
      </p:pic>
      <p:sp>
        <p:nvSpPr>
          <p:cNvPr id="3" name="Title 2"/>
          <p:cNvSpPr>
            <a:spLocks noGrp="1"/>
          </p:cNvSpPr>
          <p:nvPr>
            <p:ph type="title"/>
          </p:nvPr>
        </p:nvSpPr>
        <p:spPr>
          <a:xfrm>
            <a:off x="454026" y="200051"/>
            <a:ext cx="8229600" cy="647102"/>
          </a:xfrm>
        </p:spPr>
        <p:txBody>
          <a:bodyPr/>
          <a:lstStyle/>
          <a:p>
            <a:r>
              <a:rPr lang="en-US" dirty="0" smtClean="0"/>
              <a:t>Positions of support points (5)</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6" name="TextBox 5"/>
          <p:cNvSpPr txBox="1"/>
          <p:nvPr/>
        </p:nvSpPr>
        <p:spPr>
          <a:xfrm>
            <a:off x="5198533" y="2547034"/>
            <a:ext cx="2018501" cy="646331"/>
          </a:xfrm>
          <a:prstGeom prst="rect">
            <a:avLst/>
          </a:prstGeom>
          <a:noFill/>
        </p:spPr>
        <p:txBody>
          <a:bodyPr wrap="none" rtlCol="0">
            <a:spAutoFit/>
          </a:bodyPr>
          <a:lstStyle/>
          <a:p>
            <a:r>
              <a:rPr lang="en-US" dirty="0" smtClean="0"/>
              <a:t>N.B.:  Only 5 sets of</a:t>
            </a:r>
          </a:p>
          <a:p>
            <a:r>
              <a:rPr lang="en-US" dirty="0" smtClean="0"/>
              <a:t>Support blocks</a:t>
            </a:r>
            <a:endParaRPr lang="en-US" dirty="0"/>
          </a:p>
        </p:txBody>
      </p:sp>
    </p:spTree>
    <p:extLst>
      <p:ext uri="{BB962C8B-B14F-4D97-AF65-F5344CB8AC3E}">
        <p14:creationId xmlns:p14="http://schemas.microsoft.com/office/powerpoint/2010/main" val="60091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9.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64" r="-13364"/>
          <a:stretch>
            <a:fillRect/>
          </a:stretch>
        </p:blipFill>
        <p:spPr/>
      </p:pic>
      <p:sp>
        <p:nvSpPr>
          <p:cNvPr id="3" name="Title 2"/>
          <p:cNvSpPr>
            <a:spLocks noGrp="1"/>
          </p:cNvSpPr>
          <p:nvPr>
            <p:ph type="title"/>
          </p:nvPr>
        </p:nvSpPr>
        <p:spPr/>
        <p:txBody>
          <a:bodyPr/>
          <a:lstStyle/>
          <a:p>
            <a:r>
              <a:rPr lang="en-US" dirty="0" smtClean="0"/>
              <a:t>Maximum Module </a:t>
            </a:r>
            <a:r>
              <a:rPr lang="en-US" dirty="0"/>
              <a:t>D</a:t>
            </a:r>
            <a:r>
              <a:rPr lang="en-US" dirty="0" smtClean="0"/>
              <a:t>imensions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Tree>
    <p:extLst>
      <p:ext uri="{BB962C8B-B14F-4D97-AF65-F5344CB8AC3E}">
        <p14:creationId xmlns:p14="http://schemas.microsoft.com/office/powerpoint/2010/main" val="339482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371" y="90768"/>
            <a:ext cx="8229600" cy="647102"/>
          </a:xfrm>
        </p:spPr>
        <p:txBody>
          <a:bodyPr/>
          <a:lstStyle/>
          <a:p>
            <a:r>
              <a:rPr lang="en-US" dirty="0" smtClean="0"/>
              <a:t>Outline</a:t>
            </a:r>
            <a:endParaRPr lang="en-US" dirty="0"/>
          </a:p>
        </p:txBody>
      </p:sp>
      <p:sp>
        <p:nvSpPr>
          <p:cNvPr id="7" name="Content Placeholder 6"/>
          <p:cNvSpPr>
            <a:spLocks noGrp="1"/>
          </p:cNvSpPr>
          <p:nvPr>
            <p:ph idx="11"/>
          </p:nvPr>
        </p:nvSpPr>
        <p:spPr>
          <a:xfrm>
            <a:off x="457200" y="737870"/>
            <a:ext cx="8232771" cy="5459730"/>
          </a:xfrm>
        </p:spPr>
        <p:txBody>
          <a:bodyPr>
            <a:normAutofit fontScale="70000" lnSpcReduction="20000"/>
          </a:bodyPr>
          <a:lstStyle/>
          <a:p>
            <a:r>
              <a:rPr lang="en-US" dirty="0" smtClean="0"/>
              <a:t>PD basic design</a:t>
            </a:r>
          </a:p>
          <a:p>
            <a:pPr lvl="1"/>
            <a:r>
              <a:rPr lang="en-US" dirty="0" smtClean="0"/>
              <a:t>PD design</a:t>
            </a:r>
          </a:p>
          <a:p>
            <a:pPr lvl="2"/>
            <a:r>
              <a:rPr lang="en-US" dirty="0" smtClean="0"/>
              <a:t>IU Design</a:t>
            </a:r>
          </a:p>
          <a:p>
            <a:pPr lvl="2"/>
            <a:r>
              <a:rPr lang="en-US" dirty="0" smtClean="0"/>
              <a:t>MIT/FNAL design</a:t>
            </a:r>
          </a:p>
          <a:p>
            <a:pPr lvl="1"/>
            <a:r>
              <a:rPr lang="en-US" dirty="0" smtClean="0"/>
              <a:t>Overview of components</a:t>
            </a:r>
          </a:p>
          <a:p>
            <a:r>
              <a:rPr lang="en-US" dirty="0" smtClean="0"/>
              <a:t>Support and installation in APA frame</a:t>
            </a:r>
          </a:p>
          <a:p>
            <a:pPr lvl="1"/>
            <a:r>
              <a:rPr lang="en-US" dirty="0" smtClean="0"/>
              <a:t>Stainless frame structure</a:t>
            </a:r>
          </a:p>
          <a:p>
            <a:pPr lvl="1"/>
            <a:r>
              <a:rPr lang="en-US" dirty="0" smtClean="0"/>
              <a:t>Testing at CSU and PSL</a:t>
            </a:r>
          </a:p>
          <a:p>
            <a:r>
              <a:rPr lang="en-US" dirty="0" smtClean="0"/>
              <a:t>Cable Routing and Management</a:t>
            </a:r>
          </a:p>
          <a:p>
            <a:pPr lvl="1"/>
            <a:r>
              <a:rPr lang="en-US" dirty="0" smtClean="0"/>
              <a:t>Connecting cables and strain relief</a:t>
            </a:r>
          </a:p>
          <a:p>
            <a:r>
              <a:rPr lang="en-US" dirty="0" smtClean="0"/>
              <a:t>Engineering Calculations</a:t>
            </a:r>
          </a:p>
          <a:p>
            <a:pPr lvl="1"/>
            <a:r>
              <a:rPr lang="en-US" dirty="0" smtClean="0"/>
              <a:t>Thermal Expansion</a:t>
            </a:r>
          </a:p>
          <a:p>
            <a:pPr lvl="1"/>
            <a:r>
              <a:rPr lang="en-US" dirty="0" smtClean="0"/>
              <a:t>Mount Deflection</a:t>
            </a:r>
          </a:p>
          <a:p>
            <a:r>
              <a:rPr lang="en-US" dirty="0" smtClean="0"/>
              <a:t>Assembly Tooling</a:t>
            </a:r>
          </a:p>
          <a:p>
            <a:r>
              <a:rPr lang="en-US" dirty="0" smtClean="0"/>
              <a:t>Safety</a:t>
            </a:r>
          </a:p>
          <a:p>
            <a:r>
              <a:rPr lang="en-US" dirty="0" smtClean="0"/>
              <a:t>Summary</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431463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80.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74" r="-13374"/>
          <a:stretch>
            <a:fillRect/>
          </a:stretch>
        </p:blipFill>
        <p:spPr>
          <a:xfrm>
            <a:off x="25399" y="786069"/>
            <a:ext cx="8972502" cy="5461278"/>
          </a:xfrm>
        </p:spPr>
      </p:pic>
      <p:sp>
        <p:nvSpPr>
          <p:cNvPr id="3" name="Title 2"/>
          <p:cNvSpPr>
            <a:spLocks noGrp="1"/>
          </p:cNvSpPr>
          <p:nvPr>
            <p:ph type="title"/>
          </p:nvPr>
        </p:nvSpPr>
        <p:spPr>
          <a:xfrm>
            <a:off x="454026" y="138967"/>
            <a:ext cx="8229600" cy="647102"/>
          </a:xfrm>
        </p:spPr>
        <p:txBody>
          <a:bodyPr/>
          <a:lstStyle/>
          <a:p>
            <a:r>
              <a:rPr lang="en-US" dirty="0" smtClean="0"/>
              <a:t>Module Length Inside APA</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Tree>
    <p:extLst>
      <p:ext uri="{BB962C8B-B14F-4D97-AF65-F5344CB8AC3E}">
        <p14:creationId xmlns:p14="http://schemas.microsoft.com/office/powerpoint/2010/main" val="338135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851"/>
            <a:ext cx="8229600" cy="647102"/>
          </a:xfrm>
        </p:spPr>
        <p:txBody>
          <a:bodyPr/>
          <a:lstStyle/>
          <a:p>
            <a:r>
              <a:rPr lang="en-US" sz="3200" dirty="0" smtClean="0"/>
              <a:t>PD Detector Component Counts (not including spares)</a:t>
            </a:r>
            <a:endParaRPr lang="en-US" sz="3200"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graphicFrame>
        <p:nvGraphicFramePr>
          <p:cNvPr id="5" name="Picture Placeholder 4"/>
          <p:cNvGraphicFramePr>
            <a:graphicFrameLocks noGrp="1"/>
          </p:cNvGraphicFramePr>
          <p:nvPr>
            <p:ph type="pic" sz="quarter" idx="10"/>
            <p:extLst>
              <p:ext uri="{D42A27DB-BD31-4B8C-83A1-F6EECF244321}">
                <p14:modId xmlns:p14="http://schemas.microsoft.com/office/powerpoint/2010/main" val="10663817"/>
              </p:ext>
            </p:extLst>
          </p:nvPr>
        </p:nvGraphicFramePr>
        <p:xfrm>
          <a:off x="292100" y="1347469"/>
          <a:ext cx="8682940" cy="4064000"/>
        </p:xfrm>
        <a:graphic>
          <a:graphicData uri="http://schemas.openxmlformats.org/drawingml/2006/table">
            <a:tbl>
              <a:tblPr firstRow="1" bandRow="1">
                <a:tableStyleId>{5C22544A-7EE6-4342-B048-85BDC9FD1C3A}</a:tableStyleId>
              </a:tblPr>
              <a:tblGrid>
                <a:gridCol w="2670526"/>
                <a:gridCol w="4356389"/>
                <a:gridCol w="1656025"/>
              </a:tblGrid>
              <a:tr h="370840">
                <a:tc>
                  <a:txBody>
                    <a:bodyPr/>
                    <a:lstStyle/>
                    <a:p>
                      <a:r>
                        <a:rPr lang="en-US" sz="1600" dirty="0" smtClean="0">
                          <a:solidFill>
                            <a:srgbClr val="DBEEF4"/>
                          </a:solidFill>
                        </a:rPr>
                        <a:t>Component</a:t>
                      </a:r>
                      <a:endParaRPr lang="en-US" sz="1600" dirty="0">
                        <a:solidFill>
                          <a:srgbClr val="DBEEF4"/>
                        </a:solidFill>
                      </a:endParaRPr>
                    </a:p>
                  </a:txBody>
                  <a:tcPr/>
                </a:tc>
                <a:tc>
                  <a:txBody>
                    <a:bodyPr/>
                    <a:lstStyle/>
                    <a:p>
                      <a:r>
                        <a:rPr lang="en-US" sz="1600" dirty="0" smtClean="0">
                          <a:solidFill>
                            <a:srgbClr val="DBEEF4"/>
                          </a:solidFill>
                        </a:rPr>
                        <a:t>Description</a:t>
                      </a:r>
                      <a:endParaRPr lang="en-US" sz="1600" dirty="0">
                        <a:solidFill>
                          <a:srgbClr val="DBEEF4"/>
                        </a:solidFill>
                      </a:endParaRPr>
                    </a:p>
                  </a:txBody>
                  <a:tcPr/>
                </a:tc>
                <a:tc>
                  <a:txBody>
                    <a:bodyPr/>
                    <a:lstStyle/>
                    <a:p>
                      <a:r>
                        <a:rPr lang="en-US" sz="1600" dirty="0" smtClean="0">
                          <a:solidFill>
                            <a:srgbClr val="DBEEF4"/>
                          </a:solidFill>
                        </a:rPr>
                        <a:t>Number (for Proto-DUNE)</a:t>
                      </a:r>
                      <a:endParaRPr lang="en-US" sz="1600" dirty="0">
                        <a:solidFill>
                          <a:srgbClr val="DBEEF4"/>
                        </a:solidFill>
                      </a:endParaRPr>
                    </a:p>
                  </a:txBody>
                  <a:tcPr/>
                </a:tc>
              </a:tr>
              <a:tr h="370840">
                <a:tc>
                  <a:txBody>
                    <a:bodyPr/>
                    <a:lstStyle/>
                    <a:p>
                      <a:r>
                        <a:rPr lang="en-US" sz="1400" dirty="0" smtClean="0"/>
                        <a:t>Light guide bar (IU)</a:t>
                      </a:r>
                      <a:endParaRPr lang="en-US" sz="1400" dirty="0"/>
                    </a:p>
                  </a:txBody>
                  <a:tcPr/>
                </a:tc>
                <a:tc>
                  <a:txBody>
                    <a:bodyPr/>
                    <a:lstStyle/>
                    <a:p>
                      <a:r>
                        <a:rPr lang="en-US" sz="1400" dirty="0" smtClean="0"/>
                        <a:t>Light</a:t>
                      </a:r>
                      <a:r>
                        <a:rPr lang="en-US" sz="1400" baseline="0" dirty="0" smtClean="0"/>
                        <a:t> guide (</a:t>
                      </a:r>
                      <a:r>
                        <a:rPr lang="en-US" sz="1400" dirty="0" smtClean="0"/>
                        <a:t>2 m × 6 mm × 83 mm)</a:t>
                      </a:r>
                      <a:endParaRPr lang="en-US" sz="1400" dirty="0"/>
                    </a:p>
                  </a:txBody>
                  <a:tcPr/>
                </a:tc>
                <a:tc>
                  <a:txBody>
                    <a:bodyPr/>
                    <a:lstStyle/>
                    <a:p>
                      <a:r>
                        <a:rPr lang="en-US" sz="1400" dirty="0" smtClean="0"/>
                        <a:t>30</a:t>
                      </a:r>
                      <a:endParaRPr lang="en-US" sz="1400" dirty="0"/>
                    </a:p>
                  </a:txBody>
                  <a:tcPr/>
                </a:tc>
              </a:tr>
              <a:tr h="370840">
                <a:tc>
                  <a:txBody>
                    <a:bodyPr/>
                    <a:lstStyle/>
                    <a:p>
                      <a:r>
                        <a:rPr lang="en-US" sz="1400" dirty="0" smtClean="0"/>
                        <a:t>TPB-coated</a:t>
                      </a:r>
                      <a:r>
                        <a:rPr lang="en-US" sz="1400" baseline="0" dirty="0" smtClean="0"/>
                        <a:t> radiator plate (IU)</a:t>
                      </a:r>
                      <a:endParaRPr lang="en-US" sz="1400" dirty="0"/>
                    </a:p>
                  </a:txBody>
                  <a:tcPr/>
                </a:tc>
                <a:tc>
                  <a:txBody>
                    <a:bodyPr/>
                    <a:lstStyle/>
                    <a:p>
                      <a:r>
                        <a:rPr lang="en-US" sz="1400" dirty="0" smtClean="0"/>
                        <a:t>Plastic</a:t>
                      </a:r>
                      <a:r>
                        <a:rPr lang="en-US" sz="1400" baseline="0" dirty="0" smtClean="0"/>
                        <a:t> base material TBD</a:t>
                      </a:r>
                      <a:endParaRPr lang="en-US" sz="1400" dirty="0"/>
                    </a:p>
                  </a:txBody>
                  <a:tcPr/>
                </a:tc>
                <a:tc>
                  <a:txBody>
                    <a:bodyPr/>
                    <a:lstStyle/>
                    <a:p>
                      <a:r>
                        <a:rPr lang="en-US" sz="1400" dirty="0" smtClean="0"/>
                        <a:t>360</a:t>
                      </a:r>
                      <a:endParaRPr lang="en-US" sz="1400" dirty="0"/>
                    </a:p>
                  </a:txBody>
                  <a:tcPr/>
                </a:tc>
              </a:tr>
              <a:tr h="370840">
                <a:tc>
                  <a:txBody>
                    <a:bodyPr/>
                    <a:lstStyle/>
                    <a:p>
                      <a:r>
                        <a:rPr lang="en-US" sz="1400" dirty="0" smtClean="0"/>
                        <a:t>Light Guide Bar (Dipped, MIT/FNAL)</a:t>
                      </a:r>
                      <a:endParaRPr lang="en-US" sz="1400" dirty="0"/>
                    </a:p>
                  </a:txBody>
                  <a:tcPr/>
                </a:tc>
                <a:tc>
                  <a:txBody>
                    <a:bodyPr/>
                    <a:lstStyle/>
                    <a:p>
                      <a:r>
                        <a:rPr lang="en-US" sz="1400" dirty="0" smtClean="0"/>
                        <a:t>Acrylic</a:t>
                      </a:r>
                      <a:endParaRPr lang="en-US" sz="1400" dirty="0"/>
                    </a:p>
                  </a:txBody>
                  <a:tcPr/>
                </a:tc>
                <a:tc>
                  <a:txBody>
                    <a:bodyPr/>
                    <a:lstStyle/>
                    <a:p>
                      <a:r>
                        <a:rPr lang="en-US" sz="1400" dirty="0" smtClean="0"/>
                        <a:t>30</a:t>
                      </a:r>
                      <a:endParaRPr lang="en-US" sz="1400" dirty="0"/>
                    </a:p>
                  </a:txBody>
                  <a:tcPr/>
                </a:tc>
              </a:tr>
              <a:tr h="370840">
                <a:tc>
                  <a:txBody>
                    <a:bodyPr/>
                    <a:lstStyle/>
                    <a:p>
                      <a:r>
                        <a:rPr lang="en-US" sz="1400" dirty="0" smtClean="0"/>
                        <a:t>SensL</a:t>
                      </a:r>
                      <a:r>
                        <a:rPr lang="en-US" sz="1400" baseline="0" dirty="0" smtClean="0"/>
                        <a:t>  </a:t>
                      </a:r>
                      <a:r>
                        <a:rPr lang="en-US" sz="1400" dirty="0" smtClean="0">
                          <a:solidFill>
                            <a:srgbClr val="000000"/>
                          </a:solidFill>
                        </a:rPr>
                        <a:t>MicroFC-60035-SMT </a:t>
                      </a:r>
                      <a:endParaRPr lang="en-US" sz="1400" dirty="0"/>
                    </a:p>
                  </a:txBody>
                  <a:tcPr/>
                </a:tc>
                <a:tc>
                  <a:txBody>
                    <a:bodyPr/>
                    <a:lstStyle/>
                    <a:p>
                      <a:r>
                        <a:rPr lang="en-US" sz="1400" dirty="0" smtClean="0"/>
                        <a:t>Silicon</a:t>
                      </a:r>
                      <a:r>
                        <a:rPr lang="en-US" sz="1400" baseline="0" dirty="0" smtClean="0"/>
                        <a:t> photo-multiplier</a:t>
                      </a:r>
                      <a:endParaRPr lang="en-US" sz="1400" dirty="0"/>
                    </a:p>
                  </a:txBody>
                  <a:tcPr/>
                </a:tc>
                <a:tc>
                  <a:txBody>
                    <a:bodyPr/>
                    <a:lstStyle/>
                    <a:p>
                      <a:r>
                        <a:rPr lang="en-US" sz="1400" dirty="0" smtClean="0"/>
                        <a:t>720</a:t>
                      </a:r>
                      <a:endParaRPr lang="en-US" sz="1400" dirty="0"/>
                    </a:p>
                  </a:txBody>
                  <a:tcPr/>
                </a:tc>
              </a:tr>
              <a:tr h="370840">
                <a:tc>
                  <a:txBody>
                    <a:bodyPr/>
                    <a:lstStyle/>
                    <a:p>
                      <a:r>
                        <a:rPr lang="en-US" sz="1400" dirty="0" smtClean="0"/>
                        <a:t>SiPM</a:t>
                      </a:r>
                      <a:r>
                        <a:rPr lang="en-US" sz="1400" baseline="0" dirty="0" smtClean="0"/>
                        <a:t> mount PCBs</a:t>
                      </a:r>
                      <a:endParaRPr lang="en-US" sz="1400" dirty="0"/>
                    </a:p>
                  </a:txBody>
                  <a:tcPr/>
                </a:tc>
                <a:tc>
                  <a:txBody>
                    <a:bodyPr/>
                    <a:lstStyle/>
                    <a:p>
                      <a:r>
                        <a:rPr lang="en-US" sz="1400" dirty="0" smtClean="0"/>
                        <a:t>Boards</a:t>
                      </a:r>
                      <a:r>
                        <a:rPr lang="en-US" sz="1400" baseline="0" dirty="0" smtClean="0"/>
                        <a:t> </a:t>
                      </a:r>
                      <a:r>
                        <a:rPr lang="en-US" sz="1400" baseline="0" dirty="0" err="1" smtClean="0"/>
                        <a:t>SiPMs</a:t>
                      </a:r>
                      <a:r>
                        <a:rPr lang="en-US" sz="1400" baseline="0" dirty="0" smtClean="0"/>
                        <a:t> mount to in PD module</a:t>
                      </a:r>
                      <a:endParaRPr lang="en-US" sz="1400" dirty="0"/>
                    </a:p>
                  </a:txBody>
                  <a:tcPr/>
                </a:tc>
                <a:tc>
                  <a:txBody>
                    <a:bodyPr/>
                    <a:lstStyle/>
                    <a:p>
                      <a:r>
                        <a:rPr lang="en-US" sz="1400" dirty="0" smtClean="0"/>
                        <a:t>60</a:t>
                      </a:r>
                      <a:endParaRPr lang="en-US" sz="1400" dirty="0"/>
                    </a:p>
                  </a:txBody>
                  <a:tcPr/>
                </a:tc>
              </a:tr>
              <a:tr h="370840">
                <a:tc>
                  <a:txBody>
                    <a:bodyPr/>
                    <a:lstStyle/>
                    <a:p>
                      <a:r>
                        <a:rPr lang="en-US" sz="1400" dirty="0" smtClean="0"/>
                        <a:t>Cryogenic cables w/connector</a:t>
                      </a:r>
                      <a:endParaRPr lang="en-US" sz="1400" dirty="0"/>
                    </a:p>
                  </a:txBody>
                  <a:tcPr/>
                </a:tc>
                <a:tc>
                  <a:txBody>
                    <a:bodyPr/>
                    <a:lstStyle/>
                    <a:p>
                      <a:r>
                        <a:rPr lang="en-US" sz="1400" dirty="0" smtClean="0"/>
                        <a:t>Readout cables from PD to</a:t>
                      </a:r>
                      <a:r>
                        <a:rPr lang="en-US" sz="1400" baseline="0" dirty="0" smtClean="0"/>
                        <a:t> cryostat flange</a:t>
                      </a:r>
                      <a:endParaRPr lang="en-US" sz="1400" dirty="0"/>
                    </a:p>
                  </a:txBody>
                  <a:tcPr/>
                </a:tc>
                <a:tc>
                  <a:txBody>
                    <a:bodyPr/>
                    <a:lstStyle/>
                    <a:p>
                      <a:r>
                        <a:rPr lang="en-US" sz="1400" dirty="0" smtClean="0"/>
                        <a:t>60</a:t>
                      </a:r>
                      <a:endParaRPr lang="en-US" sz="1400" dirty="0"/>
                    </a:p>
                  </a:txBody>
                  <a:tcPr/>
                </a:tc>
              </a:tr>
              <a:tr h="370840">
                <a:tc>
                  <a:txBody>
                    <a:bodyPr/>
                    <a:lstStyle/>
                    <a:p>
                      <a:r>
                        <a:rPr lang="en-US" sz="1400" dirty="0" smtClean="0"/>
                        <a:t>External cables W/ connectors</a:t>
                      </a:r>
                      <a:endParaRPr lang="en-US" sz="1400" dirty="0"/>
                    </a:p>
                  </a:txBody>
                  <a:tcPr/>
                </a:tc>
                <a:tc>
                  <a:txBody>
                    <a:bodyPr/>
                    <a:lstStyle/>
                    <a:p>
                      <a:r>
                        <a:rPr lang="en-US" sz="1400" baseline="0" dirty="0" smtClean="0"/>
                        <a:t>Cryostat flange to SSP rack</a:t>
                      </a:r>
                      <a:endParaRPr lang="en-US" sz="1400" dirty="0"/>
                    </a:p>
                  </a:txBody>
                  <a:tcPr/>
                </a:tc>
                <a:tc>
                  <a:txBody>
                    <a:bodyPr/>
                    <a:lstStyle/>
                    <a:p>
                      <a:r>
                        <a:rPr lang="en-US" sz="1400" dirty="0" smtClean="0"/>
                        <a:t>60</a:t>
                      </a:r>
                      <a:endParaRPr lang="en-US" sz="1400" dirty="0"/>
                    </a:p>
                  </a:txBody>
                  <a:tcPr/>
                </a:tc>
              </a:tr>
              <a:tr h="370840">
                <a:tc>
                  <a:txBody>
                    <a:bodyPr/>
                    <a:lstStyle/>
                    <a:p>
                      <a:r>
                        <a:rPr lang="en-US" sz="1400" dirty="0" smtClean="0"/>
                        <a:t>SSP Modules</a:t>
                      </a:r>
                      <a:endParaRPr lang="en-US" sz="1400" dirty="0"/>
                    </a:p>
                  </a:txBody>
                  <a:tcPr/>
                </a:tc>
                <a:tc>
                  <a:txBody>
                    <a:bodyPr/>
                    <a:lstStyle/>
                    <a:p>
                      <a:r>
                        <a:rPr lang="en-US" sz="1400" dirty="0" smtClean="0"/>
                        <a:t>4 SSP/APA (Including spare</a:t>
                      </a:r>
                      <a:r>
                        <a:rPr lang="en-US" sz="1400" baseline="0" dirty="0" smtClean="0"/>
                        <a:t> channels)</a:t>
                      </a:r>
                      <a:endParaRPr lang="en-US" sz="1400" dirty="0"/>
                    </a:p>
                  </a:txBody>
                  <a:tcPr/>
                </a:tc>
                <a:tc>
                  <a:txBody>
                    <a:bodyPr/>
                    <a:lstStyle/>
                    <a:p>
                      <a:r>
                        <a:rPr lang="en-US" sz="1400" dirty="0" smtClean="0"/>
                        <a:t>24</a:t>
                      </a:r>
                      <a:endParaRPr lang="en-US" sz="1400" dirty="0"/>
                    </a:p>
                  </a:txBody>
                  <a:tcPr/>
                </a:tc>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196458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026" y="138967"/>
            <a:ext cx="8229600" cy="647102"/>
          </a:xfrm>
        </p:spPr>
        <p:txBody>
          <a:bodyPr/>
          <a:lstStyle/>
          <a:p>
            <a:r>
              <a:rPr lang="en-US" dirty="0" smtClean="0"/>
              <a:t>PD/APA Mounting Structure</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pic>
        <p:nvPicPr>
          <p:cNvPr id="9" name="Picture 8" descr="screenshot6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97" y="3994907"/>
            <a:ext cx="3401710" cy="2342393"/>
          </a:xfrm>
          <a:prstGeom prst="rect">
            <a:avLst/>
          </a:prstGeom>
        </p:spPr>
      </p:pic>
      <p:pic>
        <p:nvPicPr>
          <p:cNvPr id="10" name="Picture 9" descr="screenshot6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59" y="1240948"/>
            <a:ext cx="4186767" cy="5096352"/>
          </a:xfrm>
          <a:prstGeom prst="rect">
            <a:avLst/>
          </a:prstGeom>
        </p:spPr>
      </p:pic>
      <p:sp>
        <p:nvSpPr>
          <p:cNvPr id="13" name="TextBox 12"/>
          <p:cNvSpPr txBox="1"/>
          <p:nvPr/>
        </p:nvSpPr>
        <p:spPr>
          <a:xfrm>
            <a:off x="4749800" y="871616"/>
            <a:ext cx="3099602" cy="369332"/>
          </a:xfrm>
          <a:prstGeom prst="rect">
            <a:avLst/>
          </a:prstGeom>
          <a:noFill/>
        </p:spPr>
        <p:txBody>
          <a:bodyPr wrap="none" rtlCol="0">
            <a:spAutoFit/>
          </a:bodyPr>
          <a:lstStyle/>
          <a:p>
            <a:r>
              <a:rPr lang="en-US" dirty="0" smtClean="0"/>
              <a:t>Frame inside length 2096.8mm</a:t>
            </a:r>
            <a:endParaRPr lang="en-US" dirty="0"/>
          </a:p>
        </p:txBody>
      </p:sp>
      <p:pic>
        <p:nvPicPr>
          <p:cNvPr id="14" name="Picture 13" descr="screenshot6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787452"/>
            <a:ext cx="2203437" cy="1487766"/>
          </a:xfrm>
          <a:prstGeom prst="rect">
            <a:avLst/>
          </a:prstGeom>
        </p:spPr>
      </p:pic>
      <p:sp>
        <p:nvSpPr>
          <p:cNvPr id="15" name="TextBox 14"/>
          <p:cNvSpPr txBox="1"/>
          <p:nvPr/>
        </p:nvSpPr>
        <p:spPr>
          <a:xfrm>
            <a:off x="1384300" y="1435100"/>
            <a:ext cx="1586004" cy="369332"/>
          </a:xfrm>
          <a:prstGeom prst="rect">
            <a:avLst/>
          </a:prstGeom>
          <a:noFill/>
        </p:spPr>
        <p:txBody>
          <a:bodyPr wrap="none" rtlCol="0">
            <a:spAutoFit/>
          </a:bodyPr>
          <a:lstStyle/>
          <a:p>
            <a:r>
              <a:rPr lang="en-US" dirty="0" smtClean="0"/>
              <a:t>96.83mm wide</a:t>
            </a:r>
            <a:endParaRPr lang="en-US" dirty="0"/>
          </a:p>
        </p:txBody>
      </p:sp>
      <p:sp>
        <p:nvSpPr>
          <p:cNvPr id="16" name="TextBox 15"/>
          <p:cNvSpPr txBox="1"/>
          <p:nvPr/>
        </p:nvSpPr>
        <p:spPr>
          <a:xfrm>
            <a:off x="1257300" y="1892300"/>
            <a:ext cx="1884463" cy="369332"/>
          </a:xfrm>
          <a:prstGeom prst="rect">
            <a:avLst/>
          </a:prstGeom>
          <a:noFill/>
        </p:spPr>
        <p:txBody>
          <a:bodyPr wrap="none" rtlCol="0">
            <a:spAutoFit/>
          </a:bodyPr>
          <a:lstStyle/>
          <a:p>
            <a:r>
              <a:rPr lang="en-US" dirty="0" smtClean="0"/>
              <a:t>16mm tall (Inside)</a:t>
            </a:r>
            <a:endParaRPr lang="en-US" dirty="0"/>
          </a:p>
        </p:txBody>
      </p:sp>
      <p:pic>
        <p:nvPicPr>
          <p:cNvPr id="2" name="Picture 1" descr="Envelope Dimens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13" y="786069"/>
            <a:ext cx="4124854" cy="3187386"/>
          </a:xfrm>
          <a:prstGeom prst="rect">
            <a:avLst/>
          </a:prstGeom>
        </p:spPr>
      </p:pic>
      <p:sp>
        <p:nvSpPr>
          <p:cNvPr id="12" name="TextBox 11"/>
          <p:cNvSpPr txBox="1"/>
          <p:nvPr/>
        </p:nvSpPr>
        <p:spPr>
          <a:xfrm>
            <a:off x="454026" y="3310494"/>
            <a:ext cx="3630809" cy="646331"/>
          </a:xfrm>
          <a:prstGeom prst="rect">
            <a:avLst/>
          </a:prstGeom>
          <a:noFill/>
        </p:spPr>
        <p:txBody>
          <a:bodyPr wrap="none" rtlCol="0">
            <a:spAutoFit/>
          </a:bodyPr>
          <a:lstStyle/>
          <a:p>
            <a:pPr algn="ctr"/>
            <a:r>
              <a:rPr lang="en-US" dirty="0" smtClean="0"/>
              <a:t>Mounting Frame Inside Dimensions</a:t>
            </a:r>
          </a:p>
          <a:p>
            <a:pPr algn="ctr"/>
            <a:r>
              <a:rPr lang="en-US" dirty="0" smtClean="0"/>
              <a:t>98.1mm wide X 16.6mm tall</a:t>
            </a:r>
            <a:endParaRPr lang="en-US" dirty="0"/>
          </a:p>
        </p:txBody>
      </p:sp>
    </p:spTree>
    <p:extLst>
      <p:ext uri="{BB962C8B-B14F-4D97-AF65-F5344CB8AC3E}">
        <p14:creationId xmlns:p14="http://schemas.microsoft.com/office/powerpoint/2010/main" val="94001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creenshot771.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211" r="-13211"/>
          <a:stretch>
            <a:fillRect/>
          </a:stretch>
        </p:blipFill>
        <p:spPr>
          <a:xfrm>
            <a:off x="92050" y="897468"/>
            <a:ext cx="8789483" cy="5349880"/>
          </a:xfrm>
        </p:spPr>
      </p:pic>
      <p:sp>
        <p:nvSpPr>
          <p:cNvPr id="6" name="Title 5"/>
          <p:cNvSpPr>
            <a:spLocks noGrp="1"/>
          </p:cNvSpPr>
          <p:nvPr>
            <p:ph type="title"/>
          </p:nvPr>
        </p:nvSpPr>
        <p:spPr>
          <a:xfrm>
            <a:off x="457200" y="138967"/>
            <a:ext cx="8229600" cy="647102"/>
          </a:xfrm>
        </p:spPr>
        <p:txBody>
          <a:bodyPr/>
          <a:lstStyle/>
          <a:p>
            <a:r>
              <a:rPr lang="en-US" dirty="0" smtClean="0"/>
              <a:t>1 “Bay” of APA Frame</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Tree>
    <p:extLst>
      <p:ext uri="{BB962C8B-B14F-4D97-AF65-F5344CB8AC3E}">
        <p14:creationId xmlns:p14="http://schemas.microsoft.com/office/powerpoint/2010/main" val="327965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2.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02" r="-13502"/>
          <a:stretch>
            <a:fillRect/>
          </a:stretch>
        </p:blipFill>
        <p:spPr>
          <a:xfrm>
            <a:off x="-74035" y="786070"/>
            <a:ext cx="8972502" cy="5461278"/>
          </a:xfrm>
        </p:spPr>
      </p:pic>
      <p:sp>
        <p:nvSpPr>
          <p:cNvPr id="3" name="Title 2"/>
          <p:cNvSpPr>
            <a:spLocks noGrp="1"/>
          </p:cNvSpPr>
          <p:nvPr>
            <p:ph type="title"/>
          </p:nvPr>
        </p:nvSpPr>
        <p:spPr>
          <a:xfrm>
            <a:off x="313267" y="138967"/>
            <a:ext cx="8373533" cy="647102"/>
          </a:xfrm>
        </p:spPr>
        <p:txBody>
          <a:bodyPr/>
          <a:lstStyle/>
          <a:p>
            <a:r>
              <a:rPr lang="en-US" dirty="0" smtClean="0"/>
              <a:t>Ends of Frame attached to APA</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Tree>
    <p:extLst>
      <p:ext uri="{BB962C8B-B14F-4D97-AF65-F5344CB8AC3E}">
        <p14:creationId xmlns:p14="http://schemas.microsoft.com/office/powerpoint/2010/main" val="264330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17" r="-13417"/>
          <a:stretch>
            <a:fillRect/>
          </a:stretch>
        </p:blipFill>
        <p:spPr>
          <a:xfrm>
            <a:off x="0" y="853804"/>
            <a:ext cx="8972502" cy="5461278"/>
          </a:xfrm>
        </p:spPr>
      </p:pic>
      <p:sp>
        <p:nvSpPr>
          <p:cNvPr id="3" name="Title 2"/>
          <p:cNvSpPr>
            <a:spLocks noGrp="1"/>
          </p:cNvSpPr>
          <p:nvPr>
            <p:ph type="title"/>
          </p:nvPr>
        </p:nvSpPr>
        <p:spPr>
          <a:xfrm>
            <a:off x="454026" y="138967"/>
            <a:ext cx="8229600" cy="647102"/>
          </a:xfrm>
        </p:spPr>
        <p:txBody>
          <a:bodyPr/>
          <a:lstStyle/>
          <a:p>
            <a:r>
              <a:rPr lang="en-US" dirty="0" smtClean="0"/>
              <a:t>PD C-Channel Rails Mounted</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
        <p:nvSpPr>
          <p:cNvPr id="6" name="TextBox 5"/>
          <p:cNvSpPr txBox="1"/>
          <p:nvPr/>
        </p:nvSpPr>
        <p:spPr>
          <a:xfrm>
            <a:off x="2560209" y="2734733"/>
            <a:ext cx="1500694" cy="400110"/>
          </a:xfrm>
          <a:prstGeom prst="rect">
            <a:avLst/>
          </a:prstGeom>
          <a:noFill/>
        </p:spPr>
        <p:txBody>
          <a:bodyPr wrap="none" rtlCol="0">
            <a:spAutoFit/>
          </a:bodyPr>
          <a:lstStyle/>
          <a:p>
            <a:pPr algn="ctr"/>
            <a:r>
              <a:rPr lang="en-US" sz="1000" dirty="0" smtClean="0">
                <a:solidFill>
                  <a:srgbClr val="E95125"/>
                </a:solidFill>
              </a:rPr>
              <a:t>Slots in mount angles</a:t>
            </a:r>
          </a:p>
          <a:p>
            <a:pPr algn="ctr"/>
            <a:r>
              <a:rPr lang="en-US" sz="1000" dirty="0" smtClean="0">
                <a:solidFill>
                  <a:srgbClr val="E95125"/>
                </a:solidFill>
              </a:rPr>
              <a:t>Line up with holes in rails</a:t>
            </a:r>
            <a:endParaRPr lang="en-US" sz="1000" dirty="0">
              <a:solidFill>
                <a:srgbClr val="E95125"/>
              </a:solidFill>
            </a:endParaRPr>
          </a:p>
        </p:txBody>
      </p:sp>
      <p:sp>
        <p:nvSpPr>
          <p:cNvPr id="8" name="TextBox 7"/>
          <p:cNvSpPr txBox="1"/>
          <p:nvPr/>
        </p:nvSpPr>
        <p:spPr>
          <a:xfrm>
            <a:off x="2633194" y="4207933"/>
            <a:ext cx="1354733" cy="400110"/>
          </a:xfrm>
          <a:prstGeom prst="rect">
            <a:avLst/>
          </a:prstGeom>
          <a:noFill/>
        </p:spPr>
        <p:txBody>
          <a:bodyPr wrap="none" rtlCol="0">
            <a:spAutoFit/>
          </a:bodyPr>
          <a:lstStyle/>
          <a:p>
            <a:pPr algn="ctr"/>
            <a:r>
              <a:rPr lang="en-US" sz="1000" dirty="0" smtClean="0">
                <a:solidFill>
                  <a:srgbClr val="E95125"/>
                </a:solidFill>
              </a:rPr>
              <a:t>6mm gap between tail</a:t>
            </a:r>
          </a:p>
          <a:p>
            <a:pPr algn="ctr"/>
            <a:r>
              <a:rPr lang="en-US" sz="1000" dirty="0" smtClean="0">
                <a:solidFill>
                  <a:srgbClr val="E95125"/>
                </a:solidFill>
              </a:rPr>
              <a:t>And APA Frame</a:t>
            </a:r>
            <a:endParaRPr lang="en-US" sz="1000" dirty="0">
              <a:solidFill>
                <a:srgbClr val="E95125"/>
              </a:solidFill>
            </a:endParaRPr>
          </a:p>
        </p:txBody>
      </p:sp>
      <p:cxnSp>
        <p:nvCxnSpPr>
          <p:cNvPr id="10" name="Straight Arrow Connector 9"/>
          <p:cNvCxnSpPr>
            <a:stCxn id="8" idx="1"/>
          </p:cNvCxnSpPr>
          <p:nvPr/>
        </p:nvCxnSpPr>
        <p:spPr>
          <a:xfrm flipH="1" flipV="1">
            <a:off x="2243667" y="4013201"/>
            <a:ext cx="389527" cy="394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p:cNvCxnSpPr>
          <p:nvPr/>
        </p:nvCxnSpPr>
        <p:spPr>
          <a:xfrm flipH="1">
            <a:off x="2633194" y="3134843"/>
            <a:ext cx="677362" cy="539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10556" y="3134843"/>
            <a:ext cx="1269911" cy="624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970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reenshot79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98" r="1598"/>
          <a:stretch>
            <a:fillRect/>
          </a:stretch>
        </p:blipFill>
        <p:spPr>
          <a:xfrm>
            <a:off x="1244600" y="786069"/>
            <a:ext cx="7108826" cy="4326917"/>
          </a:xfrm>
        </p:spPr>
      </p:pic>
      <p:sp>
        <p:nvSpPr>
          <p:cNvPr id="3" name="Title 2"/>
          <p:cNvSpPr>
            <a:spLocks noGrp="1"/>
          </p:cNvSpPr>
          <p:nvPr>
            <p:ph type="title"/>
          </p:nvPr>
        </p:nvSpPr>
        <p:spPr>
          <a:xfrm>
            <a:off x="454026" y="138967"/>
            <a:ext cx="8229600" cy="647102"/>
          </a:xfrm>
        </p:spPr>
        <p:txBody>
          <a:bodyPr/>
          <a:lstStyle/>
          <a:p>
            <a:r>
              <a:rPr lang="en-US" dirty="0" smtClean="0"/>
              <a:t>PD Module Attachment to APA </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7" name="TextBox 6"/>
          <p:cNvSpPr txBox="1"/>
          <p:nvPr/>
        </p:nvSpPr>
        <p:spPr>
          <a:xfrm>
            <a:off x="1244600" y="5138386"/>
            <a:ext cx="7661072" cy="1200329"/>
          </a:xfrm>
          <a:prstGeom prst="rect">
            <a:avLst/>
          </a:prstGeom>
          <a:noFill/>
        </p:spPr>
        <p:txBody>
          <a:bodyPr wrap="none" rtlCol="0">
            <a:spAutoFit/>
          </a:bodyPr>
          <a:lstStyle/>
          <a:p>
            <a:r>
              <a:rPr lang="en-US" dirty="0" smtClean="0"/>
              <a:t>- PD module attaches to APA frame using 2 captive screws through </a:t>
            </a:r>
            <a:r>
              <a:rPr lang="en-US" dirty="0" err="1" smtClean="0"/>
              <a:t>SiPM</a:t>
            </a:r>
            <a:r>
              <a:rPr lang="en-US" dirty="0" smtClean="0"/>
              <a:t> PCB</a:t>
            </a:r>
          </a:p>
          <a:p>
            <a:r>
              <a:rPr lang="en-US" dirty="0" smtClean="0"/>
              <a:t>Into APA</a:t>
            </a:r>
          </a:p>
          <a:p>
            <a:pPr marL="285750" indent="-285750">
              <a:buFontTx/>
              <a:buChar char="-"/>
            </a:pPr>
            <a:r>
              <a:rPr lang="en-US" dirty="0" smtClean="0"/>
              <a:t>PD module is pushed into place in APA, then technician reached through slot</a:t>
            </a:r>
          </a:p>
          <a:p>
            <a:r>
              <a:rPr lang="en-US" dirty="0" smtClean="0"/>
              <a:t>(~100mm) to tighten screw with ball driver.</a:t>
            </a:r>
            <a:endParaRPr lang="en-US" dirty="0"/>
          </a:p>
        </p:txBody>
      </p:sp>
      <p:sp>
        <p:nvSpPr>
          <p:cNvPr id="8" name="TextBox 7"/>
          <p:cNvSpPr txBox="1"/>
          <p:nvPr/>
        </p:nvSpPr>
        <p:spPr>
          <a:xfrm>
            <a:off x="3970867" y="3860800"/>
            <a:ext cx="2082621" cy="369332"/>
          </a:xfrm>
          <a:prstGeom prst="rect">
            <a:avLst/>
          </a:prstGeom>
          <a:noFill/>
        </p:spPr>
        <p:txBody>
          <a:bodyPr wrap="none" rtlCol="0">
            <a:spAutoFit/>
          </a:bodyPr>
          <a:lstStyle/>
          <a:p>
            <a:r>
              <a:rPr lang="en-US" dirty="0" smtClean="0"/>
              <a:t>Captive Screw Holes</a:t>
            </a:r>
            <a:endParaRPr lang="en-US" dirty="0"/>
          </a:p>
        </p:txBody>
      </p:sp>
      <p:cxnSp>
        <p:nvCxnSpPr>
          <p:cNvPr id="10" name="Straight Arrow Connector 9"/>
          <p:cNvCxnSpPr>
            <a:stCxn id="8" idx="1"/>
          </p:cNvCxnSpPr>
          <p:nvPr/>
        </p:nvCxnSpPr>
        <p:spPr>
          <a:xfrm flipH="1" flipV="1">
            <a:off x="2590800" y="3378200"/>
            <a:ext cx="1380067" cy="667266"/>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1"/>
          </p:cNvCxnSpPr>
          <p:nvPr/>
        </p:nvCxnSpPr>
        <p:spPr>
          <a:xfrm flipV="1">
            <a:off x="3970867" y="2429933"/>
            <a:ext cx="2175933" cy="1615533"/>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24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318"/>
            <a:ext cx="8229600" cy="647102"/>
          </a:xfrm>
        </p:spPr>
        <p:txBody>
          <a:bodyPr/>
          <a:lstStyle/>
          <a:p>
            <a:r>
              <a:rPr lang="en-US" b="0" dirty="0" smtClean="0"/>
              <a:t>Test Installations at CSU, PSL</a:t>
            </a:r>
            <a:endParaRPr lang="en-US" b="0"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pic>
        <p:nvPicPr>
          <p:cNvPr id="5" name="Picture Placeholder 4" descr="screenshot708.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350" r="-142350"/>
          <a:stretch>
            <a:fillRect/>
          </a:stretch>
        </p:blipFill>
        <p:spPr>
          <a:xfrm>
            <a:off x="-1515534" y="1240367"/>
            <a:ext cx="8229600" cy="5009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24481" y="1240367"/>
            <a:ext cx="2957918" cy="4904965"/>
          </a:xfrm>
          <a:prstGeom prst="rect">
            <a:avLst/>
          </a:prstGeom>
        </p:spPr>
      </p:pic>
      <p:sp>
        <p:nvSpPr>
          <p:cNvPr id="7" name="TextBox 6"/>
          <p:cNvSpPr txBox="1"/>
          <p:nvPr/>
        </p:nvSpPr>
        <p:spPr>
          <a:xfrm>
            <a:off x="1540934" y="871035"/>
            <a:ext cx="2071789" cy="369332"/>
          </a:xfrm>
          <a:prstGeom prst="rect">
            <a:avLst/>
          </a:prstGeom>
          <a:noFill/>
        </p:spPr>
        <p:txBody>
          <a:bodyPr wrap="none" rtlCol="0">
            <a:spAutoFit/>
          </a:bodyPr>
          <a:lstStyle/>
          <a:p>
            <a:r>
              <a:rPr lang="en-US" dirty="0" smtClean="0"/>
              <a:t>CSU test Installation</a:t>
            </a:r>
            <a:endParaRPr lang="en-US" dirty="0"/>
          </a:p>
        </p:txBody>
      </p:sp>
      <p:sp>
        <p:nvSpPr>
          <p:cNvPr id="8" name="TextBox 7"/>
          <p:cNvSpPr txBox="1"/>
          <p:nvPr/>
        </p:nvSpPr>
        <p:spPr>
          <a:xfrm>
            <a:off x="4151210" y="871035"/>
            <a:ext cx="3416658" cy="369332"/>
          </a:xfrm>
          <a:prstGeom prst="rect">
            <a:avLst/>
          </a:prstGeom>
          <a:noFill/>
        </p:spPr>
        <p:txBody>
          <a:bodyPr wrap="none" rtlCol="0">
            <a:spAutoFit/>
          </a:bodyPr>
          <a:lstStyle/>
          <a:p>
            <a:r>
              <a:rPr lang="en-US" dirty="0" smtClean="0"/>
              <a:t>PSL test Installation (Full-Size APA)</a:t>
            </a:r>
            <a:endParaRPr lang="en-US" dirty="0"/>
          </a:p>
        </p:txBody>
      </p:sp>
    </p:spTree>
    <p:extLst>
      <p:ext uri="{BB962C8B-B14F-4D97-AF65-F5344CB8AC3E}">
        <p14:creationId xmlns:p14="http://schemas.microsoft.com/office/powerpoint/2010/main" val="1454001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78886"/>
            <a:ext cx="8229600" cy="511149"/>
          </a:xfrm>
        </p:spPr>
        <p:txBody>
          <a:bodyPr/>
          <a:lstStyle/>
          <a:p>
            <a:pPr algn="l"/>
            <a:r>
              <a:rPr lang="en-US" sz="3200" b="0" dirty="0" smtClean="0"/>
              <a:t>PD Cabling</a:t>
            </a:r>
            <a:endParaRPr lang="en-US" sz="3200" b="0" dirty="0"/>
          </a:p>
        </p:txBody>
      </p:sp>
      <p:sp>
        <p:nvSpPr>
          <p:cNvPr id="8" name="Content Placeholder 7"/>
          <p:cNvSpPr>
            <a:spLocks noGrp="1"/>
          </p:cNvSpPr>
          <p:nvPr>
            <p:ph idx="11"/>
          </p:nvPr>
        </p:nvSpPr>
        <p:spPr>
          <a:xfrm>
            <a:off x="454030" y="690035"/>
            <a:ext cx="6742638" cy="5080000"/>
          </a:xfrm>
        </p:spPr>
        <p:txBody>
          <a:bodyPr>
            <a:normAutofit fontScale="92500" lnSpcReduction="10000"/>
          </a:bodyPr>
          <a:lstStyle/>
          <a:p>
            <a:r>
              <a:rPr lang="en-US" dirty="0" smtClean="0"/>
              <a:t>The PD cryogenic cables will be installed at the same time as the PDs.</a:t>
            </a:r>
          </a:p>
          <a:p>
            <a:r>
              <a:rPr lang="en-US" dirty="0" smtClean="0"/>
              <a:t>Each APA will have 10 Cat-6 PD cables to connect (5 in each of the APA side tubes)</a:t>
            </a:r>
          </a:p>
          <a:p>
            <a:r>
              <a:rPr lang="en-US" dirty="0" smtClean="0"/>
              <a:t>Each PD cable will be pulled through the side tube from the top (APA oriented vertically during PD insertion) using a “Fish tape,” and be connected to the PD immediately following PD insertion.</a:t>
            </a:r>
          </a:p>
          <a:p>
            <a:r>
              <a:rPr lang="en-US" dirty="0" smtClean="0"/>
              <a:t>PDs will be inserted starting at the top so higher cables do not block later PD insertions.</a:t>
            </a:r>
          </a:p>
          <a:p>
            <a:r>
              <a:rPr lang="en-US" dirty="0" smtClean="0"/>
              <a:t>Following insertion of all 5 cables in one APA tube, Pre-installed cable ties will be used to cinch tot cable bundles to the PDs.</a:t>
            </a:r>
          </a:p>
          <a:p>
            <a:r>
              <a:rPr lang="en-US" dirty="0" smtClean="0"/>
              <a:t>Immediately upon connection of a PD cable continuity/diode behavior of </a:t>
            </a:r>
            <a:r>
              <a:rPr lang="en-US" dirty="0" err="1" smtClean="0"/>
              <a:t>SiPM</a:t>
            </a:r>
            <a:r>
              <a:rPr lang="en-US" dirty="0" smtClean="0"/>
              <a:t> checks to the must be made.</a:t>
            </a:r>
            <a:endParaRPr lang="en-US" dirty="0"/>
          </a:p>
          <a:p>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pic>
        <p:nvPicPr>
          <p:cNvPr id="3" name="Picture 2" descr="screenshot7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306" y="2734732"/>
            <a:ext cx="2119694" cy="1574801"/>
          </a:xfrm>
          <a:prstGeom prst="rect">
            <a:avLst/>
          </a:prstGeom>
        </p:spPr>
      </p:pic>
    </p:spTree>
    <p:extLst>
      <p:ext uri="{BB962C8B-B14F-4D97-AF65-F5344CB8AC3E}">
        <p14:creationId xmlns:p14="http://schemas.microsoft.com/office/powerpoint/2010/main" val="35875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026" y="216985"/>
            <a:ext cx="8229600" cy="647102"/>
          </a:xfrm>
        </p:spPr>
        <p:txBody>
          <a:bodyPr/>
          <a:lstStyle/>
          <a:p>
            <a:r>
              <a:rPr lang="en-US" dirty="0" smtClean="0"/>
              <a:t>Cat 6 Connection to </a:t>
            </a:r>
            <a:r>
              <a:rPr lang="en-US" dirty="0" err="1" smtClean="0"/>
              <a:t>SiPM</a:t>
            </a:r>
            <a:r>
              <a:rPr lang="en-US" dirty="0" smtClean="0"/>
              <a:t> PCB</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29</a:t>
            </a:fld>
            <a:endParaRPr lang="en-US" dirty="0"/>
          </a:p>
        </p:txBody>
      </p:sp>
      <p:pic>
        <p:nvPicPr>
          <p:cNvPr id="4" name="Picture 3" descr="screenshot7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1" y="981749"/>
            <a:ext cx="6816368" cy="5272292"/>
          </a:xfrm>
          <a:prstGeom prst="rect">
            <a:avLst/>
          </a:prstGeom>
        </p:spPr>
      </p:pic>
      <p:sp>
        <p:nvSpPr>
          <p:cNvPr id="8" name="TextBox 7"/>
          <p:cNvSpPr txBox="1"/>
          <p:nvPr/>
        </p:nvSpPr>
        <p:spPr>
          <a:xfrm>
            <a:off x="1346200" y="4292600"/>
            <a:ext cx="2115859" cy="923330"/>
          </a:xfrm>
          <a:prstGeom prst="rect">
            <a:avLst/>
          </a:prstGeom>
          <a:noFill/>
        </p:spPr>
        <p:txBody>
          <a:bodyPr wrap="none" rtlCol="0">
            <a:spAutoFit/>
          </a:bodyPr>
          <a:lstStyle/>
          <a:p>
            <a:r>
              <a:rPr lang="en-US" dirty="0" smtClean="0"/>
              <a:t>RJ-45 connector on</a:t>
            </a:r>
          </a:p>
          <a:p>
            <a:r>
              <a:rPr lang="en-US" dirty="0" smtClean="0"/>
              <a:t>Cryogenic connector</a:t>
            </a:r>
          </a:p>
          <a:p>
            <a:r>
              <a:rPr lang="en-US" dirty="0" smtClean="0"/>
              <a:t>Plugging in</a:t>
            </a:r>
            <a:endParaRPr lang="en-US" dirty="0"/>
          </a:p>
        </p:txBody>
      </p:sp>
      <p:cxnSp>
        <p:nvCxnSpPr>
          <p:cNvPr id="10" name="Straight Arrow Connector 9"/>
          <p:cNvCxnSpPr/>
          <p:nvPr/>
        </p:nvCxnSpPr>
        <p:spPr>
          <a:xfrm flipV="1">
            <a:off x="3462059" y="3352800"/>
            <a:ext cx="1719541" cy="1413933"/>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67" y="0"/>
            <a:ext cx="8229600" cy="647102"/>
          </a:xfrm>
        </p:spPr>
        <p:txBody>
          <a:bodyPr/>
          <a:lstStyle/>
          <a:p>
            <a:r>
              <a:rPr lang="en-US" dirty="0" smtClean="0"/>
              <a:t>Modular PD Concept</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4" name="Content Placeholder 3"/>
          <p:cNvSpPr>
            <a:spLocks noGrp="1"/>
          </p:cNvSpPr>
          <p:nvPr>
            <p:ph idx="11"/>
          </p:nvPr>
        </p:nvSpPr>
        <p:spPr>
          <a:xfrm>
            <a:off x="352426" y="1021937"/>
            <a:ext cx="3990750" cy="5031626"/>
          </a:xfrm>
        </p:spPr>
        <p:txBody>
          <a:bodyPr>
            <a:normAutofit fontScale="62500" lnSpcReduction="20000"/>
          </a:bodyPr>
          <a:lstStyle/>
          <a:p>
            <a:r>
              <a:rPr lang="en-US" dirty="0" smtClean="0"/>
              <a:t>The reference PD design for both </a:t>
            </a:r>
            <a:r>
              <a:rPr lang="en-US" dirty="0" err="1" smtClean="0"/>
              <a:t>ProtoDUNE</a:t>
            </a:r>
            <a:r>
              <a:rPr lang="en-US" dirty="0" smtClean="0"/>
              <a:t> and the </a:t>
            </a:r>
            <a:r>
              <a:rPr lang="en-US" dirty="0"/>
              <a:t>s</a:t>
            </a:r>
            <a:r>
              <a:rPr lang="en-US" dirty="0" smtClean="0"/>
              <a:t>ingle phase FD call for 10 individual PD modules per APA frame, installed following APA assembly</a:t>
            </a:r>
          </a:p>
          <a:p>
            <a:r>
              <a:rPr lang="en-US" dirty="0" smtClean="0"/>
              <a:t>Module dimensions:  </a:t>
            </a:r>
          </a:p>
          <a:p>
            <a:pPr lvl="1"/>
            <a:r>
              <a:rPr lang="en-US" dirty="0" smtClean="0"/>
              <a:t>2108mm long X 107mm wide X 18 mm thick (outside)</a:t>
            </a:r>
          </a:p>
          <a:p>
            <a:pPr lvl="1"/>
            <a:r>
              <a:rPr lang="en-US" dirty="0" smtClean="0"/>
              <a:t>2086mm long X 95mm wide X 14.5mm thick (Inside APA)</a:t>
            </a:r>
          </a:p>
          <a:p>
            <a:pPr lvl="1"/>
            <a:r>
              <a:rPr lang="en-US" dirty="0" smtClean="0"/>
              <a:t>PD Dimensions driven by available installation slot in the APA (108mm long X 19mm tall)</a:t>
            </a:r>
          </a:p>
          <a:p>
            <a:r>
              <a:rPr lang="en-US" dirty="0"/>
              <a:t>Modules </a:t>
            </a:r>
            <a:r>
              <a:rPr lang="en-US" dirty="0" smtClean="0"/>
              <a:t>masses:</a:t>
            </a:r>
            <a:endParaRPr lang="en-US" dirty="0"/>
          </a:p>
          <a:p>
            <a:pPr lvl="1"/>
            <a:r>
              <a:rPr lang="en-US" dirty="0"/>
              <a:t>IU design:  2.03 kg</a:t>
            </a:r>
          </a:p>
          <a:p>
            <a:pPr lvl="1"/>
            <a:r>
              <a:rPr lang="en-US" dirty="0"/>
              <a:t>MIT/FNAL design:  1.34 </a:t>
            </a:r>
            <a:r>
              <a:rPr lang="en-US" dirty="0" smtClean="0"/>
              <a:t>kg</a:t>
            </a:r>
          </a:p>
          <a:p>
            <a:r>
              <a:rPr lang="en-US" dirty="0" smtClean="0"/>
              <a:t>Modular design and post-APA assembly installation allows for testing of different PD design concepts</a:t>
            </a:r>
          </a:p>
          <a:p>
            <a:r>
              <a:rPr lang="en-US" dirty="0" smtClean="0"/>
              <a:t>Two principle designs:  IU design with radiator plates, MIT/FNAL design with TPB-dipped light guide bar</a:t>
            </a:r>
          </a:p>
        </p:txBody>
      </p:sp>
      <p:pic>
        <p:nvPicPr>
          <p:cNvPr id="6" name="Picture 5" descr="PD - 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41" y="948267"/>
            <a:ext cx="2119654" cy="5349602"/>
          </a:xfrm>
          <a:prstGeom prst="rect">
            <a:avLst/>
          </a:prstGeom>
        </p:spPr>
      </p:pic>
      <p:pic>
        <p:nvPicPr>
          <p:cNvPr id="7" name="Picture 6" descr="PD - S - 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361" y="948267"/>
            <a:ext cx="2098025" cy="5349602"/>
          </a:xfrm>
          <a:prstGeom prst="rect">
            <a:avLst/>
          </a:prstGeom>
        </p:spPr>
      </p:pic>
      <p:sp>
        <p:nvSpPr>
          <p:cNvPr id="8" name="TextBox 7"/>
          <p:cNvSpPr txBox="1"/>
          <p:nvPr/>
        </p:nvSpPr>
        <p:spPr>
          <a:xfrm>
            <a:off x="4444776" y="647102"/>
            <a:ext cx="2044851" cy="369332"/>
          </a:xfrm>
          <a:prstGeom prst="rect">
            <a:avLst/>
          </a:prstGeom>
          <a:noFill/>
        </p:spPr>
        <p:txBody>
          <a:bodyPr wrap="none" rtlCol="0">
            <a:spAutoFit/>
          </a:bodyPr>
          <a:lstStyle/>
          <a:p>
            <a:r>
              <a:rPr lang="en-US" dirty="0" smtClean="0"/>
              <a:t>IU design (Radiator)</a:t>
            </a:r>
            <a:endParaRPr lang="en-US" dirty="0"/>
          </a:p>
        </p:txBody>
      </p:sp>
      <p:sp>
        <p:nvSpPr>
          <p:cNvPr id="9" name="TextBox 8"/>
          <p:cNvSpPr txBox="1"/>
          <p:nvPr/>
        </p:nvSpPr>
        <p:spPr>
          <a:xfrm>
            <a:off x="6523495" y="642271"/>
            <a:ext cx="2654843" cy="369332"/>
          </a:xfrm>
          <a:prstGeom prst="rect">
            <a:avLst/>
          </a:prstGeom>
          <a:noFill/>
        </p:spPr>
        <p:txBody>
          <a:bodyPr wrap="none" rtlCol="0">
            <a:spAutoFit/>
          </a:bodyPr>
          <a:lstStyle/>
          <a:p>
            <a:r>
              <a:rPr lang="en-US" dirty="0" smtClean="0"/>
              <a:t>MIT/FNAL design (Dipped)</a:t>
            </a:r>
            <a:endParaRPr lang="en-US" dirty="0"/>
          </a:p>
        </p:txBody>
      </p:sp>
    </p:spTree>
    <p:extLst>
      <p:ext uri="{BB962C8B-B14F-4D97-AF65-F5344CB8AC3E}">
        <p14:creationId xmlns:p14="http://schemas.microsoft.com/office/powerpoint/2010/main" val="283027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30</a:t>
            </a:fld>
            <a:endParaRPr lang="en-US" dirty="0"/>
          </a:p>
        </p:txBody>
      </p:sp>
      <p:sp>
        <p:nvSpPr>
          <p:cNvPr id="13" name="TextBox 12"/>
          <p:cNvSpPr txBox="1"/>
          <p:nvPr/>
        </p:nvSpPr>
        <p:spPr>
          <a:xfrm>
            <a:off x="454026" y="110067"/>
            <a:ext cx="3776996" cy="584776"/>
          </a:xfrm>
          <a:prstGeom prst="rect">
            <a:avLst/>
          </a:prstGeom>
          <a:noFill/>
        </p:spPr>
        <p:txBody>
          <a:bodyPr wrap="none" rtlCol="0">
            <a:spAutoFit/>
          </a:bodyPr>
          <a:lstStyle/>
          <a:p>
            <a:r>
              <a:rPr lang="en-US" sz="3200" dirty="0" smtClean="0">
                <a:solidFill>
                  <a:srgbClr val="E95125"/>
                </a:solidFill>
              </a:rPr>
              <a:t>PD Cable Strain Relief </a:t>
            </a:r>
            <a:endParaRPr lang="en-US" sz="3200" dirty="0">
              <a:solidFill>
                <a:srgbClr val="E95125"/>
              </a:solidFill>
            </a:endParaRPr>
          </a:p>
        </p:txBody>
      </p:sp>
      <p:pic>
        <p:nvPicPr>
          <p:cNvPr id="4" name="Picture 3" descr="screenshot7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6" y="1303867"/>
            <a:ext cx="8369281" cy="4377267"/>
          </a:xfrm>
          <a:prstGeom prst="rect">
            <a:avLst/>
          </a:prstGeom>
        </p:spPr>
      </p:pic>
      <p:sp>
        <p:nvSpPr>
          <p:cNvPr id="5" name="TextBox 4"/>
          <p:cNvSpPr txBox="1"/>
          <p:nvPr/>
        </p:nvSpPr>
        <p:spPr>
          <a:xfrm>
            <a:off x="795867" y="1651000"/>
            <a:ext cx="1851789" cy="369332"/>
          </a:xfrm>
          <a:prstGeom prst="rect">
            <a:avLst/>
          </a:prstGeom>
          <a:noFill/>
        </p:spPr>
        <p:txBody>
          <a:bodyPr wrap="none" rtlCol="0">
            <a:spAutoFit/>
          </a:bodyPr>
          <a:lstStyle/>
          <a:p>
            <a:r>
              <a:rPr lang="en-US" dirty="0" smtClean="0"/>
              <a:t>Cable Tie 2 places</a:t>
            </a:r>
            <a:endParaRPr lang="en-US" dirty="0"/>
          </a:p>
        </p:txBody>
      </p:sp>
      <p:cxnSp>
        <p:nvCxnSpPr>
          <p:cNvPr id="12" name="Straight Arrow Connector 11"/>
          <p:cNvCxnSpPr/>
          <p:nvPr/>
        </p:nvCxnSpPr>
        <p:spPr>
          <a:xfrm>
            <a:off x="1659467" y="2020332"/>
            <a:ext cx="330200" cy="166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2"/>
          </p:cNvCxnSpPr>
          <p:nvPr/>
        </p:nvCxnSpPr>
        <p:spPr>
          <a:xfrm>
            <a:off x="1721762" y="2020332"/>
            <a:ext cx="3561438" cy="926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14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3984"/>
            <a:ext cx="8229600" cy="647102"/>
          </a:xfrm>
        </p:spPr>
        <p:txBody>
          <a:bodyPr/>
          <a:lstStyle/>
          <a:p>
            <a:r>
              <a:rPr lang="en-US" dirty="0" smtClean="0"/>
              <a:t>Shared Cable Tray</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31</a:t>
            </a:fld>
            <a:endParaRPr lang="en-US" dirty="0"/>
          </a:p>
        </p:txBody>
      </p:sp>
      <p:pic>
        <p:nvPicPr>
          <p:cNvPr id="7" name="Picture 6" descr="Autodesk Inventor Professional 2015 - STUDENT VERSION - [Combo Assembly Fin-Cold Electronics.iam (LevelofDetail1)]"/>
          <p:cNvPicPr>
            <a:picLocks noChangeAspect="1"/>
          </p:cNvPicPr>
          <p:nvPr/>
        </p:nvPicPr>
        <p:blipFill rotWithShape="1">
          <a:blip r:embed="rId2">
            <a:extLst>
              <a:ext uri="{28A0092B-C50C-407E-A947-70E740481C1C}">
                <a14:useLocalDpi xmlns:a14="http://schemas.microsoft.com/office/drawing/2010/main" val="0"/>
              </a:ext>
            </a:extLst>
          </a:blip>
          <a:srcRect l="26071" t="19842" r="13453" b="6769"/>
          <a:stretch/>
        </p:blipFill>
        <p:spPr>
          <a:xfrm>
            <a:off x="457200" y="991086"/>
            <a:ext cx="5293244" cy="3480204"/>
          </a:xfrm>
          <a:prstGeom prst="rect">
            <a:avLst/>
          </a:prstGeom>
        </p:spPr>
      </p:pic>
      <p:pic>
        <p:nvPicPr>
          <p:cNvPr id="9" name="Picture 8" descr="screenshot78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821" y="1067535"/>
            <a:ext cx="2356979" cy="4944533"/>
          </a:xfrm>
          <a:prstGeom prst="rect">
            <a:avLst/>
          </a:prstGeom>
        </p:spPr>
      </p:pic>
      <p:pic>
        <p:nvPicPr>
          <p:cNvPr id="12" name="Picture 11" descr="screenshot78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133" y="4639468"/>
            <a:ext cx="2558330" cy="1555864"/>
          </a:xfrm>
          <a:prstGeom prst="rect">
            <a:avLst/>
          </a:prstGeom>
        </p:spPr>
      </p:pic>
      <p:sp>
        <p:nvSpPr>
          <p:cNvPr id="13" name="Freeform 12"/>
          <p:cNvSpPr/>
          <p:nvPr/>
        </p:nvSpPr>
        <p:spPr>
          <a:xfrm>
            <a:off x="5113867" y="2827867"/>
            <a:ext cx="396444" cy="1219200"/>
          </a:xfrm>
          <a:custGeom>
            <a:avLst/>
            <a:gdLst>
              <a:gd name="connsiteX0" fmla="*/ 355600 w 396444"/>
              <a:gd name="connsiteY0" fmla="*/ 1219200 h 1219200"/>
              <a:gd name="connsiteX1" fmla="*/ 364066 w 396444"/>
              <a:gd name="connsiteY1" fmla="*/ 270933 h 1219200"/>
              <a:gd name="connsiteX2" fmla="*/ 0 w 396444"/>
              <a:gd name="connsiteY2" fmla="*/ 0 h 1219200"/>
            </a:gdLst>
            <a:ahLst/>
            <a:cxnLst>
              <a:cxn ang="0">
                <a:pos x="connsiteX0" y="connsiteY0"/>
              </a:cxn>
              <a:cxn ang="0">
                <a:pos x="connsiteX1" y="connsiteY1"/>
              </a:cxn>
              <a:cxn ang="0">
                <a:pos x="connsiteX2" y="connsiteY2"/>
              </a:cxn>
            </a:cxnLst>
            <a:rect l="l" t="t" r="r" b="b"/>
            <a:pathLst>
              <a:path w="396444" h="1219200">
                <a:moveTo>
                  <a:pt x="355600" y="1219200"/>
                </a:moveTo>
                <a:cubicBezTo>
                  <a:pt x="389466" y="846666"/>
                  <a:pt x="423333" y="474133"/>
                  <a:pt x="364066" y="270933"/>
                </a:cubicBezTo>
                <a:cubicBezTo>
                  <a:pt x="304799" y="67733"/>
                  <a:pt x="98778" y="36689"/>
                  <a:pt x="0" y="0"/>
                </a:cubicBezTo>
              </a:path>
            </a:pathLst>
          </a:custGeom>
          <a:ln w="3810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207000" y="2827867"/>
            <a:ext cx="396444" cy="1219200"/>
          </a:xfrm>
          <a:custGeom>
            <a:avLst/>
            <a:gdLst>
              <a:gd name="connsiteX0" fmla="*/ 355600 w 396444"/>
              <a:gd name="connsiteY0" fmla="*/ 1219200 h 1219200"/>
              <a:gd name="connsiteX1" fmla="*/ 364066 w 396444"/>
              <a:gd name="connsiteY1" fmla="*/ 270933 h 1219200"/>
              <a:gd name="connsiteX2" fmla="*/ 0 w 396444"/>
              <a:gd name="connsiteY2" fmla="*/ 0 h 1219200"/>
            </a:gdLst>
            <a:ahLst/>
            <a:cxnLst>
              <a:cxn ang="0">
                <a:pos x="connsiteX0" y="connsiteY0"/>
              </a:cxn>
              <a:cxn ang="0">
                <a:pos x="connsiteX1" y="connsiteY1"/>
              </a:cxn>
              <a:cxn ang="0">
                <a:pos x="connsiteX2" y="connsiteY2"/>
              </a:cxn>
            </a:cxnLst>
            <a:rect l="l" t="t" r="r" b="b"/>
            <a:pathLst>
              <a:path w="396444" h="1219200">
                <a:moveTo>
                  <a:pt x="355600" y="1219200"/>
                </a:moveTo>
                <a:cubicBezTo>
                  <a:pt x="389466" y="846666"/>
                  <a:pt x="423333" y="474133"/>
                  <a:pt x="364066" y="270933"/>
                </a:cubicBezTo>
                <a:cubicBezTo>
                  <a:pt x="304799" y="67733"/>
                  <a:pt x="98778" y="36689"/>
                  <a:pt x="0" y="0"/>
                </a:cubicBezTo>
              </a:path>
            </a:pathLst>
          </a:custGeom>
          <a:ln w="3810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4360334" y="4919133"/>
            <a:ext cx="1852791" cy="923330"/>
          </a:xfrm>
          <a:prstGeom prst="rect">
            <a:avLst/>
          </a:prstGeom>
          <a:noFill/>
        </p:spPr>
        <p:txBody>
          <a:bodyPr wrap="none" rtlCol="0">
            <a:spAutoFit/>
          </a:bodyPr>
          <a:lstStyle/>
          <a:p>
            <a:r>
              <a:rPr lang="en-US" dirty="0" smtClean="0"/>
              <a:t>PD Cables Run </a:t>
            </a:r>
            <a:r>
              <a:rPr lang="en-US" dirty="0"/>
              <a:t>U</a:t>
            </a:r>
            <a:r>
              <a:rPr lang="en-US" dirty="0" smtClean="0"/>
              <a:t>p</a:t>
            </a:r>
          </a:p>
          <a:p>
            <a:r>
              <a:rPr lang="en-US" dirty="0" smtClean="0"/>
              <a:t>Into APA Cable</a:t>
            </a:r>
          </a:p>
          <a:p>
            <a:r>
              <a:rPr lang="en-US" dirty="0" smtClean="0"/>
              <a:t>Tray (5 each side)</a:t>
            </a:r>
            <a:endParaRPr lang="en-US" dirty="0"/>
          </a:p>
        </p:txBody>
      </p:sp>
      <p:cxnSp>
        <p:nvCxnSpPr>
          <p:cNvPr id="23" name="Straight Arrow Connector 22"/>
          <p:cNvCxnSpPr/>
          <p:nvPr/>
        </p:nvCxnSpPr>
        <p:spPr>
          <a:xfrm flipV="1">
            <a:off x="5207000" y="3886200"/>
            <a:ext cx="303311" cy="11260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a:xfrm flipH="1" flipV="1">
            <a:off x="7222067" y="2294467"/>
            <a:ext cx="177800" cy="3420533"/>
          </a:xfrm>
          <a:prstGeom prst="line">
            <a:avLst/>
          </a:prstGeom>
          <a:ln w="57150" cmpd="sng">
            <a:solidFill>
              <a:srgbClr val="C0504D"/>
            </a:solidFill>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5207000" y="3657600"/>
            <a:ext cx="2015067" cy="13767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254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961" y="138967"/>
            <a:ext cx="8229600" cy="647102"/>
          </a:xfrm>
        </p:spPr>
        <p:txBody>
          <a:bodyPr/>
          <a:lstStyle/>
          <a:p>
            <a:r>
              <a:rPr lang="en-US" dirty="0" smtClean="0"/>
              <a:t>CTE Calculations</a:t>
            </a:r>
            <a:endParaRPr lang="en-US" dirty="0"/>
          </a:p>
        </p:txBody>
      </p:sp>
      <p:graphicFrame>
        <p:nvGraphicFramePr>
          <p:cNvPr id="6" name="Content Placeholder 5"/>
          <p:cNvGraphicFramePr>
            <a:graphicFrameLocks noGrp="1"/>
          </p:cNvGraphicFramePr>
          <p:nvPr>
            <p:ph idx="11"/>
            <p:extLst>
              <p:ext uri="{D42A27DB-BD31-4B8C-83A1-F6EECF244321}">
                <p14:modId xmlns:p14="http://schemas.microsoft.com/office/powerpoint/2010/main" val="2252556559"/>
              </p:ext>
            </p:extLst>
          </p:nvPr>
        </p:nvGraphicFramePr>
        <p:xfrm>
          <a:off x="454025" y="1261529"/>
          <a:ext cx="8232776" cy="1478280"/>
        </p:xfrm>
        <a:graphic>
          <a:graphicData uri="http://schemas.openxmlformats.org/drawingml/2006/table">
            <a:tbl>
              <a:tblPr firstRow="1" bandRow="1">
                <a:tableStyleId>{FABFCF23-3B69-468F-B69F-88F6DE6A72F2}</a:tableStyleId>
              </a:tblPr>
              <a:tblGrid>
                <a:gridCol w="4116388"/>
                <a:gridCol w="4116388"/>
              </a:tblGrid>
              <a:tr h="207328">
                <a:tc>
                  <a:txBody>
                    <a:bodyPr/>
                    <a:lstStyle/>
                    <a:p>
                      <a:r>
                        <a:rPr lang="en-US" dirty="0" smtClean="0"/>
                        <a:t>Material</a:t>
                      </a:r>
                      <a:endParaRPr lang="en-US" dirty="0"/>
                    </a:p>
                  </a:txBody>
                  <a:tcPr/>
                </a:tc>
                <a:tc>
                  <a:txBody>
                    <a:bodyPr/>
                    <a:lstStyle/>
                    <a:p>
                      <a:r>
                        <a:rPr lang="en-US" dirty="0" smtClean="0"/>
                        <a:t>Shrinkage factor (m/m, 206K Drop)</a:t>
                      </a:r>
                      <a:endParaRPr lang="en-US" dirty="0"/>
                    </a:p>
                  </a:txBody>
                  <a:tcPr/>
                </a:tc>
              </a:tr>
              <a:tr h="370840">
                <a:tc>
                  <a:txBody>
                    <a:bodyPr/>
                    <a:lstStyle/>
                    <a:p>
                      <a:r>
                        <a:rPr lang="en-US" dirty="0" smtClean="0"/>
                        <a:t>Stainless Steel (304)</a:t>
                      </a:r>
                      <a:endParaRPr lang="en-US" dirty="0"/>
                    </a:p>
                  </a:txBody>
                  <a:tcPr/>
                </a:tc>
                <a:tc>
                  <a:txBody>
                    <a:bodyPr/>
                    <a:lstStyle/>
                    <a:p>
                      <a:r>
                        <a:rPr lang="en-US" dirty="0" smtClean="0"/>
                        <a:t>2.7 X 10</a:t>
                      </a:r>
                      <a:r>
                        <a:rPr lang="en-US" baseline="30000" dirty="0" smtClean="0"/>
                        <a:t>-3</a:t>
                      </a:r>
                      <a:endParaRPr lang="en-US" dirty="0"/>
                    </a:p>
                  </a:txBody>
                  <a:tcPr/>
                </a:tc>
              </a:tr>
              <a:tr h="370840">
                <a:tc>
                  <a:txBody>
                    <a:bodyPr/>
                    <a:lstStyle/>
                    <a:p>
                      <a:r>
                        <a:rPr lang="en-US" dirty="0" smtClean="0"/>
                        <a:t>FR-4 G-10 (In-plane)</a:t>
                      </a:r>
                      <a:endParaRPr lang="en-US" dirty="0"/>
                    </a:p>
                  </a:txBody>
                  <a:tcPr/>
                </a:tc>
                <a:tc>
                  <a:txBody>
                    <a:bodyPr/>
                    <a:lstStyle/>
                    <a:p>
                      <a:r>
                        <a:rPr lang="en-US" dirty="0" smtClean="0"/>
                        <a:t>2.1 X 10</a:t>
                      </a:r>
                      <a:r>
                        <a:rPr lang="en-US" baseline="30000" dirty="0" smtClean="0"/>
                        <a:t>-3</a:t>
                      </a:r>
                      <a:endParaRPr lang="en-US" dirty="0"/>
                    </a:p>
                  </a:txBody>
                  <a:tcPr/>
                </a:tc>
              </a:tr>
              <a:tr h="370840">
                <a:tc>
                  <a:txBody>
                    <a:bodyPr/>
                    <a:lstStyle/>
                    <a:p>
                      <a:r>
                        <a:rPr lang="en-US" dirty="0" smtClean="0"/>
                        <a:t>Polystyrene (Average)</a:t>
                      </a:r>
                      <a:endParaRPr lang="en-US" dirty="0"/>
                    </a:p>
                  </a:txBody>
                  <a:tcPr/>
                </a:tc>
                <a:tc>
                  <a:txBody>
                    <a:bodyPr/>
                    <a:lstStyle/>
                    <a:p>
                      <a:r>
                        <a:rPr lang="en-US" dirty="0" smtClean="0"/>
                        <a:t>1.5 X 10</a:t>
                      </a:r>
                      <a:r>
                        <a:rPr lang="en-US" baseline="30000" dirty="0" smtClean="0"/>
                        <a:t>-2</a:t>
                      </a:r>
                      <a:endParaRPr lang="en-US" dirty="0"/>
                    </a:p>
                  </a:txBody>
                  <a:tcPr/>
                </a:tc>
              </a:tr>
            </a:tbl>
          </a:graphicData>
        </a:graphic>
      </p:graphicFrame>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32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60597451"/>
              </p:ext>
            </p:extLst>
          </p:nvPr>
        </p:nvGraphicFramePr>
        <p:xfrm>
          <a:off x="470961" y="3395120"/>
          <a:ext cx="8215840" cy="2584026"/>
        </p:xfrm>
        <a:graphic>
          <a:graphicData uri="http://schemas.openxmlformats.org/drawingml/2006/table">
            <a:tbl>
              <a:tblPr firstRow="1" bandRow="1">
                <a:tableStyleId>{5C22544A-7EE6-4342-B048-85BDC9FD1C3A}</a:tableStyleId>
              </a:tblPr>
              <a:tblGrid>
                <a:gridCol w="4107920"/>
                <a:gridCol w="4107920"/>
              </a:tblGrid>
              <a:tr h="389467">
                <a:tc>
                  <a:txBody>
                    <a:bodyPr/>
                    <a:lstStyle/>
                    <a:p>
                      <a:r>
                        <a:rPr lang="en-US" dirty="0" smtClean="0"/>
                        <a:t>Interface</a:t>
                      </a:r>
                      <a:endParaRPr lang="en-US" dirty="0"/>
                    </a:p>
                  </a:txBody>
                  <a:tcPr/>
                </a:tc>
                <a:tc>
                  <a:txBody>
                    <a:bodyPr/>
                    <a:lstStyle/>
                    <a:p>
                      <a:r>
                        <a:rPr lang="en-US" dirty="0" smtClean="0"/>
                        <a:t>Relative change (mm)</a:t>
                      </a:r>
                      <a:endParaRPr lang="en-US" dirty="0"/>
                    </a:p>
                  </a:txBody>
                  <a:tcPr/>
                </a:tc>
              </a:tr>
              <a:tr h="389467">
                <a:tc>
                  <a:txBody>
                    <a:bodyPr/>
                    <a:lstStyle/>
                    <a:p>
                      <a:r>
                        <a:rPr lang="en-US" dirty="0" smtClean="0"/>
                        <a:t>Length of PD to Frame Width</a:t>
                      </a:r>
                      <a:endParaRPr lang="en-US" dirty="0"/>
                    </a:p>
                  </a:txBody>
                  <a:tcPr/>
                </a:tc>
                <a:tc>
                  <a:txBody>
                    <a:bodyPr/>
                    <a:lstStyle/>
                    <a:p>
                      <a:r>
                        <a:rPr lang="en-US" dirty="0" smtClean="0"/>
                        <a:t>PD</a:t>
                      </a:r>
                      <a:r>
                        <a:rPr lang="en-US" baseline="0" dirty="0" smtClean="0"/>
                        <a:t> length shrinks 25.7mm more than frame (!)</a:t>
                      </a:r>
                      <a:endParaRPr lang="en-US" dirty="0"/>
                    </a:p>
                  </a:txBody>
                  <a:tcPr/>
                </a:tc>
              </a:tr>
              <a:tr h="389467">
                <a:tc>
                  <a:txBody>
                    <a:bodyPr/>
                    <a:lstStyle/>
                    <a:p>
                      <a:r>
                        <a:rPr lang="en-US" dirty="0" smtClean="0"/>
                        <a:t>Width of PD in PD Mount Slot</a:t>
                      </a:r>
                      <a:endParaRPr lang="en-US" dirty="0"/>
                    </a:p>
                  </a:txBody>
                  <a:tcPr/>
                </a:tc>
                <a:tc>
                  <a:txBody>
                    <a:bodyPr/>
                    <a:lstStyle/>
                    <a:p>
                      <a:r>
                        <a:rPr lang="en-US" dirty="0" smtClean="0"/>
                        <a:t>PD width shrinks</a:t>
                      </a:r>
                      <a:r>
                        <a:rPr lang="en-US" baseline="0" dirty="0" smtClean="0"/>
                        <a:t> 1.2mm more than frame</a:t>
                      </a:r>
                      <a:endParaRPr lang="en-US" dirty="0"/>
                    </a:p>
                  </a:txBody>
                  <a:tcPr/>
                </a:tc>
              </a:tr>
              <a:tr h="389467">
                <a:tc>
                  <a:txBody>
                    <a:bodyPr/>
                    <a:lstStyle/>
                    <a:p>
                      <a:r>
                        <a:rPr lang="en-US" dirty="0" smtClean="0"/>
                        <a:t>Width of </a:t>
                      </a:r>
                      <a:r>
                        <a:rPr lang="en-US" dirty="0" err="1" smtClean="0"/>
                        <a:t>SiPM</a:t>
                      </a:r>
                      <a:r>
                        <a:rPr lang="en-US" dirty="0" smtClean="0"/>
                        <a:t> Mount Board to Stainless</a:t>
                      </a:r>
                      <a:r>
                        <a:rPr lang="en-US" baseline="0" dirty="0" smtClean="0"/>
                        <a:t> Frame Mount Holes</a:t>
                      </a:r>
                      <a:endParaRPr lang="en-US" dirty="0"/>
                    </a:p>
                  </a:txBody>
                  <a:tcPr/>
                </a:tc>
                <a:tc>
                  <a:txBody>
                    <a:bodyPr/>
                    <a:lstStyle/>
                    <a:p>
                      <a:r>
                        <a:rPr lang="en-US" dirty="0" smtClean="0"/>
                        <a:t>Stainless</a:t>
                      </a:r>
                      <a:r>
                        <a:rPr lang="en-US" baseline="0" dirty="0" smtClean="0"/>
                        <a:t> frame mounting hole separation shrinks 0.06mm more than G-10 hole separation</a:t>
                      </a:r>
                      <a:endParaRPr lang="en-US" dirty="0"/>
                    </a:p>
                  </a:txBody>
                  <a:tcPr/>
                </a:tc>
              </a:tr>
            </a:tbl>
          </a:graphicData>
        </a:graphic>
      </p:graphicFrame>
      <p:sp>
        <p:nvSpPr>
          <p:cNvPr id="10" name="TextBox 9"/>
          <p:cNvSpPr txBox="1"/>
          <p:nvPr/>
        </p:nvSpPr>
        <p:spPr>
          <a:xfrm>
            <a:off x="454025" y="839796"/>
            <a:ext cx="3275256" cy="369332"/>
          </a:xfrm>
          <a:prstGeom prst="rect">
            <a:avLst/>
          </a:prstGeom>
          <a:noFill/>
        </p:spPr>
        <p:txBody>
          <a:bodyPr wrap="none" rtlCol="0">
            <a:spAutoFit/>
          </a:bodyPr>
          <a:lstStyle/>
          <a:p>
            <a:r>
              <a:rPr lang="en-US" dirty="0" smtClean="0"/>
              <a:t>Thermal Contraction Coefficients</a:t>
            </a:r>
            <a:endParaRPr lang="en-US" dirty="0"/>
          </a:p>
        </p:txBody>
      </p:sp>
      <p:sp>
        <p:nvSpPr>
          <p:cNvPr id="11" name="TextBox 10"/>
          <p:cNvSpPr txBox="1"/>
          <p:nvPr/>
        </p:nvSpPr>
        <p:spPr>
          <a:xfrm>
            <a:off x="470961" y="2897189"/>
            <a:ext cx="2467743" cy="369332"/>
          </a:xfrm>
          <a:prstGeom prst="rect">
            <a:avLst/>
          </a:prstGeom>
          <a:noFill/>
        </p:spPr>
        <p:txBody>
          <a:bodyPr wrap="none" rtlCol="0">
            <a:spAutoFit/>
          </a:bodyPr>
          <a:lstStyle/>
          <a:p>
            <a:r>
              <a:rPr lang="en-US" dirty="0" smtClean="0"/>
              <a:t>Critical Relative Motions</a:t>
            </a:r>
            <a:endParaRPr lang="en-US" dirty="0"/>
          </a:p>
        </p:txBody>
      </p:sp>
      <p:sp>
        <p:nvSpPr>
          <p:cNvPr id="12" name="TextBox 11"/>
          <p:cNvSpPr txBox="1"/>
          <p:nvPr/>
        </p:nvSpPr>
        <p:spPr>
          <a:xfrm>
            <a:off x="470961" y="5987533"/>
            <a:ext cx="5415478" cy="369332"/>
          </a:xfrm>
          <a:prstGeom prst="rect">
            <a:avLst/>
          </a:prstGeom>
          <a:noFill/>
        </p:spPr>
        <p:txBody>
          <a:bodyPr wrap="none" rtlCol="0">
            <a:spAutoFit/>
          </a:bodyPr>
          <a:lstStyle/>
          <a:p>
            <a:r>
              <a:rPr lang="en-US" dirty="0" smtClean="0"/>
              <a:t>All differential shrinkage factors accounted for in design</a:t>
            </a:r>
            <a:endParaRPr lang="en-US" dirty="0"/>
          </a:p>
        </p:txBody>
      </p:sp>
    </p:spTree>
    <p:extLst>
      <p:ext uri="{BB962C8B-B14F-4D97-AF65-F5344CB8AC3E}">
        <p14:creationId xmlns:p14="http://schemas.microsoft.com/office/powerpoint/2010/main" val="382557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Mount Channel Deflection</a:t>
            </a:r>
            <a:endParaRPr lang="en-US" dirty="0"/>
          </a:p>
        </p:txBody>
      </p:sp>
      <p:sp>
        <p:nvSpPr>
          <p:cNvPr id="8" name="Content Placeholder 7"/>
          <p:cNvSpPr>
            <a:spLocks noGrp="1"/>
          </p:cNvSpPr>
          <p:nvPr>
            <p:ph idx="11"/>
          </p:nvPr>
        </p:nvSpPr>
        <p:spPr>
          <a:xfrm>
            <a:off x="454029" y="1207769"/>
            <a:ext cx="3779303" cy="4803563"/>
          </a:xfrm>
        </p:spPr>
        <p:txBody>
          <a:bodyPr>
            <a:normAutofit fontScale="92500" lnSpcReduction="20000"/>
          </a:bodyPr>
          <a:lstStyle/>
          <a:p>
            <a:r>
              <a:rPr lang="en-US" dirty="0" smtClean="0"/>
              <a:t>FEA calculations of APA rail deflection in both vertical and horizontal orientation showed sub-mm deflections under static PD load</a:t>
            </a:r>
          </a:p>
          <a:p>
            <a:r>
              <a:rPr lang="en-US" dirty="0" smtClean="0"/>
              <a:t>Tests of mechanical prototypes in the test frame at CSU confirmed these results.</a:t>
            </a:r>
          </a:p>
          <a:p>
            <a:r>
              <a:rPr lang="en-US" dirty="0" smtClean="0"/>
              <a:t>Still to be completed:</a:t>
            </a:r>
          </a:p>
          <a:p>
            <a:pPr lvl="1"/>
            <a:r>
              <a:rPr lang="en-US" dirty="0" smtClean="0"/>
              <a:t>Epoxy bond strength (especially in sheer) for PD mount block to light guide bond (August)</a:t>
            </a:r>
          </a:p>
          <a:p>
            <a:pPr lvl="1"/>
            <a:r>
              <a:rPr lang="en-US" dirty="0" smtClean="0"/>
              <a:t>Tests of PD mount frame deflection in APA frame due to APA handling (esp. torsional loads)</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33</a:t>
            </a:fld>
            <a:endParaRPr lang="en-US" dirty="0"/>
          </a:p>
        </p:txBody>
      </p:sp>
      <p:pic>
        <p:nvPicPr>
          <p:cNvPr id="2" name="Picture 1" descr="screenshot8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995" y="1900263"/>
            <a:ext cx="4355937" cy="3027337"/>
          </a:xfrm>
          <a:prstGeom prst="rect">
            <a:avLst/>
          </a:prstGeom>
        </p:spPr>
      </p:pic>
    </p:spTree>
    <p:extLst>
      <p:ext uri="{BB962C8B-B14F-4D97-AF65-F5344CB8AC3E}">
        <p14:creationId xmlns:p14="http://schemas.microsoft.com/office/powerpoint/2010/main" val="1162223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8967"/>
            <a:ext cx="8229600" cy="647102"/>
          </a:xfrm>
        </p:spPr>
        <p:txBody>
          <a:bodyPr/>
          <a:lstStyle/>
          <a:p>
            <a:r>
              <a:rPr lang="en-US" dirty="0" smtClean="0"/>
              <a:t>PD Module Assembly</a:t>
            </a:r>
            <a:endParaRPr lang="en-US" dirty="0"/>
          </a:p>
        </p:txBody>
      </p:sp>
      <p:sp>
        <p:nvSpPr>
          <p:cNvPr id="7" name="Content Placeholder 6"/>
          <p:cNvSpPr>
            <a:spLocks noGrp="1"/>
          </p:cNvSpPr>
          <p:nvPr>
            <p:ph idx="11"/>
          </p:nvPr>
        </p:nvSpPr>
        <p:spPr>
          <a:xfrm>
            <a:off x="454026" y="860636"/>
            <a:ext cx="8232771" cy="5438563"/>
          </a:xfrm>
        </p:spPr>
        <p:txBody>
          <a:bodyPr>
            <a:normAutofit fontScale="70000" lnSpcReduction="20000"/>
          </a:bodyPr>
          <a:lstStyle/>
          <a:p>
            <a:r>
              <a:rPr lang="en-US" dirty="0" smtClean="0"/>
              <a:t>Module assembly consists of the following steps:</a:t>
            </a:r>
          </a:p>
          <a:p>
            <a:pPr lvl="1"/>
            <a:r>
              <a:rPr lang="en-US" dirty="0" smtClean="0"/>
              <a:t>Epoxy the PD Support blocks to the light guide bar (</a:t>
            </a:r>
            <a:r>
              <a:rPr lang="en-US" dirty="0"/>
              <a:t>3M Scotch Weld 2216 B/</a:t>
            </a:r>
            <a:r>
              <a:rPr lang="en-US" dirty="0" smtClean="0"/>
              <a:t>A)</a:t>
            </a:r>
          </a:p>
          <a:p>
            <a:pPr lvl="2"/>
            <a:r>
              <a:rPr lang="en-US" dirty="0" smtClean="0"/>
              <a:t>Use positioning pins through holes in support blocks, held in universal fixture (see next slides), followed by 12 hour cure</a:t>
            </a:r>
          </a:p>
          <a:p>
            <a:pPr lvl="1"/>
            <a:r>
              <a:rPr lang="en-US" dirty="0" smtClean="0"/>
              <a:t>Attach radiator plates (if appropriate) and </a:t>
            </a:r>
            <a:r>
              <a:rPr lang="en-US" dirty="0" err="1" smtClean="0"/>
              <a:t>SiPM</a:t>
            </a:r>
            <a:r>
              <a:rPr lang="en-US" dirty="0" smtClean="0"/>
              <a:t> PCB</a:t>
            </a:r>
          </a:p>
          <a:p>
            <a:pPr lvl="1"/>
            <a:r>
              <a:rPr lang="en-US" dirty="0" smtClean="0"/>
              <a:t>QC checks:  Go-</a:t>
            </a:r>
            <a:r>
              <a:rPr lang="en-US" dirty="0" err="1" smtClean="0"/>
              <a:t>nogo</a:t>
            </a:r>
            <a:r>
              <a:rPr lang="en-US" dirty="0" smtClean="0"/>
              <a:t> gauge at all mounting points, check </a:t>
            </a:r>
            <a:r>
              <a:rPr lang="en-US" dirty="0" err="1" smtClean="0"/>
              <a:t>SiPM</a:t>
            </a:r>
            <a:r>
              <a:rPr lang="en-US" dirty="0" smtClean="0"/>
              <a:t>/light guide gap (est. 2 hours)</a:t>
            </a:r>
          </a:p>
          <a:p>
            <a:pPr lvl="1"/>
            <a:r>
              <a:rPr lang="en-US" dirty="0" smtClean="0"/>
              <a:t>Scan module in warm scanner to test response</a:t>
            </a:r>
          </a:p>
          <a:p>
            <a:pPr lvl="1"/>
            <a:r>
              <a:rPr lang="en-US" dirty="0" smtClean="0"/>
              <a:t>Immerse PD into LN2 bath for 8 hours, flash with LED, check </a:t>
            </a:r>
            <a:r>
              <a:rPr lang="en-US" dirty="0" err="1" smtClean="0"/>
              <a:t>SiPMs</a:t>
            </a:r>
            <a:r>
              <a:rPr lang="en-US" dirty="0" smtClean="0"/>
              <a:t> (total cycle time ~48 hours)</a:t>
            </a:r>
          </a:p>
          <a:p>
            <a:pPr lvl="1"/>
            <a:r>
              <a:rPr lang="en-US" dirty="0" smtClean="0"/>
              <a:t>QC Check:  Physical inspection of light guides, radiators (if appropriate), all epoxy joints for integrity and lack of crazing/damage</a:t>
            </a:r>
          </a:p>
          <a:p>
            <a:pPr lvl="1"/>
            <a:r>
              <a:rPr lang="en-US" dirty="0" smtClean="0"/>
              <a:t>Re-scan module in warm scanner (est. 2 hours)</a:t>
            </a:r>
          </a:p>
          <a:p>
            <a:pPr lvl="1"/>
            <a:r>
              <a:rPr lang="en-US" dirty="0" smtClean="0"/>
              <a:t>Check all QC against standards</a:t>
            </a:r>
          </a:p>
          <a:p>
            <a:pPr lvl="1"/>
            <a:r>
              <a:rPr lang="en-US" dirty="0" smtClean="0"/>
              <a:t>Pack in light-tight, airtight shipping shipping bag</a:t>
            </a:r>
          </a:p>
          <a:p>
            <a:r>
              <a:rPr lang="en-US" dirty="0" smtClean="0"/>
              <a:t>Total assembly cycle requires ~ 4 days (4 PDs moving through cycle in batches)</a:t>
            </a:r>
          </a:p>
          <a:p>
            <a:r>
              <a:rPr lang="en-US" dirty="0" smtClean="0"/>
              <a:t>Batches can overlap, so 4 PD modules can be completed every 3 days.</a:t>
            </a:r>
          </a:p>
          <a:p>
            <a:r>
              <a:rPr lang="en-US" dirty="0" smtClean="0"/>
              <a:t>All assembly and testing to occur in class 100,000 clean assembly area</a:t>
            </a:r>
          </a:p>
          <a:p>
            <a:r>
              <a:rPr lang="en-US" dirty="0" smtClean="0"/>
              <a:t>1 lead technician and 2 technicians required for assembly operations</a:t>
            </a:r>
          </a:p>
          <a:p>
            <a:pPr lvl="1"/>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34</a:t>
            </a:fld>
            <a:endParaRPr lang="en-US" dirty="0"/>
          </a:p>
        </p:txBody>
      </p:sp>
    </p:spTree>
    <p:extLst>
      <p:ext uri="{BB962C8B-B14F-4D97-AF65-F5344CB8AC3E}">
        <p14:creationId xmlns:p14="http://schemas.microsoft.com/office/powerpoint/2010/main" val="151291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5"/>
            <a:ext cx="8229600" cy="647102"/>
          </a:xfrm>
        </p:spPr>
        <p:txBody>
          <a:bodyPr/>
          <a:lstStyle/>
          <a:p>
            <a:r>
              <a:rPr lang="en-US" dirty="0" smtClean="0"/>
              <a:t>Assembly Tooling</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35</a:t>
            </a:fld>
            <a:endParaRPr lang="en-US" dirty="0"/>
          </a:p>
        </p:txBody>
      </p:sp>
      <p:pic>
        <p:nvPicPr>
          <p:cNvPr id="7" name="Picture 6" descr="screenshot7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999" y="737087"/>
            <a:ext cx="4588934" cy="2683795"/>
          </a:xfrm>
          <a:prstGeom prst="rect">
            <a:avLst/>
          </a:prstGeom>
        </p:spPr>
      </p:pic>
      <p:sp>
        <p:nvSpPr>
          <p:cNvPr id="8" name="TextBox 7"/>
          <p:cNvSpPr txBox="1"/>
          <p:nvPr/>
        </p:nvSpPr>
        <p:spPr>
          <a:xfrm>
            <a:off x="956734" y="1625602"/>
            <a:ext cx="2167706" cy="646331"/>
          </a:xfrm>
          <a:prstGeom prst="rect">
            <a:avLst/>
          </a:prstGeom>
          <a:noFill/>
        </p:spPr>
        <p:txBody>
          <a:bodyPr wrap="none" rtlCol="0">
            <a:spAutoFit/>
          </a:bodyPr>
          <a:lstStyle/>
          <a:p>
            <a:pPr algn="ctr"/>
            <a:r>
              <a:rPr lang="en-US" dirty="0" smtClean="0"/>
              <a:t>Assembly Fixture</a:t>
            </a:r>
          </a:p>
          <a:p>
            <a:pPr algn="ctr"/>
            <a:r>
              <a:rPr lang="en-US" dirty="0" smtClean="0"/>
              <a:t>Used or IU PD Design</a:t>
            </a:r>
            <a:endParaRPr lang="en-US" dirty="0"/>
          </a:p>
        </p:txBody>
      </p:sp>
      <p:sp>
        <p:nvSpPr>
          <p:cNvPr id="9" name="TextBox 8"/>
          <p:cNvSpPr txBox="1"/>
          <p:nvPr/>
        </p:nvSpPr>
        <p:spPr>
          <a:xfrm>
            <a:off x="4258733" y="3085417"/>
            <a:ext cx="1758903" cy="369332"/>
          </a:xfrm>
          <a:prstGeom prst="rect">
            <a:avLst/>
          </a:prstGeom>
          <a:noFill/>
        </p:spPr>
        <p:txBody>
          <a:bodyPr wrap="none" rtlCol="0">
            <a:spAutoFit/>
          </a:bodyPr>
          <a:lstStyle/>
          <a:p>
            <a:r>
              <a:rPr lang="en-US" dirty="0" err="1" smtClean="0"/>
              <a:t>SiPM</a:t>
            </a:r>
            <a:r>
              <a:rPr lang="en-US" dirty="0" smtClean="0"/>
              <a:t> Mount End</a:t>
            </a:r>
            <a:endParaRPr lang="en-US" dirty="0"/>
          </a:p>
        </p:txBody>
      </p:sp>
      <p:cxnSp>
        <p:nvCxnSpPr>
          <p:cNvPr id="11" name="Straight Arrow Connector 10"/>
          <p:cNvCxnSpPr>
            <a:stCxn id="9" idx="1"/>
          </p:cNvCxnSpPr>
          <p:nvPr/>
        </p:nvCxnSpPr>
        <p:spPr>
          <a:xfrm flipH="1">
            <a:off x="3716867" y="3270083"/>
            <a:ext cx="541866" cy="91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screenshot7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999" y="3576872"/>
            <a:ext cx="4588934" cy="2710377"/>
          </a:xfrm>
          <a:prstGeom prst="rect">
            <a:avLst/>
          </a:prstGeom>
        </p:spPr>
      </p:pic>
      <p:sp>
        <p:nvSpPr>
          <p:cNvPr id="13" name="TextBox 12"/>
          <p:cNvSpPr txBox="1"/>
          <p:nvPr/>
        </p:nvSpPr>
        <p:spPr>
          <a:xfrm>
            <a:off x="812911" y="4504270"/>
            <a:ext cx="2590823" cy="646331"/>
          </a:xfrm>
          <a:prstGeom prst="rect">
            <a:avLst/>
          </a:prstGeom>
          <a:noFill/>
        </p:spPr>
        <p:txBody>
          <a:bodyPr wrap="none" rtlCol="0">
            <a:spAutoFit/>
          </a:bodyPr>
          <a:lstStyle/>
          <a:p>
            <a:pPr algn="ctr"/>
            <a:r>
              <a:rPr lang="en-US" dirty="0" smtClean="0"/>
              <a:t>Assembly Fixture</a:t>
            </a:r>
          </a:p>
          <a:p>
            <a:pPr algn="ctr"/>
            <a:r>
              <a:rPr lang="en-US" dirty="0" smtClean="0"/>
              <a:t>Used or MIT/FNAL Design</a:t>
            </a:r>
            <a:endParaRPr lang="en-US" dirty="0"/>
          </a:p>
        </p:txBody>
      </p:sp>
      <p:sp>
        <p:nvSpPr>
          <p:cNvPr id="14" name="TextBox 13"/>
          <p:cNvSpPr txBox="1"/>
          <p:nvPr/>
        </p:nvSpPr>
        <p:spPr>
          <a:xfrm>
            <a:off x="5698067" y="5171085"/>
            <a:ext cx="1758903" cy="369332"/>
          </a:xfrm>
          <a:prstGeom prst="rect">
            <a:avLst/>
          </a:prstGeom>
          <a:noFill/>
        </p:spPr>
        <p:txBody>
          <a:bodyPr wrap="none" rtlCol="0">
            <a:spAutoFit/>
          </a:bodyPr>
          <a:lstStyle/>
          <a:p>
            <a:r>
              <a:rPr lang="en-US" dirty="0" err="1" smtClean="0"/>
              <a:t>SiPM</a:t>
            </a:r>
            <a:r>
              <a:rPr lang="en-US" dirty="0" smtClean="0"/>
              <a:t> Mount End</a:t>
            </a:r>
            <a:endParaRPr lang="en-US" dirty="0"/>
          </a:p>
        </p:txBody>
      </p:sp>
      <p:cxnSp>
        <p:nvCxnSpPr>
          <p:cNvPr id="16" name="Straight Arrow Connector 15"/>
          <p:cNvCxnSpPr>
            <a:stCxn id="14" idx="0"/>
          </p:cNvCxnSpPr>
          <p:nvPr/>
        </p:nvCxnSpPr>
        <p:spPr>
          <a:xfrm flipV="1">
            <a:off x="6577519" y="3869267"/>
            <a:ext cx="1203348" cy="13018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46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9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149" b="-4149"/>
          <a:stretch>
            <a:fillRect/>
          </a:stretch>
        </p:blipFill>
        <p:spPr>
          <a:xfrm>
            <a:off x="454026" y="1238250"/>
            <a:ext cx="8229600" cy="5009097"/>
          </a:xfrm>
        </p:spPr>
      </p:pic>
      <p:sp>
        <p:nvSpPr>
          <p:cNvPr id="3" name="Title 2"/>
          <p:cNvSpPr>
            <a:spLocks noGrp="1"/>
          </p:cNvSpPr>
          <p:nvPr>
            <p:ph type="title"/>
          </p:nvPr>
        </p:nvSpPr>
        <p:spPr>
          <a:xfrm>
            <a:off x="454026" y="98452"/>
            <a:ext cx="8229600" cy="647102"/>
          </a:xfrm>
        </p:spPr>
        <p:txBody>
          <a:bodyPr/>
          <a:lstStyle/>
          <a:p>
            <a:r>
              <a:rPr lang="en-US" dirty="0" smtClean="0"/>
              <a:t>PD Supports Pinned to Fixture for Assembly</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36</a:t>
            </a:fld>
            <a:endParaRPr lang="en-US" dirty="0"/>
          </a:p>
        </p:txBody>
      </p:sp>
      <p:sp>
        <p:nvSpPr>
          <p:cNvPr id="6" name="TextBox 5"/>
          <p:cNvSpPr txBox="1"/>
          <p:nvPr/>
        </p:nvSpPr>
        <p:spPr>
          <a:xfrm>
            <a:off x="3623733" y="5623467"/>
            <a:ext cx="3767302" cy="369332"/>
          </a:xfrm>
          <a:prstGeom prst="rect">
            <a:avLst/>
          </a:prstGeom>
          <a:noFill/>
        </p:spPr>
        <p:txBody>
          <a:bodyPr wrap="none" rtlCol="0">
            <a:spAutoFit/>
          </a:bodyPr>
          <a:lstStyle/>
          <a:p>
            <a:r>
              <a:rPr lang="en-US" dirty="0" smtClean="0"/>
              <a:t>PCB mount PD Supports (Module end)</a:t>
            </a:r>
            <a:endParaRPr lang="en-US" dirty="0"/>
          </a:p>
        </p:txBody>
      </p:sp>
      <p:cxnSp>
        <p:nvCxnSpPr>
          <p:cNvPr id="8" name="Straight Arrow Connector 7"/>
          <p:cNvCxnSpPr>
            <a:stCxn id="6" idx="1"/>
          </p:cNvCxnSpPr>
          <p:nvPr/>
        </p:nvCxnSpPr>
        <p:spPr>
          <a:xfrm flipH="1" flipV="1">
            <a:off x="2709333" y="5444067"/>
            <a:ext cx="914400" cy="364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57333" y="4915932"/>
            <a:ext cx="2819965" cy="369332"/>
          </a:xfrm>
          <a:prstGeom prst="rect">
            <a:avLst/>
          </a:prstGeom>
          <a:noFill/>
        </p:spPr>
        <p:txBody>
          <a:bodyPr wrap="none" rtlCol="0">
            <a:spAutoFit/>
          </a:bodyPr>
          <a:lstStyle/>
          <a:p>
            <a:r>
              <a:rPr lang="en-US" dirty="0" smtClean="0"/>
              <a:t>Light Guide Vertical Support</a:t>
            </a:r>
            <a:endParaRPr lang="en-US" dirty="0"/>
          </a:p>
        </p:txBody>
      </p:sp>
      <p:cxnSp>
        <p:nvCxnSpPr>
          <p:cNvPr id="11" name="Straight Arrow Connector 10"/>
          <p:cNvCxnSpPr>
            <a:stCxn id="9" idx="1"/>
          </p:cNvCxnSpPr>
          <p:nvPr/>
        </p:nvCxnSpPr>
        <p:spPr>
          <a:xfrm flipH="1" flipV="1">
            <a:off x="4445000" y="3708400"/>
            <a:ext cx="1312333" cy="1392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1134" y="2065866"/>
            <a:ext cx="3255819" cy="369332"/>
          </a:xfrm>
          <a:prstGeom prst="rect">
            <a:avLst/>
          </a:prstGeom>
          <a:noFill/>
        </p:spPr>
        <p:txBody>
          <a:bodyPr wrap="none" rtlCol="0">
            <a:spAutoFit/>
          </a:bodyPr>
          <a:lstStyle/>
          <a:p>
            <a:r>
              <a:rPr lang="en-US" dirty="0" smtClean="0"/>
              <a:t>Light Guide Side Positioner Block</a:t>
            </a:r>
            <a:endParaRPr lang="en-US" dirty="0"/>
          </a:p>
        </p:txBody>
      </p:sp>
      <p:cxnSp>
        <p:nvCxnSpPr>
          <p:cNvPr id="14" name="Straight Arrow Connector 13"/>
          <p:cNvCxnSpPr/>
          <p:nvPr/>
        </p:nvCxnSpPr>
        <p:spPr>
          <a:xfrm>
            <a:off x="2218267" y="2435198"/>
            <a:ext cx="1515533" cy="502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96474" y="1500201"/>
            <a:ext cx="2454518" cy="369332"/>
          </a:xfrm>
          <a:prstGeom prst="rect">
            <a:avLst/>
          </a:prstGeom>
          <a:noFill/>
        </p:spPr>
        <p:txBody>
          <a:bodyPr wrap="none" rtlCol="0">
            <a:spAutoFit/>
          </a:bodyPr>
          <a:lstStyle/>
          <a:p>
            <a:r>
              <a:rPr lang="en-US" dirty="0" smtClean="0"/>
              <a:t>Mid-PD Module Support</a:t>
            </a:r>
            <a:endParaRPr lang="en-US" dirty="0"/>
          </a:p>
        </p:txBody>
      </p:sp>
      <p:cxnSp>
        <p:nvCxnSpPr>
          <p:cNvPr id="17" name="Straight Arrow Connector 16"/>
          <p:cNvCxnSpPr/>
          <p:nvPr/>
        </p:nvCxnSpPr>
        <p:spPr>
          <a:xfrm flipV="1">
            <a:off x="4850992" y="1583267"/>
            <a:ext cx="1448208" cy="110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99200" y="4030134"/>
            <a:ext cx="2302396" cy="646331"/>
          </a:xfrm>
          <a:prstGeom prst="rect">
            <a:avLst/>
          </a:prstGeom>
          <a:noFill/>
        </p:spPr>
        <p:txBody>
          <a:bodyPr wrap="none" rtlCol="0">
            <a:spAutoFit/>
          </a:bodyPr>
          <a:lstStyle/>
          <a:p>
            <a:r>
              <a:rPr lang="en-US" dirty="0" smtClean="0"/>
              <a:t>Unused pins (for other</a:t>
            </a:r>
          </a:p>
          <a:p>
            <a:r>
              <a:rPr lang="en-US" dirty="0" smtClean="0"/>
              <a:t>Design)</a:t>
            </a:r>
            <a:endParaRPr lang="en-US" dirty="0"/>
          </a:p>
        </p:txBody>
      </p:sp>
      <p:cxnSp>
        <p:nvCxnSpPr>
          <p:cNvPr id="21" name="Straight Arrow Connector 20"/>
          <p:cNvCxnSpPr>
            <a:stCxn id="19" idx="0"/>
          </p:cNvCxnSpPr>
          <p:nvPr/>
        </p:nvCxnSpPr>
        <p:spPr>
          <a:xfrm flipV="1">
            <a:off x="7450398" y="2726268"/>
            <a:ext cx="17202" cy="130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95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967"/>
            <a:ext cx="8229600" cy="647102"/>
          </a:xfrm>
        </p:spPr>
        <p:txBody>
          <a:bodyPr/>
          <a:lstStyle/>
          <a:p>
            <a:r>
              <a:rPr lang="en-US" dirty="0" smtClean="0"/>
              <a:t>Safety</a:t>
            </a:r>
            <a:endParaRPr lang="en-US" dirty="0"/>
          </a:p>
        </p:txBody>
      </p:sp>
      <p:sp>
        <p:nvSpPr>
          <p:cNvPr id="5" name="Content Placeholder 4"/>
          <p:cNvSpPr>
            <a:spLocks noGrp="1"/>
          </p:cNvSpPr>
          <p:nvPr>
            <p:ph idx="11"/>
          </p:nvPr>
        </p:nvSpPr>
        <p:spPr>
          <a:xfrm>
            <a:off x="457200" y="783106"/>
            <a:ext cx="8232771" cy="5414494"/>
          </a:xfrm>
        </p:spPr>
        <p:txBody>
          <a:bodyPr>
            <a:normAutofit fontScale="92500" lnSpcReduction="10000"/>
          </a:bodyPr>
          <a:lstStyle/>
          <a:p>
            <a:r>
              <a:rPr lang="en-US" dirty="0" smtClean="0"/>
              <a:t>All aspects of PD fabrication and testing are require safety plans in place prior to beginning.</a:t>
            </a:r>
          </a:p>
          <a:p>
            <a:r>
              <a:rPr lang="en-US" dirty="0" smtClean="0"/>
              <a:t>Principle safety concerns for module assembly and testing include:</a:t>
            </a:r>
          </a:p>
          <a:p>
            <a:pPr lvl="1"/>
            <a:r>
              <a:rPr lang="en-US" dirty="0" smtClean="0"/>
              <a:t>Cryogenic testing:  CSU cryogenic safety plans were examined by both CSU ES&amp;H and by LBNE/DUNE project management</a:t>
            </a:r>
          </a:p>
          <a:p>
            <a:pPr lvl="2"/>
            <a:r>
              <a:rPr lang="en-US" dirty="0" smtClean="0"/>
              <a:t>Results posted at LBNE </a:t>
            </a:r>
            <a:r>
              <a:rPr lang="en-US" dirty="0" err="1" smtClean="0"/>
              <a:t>DocDB</a:t>
            </a:r>
            <a:r>
              <a:rPr lang="en-US" dirty="0" smtClean="0"/>
              <a:t> 9169-V1.  Recommendations from that review were implemented</a:t>
            </a:r>
          </a:p>
          <a:p>
            <a:pPr lvl="1"/>
            <a:r>
              <a:rPr lang="en-US" dirty="0" smtClean="0"/>
              <a:t>Epoxy application:  Operation will occur in a well-ventilated clean assembly area.</a:t>
            </a:r>
          </a:p>
          <a:p>
            <a:pPr lvl="2"/>
            <a:r>
              <a:rPr lang="en-US" dirty="0" smtClean="0"/>
              <a:t>Epoxy MSDS available</a:t>
            </a:r>
          </a:p>
          <a:p>
            <a:pPr lvl="1"/>
            <a:r>
              <a:rPr lang="en-US" dirty="0" smtClean="0"/>
              <a:t>Test apparatus:  Cryogenic testing of completed modules will require operating at heights up to 4m above the floor.  Standard CSU procedures for operating at height (including safety belts) will be observed.</a:t>
            </a:r>
          </a:p>
          <a:p>
            <a:pPr lvl="1"/>
            <a:r>
              <a:rPr lang="en-US" dirty="0" smtClean="0"/>
              <a:t>All workers will undergo task-specific training prior to beginning work.</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37</a:t>
            </a:fld>
            <a:endParaRPr lang="en-US" dirty="0"/>
          </a:p>
        </p:txBody>
      </p:sp>
    </p:spTree>
    <p:extLst>
      <p:ext uri="{BB962C8B-B14F-4D97-AF65-F5344CB8AC3E}">
        <p14:creationId xmlns:p14="http://schemas.microsoft.com/office/powerpoint/2010/main" val="402246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Conclusions</a:t>
            </a:r>
            <a:endParaRPr lang="en-US" dirty="0"/>
          </a:p>
        </p:txBody>
      </p:sp>
      <p:sp>
        <p:nvSpPr>
          <p:cNvPr id="7" name="Content Placeholder 6"/>
          <p:cNvSpPr>
            <a:spLocks noGrp="1"/>
          </p:cNvSpPr>
          <p:nvPr>
            <p:ph idx="11"/>
          </p:nvPr>
        </p:nvSpPr>
        <p:spPr/>
        <p:txBody>
          <a:bodyPr>
            <a:normAutofit fontScale="92500" lnSpcReduction="20000"/>
          </a:bodyPr>
          <a:lstStyle/>
          <a:p>
            <a:r>
              <a:rPr lang="en-US" dirty="0" smtClean="0"/>
              <a:t>PD module design is well advanced, with </a:t>
            </a:r>
            <a:r>
              <a:rPr lang="en-US" dirty="0" err="1" smtClean="0"/>
              <a:t>ProtoDUNE</a:t>
            </a:r>
            <a:r>
              <a:rPr lang="en-US" dirty="0" smtClean="0"/>
              <a:t> designs for both radiator </a:t>
            </a:r>
            <a:r>
              <a:rPr lang="en-US" dirty="0"/>
              <a:t>p</a:t>
            </a:r>
            <a:r>
              <a:rPr lang="en-US" dirty="0" smtClean="0"/>
              <a:t>late (IU Design) and </a:t>
            </a:r>
            <a:r>
              <a:rPr lang="en-US" dirty="0"/>
              <a:t>d</a:t>
            </a:r>
            <a:r>
              <a:rPr lang="en-US" dirty="0" smtClean="0"/>
              <a:t>ipped </a:t>
            </a:r>
            <a:r>
              <a:rPr lang="en-US" dirty="0"/>
              <a:t>b</a:t>
            </a:r>
            <a:r>
              <a:rPr lang="en-US" dirty="0" smtClean="0"/>
              <a:t>ar (MIT/LBNE design) currently prototyped.</a:t>
            </a:r>
          </a:p>
          <a:p>
            <a:r>
              <a:rPr lang="en-US" dirty="0" smtClean="0"/>
              <a:t>Plans for incorporating PDs into APA frames are progressing, and installation testing into a sample APA frame section underway at CSU.</a:t>
            </a:r>
          </a:p>
          <a:p>
            <a:r>
              <a:rPr lang="en-US" dirty="0" err="1" smtClean="0"/>
              <a:t>SiPM</a:t>
            </a:r>
            <a:r>
              <a:rPr lang="en-US" dirty="0" smtClean="0"/>
              <a:t> mounting PCBs and cabling planning are well-advanced, and prototypes have been fabricated.</a:t>
            </a:r>
          </a:p>
          <a:p>
            <a:r>
              <a:rPr lang="en-US" dirty="0" smtClean="0"/>
              <a:t>Engineering studies of relative thermal contraction and rail deflection have been completed and taken into consideration in the design.</a:t>
            </a:r>
          </a:p>
          <a:p>
            <a:r>
              <a:rPr lang="en-US" dirty="0" smtClean="0"/>
              <a:t>Assembly tooling for both types of detector have been designs and conceptual testing completed.  </a:t>
            </a:r>
          </a:p>
          <a:p>
            <a:endParaRPr lang="en-US" dirty="0" smtClean="0"/>
          </a:p>
          <a:p>
            <a:r>
              <a:rPr lang="en-US" dirty="0" smtClean="0"/>
              <a:t>The PD group is actively involved in installation planning for Proto-DUNE. </a:t>
            </a:r>
          </a:p>
          <a:p>
            <a:r>
              <a:rPr lang="en-US" dirty="0" smtClean="0"/>
              <a:t>The schedule (not addressed here) is very challenging, but should be possible to meet.</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38</a:t>
            </a:fld>
            <a:endParaRPr lang="en-US" dirty="0"/>
          </a:p>
        </p:txBody>
      </p:sp>
    </p:spTree>
    <p:extLst>
      <p:ext uri="{BB962C8B-B14F-4D97-AF65-F5344CB8AC3E}">
        <p14:creationId xmlns:p14="http://schemas.microsoft.com/office/powerpoint/2010/main" val="33546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PDs Mounted in APA Frame</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pic>
        <p:nvPicPr>
          <p:cNvPr id="8" name="Content Placeholder 7"/>
          <p:cNvPicPr>
            <a:picLocks noGrp="1" noChangeAspect="1"/>
          </p:cNvPicPr>
          <p:nvPr>
            <p:ph idx="11"/>
          </p:nvPr>
        </p:nvPicPr>
        <p:blipFill>
          <a:blip r:embed="rId2"/>
          <a:srcRect l="186" r="186"/>
          <a:stretch>
            <a:fillRect/>
          </a:stretch>
        </p:blipFill>
        <p:spPr>
          <a:prstGeom prst="rect">
            <a:avLst/>
          </a:prstGeom>
          <a:ln>
            <a:solidFill>
              <a:schemeClr val="tx1"/>
            </a:solidFill>
          </a:ln>
        </p:spPr>
      </p:pic>
      <p:sp>
        <p:nvSpPr>
          <p:cNvPr id="9" name="TextBox 8"/>
          <p:cNvSpPr txBox="1"/>
          <p:nvPr/>
        </p:nvSpPr>
        <p:spPr>
          <a:xfrm>
            <a:off x="454026" y="1207770"/>
            <a:ext cx="4561127" cy="1200329"/>
          </a:xfrm>
          <a:prstGeom prst="rect">
            <a:avLst/>
          </a:prstGeom>
          <a:noFill/>
        </p:spPr>
        <p:txBody>
          <a:bodyPr wrap="none" rtlCol="0">
            <a:spAutoFit/>
          </a:bodyPr>
          <a:lstStyle/>
          <a:p>
            <a:r>
              <a:rPr lang="en-US" dirty="0"/>
              <a:t>1</a:t>
            </a:r>
            <a:r>
              <a:rPr lang="en-US" dirty="0" smtClean="0"/>
              <a:t>0 PDs per APA Frame</a:t>
            </a:r>
          </a:p>
          <a:p>
            <a:r>
              <a:rPr lang="en-US" dirty="0" smtClean="0"/>
              <a:t>PD active area 2086mm X 84mm (each)</a:t>
            </a:r>
          </a:p>
          <a:p>
            <a:r>
              <a:rPr lang="en-US" dirty="0" smtClean="0"/>
              <a:t>APA Frame area (Outside) 6060mm X 2300mm</a:t>
            </a:r>
          </a:p>
          <a:p>
            <a:r>
              <a:rPr lang="en-US" dirty="0" smtClean="0"/>
              <a:t>PD Coverage fraction: ~12.5%</a:t>
            </a:r>
          </a:p>
        </p:txBody>
      </p:sp>
      <p:sp>
        <p:nvSpPr>
          <p:cNvPr id="2" name="TextBox 1"/>
          <p:cNvSpPr txBox="1"/>
          <p:nvPr/>
        </p:nvSpPr>
        <p:spPr>
          <a:xfrm>
            <a:off x="650620" y="2496234"/>
            <a:ext cx="1771188" cy="646331"/>
          </a:xfrm>
          <a:prstGeom prst="rect">
            <a:avLst/>
          </a:prstGeom>
          <a:noFill/>
        </p:spPr>
        <p:txBody>
          <a:bodyPr wrap="none" rtlCol="0">
            <a:spAutoFit/>
          </a:bodyPr>
          <a:lstStyle/>
          <a:p>
            <a:r>
              <a:rPr lang="en-US" dirty="0" smtClean="0"/>
              <a:t>5 modules install</a:t>
            </a:r>
          </a:p>
          <a:p>
            <a:r>
              <a:rPr lang="en-US" dirty="0" smtClean="0"/>
              <a:t>From this side</a:t>
            </a:r>
            <a:endParaRPr lang="en-US" dirty="0"/>
          </a:p>
        </p:txBody>
      </p:sp>
      <p:cxnSp>
        <p:nvCxnSpPr>
          <p:cNvPr id="5" name="Straight Arrow Connector 4"/>
          <p:cNvCxnSpPr>
            <a:stCxn id="2" idx="2"/>
          </p:cNvCxnSpPr>
          <p:nvPr/>
        </p:nvCxnSpPr>
        <p:spPr>
          <a:xfrm flipH="1">
            <a:off x="1126067" y="3142565"/>
            <a:ext cx="410147" cy="726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536214" y="3142565"/>
            <a:ext cx="766719" cy="244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 idx="2"/>
          </p:cNvCxnSpPr>
          <p:nvPr/>
        </p:nvCxnSpPr>
        <p:spPr>
          <a:xfrm flipV="1">
            <a:off x="1536214" y="2895600"/>
            <a:ext cx="1935119" cy="246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630333" y="5088467"/>
            <a:ext cx="2815795" cy="369332"/>
          </a:xfrm>
          <a:prstGeom prst="rect">
            <a:avLst/>
          </a:prstGeom>
          <a:noFill/>
        </p:spPr>
        <p:txBody>
          <a:bodyPr wrap="none" rtlCol="0">
            <a:spAutoFit/>
          </a:bodyPr>
          <a:lstStyle/>
          <a:p>
            <a:r>
              <a:rPr lang="en-US" dirty="0" smtClean="0"/>
              <a:t>… And 5 from the other side</a:t>
            </a:r>
            <a:endParaRPr lang="en-US" dirty="0"/>
          </a:p>
        </p:txBody>
      </p:sp>
      <p:cxnSp>
        <p:nvCxnSpPr>
          <p:cNvPr id="15" name="Straight Arrow Connector 14"/>
          <p:cNvCxnSpPr>
            <a:stCxn id="13" idx="1"/>
          </p:cNvCxnSpPr>
          <p:nvPr/>
        </p:nvCxnSpPr>
        <p:spPr>
          <a:xfrm flipH="1">
            <a:off x="3276600" y="5273133"/>
            <a:ext cx="2353733" cy="3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461933" y="5088467"/>
            <a:ext cx="1168400"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1"/>
          </p:cNvCxnSpPr>
          <p:nvPr/>
        </p:nvCxnSpPr>
        <p:spPr>
          <a:xfrm flipV="1">
            <a:off x="5630333" y="4614333"/>
            <a:ext cx="0" cy="65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7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026" y="11967"/>
            <a:ext cx="8229600" cy="647102"/>
          </a:xfrm>
        </p:spPr>
        <p:txBody>
          <a:bodyPr>
            <a:normAutofit/>
          </a:bodyPr>
          <a:lstStyle/>
          <a:p>
            <a:r>
              <a:rPr lang="en-US" sz="3200" dirty="0" smtClean="0"/>
              <a:t>Design Summary</a:t>
            </a:r>
            <a:endParaRPr lang="en-US" sz="3200" dirty="0"/>
          </a:p>
        </p:txBody>
      </p:sp>
      <p:sp>
        <p:nvSpPr>
          <p:cNvPr id="8" name="Content Placeholder 7"/>
          <p:cNvSpPr>
            <a:spLocks noGrp="1"/>
          </p:cNvSpPr>
          <p:nvPr>
            <p:ph idx="11"/>
          </p:nvPr>
        </p:nvSpPr>
        <p:spPr>
          <a:xfrm>
            <a:off x="454026" y="496570"/>
            <a:ext cx="8385174" cy="5828030"/>
          </a:xfrm>
        </p:spPr>
        <p:txBody>
          <a:bodyPr>
            <a:normAutofit fontScale="62500" lnSpcReduction="20000"/>
          </a:bodyPr>
          <a:lstStyle/>
          <a:p>
            <a:r>
              <a:rPr lang="en-US" dirty="0" smtClean="0"/>
              <a:t>Current plans call for 2 principle designs to be tested in Proto-DUNE, with the possible addition of a limited number of promising alternate designs (e.g. ARAPUCA):</a:t>
            </a:r>
          </a:p>
          <a:p>
            <a:pPr lvl="1"/>
            <a:r>
              <a:rPr lang="en-US" dirty="0" smtClean="0"/>
              <a:t>Radiator plate (IU) Design consists of 12 TPB-coated plastic radiator plates (to convert the 128nm scintillation light to blue light) mounted over a secondary light guide (Y-11-like bar, to convert the blue light to green and transport it to the </a:t>
            </a:r>
            <a:r>
              <a:rPr lang="en-US" dirty="0" err="1" smtClean="0"/>
              <a:t>SiPMs</a:t>
            </a:r>
            <a:r>
              <a:rPr lang="en-US" dirty="0" smtClean="0"/>
              <a:t>) (30 in </a:t>
            </a:r>
            <a:r>
              <a:rPr lang="en-US" dirty="0" err="1" smtClean="0"/>
              <a:t>ProtoDUNE</a:t>
            </a:r>
            <a:r>
              <a:rPr lang="en-US" dirty="0" smtClean="0"/>
              <a:t>)</a:t>
            </a:r>
          </a:p>
          <a:p>
            <a:pPr lvl="1"/>
            <a:r>
              <a:rPr lang="en-US" dirty="0" smtClean="0"/>
              <a:t>“</a:t>
            </a:r>
            <a:r>
              <a:rPr lang="en-US" dirty="0" err="1" smtClean="0"/>
              <a:t>Wonderbar</a:t>
            </a:r>
            <a:r>
              <a:rPr lang="en-US" dirty="0" smtClean="0"/>
              <a:t>” (MIT/FNAL) design calls for a single TPB-dip-coated wavelength shifter/light guide bar to shift the scintillation light and transport it to the </a:t>
            </a:r>
            <a:r>
              <a:rPr lang="en-US" dirty="0" err="1" smtClean="0"/>
              <a:t>SiPMs</a:t>
            </a:r>
            <a:r>
              <a:rPr lang="en-US" dirty="0" smtClean="0"/>
              <a:t> (30 in </a:t>
            </a:r>
            <a:r>
              <a:rPr lang="en-US" dirty="0" err="1" smtClean="0"/>
              <a:t>ProtoDUNE</a:t>
            </a:r>
            <a:r>
              <a:rPr lang="en-US" dirty="0" smtClean="0"/>
              <a:t>)</a:t>
            </a:r>
          </a:p>
          <a:p>
            <a:pPr lvl="1"/>
            <a:r>
              <a:rPr lang="en-US" dirty="0" smtClean="0"/>
              <a:t>N.B.:  The modularity of the PD design, as well as the fact that they are installed into the APA frame immediately before the APA is installed into the cryostat at CERN, allows for other proposed designs (such as ARAPUCA) </a:t>
            </a:r>
          </a:p>
          <a:p>
            <a:r>
              <a:rPr lang="en-US" dirty="0" smtClean="0"/>
              <a:t>Modules of both designs are supported inside the APA frames in stainless steel rails, and are inserted into the APA frames after the frames are wire-wrapped.  Both PD modules fit within the same APA support structure</a:t>
            </a:r>
          </a:p>
          <a:p>
            <a:r>
              <a:rPr lang="en-US" dirty="0" smtClean="0"/>
              <a:t>Both designs are read out with 12 </a:t>
            </a:r>
            <a:r>
              <a:rPr lang="en-US" dirty="0" err="1" smtClean="0"/>
              <a:t>sensL</a:t>
            </a:r>
            <a:r>
              <a:rPr lang="en-US" dirty="0" smtClean="0"/>
              <a:t> 60035 C-series </a:t>
            </a:r>
            <a:r>
              <a:rPr lang="en-US" dirty="0" err="1" smtClean="0"/>
              <a:t>SiPMs</a:t>
            </a:r>
            <a:r>
              <a:rPr lang="en-US" dirty="0" smtClean="0"/>
              <a:t>.  The same readout board is used for both designs</a:t>
            </a:r>
          </a:p>
          <a:p>
            <a:r>
              <a:rPr lang="en-US" dirty="0" err="1" smtClean="0"/>
              <a:t>SiPMs</a:t>
            </a:r>
            <a:r>
              <a:rPr lang="en-US" dirty="0" smtClean="0"/>
              <a:t> are grouped into sets of 3, and signals are carried through shielded twisted pair.</a:t>
            </a:r>
          </a:p>
          <a:p>
            <a:pPr lvl="1"/>
            <a:r>
              <a:rPr lang="en-US" dirty="0" smtClean="0"/>
              <a:t>Cables are custom PTFE-jacketed Cat 6 cables, with 4 twisted pairs per cable (1 cable per PD module)</a:t>
            </a:r>
          </a:p>
          <a:p>
            <a:pPr lvl="1"/>
            <a:r>
              <a:rPr lang="en-US" dirty="0" smtClean="0"/>
              <a:t>Cable connectors are standard RJ-45 Cat-6 connectors</a:t>
            </a:r>
          </a:p>
          <a:p>
            <a:pPr lvl="1"/>
            <a:r>
              <a:rPr lang="en-US" dirty="0" smtClean="0"/>
              <a:t>Two cable segments per readout path:</a:t>
            </a:r>
          </a:p>
          <a:p>
            <a:pPr lvl="2"/>
            <a:r>
              <a:rPr lang="en-US" dirty="0" smtClean="0"/>
              <a:t>Cryogenic (6m to 11m long depending on the PD position in the APA) from the SIPM PCB to the cryostat flange</a:t>
            </a:r>
          </a:p>
          <a:p>
            <a:pPr lvl="2"/>
            <a:r>
              <a:rPr lang="en-US" dirty="0" smtClean="0"/>
              <a:t>External cables (~2m long), from the cryostat flange to the readout electronics (SSPs</a:t>
            </a:r>
          </a:p>
          <a:p>
            <a:r>
              <a:rPr lang="en-US" dirty="0" smtClean="0"/>
              <a:t>Custom readout electronics (SSPs) used to read out </a:t>
            </a:r>
            <a:r>
              <a:rPr lang="en-US" dirty="0" err="1" smtClean="0"/>
              <a:t>SiPM</a:t>
            </a:r>
            <a:r>
              <a:rPr lang="en-US" dirty="0" smtClean="0"/>
              <a:t> signals are mounted on top of the cryostat to minimize cable length.</a:t>
            </a:r>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28482340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967"/>
            <a:ext cx="8229600" cy="647102"/>
          </a:xfrm>
        </p:spPr>
        <p:txBody>
          <a:bodyPr/>
          <a:lstStyle/>
          <a:p>
            <a:r>
              <a:rPr lang="en-US" dirty="0" smtClean="0"/>
              <a:t>Indiana University PD Design</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pic>
        <p:nvPicPr>
          <p:cNvPr id="5" name="Picture 4" descr="screenshot6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5" y="927100"/>
            <a:ext cx="5162719" cy="5338720"/>
          </a:xfrm>
          <a:prstGeom prst="rect">
            <a:avLst/>
          </a:prstGeom>
        </p:spPr>
      </p:pic>
      <p:pic>
        <p:nvPicPr>
          <p:cNvPr id="6" name="Picture 5" descr="screenshot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96" y="3603053"/>
            <a:ext cx="3577324" cy="2616200"/>
          </a:xfrm>
          <a:prstGeom prst="rect">
            <a:avLst/>
          </a:prstGeom>
        </p:spPr>
      </p:pic>
      <p:cxnSp>
        <p:nvCxnSpPr>
          <p:cNvPr id="8" name="Straight Arrow Connector 7"/>
          <p:cNvCxnSpPr/>
          <p:nvPr/>
        </p:nvCxnSpPr>
        <p:spPr>
          <a:xfrm flipV="1">
            <a:off x="1162696" y="4864100"/>
            <a:ext cx="4191000" cy="850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screenshot7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270" y="927100"/>
            <a:ext cx="3167397" cy="2668237"/>
          </a:xfrm>
          <a:prstGeom prst="rect">
            <a:avLst/>
          </a:prstGeom>
        </p:spPr>
      </p:pic>
      <p:sp>
        <p:nvSpPr>
          <p:cNvPr id="10" name="TextBox 9"/>
          <p:cNvSpPr txBox="1"/>
          <p:nvPr/>
        </p:nvSpPr>
        <p:spPr>
          <a:xfrm>
            <a:off x="8013700" y="2433935"/>
            <a:ext cx="984915" cy="646331"/>
          </a:xfrm>
          <a:prstGeom prst="rect">
            <a:avLst/>
          </a:prstGeom>
          <a:noFill/>
        </p:spPr>
        <p:txBody>
          <a:bodyPr wrap="none" rtlCol="0">
            <a:spAutoFit/>
          </a:bodyPr>
          <a:lstStyle/>
          <a:p>
            <a:r>
              <a:rPr lang="en-US" dirty="0" smtClean="0"/>
              <a:t>Radiator</a:t>
            </a:r>
          </a:p>
          <a:p>
            <a:r>
              <a:rPr lang="en-US" dirty="0" smtClean="0"/>
              <a:t>Plates</a:t>
            </a:r>
            <a:endParaRPr lang="en-US" dirty="0"/>
          </a:p>
        </p:txBody>
      </p:sp>
      <p:cxnSp>
        <p:nvCxnSpPr>
          <p:cNvPr id="12" name="Straight Arrow Connector 11"/>
          <p:cNvCxnSpPr>
            <a:stCxn id="10" idx="1"/>
          </p:cNvCxnSpPr>
          <p:nvPr/>
        </p:nvCxnSpPr>
        <p:spPr>
          <a:xfrm flipH="1" flipV="1">
            <a:off x="6680200" y="2249101"/>
            <a:ext cx="1333500"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1"/>
          </p:cNvCxnSpPr>
          <p:nvPr/>
        </p:nvCxnSpPr>
        <p:spPr>
          <a:xfrm flipH="1">
            <a:off x="7467600" y="2757101"/>
            <a:ext cx="5461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93876" y="3080266"/>
            <a:ext cx="1250124" cy="369332"/>
          </a:xfrm>
          <a:prstGeom prst="rect">
            <a:avLst/>
          </a:prstGeom>
          <a:noFill/>
        </p:spPr>
        <p:txBody>
          <a:bodyPr wrap="none" rtlCol="0">
            <a:spAutoFit/>
          </a:bodyPr>
          <a:lstStyle/>
          <a:p>
            <a:r>
              <a:rPr lang="en-US" dirty="0" smtClean="0"/>
              <a:t>Light Guide</a:t>
            </a:r>
            <a:endParaRPr lang="en-US" dirty="0"/>
          </a:p>
        </p:txBody>
      </p:sp>
      <p:cxnSp>
        <p:nvCxnSpPr>
          <p:cNvPr id="17" name="Straight Arrow Connector 16"/>
          <p:cNvCxnSpPr/>
          <p:nvPr/>
        </p:nvCxnSpPr>
        <p:spPr>
          <a:xfrm flipH="1" flipV="1">
            <a:off x="7073900" y="3029297"/>
            <a:ext cx="819976" cy="235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67600" y="5391834"/>
            <a:ext cx="1384476" cy="646331"/>
          </a:xfrm>
          <a:prstGeom prst="rect">
            <a:avLst/>
          </a:prstGeom>
          <a:noFill/>
        </p:spPr>
        <p:txBody>
          <a:bodyPr wrap="none" rtlCol="0">
            <a:spAutoFit/>
          </a:bodyPr>
          <a:lstStyle/>
          <a:p>
            <a:r>
              <a:rPr lang="en-US" dirty="0" smtClean="0"/>
              <a:t>Readout End</a:t>
            </a:r>
          </a:p>
          <a:p>
            <a:r>
              <a:rPr lang="en-US" dirty="0" smtClean="0"/>
              <a:t>Guide Block</a:t>
            </a:r>
            <a:endParaRPr lang="en-US" dirty="0"/>
          </a:p>
        </p:txBody>
      </p:sp>
      <p:sp>
        <p:nvSpPr>
          <p:cNvPr id="19" name="TextBox 18"/>
          <p:cNvSpPr txBox="1"/>
          <p:nvPr/>
        </p:nvSpPr>
        <p:spPr>
          <a:xfrm>
            <a:off x="5269234" y="3590535"/>
            <a:ext cx="2008558" cy="646331"/>
          </a:xfrm>
          <a:prstGeom prst="rect">
            <a:avLst/>
          </a:prstGeom>
          <a:noFill/>
        </p:spPr>
        <p:txBody>
          <a:bodyPr wrap="none" rtlCol="0">
            <a:spAutoFit/>
          </a:bodyPr>
          <a:lstStyle/>
          <a:p>
            <a:r>
              <a:rPr lang="en-US" dirty="0" smtClean="0"/>
              <a:t>Middle Guide Block</a:t>
            </a:r>
          </a:p>
          <a:p>
            <a:r>
              <a:rPr lang="en-US" dirty="0" smtClean="0"/>
              <a:t>(X6)</a:t>
            </a:r>
            <a:endParaRPr lang="en-US" dirty="0"/>
          </a:p>
        </p:txBody>
      </p:sp>
      <p:cxnSp>
        <p:nvCxnSpPr>
          <p:cNvPr id="21" name="Straight Arrow Connector 20"/>
          <p:cNvCxnSpPr/>
          <p:nvPr/>
        </p:nvCxnSpPr>
        <p:spPr>
          <a:xfrm flipV="1">
            <a:off x="5765800" y="3962400"/>
            <a:ext cx="1930400"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1"/>
          </p:cNvCxnSpPr>
          <p:nvPr/>
        </p:nvCxnSpPr>
        <p:spPr>
          <a:xfrm flipH="1">
            <a:off x="6867956" y="5715000"/>
            <a:ext cx="599644" cy="12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6533" y="1981200"/>
            <a:ext cx="1879503" cy="369332"/>
          </a:xfrm>
          <a:prstGeom prst="rect">
            <a:avLst/>
          </a:prstGeom>
          <a:noFill/>
        </p:spPr>
        <p:txBody>
          <a:bodyPr wrap="none" rtlCol="0">
            <a:spAutoFit/>
          </a:bodyPr>
          <a:lstStyle/>
          <a:p>
            <a:r>
              <a:rPr lang="en-US" dirty="0" smtClean="0"/>
              <a:t>2.03 kg total mass</a:t>
            </a:r>
            <a:endParaRPr lang="en-US" dirty="0"/>
          </a:p>
        </p:txBody>
      </p:sp>
    </p:spTree>
    <p:extLst>
      <p:ext uri="{BB962C8B-B14F-4D97-AF65-F5344CB8AC3E}">
        <p14:creationId xmlns:p14="http://schemas.microsoft.com/office/powerpoint/2010/main" val="965996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026" y="138967"/>
            <a:ext cx="8229600" cy="647102"/>
          </a:xfrm>
        </p:spPr>
        <p:txBody>
          <a:bodyPr/>
          <a:lstStyle/>
          <a:p>
            <a:r>
              <a:rPr lang="en-US" dirty="0" smtClean="0"/>
              <a:t>Radiator Mounting Plate Detail</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5" name="Picture 4" descr="screenshot7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20" y="786069"/>
            <a:ext cx="7020180" cy="5520414"/>
          </a:xfrm>
          <a:prstGeom prst="rect">
            <a:avLst/>
          </a:prstGeom>
        </p:spPr>
      </p:pic>
      <p:sp>
        <p:nvSpPr>
          <p:cNvPr id="6" name="TextBox 5"/>
          <p:cNvSpPr txBox="1"/>
          <p:nvPr/>
        </p:nvSpPr>
        <p:spPr>
          <a:xfrm>
            <a:off x="4127500" y="1143000"/>
            <a:ext cx="2590711" cy="646331"/>
          </a:xfrm>
          <a:prstGeom prst="rect">
            <a:avLst/>
          </a:prstGeom>
          <a:noFill/>
        </p:spPr>
        <p:txBody>
          <a:bodyPr wrap="none" rtlCol="0">
            <a:spAutoFit/>
          </a:bodyPr>
          <a:lstStyle/>
          <a:p>
            <a:r>
              <a:rPr lang="en-US" dirty="0" smtClean="0"/>
              <a:t>~2.5% of PD covered with</a:t>
            </a:r>
          </a:p>
          <a:p>
            <a:r>
              <a:rPr lang="en-US" dirty="0" smtClean="0"/>
              <a:t>Radiator support clamps</a:t>
            </a:r>
            <a:endParaRPr lang="en-US" dirty="0"/>
          </a:p>
        </p:txBody>
      </p:sp>
      <p:sp>
        <p:nvSpPr>
          <p:cNvPr id="7" name="TextBox 6"/>
          <p:cNvSpPr txBox="1"/>
          <p:nvPr/>
        </p:nvSpPr>
        <p:spPr>
          <a:xfrm>
            <a:off x="879220" y="2578100"/>
            <a:ext cx="1946905" cy="646331"/>
          </a:xfrm>
          <a:prstGeom prst="rect">
            <a:avLst/>
          </a:prstGeom>
          <a:noFill/>
        </p:spPr>
        <p:txBody>
          <a:bodyPr wrap="none" rtlCol="0">
            <a:spAutoFit/>
          </a:bodyPr>
          <a:lstStyle/>
          <a:p>
            <a:r>
              <a:rPr lang="en-US" dirty="0" smtClean="0"/>
              <a:t>Radiator plate free </a:t>
            </a:r>
          </a:p>
          <a:p>
            <a:r>
              <a:rPr lang="en-US" dirty="0" smtClean="0"/>
              <a:t>To slide in clamp</a:t>
            </a:r>
            <a:endParaRPr lang="en-US" dirty="0"/>
          </a:p>
        </p:txBody>
      </p:sp>
      <p:sp>
        <p:nvSpPr>
          <p:cNvPr id="8" name="TextBox 7"/>
          <p:cNvSpPr txBox="1"/>
          <p:nvPr/>
        </p:nvSpPr>
        <p:spPr>
          <a:xfrm>
            <a:off x="6072082" y="5620434"/>
            <a:ext cx="1827318" cy="646331"/>
          </a:xfrm>
          <a:prstGeom prst="rect">
            <a:avLst/>
          </a:prstGeom>
          <a:noFill/>
        </p:spPr>
        <p:txBody>
          <a:bodyPr wrap="none" rtlCol="0">
            <a:spAutoFit/>
          </a:bodyPr>
          <a:lstStyle/>
          <a:p>
            <a:r>
              <a:rPr lang="en-US" dirty="0" smtClean="0"/>
              <a:t>Clamp epoxied to </a:t>
            </a:r>
          </a:p>
          <a:p>
            <a:r>
              <a:rPr lang="en-US" dirty="0" smtClean="0"/>
              <a:t>Side of WLS bar</a:t>
            </a:r>
            <a:endParaRPr lang="en-US" dirty="0"/>
          </a:p>
        </p:txBody>
      </p:sp>
    </p:spTree>
    <p:extLst>
      <p:ext uri="{BB962C8B-B14F-4D97-AF65-F5344CB8AC3E}">
        <p14:creationId xmlns:p14="http://schemas.microsoft.com/office/powerpoint/2010/main" val="75634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D - E - c.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385" r="-11385"/>
          <a:stretch>
            <a:fillRect/>
          </a:stretch>
        </p:blipFill>
        <p:spPr>
          <a:xfrm>
            <a:off x="112609" y="862269"/>
            <a:ext cx="8845124" cy="5383747"/>
          </a:xfrm>
        </p:spPr>
      </p:pic>
      <p:sp>
        <p:nvSpPr>
          <p:cNvPr id="3" name="Title 2"/>
          <p:cNvSpPr>
            <a:spLocks noGrp="1"/>
          </p:cNvSpPr>
          <p:nvPr>
            <p:ph type="title"/>
          </p:nvPr>
        </p:nvSpPr>
        <p:spPr>
          <a:xfrm>
            <a:off x="457200" y="138967"/>
            <a:ext cx="8229600" cy="647102"/>
          </a:xfrm>
        </p:spPr>
        <p:txBody>
          <a:bodyPr/>
          <a:lstStyle/>
          <a:p>
            <a:r>
              <a:rPr lang="en-US" dirty="0" smtClean="0"/>
              <a:t>Readout End Detail</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6" name="TextBox 5"/>
          <p:cNvSpPr txBox="1"/>
          <p:nvPr/>
        </p:nvSpPr>
        <p:spPr>
          <a:xfrm>
            <a:off x="6366933" y="4986867"/>
            <a:ext cx="1343337" cy="369332"/>
          </a:xfrm>
          <a:prstGeom prst="rect">
            <a:avLst/>
          </a:prstGeom>
          <a:noFill/>
        </p:spPr>
        <p:txBody>
          <a:bodyPr wrap="none" rtlCol="0">
            <a:spAutoFit/>
          </a:bodyPr>
          <a:lstStyle/>
          <a:p>
            <a:r>
              <a:rPr lang="en-US" dirty="0" err="1" smtClean="0"/>
              <a:t>SiPM</a:t>
            </a:r>
            <a:r>
              <a:rPr lang="en-US" dirty="0" smtClean="0"/>
              <a:t> Spacer</a:t>
            </a:r>
            <a:endParaRPr lang="en-US" dirty="0"/>
          </a:p>
        </p:txBody>
      </p:sp>
      <p:cxnSp>
        <p:nvCxnSpPr>
          <p:cNvPr id="8" name="Straight Arrow Connector 7"/>
          <p:cNvCxnSpPr/>
          <p:nvPr/>
        </p:nvCxnSpPr>
        <p:spPr>
          <a:xfrm flipH="1" flipV="1">
            <a:off x="5494867" y="4174067"/>
            <a:ext cx="804333" cy="990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083733" y="4775200"/>
            <a:ext cx="1281571" cy="646331"/>
          </a:xfrm>
          <a:prstGeom prst="rect">
            <a:avLst/>
          </a:prstGeom>
          <a:noFill/>
        </p:spPr>
        <p:txBody>
          <a:bodyPr wrap="none" rtlCol="0">
            <a:spAutoFit/>
          </a:bodyPr>
          <a:lstStyle/>
          <a:p>
            <a:r>
              <a:rPr lang="en-US" dirty="0" smtClean="0"/>
              <a:t>Cable Tie</a:t>
            </a:r>
          </a:p>
          <a:p>
            <a:r>
              <a:rPr lang="en-US" dirty="0" smtClean="0"/>
              <a:t>Fixing Block</a:t>
            </a:r>
            <a:endParaRPr lang="en-US" dirty="0"/>
          </a:p>
        </p:txBody>
      </p:sp>
      <p:cxnSp>
        <p:nvCxnSpPr>
          <p:cNvPr id="11" name="Straight Arrow Connector 10"/>
          <p:cNvCxnSpPr/>
          <p:nvPr/>
        </p:nvCxnSpPr>
        <p:spPr>
          <a:xfrm flipV="1">
            <a:off x="2116667" y="4258733"/>
            <a:ext cx="626533" cy="8043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8642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67.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602" r="-13602"/>
          <a:stretch>
            <a:fillRect/>
          </a:stretch>
        </p:blipFill>
        <p:spPr/>
      </p:pic>
      <p:sp>
        <p:nvSpPr>
          <p:cNvPr id="3" name="Title 2"/>
          <p:cNvSpPr>
            <a:spLocks noGrp="1"/>
          </p:cNvSpPr>
          <p:nvPr>
            <p:ph type="title"/>
          </p:nvPr>
        </p:nvSpPr>
        <p:spPr>
          <a:xfrm>
            <a:off x="313267" y="462518"/>
            <a:ext cx="8509000" cy="647102"/>
          </a:xfrm>
        </p:spPr>
        <p:txBody>
          <a:bodyPr/>
          <a:lstStyle/>
          <a:p>
            <a:r>
              <a:rPr lang="en-US" dirty="0" smtClean="0"/>
              <a:t>Exploded View of PD Assembly</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597395065"/>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28462</TotalTime>
  <Words>2037</Words>
  <Application>Microsoft Macintosh PowerPoint</Application>
  <PresentationFormat>On-screen Show (4:3)</PresentationFormat>
  <Paragraphs>283</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LBNF Content-Footer Theme</vt:lpstr>
      <vt:lpstr>Proto-DUNE Single-Phase PD Design, Assembly, APA Interface and Cabling</vt:lpstr>
      <vt:lpstr>Outline</vt:lpstr>
      <vt:lpstr>Modular PD Concept</vt:lpstr>
      <vt:lpstr>PDs Mounted in APA Frame</vt:lpstr>
      <vt:lpstr>Design Summary</vt:lpstr>
      <vt:lpstr>Indiana University PD Design</vt:lpstr>
      <vt:lpstr>Radiator Mounting Plate Detail</vt:lpstr>
      <vt:lpstr>Readout End Detail</vt:lpstr>
      <vt:lpstr>Exploded View of PD Assembly</vt:lpstr>
      <vt:lpstr>IU Module Max. Dimensions</vt:lpstr>
      <vt:lpstr>Module Length Inside APA</vt:lpstr>
      <vt:lpstr>Positions of Radiator Supports</vt:lpstr>
      <vt:lpstr>Radiator Plate</vt:lpstr>
      <vt:lpstr>SiPM Mount PCB</vt:lpstr>
      <vt:lpstr>Photo of IU PD Prototype</vt:lpstr>
      <vt:lpstr>MIT/FNAL Design (Dipped Bar)</vt:lpstr>
      <vt:lpstr>MIT/FNAL Design Drawings</vt:lpstr>
      <vt:lpstr>Positions of support points (5)</vt:lpstr>
      <vt:lpstr>Maximum Module Dimensions</vt:lpstr>
      <vt:lpstr>Module Length Inside APA</vt:lpstr>
      <vt:lpstr>PD Detector Component Counts (not including spares)</vt:lpstr>
      <vt:lpstr>PD/APA Mounting Structure</vt:lpstr>
      <vt:lpstr>1 “Bay” of APA Frame</vt:lpstr>
      <vt:lpstr>Ends of Frame attached to APA</vt:lpstr>
      <vt:lpstr>PD C-Channel Rails Mounted</vt:lpstr>
      <vt:lpstr>PD Module Attachment to APA </vt:lpstr>
      <vt:lpstr>Test Installations at CSU, PSL</vt:lpstr>
      <vt:lpstr>PD Cabling</vt:lpstr>
      <vt:lpstr>Cat 6 Connection to SiPM PCB</vt:lpstr>
      <vt:lpstr>PowerPoint Presentation</vt:lpstr>
      <vt:lpstr>Shared Cable Tray</vt:lpstr>
      <vt:lpstr>CTE Calculations</vt:lpstr>
      <vt:lpstr>Mount Channel Deflection</vt:lpstr>
      <vt:lpstr>PD Module Assembly</vt:lpstr>
      <vt:lpstr>Assembly Tooling</vt:lpstr>
      <vt:lpstr>PD Supports Pinned to Fixture for Assembly</vt:lpstr>
      <vt:lpstr>Safety</vt:lpstr>
      <vt:lpstr>Conclusions</vt:lpstr>
    </vt:vector>
  </TitlesOfParts>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David Warner</cp:lastModifiedBy>
  <cp:revision>284</cp:revision>
  <dcterms:created xsi:type="dcterms:W3CDTF">2015-04-30T14:29:22Z</dcterms:created>
  <dcterms:modified xsi:type="dcterms:W3CDTF">2016-07-25T20:05:55Z</dcterms:modified>
</cp:coreProperties>
</file>