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58" r:id="rId4"/>
    <p:sldId id="272" r:id="rId5"/>
    <p:sldId id="281" r:id="rId6"/>
    <p:sldId id="259" r:id="rId7"/>
    <p:sldId id="282" r:id="rId8"/>
    <p:sldId id="267" r:id="rId9"/>
    <p:sldId id="283" r:id="rId10"/>
    <p:sldId id="285" r:id="rId11"/>
    <p:sldId id="271" r:id="rId12"/>
    <p:sldId id="277" r:id="rId13"/>
    <p:sldId id="279" r:id="rId14"/>
    <p:sldId id="280" r:id="rId15"/>
    <p:sldId id="286" r:id="rId16"/>
    <p:sldId id="274" r:id="rId17"/>
    <p:sldId id="263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17" autoAdjust="0"/>
  </p:normalViewPr>
  <p:slideViewPr>
    <p:cSldViewPr snapToGrid="0" snapToObjects="1">
      <p:cViewPr>
        <p:scale>
          <a:sx n="130" d="100"/>
          <a:sy n="130" d="100"/>
        </p:scale>
        <p:origin x="-104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0CAC-FE76-8140-9133-06AAF40DDEAB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9FD7-5284-3D42-8AC9-5FF07E92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1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52C8-C2D8-5E49-8D30-5008D4C74059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9729-2DF7-DF46-BF98-E6005E5C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93084-509E-364C-8D21-3BEB2EFD50B6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1718-30C5-9944-9A60-9224A56036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dunescience.org:8080/cgi-bin/ShowDocument?docid=115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Cryogenics and Plan for Instrumentation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A. Hahn</a:t>
            </a:r>
          </a:p>
          <a:p>
            <a:r>
              <a:rPr lang="en-US" dirty="0" smtClean="0"/>
              <a:t>FNAL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5792"/>
            <a:ext cx="8229600" cy="114300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Instrumentation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ScreenGrabPrMArr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9" y="4473296"/>
            <a:ext cx="2791618" cy="213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Purity Monitors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PrMString_cropped_IMG_25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844">
            <a:off x="2040814" y="715095"/>
            <a:ext cx="3225800" cy="650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8" y="1138421"/>
            <a:ext cx="563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Cryostat: String of 4 </a:t>
            </a:r>
            <a:r>
              <a:rPr lang="en-US" sz="1600" dirty="0" err="1" smtClean="0"/>
              <a:t>PrMs</a:t>
            </a:r>
            <a:r>
              <a:rPr lang="en-US" sz="1600" dirty="0" smtClean="0"/>
              <a:t>, Short-Long—Long-Short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Inline –1 Long </a:t>
            </a:r>
            <a:r>
              <a:rPr lang="en-US" sz="1600" dirty="0" err="1" smtClean="0"/>
              <a:t>PrM</a:t>
            </a:r>
            <a:r>
              <a:rPr lang="en-US" sz="1600" dirty="0" smtClean="0"/>
              <a:t> mounted after filters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 Always measures extremely Pure LAr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2595" y="3699470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0698" y="3600827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6941" y="4451811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2711" y="4449856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4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02041" y="4040608"/>
            <a:ext cx="312616" cy="2168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2182" y="3955588"/>
            <a:ext cx="151047" cy="3418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5186" y="2686540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RTDs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45847" y="3055872"/>
            <a:ext cx="2735384" cy="3232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nlinePrM_IMG_01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12" y="996463"/>
            <a:ext cx="3402141" cy="25516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53600" y="3043142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Inline </a:t>
            </a:r>
            <a:r>
              <a:rPr lang="en-US" dirty="0" err="1" smtClean="0">
                <a:solidFill>
                  <a:srgbClr val="FFFF00"/>
                </a:solidFill>
              </a:rPr>
              <a:t>PrM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63502" y="2686538"/>
            <a:ext cx="712763" cy="5841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50845" y="2338750"/>
            <a:ext cx="558516" cy="7425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71503" y="2301625"/>
            <a:ext cx="558516" cy="7425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24559" y="2501872"/>
            <a:ext cx="10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FF"/>
                </a:solidFill>
              </a:rPr>
              <a:t>Flow from filters</a:t>
            </a:r>
            <a:endParaRPr lang="en-US" sz="1400" dirty="0">
              <a:solidFill>
                <a:srgbClr val="00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310" y="2338750"/>
            <a:ext cx="10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FF"/>
                </a:solidFill>
              </a:rPr>
              <a:t>Flow back to 35 T</a:t>
            </a:r>
            <a:endParaRPr lang="en-US" sz="1400" dirty="0">
              <a:solidFill>
                <a:srgbClr val="00FF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423865" y="3025092"/>
            <a:ext cx="757366" cy="11864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81231" y="3055872"/>
            <a:ext cx="1641231" cy="12415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83837" y="6233719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E.Voiron</a:t>
            </a:r>
            <a:r>
              <a:rPr lang="en-US" dirty="0" smtClean="0"/>
              <a:t> Drawing</a:t>
            </a:r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Precision Temperature Measurement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" y="918308"/>
            <a:ext cx="5666153" cy="166076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RTD Readout—Lakeshore 218</a:t>
            </a:r>
          </a:p>
          <a:p>
            <a:pPr lvl="1"/>
            <a:r>
              <a:rPr lang="en-US" sz="2400" dirty="0" smtClean="0"/>
              <a:t>Have achieved ~ 2 </a:t>
            </a:r>
            <a:r>
              <a:rPr lang="en-US" sz="2400" dirty="0" err="1" smtClean="0"/>
              <a:t>mK</a:t>
            </a:r>
            <a:r>
              <a:rPr lang="en-US" sz="2400" dirty="0" smtClean="0"/>
              <a:t> </a:t>
            </a:r>
            <a:r>
              <a:rPr lang="en-US" sz="2400" dirty="0" err="1" smtClean="0"/>
              <a:t>rms</a:t>
            </a:r>
            <a:r>
              <a:rPr lang="en-US" sz="2400" dirty="0" smtClean="0"/>
              <a:t> resolution (statistical) on 35T Phase 2 RTD readout.</a:t>
            </a:r>
          </a:p>
          <a:p>
            <a:pPr lvl="1"/>
            <a:r>
              <a:rPr lang="en-US" sz="2400" dirty="0" smtClean="0"/>
              <a:t>These are the RTDs shown in previous  slide.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akeshore_crop_IMG_28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92" y="910977"/>
            <a:ext cx="3585308" cy="1764644"/>
          </a:xfrm>
          <a:prstGeom prst="rect">
            <a:avLst/>
          </a:prstGeom>
        </p:spPr>
      </p:pic>
      <p:pic>
        <p:nvPicPr>
          <p:cNvPr id="22" name="Picture 21" descr="RTDs_afterPowerOut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077"/>
            <a:ext cx="9144000" cy="3860568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65"/>
            <a:ext cx="8229600" cy="643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Gas Analyzers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4" y="3389915"/>
            <a:ext cx="8577384" cy="3097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“sniff” liquid or gas regions of cryostat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 units, with sensitivities from % to sub-ppb levels</a:t>
            </a:r>
          </a:p>
          <a:p>
            <a:pPr lvl="1"/>
            <a:r>
              <a:rPr lang="en-US" dirty="0" smtClean="0"/>
              <a:t>Useful for both debugging during initial phase of gas purging and during the run to help identify contamination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GasAnalyzersIMG_0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27" y="355607"/>
            <a:ext cx="2659673" cy="3546231"/>
          </a:xfrm>
          <a:prstGeom prst="rect">
            <a:avLst/>
          </a:prstGeom>
        </p:spPr>
      </p:pic>
      <p:pic>
        <p:nvPicPr>
          <p:cNvPr id="8" name="Picture 7" descr="GasAnalyzrs_Phas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3" y="615460"/>
            <a:ext cx="5321908" cy="333522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</a:t>
            </a:r>
            <a:r>
              <a:rPr lang="en-US" sz="3600" dirty="0" err="1" smtClean="0"/>
              <a:t>Cryo</a:t>
            </a:r>
            <a:r>
              <a:rPr lang="en-US" sz="3600" dirty="0" smtClean="0"/>
              <a:t> Instrumentation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77" y="1378564"/>
            <a:ext cx="8266723" cy="10051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RTDs, Pressure Transducers, LAr Level Indicators…</a:t>
            </a:r>
          </a:p>
          <a:p>
            <a:r>
              <a:rPr lang="en-US" dirty="0" smtClean="0"/>
              <a:t>Monitored and archived by the </a:t>
            </a:r>
            <a:r>
              <a:rPr lang="en-US" dirty="0" err="1" smtClean="0"/>
              <a:t>Cryo</a:t>
            </a:r>
            <a:r>
              <a:rPr lang="en-US" dirty="0" smtClean="0"/>
              <a:t> Controls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Phase2Warmup_ScreenGra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4" y="2599617"/>
            <a:ext cx="6779846" cy="371765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Cryo</a:t>
            </a:r>
            <a:r>
              <a:rPr lang="en-US" dirty="0" smtClean="0"/>
              <a:t> Motivation for this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846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35T Phase 2 (and perhaps Phase 1) showed that the Purity in Cryostat was vertically stratified.</a:t>
            </a:r>
          </a:p>
          <a:p>
            <a:pPr lvl="1"/>
            <a:r>
              <a:rPr lang="en-US" dirty="0" smtClean="0"/>
              <a:t>See slides 12 and 18</a:t>
            </a:r>
          </a:p>
          <a:p>
            <a:pPr lvl="1"/>
            <a:r>
              <a:rPr lang="en-US" dirty="0" smtClean="0"/>
              <a:t>Erik </a:t>
            </a:r>
            <a:r>
              <a:rPr lang="en-US" dirty="0" err="1" smtClean="0"/>
              <a:t>Voiron</a:t>
            </a:r>
            <a:r>
              <a:rPr lang="en-US" dirty="0" smtClean="0"/>
              <a:t> theorizes this is due to the filtered highly pure LAr that is returned to the Cryostat is slightly cooler than the bulk LAr. </a:t>
            </a:r>
          </a:p>
          <a:p>
            <a:pPr lvl="2"/>
            <a:r>
              <a:rPr lang="en-US" dirty="0" smtClean="0"/>
              <a:t>Seems to be backed up by </a:t>
            </a:r>
            <a:r>
              <a:rPr lang="en-US" dirty="0" err="1" smtClean="0"/>
              <a:t>PrM</a:t>
            </a:r>
            <a:r>
              <a:rPr lang="en-US" dirty="0" smtClean="0"/>
              <a:t> mounted RTDs (slide 12)</a:t>
            </a:r>
          </a:p>
          <a:p>
            <a:pPr lvl="1"/>
            <a:r>
              <a:rPr lang="en-US" dirty="0" smtClean="0"/>
              <a:t>LAr is being introduced at bottom of Cryostat and tends to stay there since it is cooler</a:t>
            </a:r>
          </a:p>
          <a:p>
            <a:pPr lvl="1"/>
            <a:r>
              <a:rPr lang="en-US" dirty="0" smtClean="0"/>
              <a:t>The pump intake is also at the bottom.</a:t>
            </a:r>
          </a:p>
          <a:p>
            <a:pPr lvl="2"/>
            <a:r>
              <a:rPr lang="en-US" dirty="0" smtClean="0"/>
              <a:t>We are filtering the LAr that is already pretty pure.</a:t>
            </a:r>
          </a:p>
          <a:p>
            <a:r>
              <a:rPr lang="en-US" dirty="0" smtClean="0"/>
              <a:t>We plan to alter the return point to be near the surface layer of the Cryostat</a:t>
            </a:r>
          </a:p>
          <a:p>
            <a:pPr lvl="1"/>
            <a:r>
              <a:rPr lang="en-US" dirty="0" smtClean="0"/>
              <a:t>See if this avoids the previous stratification by better mixing the return LAr into the bulk LAr.</a:t>
            </a:r>
          </a:p>
          <a:p>
            <a:pPr lvl="1"/>
            <a:r>
              <a:rPr lang="en-US" dirty="0" smtClean="0"/>
              <a:t>Plan to place a “Precision” RTD near the return manifold to sample the temperature.</a:t>
            </a:r>
          </a:p>
          <a:p>
            <a:pPr lvl="1"/>
            <a:r>
              <a:rPr lang="en-US" dirty="0" smtClean="0"/>
              <a:t>As a side, with better mixing  we might improve the overall purity of LAr.</a:t>
            </a:r>
          </a:p>
          <a:p>
            <a:r>
              <a:rPr lang="en-US" dirty="0" smtClean="0"/>
              <a:t> See Erik</a:t>
            </a:r>
            <a:r>
              <a:rPr lang="en-US" dirty="0" smtClean="0">
                <a:hlinkClick r:id="rId2"/>
              </a:rPr>
              <a:t>’s DuneDocDB1156</a:t>
            </a:r>
            <a:r>
              <a:rPr lang="en-US" dirty="0" smtClean="0"/>
              <a:t> for more info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Xtra</a:t>
            </a:r>
            <a:r>
              <a:rPr lang="en-US" dirty="0" smtClean="0"/>
              <a:t>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0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Phase 2: </a:t>
            </a:r>
            <a:r>
              <a:rPr lang="en-US" sz="3600" dirty="0" smtClean="0"/>
              <a:t>35T </a:t>
            </a:r>
            <a:r>
              <a:rPr lang="en-US" sz="3600" dirty="0" err="1" smtClean="0"/>
              <a:t>Cooldown</a:t>
            </a:r>
            <a:r>
              <a:rPr lang="en-US" sz="3600" dirty="0" smtClean="0"/>
              <a:t> and Filling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pic>
        <p:nvPicPr>
          <p:cNvPr id="10" name="Picture 9" descr="MembraneT_and_LAr_duringCooldown_and_Fi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426"/>
            <a:ext cx="9144000" cy="50898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92412" y="1032823"/>
            <a:ext cx="6393406" cy="3007580"/>
            <a:chOff x="1892412" y="1588483"/>
            <a:chExt cx="6393406" cy="300758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3347643" y="3813584"/>
              <a:ext cx="12879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LAPD Pump trip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3109" y="2459725"/>
              <a:ext cx="979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LAr </a:t>
              </a:r>
              <a:r>
                <a:rPr lang="en-US" sz="1200" dirty="0" err="1" smtClean="0"/>
                <a:t>Xfer</a:t>
              </a:r>
              <a:endParaRPr lang="en-US" sz="1200" dirty="0" smtClean="0"/>
            </a:p>
            <a:p>
              <a:r>
                <a:rPr lang="en-US" sz="1200" dirty="0" smtClean="0"/>
                <a:t> from LAPD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33971" y="2517150"/>
              <a:ext cx="3379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GAr </a:t>
              </a:r>
              <a:r>
                <a:rPr lang="en-US" sz="1200" dirty="0" err="1" smtClean="0"/>
                <a:t>xfer</a:t>
              </a:r>
              <a:r>
                <a:rPr lang="en-US" sz="1200" dirty="0" smtClean="0"/>
                <a:t>  from LAPD (over weekend) ~1.5 tons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266308" y="2330994"/>
              <a:ext cx="17620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Top-Off  from TRAILER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92412" y="2192412"/>
              <a:ext cx="1048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Membrane</a:t>
              </a:r>
            </a:p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 smtClean="0"/>
                <a:t>sensors</a:t>
              </a:r>
              <a:endParaRPr lang="en-US" sz="1200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8770" y="1475151"/>
            <a:ext cx="28643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3521" y="1314556"/>
            <a:ext cx="7884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~60 </a:t>
            </a:r>
            <a:r>
              <a:rPr lang="en-US" sz="1400" dirty="0" err="1" smtClean="0"/>
              <a:t>hrs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962603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Cooldown</a:t>
            </a:r>
            <a:r>
              <a:rPr lang="en-US" sz="1200" dirty="0" smtClean="0"/>
              <a:t> rate</a:t>
            </a:r>
          </a:p>
          <a:p>
            <a:r>
              <a:rPr lang="en-US" sz="1200" dirty="0" err="1" smtClean="0"/>
              <a:t>Mfg</a:t>
            </a:r>
            <a:r>
              <a:rPr lang="en-US" sz="1200" dirty="0" smtClean="0"/>
              <a:t> Specs &lt;~ 10K/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3571" y="1837991"/>
            <a:ext cx="9506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64572" y="1554877"/>
            <a:ext cx="73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~16hrs</a:t>
            </a:r>
            <a:endParaRPr lang="en-US" sz="1400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96" y="396240"/>
            <a:ext cx="8455904" cy="792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Immediately Notice Purity Stratification after pump start and purification</a:t>
            </a:r>
            <a:endParaRPr lang="en-US" sz="2400" dirty="0"/>
          </a:p>
        </p:txBody>
      </p:sp>
      <p:pic>
        <p:nvPicPr>
          <p:cNvPr id="5" name="Picture 4" descr="PrM_Evolution_orig_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13"/>
            <a:ext cx="9144000" cy="500483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 LL Review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88496" y="2154643"/>
            <a:ext cx="317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PrM</a:t>
            </a:r>
            <a:r>
              <a:rPr lang="en-US" dirty="0" smtClean="0"/>
              <a:t> 1 (near Cryostat bottom)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2062" y="3633849"/>
            <a:ext cx="230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PrM</a:t>
            </a:r>
            <a:r>
              <a:rPr lang="en-US" dirty="0" smtClean="0"/>
              <a:t> 4 (near surface)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93665" y="4581448"/>
            <a:ext cx="43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 Gas Analyzer, ~(~80 cm from bottom)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078"/>
            <a:ext cx="8229600" cy="48170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 to PC4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Schedule/Timeline</a:t>
            </a:r>
          </a:p>
          <a:p>
            <a:pPr lvl="1"/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Emptying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Instrumentation</a:t>
            </a:r>
          </a:p>
          <a:p>
            <a:pPr lvl="1"/>
            <a:r>
              <a:rPr lang="en-US" dirty="0" smtClean="0"/>
              <a:t>Purity Monitors</a:t>
            </a:r>
          </a:p>
          <a:p>
            <a:pPr lvl="1"/>
            <a:r>
              <a:rPr lang="en-US" dirty="0" smtClean="0"/>
              <a:t>“Precision” Temperature Measurement</a:t>
            </a:r>
          </a:p>
          <a:p>
            <a:pPr lvl="1"/>
            <a:r>
              <a:rPr lang="en-US" dirty="0" smtClean="0"/>
              <a:t>Gas Analyzers</a:t>
            </a:r>
          </a:p>
          <a:p>
            <a:pPr lvl="1"/>
            <a:r>
              <a:rPr lang="en-US" dirty="0" smtClean="0"/>
              <a:t>“Standard” </a:t>
            </a:r>
            <a:r>
              <a:rPr lang="en-US" dirty="0" err="1" smtClean="0"/>
              <a:t>Cryo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5" y="78154"/>
            <a:ext cx="8763000" cy="889838"/>
          </a:xfrm>
        </p:spPr>
        <p:txBody>
          <a:bodyPr>
            <a:noAutofit/>
          </a:bodyPr>
          <a:lstStyle/>
          <a:p>
            <a:r>
              <a:rPr lang="en-US" sz="2400" dirty="0" smtClean="0"/>
              <a:t>35-ton </a:t>
            </a:r>
            <a:r>
              <a:rPr lang="en-US" sz="2400" dirty="0" smtClean="0"/>
              <a:t>Prototype and LAPD</a:t>
            </a:r>
            <a:br>
              <a:rPr lang="en-US" sz="2400" dirty="0" smtClean="0"/>
            </a:br>
            <a:r>
              <a:rPr lang="en-US" sz="2400" dirty="0" smtClean="0"/>
              <a:t>Located in PC4</a:t>
            </a:r>
            <a:r>
              <a:rPr lang="en-US" sz="2400" dirty="0" smtClean="0"/>
              <a:t>, </a:t>
            </a:r>
            <a:r>
              <a:rPr lang="en-US" sz="2400" dirty="0" smtClean="0"/>
              <a:t>former </a:t>
            </a:r>
            <a:r>
              <a:rPr lang="en-US" sz="2400" dirty="0" smtClean="0"/>
              <a:t>Fixed Target Proton </a:t>
            </a:r>
            <a:r>
              <a:rPr lang="en-US" sz="2400" dirty="0" err="1" smtClean="0"/>
              <a:t>Beamline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025" y="967992"/>
            <a:ext cx="8303846" cy="270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/>
              <a:t> </a:t>
            </a:r>
            <a:r>
              <a:rPr lang="en-US" dirty="0"/>
              <a:t>35-ton Cryostat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uses 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LAPD Filters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Gas Analyzers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Instrumentation</a:t>
            </a:r>
          </a:p>
          <a:p>
            <a:pPr>
              <a:buFontTx/>
              <a:buChar char="•"/>
            </a:pPr>
            <a:r>
              <a:rPr lang="en-US" dirty="0" smtClean="0"/>
              <a:t> LAr </a:t>
            </a:r>
            <a:r>
              <a:rPr lang="en-US" dirty="0"/>
              <a:t>can be shifted back &amp; forth</a:t>
            </a:r>
            <a:r>
              <a:rPr lang="en-US" dirty="0" smtClean="0"/>
              <a:t> between </a:t>
            </a:r>
            <a:r>
              <a:rPr lang="en-US" dirty="0"/>
              <a:t>LAPD &amp; 35-</a:t>
            </a:r>
            <a:r>
              <a:rPr lang="en-US" dirty="0" smtClean="0"/>
              <a:t>ton</a:t>
            </a:r>
          </a:p>
          <a:p>
            <a:pPr lvl="1">
              <a:buFontTx/>
              <a:buChar char="•"/>
            </a:pPr>
            <a:r>
              <a:rPr lang="en-US" sz="1600" dirty="0" smtClean="0"/>
              <a:t>However there is a “tax”</a:t>
            </a:r>
          </a:p>
          <a:p>
            <a:pPr lvl="2">
              <a:buFontTx/>
              <a:buChar char="•"/>
            </a:pPr>
            <a:r>
              <a:rPr lang="en-US" sz="1600" dirty="0" smtClean="0"/>
              <a:t>~10% from LAPD-&gt;35 Ton</a:t>
            </a:r>
          </a:p>
          <a:p>
            <a:pPr lvl="2">
              <a:buFontTx/>
              <a:buChar char="•"/>
            </a:pPr>
            <a:r>
              <a:rPr lang="en-US" sz="1600" dirty="0" smtClean="0"/>
              <a:t>~30% from 35T -&gt; LAPD</a:t>
            </a:r>
          </a:p>
          <a:p>
            <a:pPr lvl="2">
              <a:buFontTx/>
              <a:buChar char="•"/>
            </a:pPr>
            <a:r>
              <a:rPr lang="en-US" sz="1600" dirty="0" smtClean="0"/>
              <a:t> Function of pump head of two cryostats</a:t>
            </a:r>
          </a:p>
          <a:p>
            <a:pPr lvl="2">
              <a:buFontTx/>
              <a:buChar char="•"/>
            </a:pPr>
            <a:endParaRPr lang="en-US" sz="1600" dirty="0"/>
          </a:p>
        </p:txBody>
      </p:sp>
      <p:pic>
        <p:nvPicPr>
          <p:cNvPr id="18" name="Picture 17" descr="35T&amp;LAPDDraw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4" y="3676425"/>
            <a:ext cx="6379308" cy="253271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35T Phase 2 </a:t>
            </a:r>
            <a:r>
              <a:rPr lang="en-US" dirty="0" err="1" smtClean="0"/>
              <a:t>cryo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A6F4-3178-B24C-99F5-270B3FB414F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35TPh2InstallationCryo TImeline_n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570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161693" y="2922299"/>
            <a:ext cx="9769" cy="1482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71462" y="3897923"/>
            <a:ext cx="1670538" cy="50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6231" y="4433093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 days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6046" y="5104319"/>
            <a:ext cx="874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to minimize the time between installation of apparatus and HV Commissioning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35T </a:t>
            </a:r>
            <a:r>
              <a:rPr lang="en-US" dirty="0" err="1" smtClean="0"/>
              <a:t>Cryo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16"/>
            <a:ext cx="8229600" cy="4797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35T Phase 2</a:t>
            </a:r>
          </a:p>
          <a:p>
            <a:pPr lvl="1"/>
            <a:r>
              <a:rPr lang="en-US" dirty="0" smtClean="0"/>
              <a:t>From Detector Installation Finish to Running– 76 days</a:t>
            </a:r>
          </a:p>
          <a:p>
            <a:pPr lvl="1"/>
            <a:r>
              <a:rPr lang="en-US" dirty="0" smtClean="0"/>
              <a:t>“Running” = start of HV Commissioning</a:t>
            </a:r>
          </a:p>
          <a:p>
            <a:pPr lvl="1"/>
            <a:r>
              <a:rPr lang="en-US" dirty="0" smtClean="0"/>
              <a:t>At least one reason is that LAPD Commissioning started after the the Detector Installation</a:t>
            </a:r>
            <a:r>
              <a:rPr lang="en-US" dirty="0"/>
              <a:t> </a:t>
            </a:r>
            <a:r>
              <a:rPr lang="en-US" dirty="0" smtClean="0"/>
              <a:t>and not before.</a:t>
            </a:r>
          </a:p>
          <a:p>
            <a:r>
              <a:rPr lang="en-US" dirty="0" smtClean="0"/>
              <a:t>This time want LAPD filled and ready at time of Apparatus installation</a:t>
            </a:r>
          </a:p>
          <a:p>
            <a:pPr lvl="1"/>
            <a:r>
              <a:rPr lang="en-US" dirty="0" smtClean="0"/>
              <a:t>Want Gas operation permit of 35 Ton (for purging and recirculation also on hand at/near time of installation.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4D2A-EB03-234E-BAC5-266F0168E228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0"/>
            <a:ext cx="7772400" cy="762000"/>
          </a:xfrm>
        </p:spPr>
        <p:txBody>
          <a:bodyPr/>
          <a:lstStyle/>
          <a:p>
            <a:r>
              <a:rPr lang="en-US" dirty="0" smtClean="0"/>
              <a:t>Stage </a:t>
            </a:r>
            <a:r>
              <a:rPr lang="en-US" dirty="0"/>
              <a:t>1 </a:t>
            </a:r>
            <a:r>
              <a:rPr lang="en-US" dirty="0" err="1"/>
              <a:t>Cryo</a:t>
            </a:r>
            <a:r>
              <a:rPr lang="en-US" dirty="0"/>
              <a:t> Run Timeline</a:t>
            </a:r>
          </a:p>
        </p:txBody>
      </p:sp>
      <p:pic>
        <p:nvPicPr>
          <p:cNvPr id="2" name="Picture 1" descr="35T HV Run_CryoSche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" y="766426"/>
            <a:ext cx="8108462" cy="57794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Length of HV Run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24"/>
            <a:ext cx="8229600" cy="50222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HV Commissioning starts as soon as Cryostat is filled and pump is recirculating LAr to filters.</a:t>
            </a:r>
          </a:p>
          <a:p>
            <a:r>
              <a:rPr lang="en-US" dirty="0" smtClean="0"/>
              <a:t>It takes ~2 weeks to get to a e</a:t>
            </a:r>
            <a:r>
              <a:rPr lang="en-US" baseline="30000" dirty="0" smtClean="0"/>
              <a:t>-</a:t>
            </a:r>
            <a:r>
              <a:rPr lang="en-US" dirty="0" smtClean="0"/>
              <a:t> lifetime of ~2-3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1"/>
            <a:r>
              <a:rPr lang="en-US" dirty="0" smtClean="0"/>
              <a:t>See next slide.</a:t>
            </a:r>
          </a:p>
          <a:p>
            <a:r>
              <a:rPr lang="en-US" dirty="0" smtClean="0"/>
              <a:t>Assume one week at Design Field &amp; 2-3 </a:t>
            </a:r>
            <a:r>
              <a:rPr lang="en-US" dirty="0" err="1" smtClean="0"/>
              <a:t>ms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lifetime (impurities ~100 </a:t>
            </a:r>
            <a:r>
              <a:rPr lang="en-US" dirty="0" err="1" smtClean="0"/>
              <a:t>ppt</a:t>
            </a:r>
            <a:r>
              <a:rPr lang="en-US" dirty="0" smtClean="0"/>
              <a:t>) demonstrates “Holding” HV.</a:t>
            </a:r>
          </a:p>
          <a:p>
            <a:r>
              <a:rPr lang="en-US" dirty="0" smtClean="0"/>
              <a:t>Adding extra week (or so) for contingency or higher HV fields gives ~1 month.</a:t>
            </a:r>
          </a:p>
          <a:p>
            <a:r>
              <a:rPr lang="en-US" dirty="0" smtClean="0"/>
              <a:t>Length of Stage 1  run is limited by desire to get Stage 2 run finished in a “timely” manner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448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Lifetime over Phase 2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pic>
        <p:nvPicPr>
          <p:cNvPr id="6" name="Picture 5" descr="PrM2and3_over_entire_phase2_r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60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29" y="1644594"/>
            <a:ext cx="515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PrM2 &amp; 3, both long </a:t>
            </a:r>
            <a:r>
              <a:rPr lang="en-US" dirty="0" err="1" smtClean="0"/>
              <a:t>PrMs</a:t>
            </a:r>
            <a:r>
              <a:rPr lang="en-US" dirty="0" smtClean="0"/>
              <a:t> </a:t>
            </a:r>
            <a:r>
              <a:rPr lang="en-US" dirty="0" smtClean="0"/>
              <a:t>at midway </a:t>
            </a:r>
            <a:r>
              <a:rPr lang="en-US" dirty="0" smtClean="0"/>
              <a:t>heights in </a:t>
            </a:r>
            <a:r>
              <a:rPr lang="en-US" dirty="0" smtClean="0"/>
              <a:t>Cryostat.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78784" y="3218264"/>
            <a:ext cx="206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Sitewide</a:t>
            </a:r>
            <a:r>
              <a:rPr lang="en-US" sz="1400" dirty="0" smtClean="0"/>
              <a:t> Power Outage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83871" y="4467635"/>
            <a:ext cx="160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Cooling Loss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289129" y="399058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Tubing Break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001" y="4244778"/>
            <a:ext cx="1082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Start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9087" y="3049628"/>
            <a:ext cx="119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 </a:t>
            </a:r>
            <a:r>
              <a:rPr lang="en-US" sz="1400" dirty="0" err="1" smtClean="0">
                <a:solidFill>
                  <a:srgbClr val="FF0000"/>
                </a:solidFill>
              </a:rPr>
              <a:t>ms</a:t>
            </a:r>
            <a:r>
              <a:rPr lang="en-US" sz="1400" dirty="0" smtClean="0">
                <a:solidFill>
                  <a:srgbClr val="FF0000"/>
                </a:solidFill>
              </a:rPr>
              <a:t> lifetime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3340297"/>
            <a:ext cx="84427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3158" y="3908587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2 weeks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2237" y="4171016"/>
            <a:ext cx="31986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943" y="3695245"/>
            <a:ext cx="86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3 days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21918" y="3982701"/>
            <a:ext cx="7473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40867" y="3357405"/>
            <a:ext cx="0" cy="813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97816" y="3340297"/>
            <a:ext cx="0" cy="661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5597692" y="315873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</a:t>
            </a:r>
            <a:r>
              <a:rPr lang="en-US" sz="1400" dirty="0" smtClean="0"/>
              <a:t>Restart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766538" y="3497333"/>
            <a:ext cx="508000" cy="97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14846" y="3497333"/>
            <a:ext cx="97692" cy="992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35T Emptying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18385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Reduction in time due to</a:t>
            </a:r>
          </a:p>
          <a:p>
            <a:pPr lvl="1"/>
            <a:r>
              <a:rPr lang="en-US" dirty="0" smtClean="0"/>
              <a:t>No need to vaporize LAr as in last run– pump directly to LAPD</a:t>
            </a:r>
          </a:p>
          <a:p>
            <a:pPr lvl="1"/>
            <a:r>
              <a:rPr lang="en-US" dirty="0" smtClean="0"/>
              <a:t>Plan to add electric heaters (6 kW) to boil off remaining LAr </a:t>
            </a:r>
          </a:p>
          <a:p>
            <a:pPr lvl="2"/>
            <a:r>
              <a:rPr lang="en-US" dirty="0" smtClean="0"/>
              <a:t>~2-3x faster than bubbling N</a:t>
            </a:r>
            <a:r>
              <a:rPr lang="en-US" baseline="-25000" dirty="0" smtClean="0"/>
              <a:t>2</a:t>
            </a:r>
            <a:r>
              <a:rPr lang="en-US" dirty="0" smtClean="0"/>
              <a:t> as done before</a:t>
            </a:r>
          </a:p>
          <a:p>
            <a:pPr lvl="1"/>
            <a:r>
              <a:rPr lang="en-US" dirty="0" smtClean="0"/>
              <a:t>Combine </a:t>
            </a:r>
            <a:r>
              <a:rPr lang="en-US" dirty="0" err="1" smtClean="0"/>
              <a:t>warmup</a:t>
            </a:r>
            <a:r>
              <a:rPr lang="en-US" dirty="0" smtClean="0"/>
              <a:t> (after LAr gone) with dry air purge</a:t>
            </a:r>
          </a:p>
          <a:p>
            <a:pPr lvl="2"/>
            <a:r>
              <a:rPr lang="en-US" dirty="0" smtClean="0"/>
              <a:t>Need </a:t>
            </a:r>
            <a:r>
              <a:rPr lang="en-US" dirty="0" err="1" smtClean="0"/>
              <a:t>Cryo</a:t>
            </a:r>
            <a:r>
              <a:rPr lang="en-US" dirty="0" smtClean="0"/>
              <a:t> temps in 200 K range first.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35TPh2PumpoutTImeline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769"/>
            <a:ext cx="9144000" cy="2966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678616" y="2395360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Run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10117</TotalTime>
  <Words>1087</Words>
  <Application>Microsoft Macintosh PowerPoint</Application>
  <PresentationFormat>On-screen Show (4:3)</PresentationFormat>
  <Paragraphs>175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Cryogenics and Plan for Instrumentation</vt:lpstr>
      <vt:lpstr>Outline</vt:lpstr>
      <vt:lpstr>35-ton Prototype and LAPD Located in PC4, former Fixed Target Proton Beamline</vt:lpstr>
      <vt:lpstr>35T Phase 2 cryo timeline</vt:lpstr>
      <vt:lpstr>35T Cryo Timeline</vt:lpstr>
      <vt:lpstr>Stage 1 Cryo Run Timeline</vt:lpstr>
      <vt:lpstr>Length of HV Run Period</vt:lpstr>
      <vt:lpstr>e- Lifetime over Phase 2 Run</vt:lpstr>
      <vt:lpstr>35T Emptying Timeline</vt:lpstr>
      <vt:lpstr>Cryo Instrumentation</vt:lpstr>
      <vt:lpstr>Purity Monitors</vt:lpstr>
      <vt:lpstr>Precision Temperature Measurement</vt:lpstr>
      <vt:lpstr>Gas Analyzers</vt:lpstr>
      <vt:lpstr>More Cryo Instrumentation</vt:lpstr>
      <vt:lpstr>Other Cryo Motivation for this Run</vt:lpstr>
      <vt:lpstr>Xtra slides</vt:lpstr>
      <vt:lpstr>Phase 2: 35T Cooldown and Filling</vt:lpstr>
      <vt:lpstr>Immediately Notice Purity Stratification after pump start and purification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</dc:title>
  <dc:creator>Alan Hahn</dc:creator>
  <cp:lastModifiedBy>Alan Hahn</cp:lastModifiedBy>
  <cp:revision>48</cp:revision>
  <cp:lastPrinted>2016-07-25T20:45:08Z</cp:lastPrinted>
  <dcterms:created xsi:type="dcterms:W3CDTF">2016-07-18T20:11:59Z</dcterms:created>
  <dcterms:modified xsi:type="dcterms:W3CDTF">2016-07-25T20:49:42Z</dcterms:modified>
</cp:coreProperties>
</file>