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1" r:id="rId2"/>
    <p:sldMasterId id="2147483698" r:id="rId3"/>
    <p:sldMasterId id="2147483741" r:id="rId4"/>
  </p:sldMasterIdLst>
  <p:notesMasterIdLst>
    <p:notesMasterId r:id="rId44"/>
  </p:notesMasterIdLst>
  <p:handoutMasterIdLst>
    <p:handoutMasterId r:id="rId45"/>
  </p:handoutMasterIdLst>
  <p:sldIdLst>
    <p:sldId id="268" r:id="rId5"/>
    <p:sldId id="340" r:id="rId6"/>
    <p:sldId id="341" r:id="rId7"/>
    <p:sldId id="365" r:id="rId8"/>
    <p:sldId id="345" r:id="rId9"/>
    <p:sldId id="346" r:id="rId10"/>
    <p:sldId id="347" r:id="rId11"/>
    <p:sldId id="348" r:id="rId12"/>
    <p:sldId id="349" r:id="rId13"/>
    <p:sldId id="352" r:id="rId14"/>
    <p:sldId id="353" r:id="rId15"/>
    <p:sldId id="294" r:id="rId16"/>
    <p:sldId id="295" r:id="rId17"/>
    <p:sldId id="297" r:id="rId18"/>
    <p:sldId id="301" r:id="rId19"/>
    <p:sldId id="310" r:id="rId20"/>
    <p:sldId id="360" r:id="rId21"/>
    <p:sldId id="361" r:id="rId22"/>
    <p:sldId id="308" r:id="rId23"/>
    <p:sldId id="302" r:id="rId24"/>
    <p:sldId id="355" r:id="rId25"/>
    <p:sldId id="357" r:id="rId26"/>
    <p:sldId id="354" r:id="rId27"/>
    <p:sldId id="356" r:id="rId28"/>
    <p:sldId id="336" r:id="rId29"/>
    <p:sldId id="316" r:id="rId30"/>
    <p:sldId id="309" r:id="rId31"/>
    <p:sldId id="358" r:id="rId32"/>
    <p:sldId id="338" r:id="rId33"/>
    <p:sldId id="339" r:id="rId34"/>
    <p:sldId id="342" r:id="rId35"/>
    <p:sldId id="343" r:id="rId36"/>
    <p:sldId id="359" r:id="rId37"/>
    <p:sldId id="362" r:id="rId38"/>
    <p:sldId id="363" r:id="rId39"/>
    <p:sldId id="364" r:id="rId40"/>
    <p:sldId id="366" r:id="rId41"/>
    <p:sldId id="367" r:id="rId42"/>
    <p:sldId id="368" r:id="rId43"/>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kern="1200">
        <a:solidFill>
          <a:schemeClr val="tx1"/>
        </a:solidFill>
        <a:latin typeface="Calibri" charset="0"/>
        <a:ea typeface="Geneva" charset="0"/>
        <a:cs typeface="Geneva" charset="0"/>
      </a:defRPr>
    </a:lvl5pPr>
    <a:lvl6pPr marL="2286000" algn="l" defTabSz="457200" rtl="0" eaLnBrk="1" latinLnBrk="0" hangingPunct="1">
      <a:defRPr kern="1200">
        <a:solidFill>
          <a:schemeClr val="tx1"/>
        </a:solidFill>
        <a:latin typeface="Calibri" charset="0"/>
        <a:ea typeface="Geneva" charset="0"/>
        <a:cs typeface="Geneva" charset="0"/>
      </a:defRPr>
    </a:lvl6pPr>
    <a:lvl7pPr marL="2743200" algn="l" defTabSz="457200" rtl="0" eaLnBrk="1" latinLnBrk="0" hangingPunct="1">
      <a:defRPr kern="1200">
        <a:solidFill>
          <a:schemeClr val="tx1"/>
        </a:solidFill>
        <a:latin typeface="Calibri" charset="0"/>
        <a:ea typeface="Geneva" charset="0"/>
        <a:cs typeface="Geneva" charset="0"/>
      </a:defRPr>
    </a:lvl7pPr>
    <a:lvl8pPr marL="3200400" algn="l" defTabSz="457200" rtl="0" eaLnBrk="1" latinLnBrk="0" hangingPunct="1">
      <a:defRPr kern="1200">
        <a:solidFill>
          <a:schemeClr val="tx1"/>
        </a:solidFill>
        <a:latin typeface="Calibri" charset="0"/>
        <a:ea typeface="Geneva" charset="0"/>
        <a:cs typeface="Geneva" charset="0"/>
      </a:defRPr>
    </a:lvl8pPr>
    <a:lvl9pPr marL="3657600" algn="l" defTabSz="457200" rtl="0" eaLnBrk="1" latinLnBrk="0" hangingPunct="1">
      <a:defRPr kern="1200">
        <a:solidFill>
          <a:schemeClr val="tx1"/>
        </a:solidFill>
        <a:latin typeface="Calibri" charset="0"/>
        <a:ea typeface="Geneva" charset="0"/>
        <a:cs typeface="Genev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5F2B"/>
    <a:srgbClr val="F37C23"/>
    <a:srgbClr val="3C5A77"/>
    <a:srgbClr val="32547A"/>
    <a:srgbClr val="B8561A"/>
    <a:srgbClr val="B65A1F"/>
    <a:srgbClr val="5680AB"/>
    <a:srgbClr val="7A7A7A"/>
    <a:srgbClr val="6FA8E1"/>
    <a:srgbClr val="CB5A1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5" autoAdjust="0"/>
    <p:restoredTop sz="94660"/>
  </p:normalViewPr>
  <p:slideViewPr>
    <p:cSldViewPr snapToGrid="0" snapToObjects="1">
      <p:cViewPr varScale="1">
        <p:scale>
          <a:sx n="99" d="100"/>
          <a:sy n="99" d="100"/>
        </p:scale>
        <p:origin x="-465" y="-45"/>
      </p:cViewPr>
      <p:guideLst>
        <p:guide orient="horz" pos="4204"/>
        <p:guide orient="horz" pos="476"/>
        <p:guide orient="horz" pos="1443"/>
        <p:guide orient="horz" pos="966"/>
        <p:guide orient="horz" pos="1876"/>
        <p:guide orient="horz" pos="3616"/>
        <p:guide pos="2190"/>
        <p:guide pos="2188"/>
        <p:guide pos="5026"/>
        <p:guide pos="28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smtClean="0">
                <a:latin typeface="+mn-lt"/>
                <a:ea typeface="+mn-ea"/>
                <a:cs typeface="+mn-cs"/>
              </a:defRPr>
            </a:lvl1pPr>
          </a:lstStyle>
          <a:p>
            <a:pPr>
              <a:defRPr/>
            </a:pPr>
            <a:fld id="{FB589245-636E-234E-BFAD-9607949806CA}" type="datetimeFigureOut">
              <a:rPr lang="en-US"/>
              <a:pPr>
                <a:defRPr/>
              </a:pPr>
              <a:t>7/25/2016</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smtClean="0">
                <a:latin typeface="+mn-lt"/>
                <a:ea typeface="+mn-ea"/>
                <a:cs typeface="+mn-cs"/>
              </a:defRPr>
            </a:lvl1pPr>
          </a:lstStyle>
          <a:p>
            <a:pPr>
              <a:defRPr/>
            </a:pPr>
            <a:fld id="{62F3B233-32CA-1B4D-AFEE-D703F5CA5C37}" type="slidenum">
              <a:rPr lang="en-US"/>
              <a:pPr>
                <a:defRPr/>
              </a:pPr>
              <a:t>‹#›</a:t>
            </a:fld>
            <a:endParaRPr lang="en-US"/>
          </a:p>
        </p:txBody>
      </p:sp>
    </p:spTree>
    <p:extLst>
      <p:ext uri="{BB962C8B-B14F-4D97-AF65-F5344CB8AC3E}">
        <p14:creationId xmlns:p14="http://schemas.microsoft.com/office/powerpoint/2010/main" val="32602863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fontAlgn="auto">
              <a:spcBef>
                <a:spcPts val="0"/>
              </a:spcBef>
              <a:spcAft>
                <a:spcPts val="0"/>
              </a:spcAft>
              <a:defRPr sz="1300" smtClean="0">
                <a:latin typeface="+mn-lt"/>
                <a:ea typeface="+mn-ea"/>
                <a:cs typeface="+mn-cs"/>
              </a:defRPr>
            </a:lvl1pPr>
          </a:lstStyle>
          <a:p>
            <a:pPr>
              <a:defRPr/>
            </a:pPr>
            <a:fld id="{129BCED8-DCF3-A94B-99F8-D2FB79A8911E}" type="datetimeFigureOut">
              <a:rPr lang="en-US"/>
              <a:pPr>
                <a:defRPr/>
              </a:pPr>
              <a:t>7/25/2016</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smtClean="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fontAlgn="auto">
              <a:spcBef>
                <a:spcPts val="0"/>
              </a:spcBef>
              <a:spcAft>
                <a:spcPts val="0"/>
              </a:spcAft>
              <a:defRPr sz="1300" smtClean="0">
                <a:latin typeface="+mn-lt"/>
                <a:ea typeface="+mn-ea"/>
                <a:cs typeface="+mn-cs"/>
              </a:defRPr>
            </a:lvl1pPr>
          </a:lstStyle>
          <a:p>
            <a:pPr>
              <a:defRPr/>
            </a:pPr>
            <a:fld id="{EEA82294-BF3E-954A-9E49-35D72A5F0004}" type="slidenum">
              <a:rPr lang="en-US"/>
              <a:pPr>
                <a:defRPr/>
              </a:pPr>
              <a:t>‹#›</a:t>
            </a:fld>
            <a:endParaRPr lang="en-US"/>
          </a:p>
        </p:txBody>
      </p:sp>
    </p:spTree>
    <p:extLst>
      <p:ext uri="{BB962C8B-B14F-4D97-AF65-F5344CB8AC3E}">
        <p14:creationId xmlns:p14="http://schemas.microsoft.com/office/powerpoint/2010/main" val="3007741859"/>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sz="1200" kern="1200">
        <a:solidFill>
          <a:schemeClr val="tx1"/>
        </a:solidFill>
        <a:latin typeface="+mn-lt"/>
        <a:ea typeface="Geneva" charset="0"/>
        <a:cs typeface="Geneva" charset="0"/>
      </a:defRPr>
    </a:lvl1pPr>
    <a:lvl2pPr marL="457200" algn="l" defTabSz="457200" rtl="0" fontAlgn="base">
      <a:spcBef>
        <a:spcPct val="30000"/>
      </a:spcBef>
      <a:spcAft>
        <a:spcPct val="0"/>
      </a:spcAft>
      <a:defRPr sz="1200" kern="1200">
        <a:solidFill>
          <a:schemeClr val="tx1"/>
        </a:solidFill>
        <a:latin typeface="+mn-lt"/>
        <a:ea typeface="Geneva" charset="0"/>
        <a:cs typeface="+mn-cs"/>
      </a:defRPr>
    </a:lvl2pPr>
    <a:lvl3pPr marL="914400" algn="l" defTabSz="457200" rtl="0" fontAlgn="base">
      <a:spcBef>
        <a:spcPct val="30000"/>
      </a:spcBef>
      <a:spcAft>
        <a:spcPct val="0"/>
      </a:spcAft>
      <a:defRPr sz="1200" kern="1200">
        <a:solidFill>
          <a:schemeClr val="tx1"/>
        </a:solidFill>
        <a:latin typeface="+mn-lt"/>
        <a:ea typeface="Geneva" charset="0"/>
        <a:cs typeface="+mn-cs"/>
      </a:defRPr>
    </a:lvl3pPr>
    <a:lvl4pPr marL="1371600" algn="l" defTabSz="457200" rtl="0" fontAlgn="base">
      <a:spcBef>
        <a:spcPct val="30000"/>
      </a:spcBef>
      <a:spcAft>
        <a:spcPct val="0"/>
      </a:spcAft>
      <a:defRPr sz="1200" kern="1200">
        <a:solidFill>
          <a:schemeClr val="tx1"/>
        </a:solidFill>
        <a:latin typeface="+mn-lt"/>
        <a:ea typeface="Geneva" charset="0"/>
        <a:cs typeface="+mn-cs"/>
      </a:defRPr>
    </a:lvl4pPr>
    <a:lvl5pPr marL="1828800" algn="l" defTabSz="457200" rtl="0" fontAlgn="base">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Logos">
    <p:spTree>
      <p:nvGrpSpPr>
        <p:cNvPr id="1" name=""/>
        <p:cNvGrpSpPr/>
        <p:nvPr/>
      </p:nvGrpSpPr>
      <p:grpSpPr>
        <a:xfrm>
          <a:off x="0" y="0"/>
          <a:ext cx="0" cy="0"/>
          <a:chOff x="0" y="0"/>
          <a:chExt cx="0" cy="0"/>
        </a:xfrm>
      </p:grpSpPr>
      <p:sp>
        <p:nvSpPr>
          <p:cNvPr id="2" name="Title 1"/>
          <p:cNvSpPr>
            <a:spLocks noGrp="1"/>
          </p:cNvSpPr>
          <p:nvPr>
            <p:ph type="title"/>
          </p:nvPr>
        </p:nvSpPr>
        <p:spPr>
          <a:xfrm>
            <a:off x="457200" y="1230416"/>
            <a:ext cx="8218488" cy="1143000"/>
          </a:xfrm>
          <a:prstGeom prst="rect">
            <a:avLst/>
          </a:prstGeom>
        </p:spPr>
        <p:txBody>
          <a:bodyPr vert="horz" lIns="0" tIns="0" rIns="0" bIns="0" anchor="b" anchorCtr="0"/>
          <a:lstStyle>
            <a:lvl1pPr algn="l">
              <a:defRPr sz="3200" b="1" i="0" baseline="0">
                <a:solidFill>
                  <a:srgbClr val="BC5F2B"/>
                </a:solidFill>
                <a:latin typeface="Helvetica"/>
                <a:cs typeface="Helvetica"/>
              </a:defRPr>
            </a:lvl1pPr>
          </a:lstStyle>
          <a:p>
            <a:r>
              <a:rPr lang="en-US" smtClean="0"/>
              <a:t>Click to edit Master title style</a:t>
            </a:r>
            <a:endParaRPr lang="en-US" dirty="0"/>
          </a:p>
        </p:txBody>
      </p:sp>
      <p:sp>
        <p:nvSpPr>
          <p:cNvPr id="4" name="Text Placeholder 3"/>
          <p:cNvSpPr>
            <a:spLocks noGrp="1"/>
          </p:cNvSpPr>
          <p:nvPr>
            <p:ph type="body" sz="quarter" idx="10"/>
          </p:nvPr>
        </p:nvSpPr>
        <p:spPr>
          <a:xfrm>
            <a:off x="454025" y="2696827"/>
            <a:ext cx="8221663" cy="1721069"/>
          </a:xfrm>
          <a:prstGeom prst="rect">
            <a:avLst/>
          </a:prstGeom>
        </p:spPr>
        <p:txBody>
          <a:bodyPr vert="horz" lIns="0" tIns="0" rIns="0" bIns="0"/>
          <a:lstStyle>
            <a:lvl1pPr marL="0" indent="0">
              <a:buFontTx/>
              <a:buNone/>
              <a:defRPr sz="2200" b="0" i="0" baseline="0">
                <a:solidFill>
                  <a:srgbClr val="BC5F2B"/>
                </a:solidFill>
                <a:latin typeface="Helvetica"/>
                <a:cs typeface="Helvetica"/>
              </a:defRPr>
            </a:lvl1pPr>
            <a:lvl2pPr marL="0" indent="0">
              <a:buFontTx/>
              <a:buNone/>
              <a:defRPr sz="1800" baseline="0">
                <a:solidFill>
                  <a:srgbClr val="004C97"/>
                </a:solidFill>
                <a:latin typeface="Helvetica"/>
              </a:defRPr>
            </a:lvl2pPr>
            <a:lvl3pPr marL="0" indent="0">
              <a:buFontTx/>
              <a:buNone/>
              <a:defRPr sz="1800" baseline="0">
                <a:solidFill>
                  <a:srgbClr val="004C97"/>
                </a:solidFill>
                <a:latin typeface="Helvetica"/>
              </a:defRPr>
            </a:lvl3pPr>
            <a:lvl4pPr marL="0" indent="0">
              <a:buFontTx/>
              <a:buNone/>
              <a:defRPr sz="1800" baseline="0">
                <a:solidFill>
                  <a:srgbClr val="004C97"/>
                </a:solidFill>
                <a:latin typeface="Helvetica"/>
              </a:defRPr>
            </a:lvl4pPr>
            <a:lvl5pPr marL="0" indent="0">
              <a:buFontTx/>
              <a:buNone/>
              <a:defRPr sz="1800" baseline="0">
                <a:solidFill>
                  <a:srgbClr val="004C97"/>
                </a:solidFill>
                <a:latin typeface="Helvetica"/>
              </a:defRPr>
            </a:lvl5pPr>
          </a:lstStyle>
          <a:p>
            <a:pPr lvl="0"/>
            <a:r>
              <a:rPr lang="en-US" smtClean="0"/>
              <a:t>Click to edit Master text styles</a:t>
            </a:r>
          </a:p>
        </p:txBody>
      </p:sp>
    </p:spTree>
    <p:extLst>
      <p:ext uri="{BB962C8B-B14F-4D97-AF65-F5344CB8AC3E}">
        <p14:creationId xmlns:p14="http://schemas.microsoft.com/office/powerpoint/2010/main" val="3422023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solidFill>
                <a:prstClr val="black"/>
              </a:solidFill>
            </a:endParaRPr>
          </a:p>
        </p:txBody>
      </p:sp>
      <p:sp>
        <p:nvSpPr>
          <p:cNvPr id="14" name="Title 1"/>
          <p:cNvSpPr>
            <a:spLocks noGrp="1"/>
          </p:cNvSpPr>
          <p:nvPr>
            <p:ph type="title"/>
          </p:nvPr>
        </p:nvSpPr>
        <p:spPr>
          <a:xfrm>
            <a:off x="454026" y="462518"/>
            <a:ext cx="8229600" cy="647102"/>
          </a:xfrm>
          <a:prstGeom prst="rect">
            <a:avLst/>
          </a:prstGeom>
        </p:spPr>
        <p:txBody>
          <a:bodyPr vert="horz" lIns="0" tIns="0" rIns="0" bIns="0">
            <a:normAutofit/>
          </a:bodyPr>
          <a:lstStyle>
            <a:lvl1pPr algn="l">
              <a:defRPr sz="3200" b="1" i="0" baseline="0">
                <a:solidFill>
                  <a:srgbClr val="E95125"/>
                </a:solidFill>
                <a:latin typeface="Helvetica"/>
              </a:defRPr>
            </a:lvl1pPr>
          </a:lstStyle>
          <a:p>
            <a:r>
              <a:rPr lang="en-US" dirty="0" smtClean="0"/>
              <a:t>Click to edit Master title style</a:t>
            </a:r>
            <a:endParaRPr lang="en-US" dirty="0"/>
          </a:p>
        </p:txBody>
      </p:sp>
      <p:sp>
        <p:nvSpPr>
          <p:cNvPr id="15" name="Content Placeholder 2"/>
          <p:cNvSpPr>
            <a:spLocks noGrp="1"/>
          </p:cNvSpPr>
          <p:nvPr>
            <p:ph idx="11"/>
          </p:nvPr>
        </p:nvSpPr>
        <p:spPr>
          <a:xfrm>
            <a:off x="454029" y="1207770"/>
            <a:ext cx="8232771"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May 19, 2016</a:t>
            </a: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DUNE Tech. Board Meeting</a:t>
            </a:r>
            <a:endParaRPr lang="en-US"/>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356421487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smtClean="0"/>
              <a:t>Click to edit Master title style</a:t>
            </a:r>
            <a:endParaRPr lang="en-US" dirty="0"/>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May 19, 2016</a:t>
            </a: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DUNE Tech. Board Meeting</a:t>
            </a:r>
            <a:endParaRPr lang="en-US"/>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2" name="Content Placeholder 2"/>
          <p:cNvSpPr>
            <a:spLocks noGrp="1"/>
          </p:cNvSpPr>
          <p:nvPr>
            <p:ph idx="11"/>
          </p:nvPr>
        </p:nvSpPr>
        <p:spPr>
          <a:xfrm>
            <a:off x="454026" y="1207770"/>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idx="12"/>
          </p:nvPr>
        </p:nvSpPr>
        <p:spPr>
          <a:xfrm>
            <a:off x="4696050" y="1215721"/>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99353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Text Placeholder 2"/>
          <p:cNvSpPr>
            <a:spLocks noGrp="1"/>
          </p:cNvSpPr>
          <p:nvPr>
            <p:ph type="body" idx="13"/>
          </p:nvPr>
        </p:nvSpPr>
        <p:spPr>
          <a:xfrm>
            <a:off x="4683195"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0"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smtClean="0"/>
              <a:t>Click to edit Master title style</a:t>
            </a:r>
            <a:endParaRPr lang="en-US" dirty="0"/>
          </a:p>
        </p:txBody>
      </p:sp>
      <p:sp>
        <p:nvSpPr>
          <p:cNvPr id="10"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May 19, 2016</a:t>
            </a:r>
            <a:endParaRPr lang="en-US" dirty="0">
              <a:latin typeface="Helvetica"/>
              <a:cs typeface="Helvetica"/>
            </a:endParaRPr>
          </a:p>
        </p:txBody>
      </p:sp>
      <p:sp>
        <p:nvSpPr>
          <p:cNvPr id="11"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DUNE Tech. Board Meeting</a:t>
            </a:r>
            <a:endParaRPr lang="en-US"/>
          </a:p>
        </p:txBody>
      </p:sp>
      <p:sp>
        <p:nvSpPr>
          <p:cNvPr id="12"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6" name="Content Placeholder 2"/>
          <p:cNvSpPr>
            <a:spLocks noGrp="1"/>
          </p:cNvSpPr>
          <p:nvPr>
            <p:ph idx="11"/>
          </p:nvPr>
        </p:nvSpPr>
        <p:spPr>
          <a:xfrm>
            <a:off x="470059"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14"/>
          </p:nvPr>
        </p:nvSpPr>
        <p:spPr>
          <a:xfrm>
            <a:off x="4696050"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42238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57200" y="1238250"/>
            <a:ext cx="82296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5"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smtClean="0"/>
              <a:t>Click to edit Master title style</a:t>
            </a:r>
            <a:endParaRPr lang="en-US" dirty="0"/>
          </a:p>
        </p:txBody>
      </p:sp>
      <p:sp>
        <p:nvSpPr>
          <p:cNvPr id="7"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May 19, 2016</a:t>
            </a:r>
            <a:endParaRPr lang="en-US" dirty="0">
              <a:latin typeface="Helvetica"/>
              <a:cs typeface="Helvetica"/>
            </a:endParaRPr>
          </a:p>
        </p:txBody>
      </p:sp>
      <p:sp>
        <p:nvSpPr>
          <p:cNvPr id="8"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DUNE Tech. Board Meeting</a:t>
            </a:r>
            <a:endParaRPr lang="en-US"/>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2727542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6"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May 19, 2016</a:t>
            </a:r>
            <a:endParaRPr lang="en-US" dirty="0">
              <a:latin typeface="Helvetica"/>
              <a:cs typeface="Helvetica"/>
            </a:endParaRPr>
          </a:p>
        </p:txBody>
      </p:sp>
      <p:sp>
        <p:nvSpPr>
          <p:cNvPr id="7"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DUNE Tech. Board Meeting</a:t>
            </a:r>
            <a:endParaRPr lang="en-US"/>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1210852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340612"/>
            <a:ext cx="3017520" cy="915332"/>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Picture Placeholder 12"/>
          <p:cNvSpPr>
            <a:spLocks noGrp="1"/>
          </p:cNvSpPr>
          <p:nvPr>
            <p:ph type="pic" sz="quarter" idx="15"/>
          </p:nvPr>
        </p:nvSpPr>
        <p:spPr>
          <a:xfrm>
            <a:off x="3716338" y="1208366"/>
            <a:ext cx="4959767"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dirty="0"/>
          </a:p>
        </p:txBody>
      </p:sp>
      <p:sp>
        <p:nvSpPr>
          <p:cNvPr id="2"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endParaRPr lang="en-US" dirty="0"/>
          </a:p>
        </p:txBody>
      </p:sp>
      <p:sp>
        <p:nvSpPr>
          <p:cNvPr id="9"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May 19, 2016</a:t>
            </a:r>
            <a:endParaRPr lang="en-US" dirty="0">
              <a:latin typeface="Helvetica"/>
              <a:cs typeface="Helvetica"/>
            </a:endParaRPr>
          </a:p>
        </p:txBody>
      </p:sp>
      <p:sp>
        <p:nvSpPr>
          <p:cNvPr id="10"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DUNE Tech. Board Meeting</a:t>
            </a:r>
            <a:endParaRPr lang="en-US"/>
          </a:p>
        </p:txBody>
      </p:sp>
      <p:sp>
        <p:nvSpPr>
          <p:cNvPr id="12"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3" name="Content Placeholder 2"/>
          <p:cNvSpPr>
            <a:spLocks noGrp="1"/>
          </p:cNvSpPr>
          <p:nvPr>
            <p:ph idx="16"/>
          </p:nvPr>
        </p:nvSpPr>
        <p:spPr>
          <a:xfrm>
            <a:off x="470059" y="1206941"/>
            <a:ext cx="3004665" cy="404697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20280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5" y="1227137"/>
            <a:ext cx="8229600" cy="4487650"/>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4" y="5839748"/>
            <a:ext cx="8229596" cy="439738"/>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457204" y="458988"/>
            <a:ext cx="8229600" cy="701902"/>
          </a:xfrm>
          <a:prstGeom prst="rect">
            <a:avLst/>
          </a:prstGeom>
        </p:spPr>
        <p:txBody>
          <a:bodyPr vert="horz" lIns="0" tIns="0" rIns="0" bIns="0"/>
          <a:lstStyle>
            <a:lvl1pPr algn="l">
              <a:defRPr sz="4400" b="1" i="0" baseline="0">
                <a:solidFill>
                  <a:srgbClr val="E95125"/>
                </a:solidFill>
                <a:latin typeface="Helvetica"/>
              </a:defRPr>
            </a:lvl1pPr>
          </a:lstStyle>
          <a:p>
            <a:r>
              <a:rPr lang="en-US" dirty="0" smtClean="0"/>
              <a:t>Click to edit Master title style</a:t>
            </a:r>
            <a:endParaRPr lang="en-US" dirty="0"/>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May 19, 2016</a:t>
            </a: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DUNE Tech. Board Meeting</a:t>
            </a:r>
            <a:endParaRPr lang="en-US"/>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40838680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6200"/>
            <a:ext cx="8229600" cy="762000"/>
          </a:xfrm>
          <a:prstGeom prst="rect">
            <a:avLst/>
          </a:prstGeom>
        </p:spPr>
        <p:txBody>
          <a:bodyPr>
            <a:normAutofit/>
          </a:bodyPr>
          <a:lstStyle>
            <a:lvl1pPr>
              <a:defRPr sz="2800">
                <a:latin typeface="Helvetica" pitchFamily="34" charset="0"/>
              </a:defRPr>
            </a:lvl1pPr>
          </a:lstStyle>
          <a:p>
            <a:r>
              <a:rPr lang="en-US" dirty="0" smtClean="0"/>
              <a:t>Slide Title</a:t>
            </a:r>
            <a:endParaRPr lang="en-US" dirty="0"/>
          </a:p>
        </p:txBody>
      </p:sp>
      <p:sp>
        <p:nvSpPr>
          <p:cNvPr id="4" name="Footer Placeholder 3"/>
          <p:cNvSpPr>
            <a:spLocks noGrp="1"/>
          </p:cNvSpPr>
          <p:nvPr>
            <p:ph type="ftr" sz="quarter" idx="11"/>
          </p:nvPr>
        </p:nvSpPr>
        <p:spPr>
          <a:xfrm>
            <a:off x="3124200" y="6553200"/>
            <a:ext cx="2895600" cy="273050"/>
          </a:xfrm>
        </p:spPr>
        <p:txBody>
          <a:bodyPr/>
          <a:lstStyle>
            <a:lvl1pPr>
              <a:defRPr>
                <a:latin typeface="Helvetica" pitchFamily="34" charset="0"/>
              </a:defRPr>
            </a:lvl1pPr>
          </a:lstStyle>
          <a:p>
            <a:r>
              <a:rPr lang="en-US" smtClean="0"/>
              <a:t>DUNE Tech. Board Meeting</a:t>
            </a:r>
            <a:endParaRPr lang="en-US" dirty="0"/>
          </a:p>
        </p:txBody>
      </p:sp>
      <p:sp>
        <p:nvSpPr>
          <p:cNvPr id="5" name="Slide Number Placeholder 4"/>
          <p:cNvSpPr>
            <a:spLocks noGrp="1"/>
          </p:cNvSpPr>
          <p:nvPr>
            <p:ph type="sldNum" sz="quarter" idx="12"/>
          </p:nvPr>
        </p:nvSpPr>
        <p:spPr>
          <a:xfrm>
            <a:off x="6553200" y="6553200"/>
            <a:ext cx="2133600" cy="273050"/>
          </a:xfrm>
        </p:spPr>
        <p:txBody>
          <a:bodyPr/>
          <a:lstStyle>
            <a:lvl1pPr>
              <a:defRPr>
                <a:latin typeface="Helvetica" pitchFamily="34" charset="0"/>
              </a:defRPr>
            </a:lvl1pPr>
          </a:lstStyle>
          <a:p>
            <a:fld id="{309AD161-AFAC-41AC-83AA-4053A52B9B02}" type="slidenum">
              <a:rPr lang="en-US" smtClean="0"/>
              <a:pPr/>
              <a:t>‹#›</a:t>
            </a:fld>
            <a:endParaRPr lang="en-US" dirty="0"/>
          </a:p>
        </p:txBody>
      </p:sp>
      <p:cxnSp>
        <p:nvCxnSpPr>
          <p:cNvPr id="7" name="Straight Connector 6"/>
          <p:cNvCxnSpPr>
            <a:cxnSpLocks noChangeShapeType="1"/>
          </p:cNvCxnSpPr>
          <p:nvPr userDrawn="1"/>
        </p:nvCxnSpPr>
        <p:spPr bwMode="auto">
          <a:xfrm>
            <a:off x="0" y="6477000"/>
            <a:ext cx="9144000" cy="1588"/>
          </a:xfrm>
          <a:prstGeom prst="line">
            <a:avLst/>
          </a:prstGeom>
          <a:noFill/>
          <a:ln w="101600" cmpd="tri">
            <a:solidFill>
              <a:schemeClr val="accent1"/>
            </a:solidFill>
            <a:round/>
            <a:headEnd/>
            <a:tailEnd/>
          </a:ln>
          <a:effectLst>
            <a:outerShdw dist="23000" dir="5400000" rotWithShape="0">
              <a:srgbClr val="808080">
                <a:alpha val="34999"/>
              </a:srgbClr>
            </a:outerShdw>
          </a:effectLst>
        </p:spPr>
      </p:cxnSp>
      <p:cxnSp>
        <p:nvCxnSpPr>
          <p:cNvPr id="8" name="Straight Connector 7"/>
          <p:cNvCxnSpPr>
            <a:cxnSpLocks noChangeShapeType="1"/>
          </p:cNvCxnSpPr>
          <p:nvPr userDrawn="1"/>
        </p:nvCxnSpPr>
        <p:spPr bwMode="auto">
          <a:xfrm>
            <a:off x="0" y="946150"/>
            <a:ext cx="9144000" cy="0"/>
          </a:xfrm>
          <a:prstGeom prst="line">
            <a:avLst/>
          </a:prstGeom>
          <a:noFill/>
          <a:ln w="101600" cmpd="tri">
            <a:solidFill>
              <a:schemeClr val="accent1"/>
            </a:solidFill>
            <a:round/>
            <a:headEnd/>
            <a:tailEnd/>
          </a:ln>
          <a:effectLst>
            <a:outerShdw dist="23000" dir="5400000" rotWithShape="0">
              <a:srgbClr val="808080">
                <a:alpha val="34999"/>
              </a:srgbClr>
            </a:outerShdw>
          </a:effectLst>
        </p:spPr>
      </p:cxnSp>
    </p:spTree>
    <p:extLst>
      <p:ext uri="{BB962C8B-B14F-4D97-AF65-F5344CB8AC3E}">
        <p14:creationId xmlns:p14="http://schemas.microsoft.com/office/powerpoint/2010/main" val="1934795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solidFill>
                <a:prstClr val="black"/>
              </a:solidFill>
            </a:endParaRPr>
          </a:p>
        </p:txBody>
      </p:sp>
      <p:sp>
        <p:nvSpPr>
          <p:cNvPr id="14" name="Title 1"/>
          <p:cNvSpPr>
            <a:spLocks noGrp="1"/>
          </p:cNvSpPr>
          <p:nvPr>
            <p:ph type="title"/>
          </p:nvPr>
        </p:nvSpPr>
        <p:spPr>
          <a:xfrm>
            <a:off x="454026" y="462518"/>
            <a:ext cx="8229600" cy="647102"/>
          </a:xfrm>
          <a:prstGeom prst="rect">
            <a:avLst/>
          </a:prstGeom>
        </p:spPr>
        <p:txBody>
          <a:bodyPr vert="horz" lIns="0" tIns="0" rIns="0" bIns="0">
            <a:normAutofit/>
          </a:bodyPr>
          <a:lstStyle>
            <a:lvl1pPr algn="l">
              <a:defRPr sz="3200" b="1" i="0" baseline="0">
                <a:solidFill>
                  <a:srgbClr val="E95125"/>
                </a:solidFill>
                <a:latin typeface="Helvetica"/>
              </a:defRPr>
            </a:lvl1pPr>
          </a:lstStyle>
          <a:p>
            <a:r>
              <a:rPr lang="en-US" dirty="0" smtClean="0"/>
              <a:t>Click to edit Master title style</a:t>
            </a:r>
            <a:endParaRPr lang="en-US" dirty="0"/>
          </a:p>
        </p:txBody>
      </p:sp>
      <p:sp>
        <p:nvSpPr>
          <p:cNvPr id="15" name="Content Placeholder 2"/>
          <p:cNvSpPr>
            <a:spLocks noGrp="1"/>
          </p:cNvSpPr>
          <p:nvPr>
            <p:ph idx="11"/>
          </p:nvPr>
        </p:nvSpPr>
        <p:spPr>
          <a:xfrm>
            <a:off x="454029" y="1207770"/>
            <a:ext cx="8232771"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2015/05/20</a:t>
            </a: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Field Cage CPA and Integration/Installation Week, March 7, 2016</a:t>
            </a:r>
            <a:endParaRPr lang="en-US"/>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238315204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smtClean="0"/>
              <a:t>Click to edit Master title style</a:t>
            </a:r>
            <a:endParaRPr lang="en-US" dirty="0"/>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2015/05/20</a:t>
            </a: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Field Cage CPA and Integration/Installation Week, March 7, 2016</a:t>
            </a:r>
            <a:endParaRPr lang="en-US"/>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2" name="Content Placeholder 2"/>
          <p:cNvSpPr>
            <a:spLocks noGrp="1"/>
          </p:cNvSpPr>
          <p:nvPr>
            <p:ph idx="11"/>
          </p:nvPr>
        </p:nvSpPr>
        <p:spPr>
          <a:xfrm>
            <a:off x="454026" y="1207770"/>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marL="256032" marR="0" lvl="0" indent="-265176" algn="l" defTabSz="457200" rtl="0" eaLnBrk="1" fontAlgn="base" latinLnBrk="0" hangingPunct="1">
              <a:lnSpc>
                <a:spcPct val="100000"/>
              </a:lnSpc>
              <a:spcBef>
                <a:spcPts val="0"/>
              </a:spcBef>
              <a:spcAft>
                <a:spcPts val="0"/>
              </a:spcAft>
              <a:buClrTx/>
              <a:buSzTx/>
              <a:buFont typeface="Arial"/>
              <a:buChar char="•"/>
              <a:tabLst/>
              <a:defRPr/>
            </a:pPr>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idx="12"/>
          </p:nvPr>
        </p:nvSpPr>
        <p:spPr>
          <a:xfrm>
            <a:off x="4696050" y="1215721"/>
            <a:ext cx="3990750" cy="503162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99792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sp>
        <p:nvSpPr>
          <p:cNvPr id="14" name="Title 1"/>
          <p:cNvSpPr>
            <a:spLocks noGrp="1"/>
          </p:cNvSpPr>
          <p:nvPr>
            <p:ph type="title"/>
          </p:nvPr>
        </p:nvSpPr>
        <p:spPr>
          <a:xfrm>
            <a:off x="454026" y="462518"/>
            <a:ext cx="8229600" cy="647102"/>
          </a:xfrm>
          <a:prstGeom prst="rect">
            <a:avLst/>
          </a:prstGeom>
        </p:spPr>
        <p:txBody>
          <a:bodyPr vert="horz" lIns="0" tIns="0" rIns="0" bIns="0">
            <a:normAutofit/>
          </a:bodyPr>
          <a:lstStyle>
            <a:lvl1pPr algn="l">
              <a:defRPr sz="3200" b="1" i="0" baseline="0">
                <a:solidFill>
                  <a:srgbClr val="E95125"/>
                </a:solidFill>
                <a:latin typeface="Helvetica"/>
              </a:defRPr>
            </a:lvl1pPr>
          </a:lstStyle>
          <a:p>
            <a:r>
              <a:rPr lang="en-US" dirty="0" smtClean="0"/>
              <a:t>Click to edit Master title style</a:t>
            </a:r>
            <a:endParaRPr lang="en-US" dirty="0"/>
          </a:p>
        </p:txBody>
      </p:sp>
      <p:sp>
        <p:nvSpPr>
          <p:cNvPr id="15" name="Content Placeholder 2"/>
          <p:cNvSpPr>
            <a:spLocks noGrp="1"/>
          </p:cNvSpPr>
          <p:nvPr>
            <p:ph idx="11"/>
          </p:nvPr>
        </p:nvSpPr>
        <p:spPr>
          <a:xfrm>
            <a:off x="454029" y="1207770"/>
            <a:ext cx="8232771" cy="5070302"/>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2015/05/20</a:t>
            </a: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Field Cage CPA and Integration/Installation Week, March 7, 2016</a:t>
            </a:r>
            <a:endParaRPr lang="en-US" dirty="0"/>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344089896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Text Placeholder 2"/>
          <p:cNvSpPr>
            <a:spLocks noGrp="1"/>
          </p:cNvSpPr>
          <p:nvPr>
            <p:ph type="body" idx="13"/>
          </p:nvPr>
        </p:nvSpPr>
        <p:spPr>
          <a:xfrm>
            <a:off x="4683195" y="5521482"/>
            <a:ext cx="4003605" cy="737519"/>
          </a:xfrm>
          <a:prstGeom prst="rect">
            <a:avLst/>
          </a:prstGeom>
        </p:spPr>
        <p:txBody>
          <a:bodyPr lIns="0" tIns="0" rIns="0" bIns="0" anchor="t" anchorCtr="0"/>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0"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smtClean="0"/>
              <a:t>Click to edit Master title style</a:t>
            </a:r>
            <a:endParaRPr lang="en-US" dirty="0"/>
          </a:p>
        </p:txBody>
      </p:sp>
      <p:sp>
        <p:nvSpPr>
          <p:cNvPr id="10"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2015/05/20</a:t>
            </a:r>
            <a:endParaRPr lang="en-US" dirty="0">
              <a:latin typeface="Helvetica"/>
              <a:cs typeface="Helvetica"/>
            </a:endParaRPr>
          </a:p>
        </p:txBody>
      </p:sp>
      <p:sp>
        <p:nvSpPr>
          <p:cNvPr id="11"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Field Cage CPA and Integration/Installation Week, March 7, 2016</a:t>
            </a:r>
            <a:endParaRPr lang="en-US"/>
          </a:p>
        </p:txBody>
      </p:sp>
      <p:sp>
        <p:nvSpPr>
          <p:cNvPr id="12"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6" name="Content Placeholder 2"/>
          <p:cNvSpPr>
            <a:spLocks noGrp="1"/>
          </p:cNvSpPr>
          <p:nvPr>
            <p:ph idx="11"/>
          </p:nvPr>
        </p:nvSpPr>
        <p:spPr>
          <a:xfrm>
            <a:off x="470059"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14"/>
          </p:nvPr>
        </p:nvSpPr>
        <p:spPr>
          <a:xfrm>
            <a:off x="4696050" y="1206941"/>
            <a:ext cx="3990750" cy="418011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95333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57200" y="1238250"/>
            <a:ext cx="8229600" cy="5009097"/>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5"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r>
              <a:rPr lang="en-US" dirty="0" smtClean="0"/>
              <a:t>Click to edit Master title style</a:t>
            </a:r>
            <a:endParaRPr lang="en-US" dirty="0"/>
          </a:p>
        </p:txBody>
      </p:sp>
      <p:sp>
        <p:nvSpPr>
          <p:cNvPr id="7"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2015/05/20</a:t>
            </a:r>
            <a:endParaRPr lang="en-US" dirty="0">
              <a:latin typeface="Helvetica"/>
              <a:cs typeface="Helvetica"/>
            </a:endParaRPr>
          </a:p>
        </p:txBody>
      </p:sp>
      <p:sp>
        <p:nvSpPr>
          <p:cNvPr id="8"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Field Cage CPA and Integration/Installation Week, March 7, 2016</a:t>
            </a:r>
            <a:endParaRPr lang="en-US"/>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28950959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237106"/>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6"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2015/05/20</a:t>
            </a:r>
            <a:endParaRPr lang="en-US" dirty="0">
              <a:latin typeface="Helvetica"/>
              <a:cs typeface="Helvetica"/>
            </a:endParaRPr>
          </a:p>
        </p:txBody>
      </p:sp>
      <p:sp>
        <p:nvSpPr>
          <p:cNvPr id="7"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Field Cage CPA and Integration/Installation Week, March 7, 2016</a:t>
            </a:r>
            <a:endParaRPr lang="en-US"/>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3512957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340612"/>
            <a:ext cx="3017520" cy="915332"/>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Picture Placeholder 12"/>
          <p:cNvSpPr>
            <a:spLocks noGrp="1"/>
          </p:cNvSpPr>
          <p:nvPr>
            <p:ph type="pic" sz="quarter" idx="15"/>
          </p:nvPr>
        </p:nvSpPr>
        <p:spPr>
          <a:xfrm>
            <a:off x="3716338" y="1208366"/>
            <a:ext cx="4959767" cy="504757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dirty="0"/>
          </a:p>
        </p:txBody>
      </p:sp>
      <p:sp>
        <p:nvSpPr>
          <p:cNvPr id="2" name="Title 1"/>
          <p:cNvSpPr>
            <a:spLocks noGrp="1"/>
          </p:cNvSpPr>
          <p:nvPr>
            <p:ph type="title"/>
          </p:nvPr>
        </p:nvSpPr>
        <p:spPr>
          <a:xfrm>
            <a:off x="457200" y="462518"/>
            <a:ext cx="8229600" cy="647102"/>
          </a:xfrm>
          <a:prstGeom prst="rect">
            <a:avLst/>
          </a:prstGeom>
        </p:spPr>
        <p:txBody>
          <a:bodyPr vert="horz" lIns="0" tIns="0" rIns="0" bIns="0"/>
          <a:lstStyle>
            <a:lvl1pPr algn="l">
              <a:defRPr sz="4400" b="1" i="0" baseline="0">
                <a:solidFill>
                  <a:srgbClr val="E95125"/>
                </a:solidFill>
                <a:latin typeface="Helvetica"/>
              </a:defRPr>
            </a:lvl1pPr>
          </a:lstStyle>
          <a:p>
            <a:endParaRPr lang="en-US" dirty="0"/>
          </a:p>
        </p:txBody>
      </p:sp>
      <p:sp>
        <p:nvSpPr>
          <p:cNvPr id="9"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2015/05/20</a:t>
            </a:r>
            <a:endParaRPr lang="en-US" dirty="0">
              <a:latin typeface="Helvetica"/>
              <a:cs typeface="Helvetica"/>
            </a:endParaRPr>
          </a:p>
        </p:txBody>
      </p:sp>
      <p:sp>
        <p:nvSpPr>
          <p:cNvPr id="10"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Field Cage CPA and Integration/Installation Week, March 7, 2016</a:t>
            </a:r>
            <a:endParaRPr lang="en-US"/>
          </a:p>
        </p:txBody>
      </p:sp>
      <p:sp>
        <p:nvSpPr>
          <p:cNvPr id="12"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
        <p:nvSpPr>
          <p:cNvPr id="13" name="Content Placeholder 2"/>
          <p:cNvSpPr>
            <a:spLocks noGrp="1"/>
          </p:cNvSpPr>
          <p:nvPr>
            <p:ph idx="16"/>
          </p:nvPr>
        </p:nvSpPr>
        <p:spPr>
          <a:xfrm>
            <a:off x="470059" y="1206941"/>
            <a:ext cx="3004665" cy="4046976"/>
          </a:xfrm>
          <a:prstGeom prst="rect">
            <a:avLst/>
          </a:prstGeom>
        </p:spPr>
        <p:txBody>
          <a:bodyPr lIns="0" rIns="0">
            <a:normAutofit/>
          </a:bodyPr>
          <a:lstStyle>
            <a:lvl1pPr marL="256032" indent="-265176">
              <a:lnSpc>
                <a:spcPct val="100000"/>
              </a:lnSpc>
              <a:spcBef>
                <a:spcPts val="1200"/>
              </a:spcBef>
              <a:spcAft>
                <a:spcPts val="0"/>
              </a:spcAft>
              <a:buFont typeface="Arial"/>
              <a:buChar char="•"/>
              <a:defRPr sz="2200" b="0" i="0">
                <a:solidFill>
                  <a:srgbClr val="3C5A77"/>
                </a:solidFill>
                <a:latin typeface="Helvetica"/>
              </a:defRPr>
            </a:lvl1pPr>
            <a:lvl2pPr marL="541338" indent="-266700">
              <a:lnSpc>
                <a:spcPct val="100000"/>
              </a:lnSpc>
              <a:spcBef>
                <a:spcPts val="1200"/>
              </a:spcBef>
              <a:spcAft>
                <a:spcPts val="0"/>
              </a:spcAft>
              <a:buSzPct val="90000"/>
              <a:buFont typeface="Lucida Grande"/>
              <a:buChar char="-"/>
              <a:defRPr sz="2000" b="0" i="0">
                <a:solidFill>
                  <a:srgbClr val="3C5A77"/>
                </a:solidFill>
                <a:latin typeface="Helvetica"/>
              </a:defRPr>
            </a:lvl2pPr>
            <a:lvl3pPr marL="898525" indent="-273050">
              <a:lnSpc>
                <a:spcPct val="100000"/>
              </a:lnSpc>
              <a:spcBef>
                <a:spcPts val="1200"/>
              </a:spcBef>
              <a:spcAft>
                <a:spcPts val="0"/>
              </a:spcAft>
              <a:buSzPct val="88000"/>
              <a:buFont typeface="Arial"/>
              <a:buChar char="•"/>
              <a:defRPr sz="1800" b="0" i="0">
                <a:solidFill>
                  <a:srgbClr val="3C5A77"/>
                </a:solidFill>
                <a:latin typeface="Helvetica"/>
              </a:defRPr>
            </a:lvl3pPr>
            <a:lvl4pPr marL="1165225" indent="-266700">
              <a:lnSpc>
                <a:spcPct val="100000"/>
              </a:lnSpc>
              <a:spcBef>
                <a:spcPts val="1200"/>
              </a:spcBef>
              <a:spcAft>
                <a:spcPts val="0"/>
              </a:spcAft>
              <a:buSzPct val="90000"/>
              <a:buFont typeface="Lucida Grande"/>
              <a:buChar char="-"/>
              <a:defRPr sz="1600" b="0" i="0">
                <a:solidFill>
                  <a:srgbClr val="3C5A77"/>
                </a:solidFill>
                <a:latin typeface="Helvetica"/>
              </a:defRPr>
            </a:lvl4pPr>
            <a:lvl5pPr marL="1431925" indent="-266700">
              <a:lnSpc>
                <a:spcPct val="100000"/>
              </a:lnSpc>
              <a:spcBef>
                <a:spcPts val="1200"/>
              </a:spcBef>
              <a:spcAft>
                <a:spcPts val="0"/>
              </a:spcAft>
              <a:buSzPct val="88000"/>
              <a:buFont typeface="Arial"/>
              <a:buChar char="•"/>
              <a:defRPr sz="140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922548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5" y="1227137"/>
            <a:ext cx="8229600" cy="4487650"/>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4" y="5839748"/>
            <a:ext cx="8229596" cy="439738"/>
          </a:xfrm>
          <a:prstGeom prst="rect">
            <a:avLst/>
          </a:prstGeom>
        </p:spPr>
        <p:txBody>
          <a:bodyPr lIns="0" tIns="0" rIns="0" bIns="0" anchor="t" anchorCtr="0">
            <a:normAutofit/>
          </a:bodyPr>
          <a:lstStyle>
            <a:lvl1pPr marL="0" indent="0">
              <a:buNone/>
              <a:defRPr sz="1600" b="0" i="0" baseline="0">
                <a:solidFill>
                  <a:srgbClr val="E95125"/>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457204" y="458988"/>
            <a:ext cx="8229600" cy="701902"/>
          </a:xfrm>
          <a:prstGeom prst="rect">
            <a:avLst/>
          </a:prstGeom>
        </p:spPr>
        <p:txBody>
          <a:bodyPr vert="horz" lIns="0" tIns="0" rIns="0" bIns="0"/>
          <a:lstStyle>
            <a:lvl1pPr algn="l">
              <a:defRPr sz="4400" b="1" i="0" baseline="0">
                <a:solidFill>
                  <a:srgbClr val="E95125"/>
                </a:solidFill>
                <a:latin typeface="Helvetica"/>
              </a:defRPr>
            </a:lvl1pPr>
          </a:lstStyle>
          <a:p>
            <a:r>
              <a:rPr lang="en-US" dirty="0" smtClean="0"/>
              <a:t>Click to edit Master title style</a:t>
            </a:r>
            <a:endParaRPr lang="en-US" dirty="0"/>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2015/05/20</a:t>
            </a: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Field Cage CPA and Integration/Installation Week, March 7, 2016</a:t>
            </a:r>
            <a:endParaRPr lang="en-US"/>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spTree>
    <p:extLst>
      <p:ext uri="{BB962C8B-B14F-4D97-AF65-F5344CB8AC3E}">
        <p14:creationId xmlns:p14="http://schemas.microsoft.com/office/powerpoint/2010/main" val="1582024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76200"/>
            <a:ext cx="8229600" cy="762000"/>
          </a:xfrm>
          <a:prstGeom prst="rect">
            <a:avLst/>
          </a:prstGeom>
        </p:spPr>
        <p:txBody>
          <a:bodyPr>
            <a:normAutofit/>
          </a:bodyPr>
          <a:lstStyle>
            <a:lvl1pPr>
              <a:defRPr sz="2800">
                <a:latin typeface="Helvetica" pitchFamily="34" charset="0"/>
              </a:defRPr>
            </a:lvl1pPr>
          </a:lstStyle>
          <a:p>
            <a:r>
              <a:rPr lang="en-US" dirty="0" smtClean="0"/>
              <a:t>Slide Title</a:t>
            </a:r>
            <a:endParaRPr lang="en-US" dirty="0"/>
          </a:p>
        </p:txBody>
      </p:sp>
      <p:sp>
        <p:nvSpPr>
          <p:cNvPr id="4" name="Footer Placeholder 3"/>
          <p:cNvSpPr>
            <a:spLocks noGrp="1"/>
          </p:cNvSpPr>
          <p:nvPr>
            <p:ph type="ftr" sz="quarter" idx="11"/>
          </p:nvPr>
        </p:nvSpPr>
        <p:spPr>
          <a:xfrm>
            <a:off x="3124200" y="6553200"/>
            <a:ext cx="2895600" cy="273050"/>
          </a:xfrm>
        </p:spPr>
        <p:txBody>
          <a:bodyPr/>
          <a:lstStyle>
            <a:lvl1pPr>
              <a:defRPr>
                <a:latin typeface="Helvetica" pitchFamily="34" charset="0"/>
              </a:defRPr>
            </a:lvl1pPr>
          </a:lstStyle>
          <a:p>
            <a:r>
              <a:rPr lang="en-US" smtClean="0"/>
              <a:t>Field Cage CPA and Integration/Installation Week, March 7, 2016</a:t>
            </a:r>
            <a:endParaRPr lang="en-US" dirty="0"/>
          </a:p>
        </p:txBody>
      </p:sp>
      <p:sp>
        <p:nvSpPr>
          <p:cNvPr id="5" name="Slide Number Placeholder 4"/>
          <p:cNvSpPr>
            <a:spLocks noGrp="1"/>
          </p:cNvSpPr>
          <p:nvPr>
            <p:ph type="sldNum" sz="quarter" idx="12"/>
          </p:nvPr>
        </p:nvSpPr>
        <p:spPr>
          <a:xfrm>
            <a:off x="6553200" y="6553200"/>
            <a:ext cx="2133600" cy="273050"/>
          </a:xfrm>
        </p:spPr>
        <p:txBody>
          <a:bodyPr/>
          <a:lstStyle>
            <a:lvl1pPr>
              <a:defRPr>
                <a:latin typeface="Helvetica" pitchFamily="34" charset="0"/>
              </a:defRPr>
            </a:lvl1pPr>
          </a:lstStyle>
          <a:p>
            <a:fld id="{309AD161-AFAC-41AC-83AA-4053A52B9B02}" type="slidenum">
              <a:rPr lang="en-US" smtClean="0"/>
              <a:pPr/>
              <a:t>‹#›</a:t>
            </a:fld>
            <a:endParaRPr lang="en-US" dirty="0"/>
          </a:p>
        </p:txBody>
      </p:sp>
      <p:cxnSp>
        <p:nvCxnSpPr>
          <p:cNvPr id="7" name="Straight Connector 6"/>
          <p:cNvCxnSpPr>
            <a:cxnSpLocks noChangeShapeType="1"/>
          </p:cNvCxnSpPr>
          <p:nvPr userDrawn="1"/>
        </p:nvCxnSpPr>
        <p:spPr bwMode="auto">
          <a:xfrm>
            <a:off x="0" y="6477000"/>
            <a:ext cx="9144000" cy="1588"/>
          </a:xfrm>
          <a:prstGeom prst="line">
            <a:avLst/>
          </a:prstGeom>
          <a:noFill/>
          <a:ln w="101600" cmpd="tri">
            <a:solidFill>
              <a:schemeClr val="accent1"/>
            </a:solidFill>
            <a:round/>
            <a:headEnd/>
            <a:tailEnd/>
          </a:ln>
          <a:effectLst>
            <a:outerShdw dist="23000" dir="5400000" rotWithShape="0">
              <a:srgbClr val="808080">
                <a:alpha val="34999"/>
              </a:srgbClr>
            </a:outerShdw>
          </a:effectLst>
        </p:spPr>
      </p:cxnSp>
      <p:cxnSp>
        <p:nvCxnSpPr>
          <p:cNvPr id="8" name="Straight Connector 7"/>
          <p:cNvCxnSpPr>
            <a:cxnSpLocks noChangeShapeType="1"/>
          </p:cNvCxnSpPr>
          <p:nvPr userDrawn="1"/>
        </p:nvCxnSpPr>
        <p:spPr bwMode="auto">
          <a:xfrm>
            <a:off x="0" y="946150"/>
            <a:ext cx="9144000" cy="0"/>
          </a:xfrm>
          <a:prstGeom prst="line">
            <a:avLst/>
          </a:prstGeom>
          <a:noFill/>
          <a:ln w="101600" cmpd="tri">
            <a:solidFill>
              <a:schemeClr val="accent1"/>
            </a:solidFill>
            <a:round/>
            <a:headEnd/>
            <a:tailEnd/>
          </a:ln>
          <a:effectLst>
            <a:outerShdw dist="23000" dir="5400000" rotWithShape="0">
              <a:srgbClr val="808080">
                <a:alpha val="34999"/>
              </a:srgbClr>
            </a:outerShdw>
          </a:effectLst>
        </p:spPr>
      </p:cxnSp>
    </p:spTree>
    <p:extLst>
      <p:ext uri="{BB962C8B-B14F-4D97-AF65-F5344CB8AC3E}">
        <p14:creationId xmlns:p14="http://schemas.microsoft.com/office/powerpoint/2010/main" val="3850567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dirty="0"/>
          </a:p>
        </p:txBody>
      </p:sp>
      <p:sp>
        <p:nvSpPr>
          <p:cNvPr id="14" name="Title 1"/>
          <p:cNvSpPr>
            <a:spLocks noGrp="1"/>
          </p:cNvSpPr>
          <p:nvPr>
            <p:ph type="title"/>
          </p:nvPr>
        </p:nvSpPr>
        <p:spPr>
          <a:xfrm>
            <a:off x="457200" y="462518"/>
            <a:ext cx="8229600" cy="647102"/>
          </a:xfrm>
          <a:prstGeom prst="rect">
            <a:avLst/>
          </a:prstGeom>
        </p:spPr>
        <p:txBody>
          <a:bodyPr vert="horz" lIns="0" tIns="0" rIns="0" bIns="0"/>
          <a:lstStyle>
            <a:lvl1pPr algn="l">
              <a:defRPr sz="2200" b="1" i="0" baseline="0">
                <a:solidFill>
                  <a:srgbClr val="BC5F2B"/>
                </a:solidFill>
                <a:latin typeface="Helvetica"/>
              </a:defRPr>
            </a:lvl1pPr>
          </a:lstStyle>
          <a:p>
            <a:r>
              <a:rPr lang="en-US" dirty="0" smtClean="0"/>
              <a:t>Click to edit Master title style</a:t>
            </a:r>
            <a:endParaRPr lang="en-US" dirty="0"/>
          </a:p>
        </p:txBody>
      </p:sp>
      <p:sp>
        <p:nvSpPr>
          <p:cNvPr id="15" name="Content Placeholder 2"/>
          <p:cNvSpPr>
            <a:spLocks noGrp="1"/>
          </p:cNvSpPr>
          <p:nvPr>
            <p:ph idx="11"/>
          </p:nvPr>
        </p:nvSpPr>
        <p:spPr>
          <a:xfrm>
            <a:off x="454029" y="1207770"/>
            <a:ext cx="8232771"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3C5A77"/>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3C5A77"/>
                </a:solidFill>
                <a:latin typeface="Helvetica"/>
              </a:defRPr>
            </a:lvl2pPr>
            <a:lvl3pPr marL="640080" indent="228600">
              <a:lnSpc>
                <a:spcPct val="100000"/>
              </a:lnSpc>
              <a:spcBef>
                <a:spcPts val="1032"/>
              </a:spcBef>
              <a:spcAft>
                <a:spcPts val="0"/>
              </a:spcAft>
              <a:buSzPct val="88000"/>
              <a:buFont typeface="Arial"/>
              <a:buChar char="•"/>
              <a:defRPr sz="1800" b="0" i="0">
                <a:solidFill>
                  <a:srgbClr val="3C5A77"/>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3C5A77"/>
                </a:solidFill>
                <a:latin typeface="Helvetica"/>
              </a:defRPr>
            </a:lvl4pPr>
            <a:lvl5pPr marL="1143000" indent="192024">
              <a:lnSpc>
                <a:spcPct val="100000"/>
              </a:lnSpc>
              <a:spcBef>
                <a:spcPts val="1032"/>
              </a:spcBef>
              <a:spcAft>
                <a:spcPts val="0"/>
              </a:spcAft>
              <a:buSzPct val="88000"/>
              <a:buFont typeface="Arial"/>
              <a:buChar char="•"/>
              <a:defRPr sz="140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BC5F2B"/>
                </a:solidFill>
                <a:latin typeface="+mn-lt"/>
                <a:ea typeface="+mn-ea"/>
                <a:cs typeface="+mn-cs"/>
              </a:defRPr>
            </a:lvl1pPr>
          </a:lstStyle>
          <a:p>
            <a:pPr>
              <a:defRPr/>
            </a:pPr>
            <a:r>
              <a:rPr lang="en-US" smtClean="0">
                <a:latin typeface="Helvetica"/>
                <a:cs typeface="Helvetica"/>
              </a:rPr>
              <a:t>May 19, 2016</a:t>
            </a: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BC5F2B"/>
                </a:solidFill>
                <a:latin typeface="Helvetica"/>
                <a:ea typeface="+mn-ea"/>
                <a:cs typeface="Helvetica"/>
              </a:defRPr>
            </a:lvl1pPr>
          </a:lstStyle>
          <a:p>
            <a:pPr>
              <a:defRPr/>
            </a:pPr>
            <a:r>
              <a:rPr lang="en-US" smtClean="0"/>
              <a:t>DUNE Tech. Board Meeting</a:t>
            </a:r>
            <a:endParaRPr lang="en-US"/>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BC5F2B"/>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879684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7" name="Title 1"/>
          <p:cNvSpPr>
            <a:spLocks noGrp="1"/>
          </p:cNvSpPr>
          <p:nvPr>
            <p:ph type="title"/>
          </p:nvPr>
        </p:nvSpPr>
        <p:spPr>
          <a:xfrm>
            <a:off x="457200" y="462518"/>
            <a:ext cx="8229600" cy="647102"/>
          </a:xfrm>
          <a:prstGeom prst="rect">
            <a:avLst/>
          </a:prstGeom>
        </p:spPr>
        <p:txBody>
          <a:bodyPr vert="horz" lIns="0" tIns="0" rIns="0" bIns="0"/>
          <a:lstStyle>
            <a:lvl1pPr algn="l">
              <a:defRPr sz="2200" b="1" i="0" baseline="0">
                <a:solidFill>
                  <a:srgbClr val="BC5F2B"/>
                </a:solidFill>
                <a:latin typeface="Helvetica"/>
              </a:defRPr>
            </a:lvl1pPr>
          </a:lstStyle>
          <a:p>
            <a:r>
              <a:rPr lang="en-US" dirty="0" smtClean="0"/>
              <a:t>Click to edit Master title style</a:t>
            </a:r>
            <a:endParaRPr lang="en-US" dirty="0"/>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BC5F2B"/>
                </a:solidFill>
                <a:latin typeface="+mn-lt"/>
                <a:ea typeface="+mn-ea"/>
                <a:cs typeface="+mn-cs"/>
              </a:defRPr>
            </a:lvl1pPr>
          </a:lstStyle>
          <a:p>
            <a:pPr>
              <a:defRPr/>
            </a:pPr>
            <a:r>
              <a:rPr lang="en-US" smtClean="0">
                <a:latin typeface="Helvetica"/>
                <a:cs typeface="Helvetica"/>
              </a:rPr>
              <a:t>May 19, 2016</a:t>
            </a: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BC5F2B"/>
                </a:solidFill>
                <a:latin typeface="Helvetica"/>
                <a:ea typeface="+mn-ea"/>
                <a:cs typeface="Helvetica"/>
              </a:defRPr>
            </a:lvl1pPr>
          </a:lstStyle>
          <a:p>
            <a:pPr>
              <a:defRPr/>
            </a:pPr>
            <a:r>
              <a:rPr lang="en-US" smtClean="0"/>
              <a:t>DUNE Tech. Board Meeting</a:t>
            </a:r>
            <a:endParaRPr lang="en-US"/>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BC5F2B"/>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1" name="Content Placeholder 2"/>
          <p:cNvSpPr>
            <a:spLocks noGrp="1"/>
          </p:cNvSpPr>
          <p:nvPr>
            <p:ph idx="13"/>
          </p:nvPr>
        </p:nvSpPr>
        <p:spPr>
          <a:xfrm>
            <a:off x="454029" y="1207770"/>
            <a:ext cx="4008434"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3C5A77"/>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3C5A77"/>
                </a:solidFill>
                <a:latin typeface="Helvetica"/>
              </a:defRPr>
            </a:lvl2pPr>
            <a:lvl3pPr marL="640080" indent="228600">
              <a:lnSpc>
                <a:spcPct val="100000"/>
              </a:lnSpc>
              <a:spcBef>
                <a:spcPts val="1032"/>
              </a:spcBef>
              <a:spcAft>
                <a:spcPts val="0"/>
              </a:spcAft>
              <a:buSzPct val="88000"/>
              <a:buFont typeface="Arial"/>
              <a:buChar char="•"/>
              <a:defRPr sz="1800" b="0" i="0">
                <a:solidFill>
                  <a:srgbClr val="3C5A77"/>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3C5A77"/>
                </a:solidFill>
                <a:latin typeface="Helvetica"/>
              </a:defRPr>
            </a:lvl4pPr>
            <a:lvl5pPr marL="1143000" indent="192024">
              <a:lnSpc>
                <a:spcPct val="100000"/>
              </a:lnSpc>
              <a:spcBef>
                <a:spcPts val="1032"/>
              </a:spcBef>
              <a:spcAft>
                <a:spcPts val="0"/>
              </a:spcAft>
              <a:buSzPct val="88000"/>
              <a:buFont typeface="Arial"/>
              <a:buChar char="•"/>
              <a:defRPr sz="140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4"/>
          </p:nvPr>
        </p:nvSpPr>
        <p:spPr>
          <a:xfrm>
            <a:off x="4678366" y="1207770"/>
            <a:ext cx="4008434" cy="484663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3C5A77"/>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3C5A77"/>
                </a:solidFill>
                <a:latin typeface="Helvetica"/>
              </a:defRPr>
            </a:lvl2pPr>
            <a:lvl3pPr marL="640080" indent="228600">
              <a:lnSpc>
                <a:spcPct val="100000"/>
              </a:lnSpc>
              <a:spcBef>
                <a:spcPts val="1032"/>
              </a:spcBef>
              <a:spcAft>
                <a:spcPts val="0"/>
              </a:spcAft>
              <a:buSzPct val="88000"/>
              <a:buFont typeface="Arial"/>
              <a:buChar char="•"/>
              <a:defRPr sz="1800" b="0" i="0">
                <a:solidFill>
                  <a:srgbClr val="3C5A77"/>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3C5A77"/>
                </a:solidFill>
                <a:latin typeface="Helvetica"/>
              </a:defRPr>
            </a:lvl4pPr>
            <a:lvl5pPr marL="1143000" indent="192024">
              <a:lnSpc>
                <a:spcPct val="100000"/>
              </a:lnSpc>
              <a:spcBef>
                <a:spcPts val="1032"/>
              </a:spcBef>
              <a:spcAft>
                <a:spcPts val="0"/>
              </a:spcAft>
              <a:buSzPct val="88000"/>
              <a:buFont typeface="Arial"/>
              <a:buChar char="•"/>
              <a:defRPr sz="140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82063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4" y="5347368"/>
            <a:ext cx="4003605" cy="737519"/>
          </a:xfrm>
          <a:prstGeom prst="rect">
            <a:avLst/>
          </a:prstGeom>
        </p:spPr>
        <p:txBody>
          <a:bodyPr lIns="0" tIns="0" rIns="0" bIns="0" anchor="t" anchorCtr="0"/>
          <a:lstStyle>
            <a:lvl1pPr marL="0" indent="0">
              <a:buNone/>
              <a:defRPr sz="1600" b="0" i="0" baseline="0">
                <a:solidFill>
                  <a:srgbClr val="F37C23"/>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Text Placeholder 2"/>
          <p:cNvSpPr>
            <a:spLocks noGrp="1"/>
          </p:cNvSpPr>
          <p:nvPr>
            <p:ph type="body" idx="13"/>
          </p:nvPr>
        </p:nvSpPr>
        <p:spPr>
          <a:xfrm>
            <a:off x="4683195" y="5347368"/>
            <a:ext cx="4003605" cy="737519"/>
          </a:xfrm>
          <a:prstGeom prst="rect">
            <a:avLst/>
          </a:prstGeom>
        </p:spPr>
        <p:txBody>
          <a:bodyPr lIns="0" tIns="0" rIns="0" bIns="0" anchor="t" anchorCtr="0"/>
          <a:lstStyle>
            <a:lvl1pPr marL="0" indent="0">
              <a:buNone/>
              <a:defRPr sz="1600" b="0" i="0" baseline="0">
                <a:solidFill>
                  <a:srgbClr val="F37C23"/>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0" name="Title 1"/>
          <p:cNvSpPr>
            <a:spLocks noGrp="1"/>
          </p:cNvSpPr>
          <p:nvPr>
            <p:ph type="title"/>
          </p:nvPr>
        </p:nvSpPr>
        <p:spPr>
          <a:xfrm>
            <a:off x="457200" y="462518"/>
            <a:ext cx="8229600" cy="647102"/>
          </a:xfrm>
          <a:prstGeom prst="rect">
            <a:avLst/>
          </a:prstGeom>
        </p:spPr>
        <p:txBody>
          <a:bodyPr vert="horz" lIns="0" tIns="0" rIns="0" bIns="0"/>
          <a:lstStyle>
            <a:lvl1pPr algn="l">
              <a:defRPr sz="2200" b="1" i="0" baseline="0">
                <a:solidFill>
                  <a:srgbClr val="BC5F2B"/>
                </a:solidFill>
                <a:latin typeface="Helvetica"/>
              </a:defRPr>
            </a:lvl1pPr>
          </a:lstStyle>
          <a:p>
            <a:r>
              <a:rPr lang="en-US" dirty="0" smtClean="0"/>
              <a:t>Click to edit Master title style</a:t>
            </a:r>
            <a:endParaRPr lang="en-US" dirty="0"/>
          </a:p>
        </p:txBody>
      </p:sp>
      <p:sp>
        <p:nvSpPr>
          <p:cNvPr id="10"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BC5F2B"/>
                </a:solidFill>
                <a:latin typeface="+mn-lt"/>
                <a:ea typeface="+mn-ea"/>
                <a:cs typeface="+mn-cs"/>
              </a:defRPr>
            </a:lvl1pPr>
          </a:lstStyle>
          <a:p>
            <a:pPr>
              <a:defRPr/>
            </a:pPr>
            <a:r>
              <a:rPr lang="en-US" smtClean="0">
                <a:latin typeface="Helvetica"/>
                <a:cs typeface="Helvetica"/>
              </a:rPr>
              <a:t>May 19, 2016</a:t>
            </a:r>
            <a:endParaRPr lang="en-US" dirty="0">
              <a:latin typeface="Helvetica"/>
              <a:cs typeface="Helvetica"/>
            </a:endParaRPr>
          </a:p>
        </p:txBody>
      </p:sp>
      <p:sp>
        <p:nvSpPr>
          <p:cNvPr id="11"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BC5F2B"/>
                </a:solidFill>
                <a:latin typeface="Helvetica"/>
                <a:ea typeface="+mn-ea"/>
                <a:cs typeface="Helvetica"/>
              </a:defRPr>
            </a:lvl1pPr>
          </a:lstStyle>
          <a:p>
            <a:pPr>
              <a:defRPr/>
            </a:pPr>
            <a:r>
              <a:rPr lang="en-US" smtClean="0"/>
              <a:t>DUNE Tech. Board Meeting</a:t>
            </a:r>
            <a:endParaRPr lang="en-US"/>
          </a:p>
        </p:txBody>
      </p:sp>
      <p:sp>
        <p:nvSpPr>
          <p:cNvPr id="12"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BC5F2B"/>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3" name="Content Placeholder 2"/>
          <p:cNvSpPr>
            <a:spLocks noGrp="1"/>
          </p:cNvSpPr>
          <p:nvPr>
            <p:ph idx="14"/>
          </p:nvPr>
        </p:nvSpPr>
        <p:spPr>
          <a:xfrm>
            <a:off x="454029" y="1207770"/>
            <a:ext cx="4008434" cy="3934143"/>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3C5A77"/>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3C5A77"/>
                </a:solidFill>
                <a:latin typeface="Helvetica"/>
              </a:defRPr>
            </a:lvl2pPr>
            <a:lvl3pPr marL="640080" indent="228600">
              <a:lnSpc>
                <a:spcPct val="100000"/>
              </a:lnSpc>
              <a:spcBef>
                <a:spcPts val="1032"/>
              </a:spcBef>
              <a:spcAft>
                <a:spcPts val="0"/>
              </a:spcAft>
              <a:buSzPct val="88000"/>
              <a:buFont typeface="Arial"/>
              <a:buChar char="•"/>
              <a:defRPr sz="1800" b="0" i="0">
                <a:solidFill>
                  <a:srgbClr val="3C5A77"/>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3C5A77"/>
                </a:solidFill>
                <a:latin typeface="Helvetica"/>
              </a:defRPr>
            </a:lvl4pPr>
            <a:lvl5pPr marL="1143000" indent="192024">
              <a:lnSpc>
                <a:spcPct val="100000"/>
              </a:lnSpc>
              <a:spcBef>
                <a:spcPts val="1032"/>
              </a:spcBef>
              <a:spcAft>
                <a:spcPts val="0"/>
              </a:spcAft>
              <a:buSzPct val="88000"/>
              <a:buFont typeface="Arial"/>
              <a:buChar char="•"/>
              <a:defRPr sz="140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5"/>
          </p:nvPr>
        </p:nvSpPr>
        <p:spPr>
          <a:xfrm>
            <a:off x="4678366" y="1207770"/>
            <a:ext cx="4008434" cy="3934143"/>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3C5A77"/>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3C5A77"/>
                </a:solidFill>
                <a:latin typeface="Helvetica"/>
              </a:defRPr>
            </a:lvl2pPr>
            <a:lvl3pPr marL="640080" indent="228600">
              <a:lnSpc>
                <a:spcPct val="100000"/>
              </a:lnSpc>
              <a:spcBef>
                <a:spcPts val="1032"/>
              </a:spcBef>
              <a:spcAft>
                <a:spcPts val="0"/>
              </a:spcAft>
              <a:buSzPct val="88000"/>
              <a:buFont typeface="Arial"/>
              <a:buChar char="•"/>
              <a:defRPr sz="1800" b="0" i="0">
                <a:solidFill>
                  <a:srgbClr val="3C5A77"/>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3C5A77"/>
                </a:solidFill>
                <a:latin typeface="Helvetica"/>
              </a:defRPr>
            </a:lvl4pPr>
            <a:lvl5pPr marL="1143000" indent="192024">
              <a:lnSpc>
                <a:spcPct val="100000"/>
              </a:lnSpc>
              <a:spcBef>
                <a:spcPts val="1032"/>
              </a:spcBef>
              <a:spcAft>
                <a:spcPts val="0"/>
              </a:spcAft>
              <a:buSzPct val="88000"/>
              <a:buFont typeface="Arial"/>
              <a:buChar char="•"/>
              <a:defRPr sz="140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19620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Picture">
    <p:spTree>
      <p:nvGrpSpPr>
        <p:cNvPr id="1" name=""/>
        <p:cNvGrpSpPr/>
        <p:nvPr/>
      </p:nvGrpSpPr>
      <p:grpSpPr>
        <a:xfrm>
          <a:off x="0" y="0"/>
          <a:ext cx="0" cy="0"/>
          <a:chOff x="0" y="0"/>
          <a:chExt cx="0" cy="0"/>
        </a:xfrm>
      </p:grpSpPr>
      <p:sp>
        <p:nvSpPr>
          <p:cNvPr id="13" name="Picture Placeholder 12"/>
          <p:cNvSpPr>
            <a:spLocks noGrp="1"/>
          </p:cNvSpPr>
          <p:nvPr>
            <p:ph type="pic" sz="quarter" idx="10"/>
          </p:nvPr>
        </p:nvSpPr>
        <p:spPr>
          <a:xfrm>
            <a:off x="457200" y="1238250"/>
            <a:ext cx="8229600" cy="4846639"/>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15" name="Title 1"/>
          <p:cNvSpPr>
            <a:spLocks noGrp="1"/>
          </p:cNvSpPr>
          <p:nvPr>
            <p:ph type="title"/>
          </p:nvPr>
        </p:nvSpPr>
        <p:spPr>
          <a:xfrm>
            <a:off x="457200" y="462518"/>
            <a:ext cx="8229600" cy="647102"/>
          </a:xfrm>
          <a:prstGeom prst="rect">
            <a:avLst/>
          </a:prstGeom>
        </p:spPr>
        <p:txBody>
          <a:bodyPr vert="horz" lIns="0" tIns="0" rIns="0" bIns="0"/>
          <a:lstStyle>
            <a:lvl1pPr algn="l">
              <a:defRPr sz="2200" b="1" i="0" baseline="0">
                <a:solidFill>
                  <a:srgbClr val="BC5F2B"/>
                </a:solidFill>
                <a:latin typeface="Helvetica"/>
              </a:defRPr>
            </a:lvl1pPr>
          </a:lstStyle>
          <a:p>
            <a:r>
              <a:rPr lang="en-US" dirty="0" smtClean="0"/>
              <a:t>Click to edit Master title style</a:t>
            </a:r>
            <a:endParaRPr lang="en-US" dirty="0"/>
          </a:p>
        </p:txBody>
      </p:sp>
      <p:sp>
        <p:nvSpPr>
          <p:cNvPr id="7"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BC5F2B"/>
                </a:solidFill>
                <a:latin typeface="+mn-lt"/>
                <a:ea typeface="+mn-ea"/>
                <a:cs typeface="+mn-cs"/>
              </a:defRPr>
            </a:lvl1pPr>
          </a:lstStyle>
          <a:p>
            <a:pPr>
              <a:defRPr/>
            </a:pPr>
            <a:r>
              <a:rPr lang="en-US" smtClean="0">
                <a:latin typeface="Helvetica"/>
                <a:cs typeface="Helvetica"/>
              </a:rPr>
              <a:t>May 19, 2016</a:t>
            </a:r>
            <a:endParaRPr lang="en-US" dirty="0">
              <a:latin typeface="Helvetica"/>
              <a:cs typeface="Helvetica"/>
            </a:endParaRPr>
          </a:p>
        </p:txBody>
      </p:sp>
      <p:sp>
        <p:nvSpPr>
          <p:cNvPr id="8"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BC5F2B"/>
                </a:solidFill>
                <a:latin typeface="Helvetica"/>
                <a:ea typeface="+mn-ea"/>
                <a:cs typeface="Helvetica"/>
              </a:defRPr>
            </a:lvl1pPr>
          </a:lstStyle>
          <a:p>
            <a:pPr>
              <a:defRPr/>
            </a:pPr>
            <a:r>
              <a:rPr lang="en-US" smtClean="0"/>
              <a:t>DUNE Tech. Board Meeting</a:t>
            </a:r>
            <a:endParaRPr lang="en-US"/>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BC5F2B"/>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850782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8" name="Picture Placeholder 12"/>
          <p:cNvSpPr>
            <a:spLocks noGrp="1"/>
          </p:cNvSpPr>
          <p:nvPr>
            <p:ph type="pic" sz="quarter" idx="10"/>
          </p:nvPr>
        </p:nvSpPr>
        <p:spPr>
          <a:xfrm>
            <a:off x="0" y="0"/>
            <a:ext cx="9144000" cy="6099175"/>
          </a:xfrm>
          <a:prstGeom prst="rect">
            <a:avLst/>
          </a:prstGeom>
        </p:spPr>
        <p:txBody>
          <a:bodyPr vert="horz"/>
          <a:lstStyle>
            <a:lvl1pPr marL="0" indent="0">
              <a:buFontTx/>
              <a:buNone/>
              <a:defRPr>
                <a:solidFill>
                  <a:srgbClr val="3C5A77"/>
                </a:solidFill>
                <a:latin typeface="Helvetica"/>
              </a:defRPr>
            </a:lvl1pPr>
          </a:lstStyle>
          <a:p>
            <a:pPr lvl="0"/>
            <a:endParaRPr lang="en-US" noProof="0" dirty="0"/>
          </a:p>
        </p:txBody>
      </p:sp>
      <p:sp>
        <p:nvSpPr>
          <p:cNvPr id="6"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BC5F2B"/>
                </a:solidFill>
                <a:latin typeface="+mn-lt"/>
                <a:ea typeface="+mn-ea"/>
                <a:cs typeface="+mn-cs"/>
              </a:defRPr>
            </a:lvl1pPr>
          </a:lstStyle>
          <a:p>
            <a:pPr>
              <a:defRPr/>
            </a:pPr>
            <a:r>
              <a:rPr lang="en-US" smtClean="0">
                <a:latin typeface="Helvetica"/>
                <a:cs typeface="Helvetica"/>
              </a:rPr>
              <a:t>May 19, 2016</a:t>
            </a:r>
            <a:endParaRPr lang="en-US" dirty="0">
              <a:latin typeface="Helvetica"/>
              <a:cs typeface="Helvetica"/>
            </a:endParaRPr>
          </a:p>
        </p:txBody>
      </p:sp>
      <p:sp>
        <p:nvSpPr>
          <p:cNvPr id="7"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BC5F2B"/>
                </a:solidFill>
                <a:latin typeface="Helvetica"/>
                <a:ea typeface="+mn-ea"/>
                <a:cs typeface="Helvetica"/>
              </a:defRPr>
            </a:lvl1pPr>
          </a:lstStyle>
          <a:p>
            <a:pPr>
              <a:defRPr/>
            </a:pPr>
            <a:r>
              <a:rPr lang="en-US" smtClean="0"/>
              <a:t>DUNE Tech. Board Meeting</a:t>
            </a:r>
            <a:endParaRPr lang="en-US"/>
          </a:p>
        </p:txBody>
      </p:sp>
      <p:sp>
        <p:nvSpPr>
          <p:cNvPr id="9"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BC5F2B"/>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3458088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457204" y="5146022"/>
            <a:ext cx="3017520" cy="915332"/>
          </a:xfrm>
          <a:prstGeom prst="rect">
            <a:avLst/>
          </a:prstGeom>
        </p:spPr>
        <p:txBody>
          <a:bodyPr lIns="0" tIns="0" rIns="0" bIns="0" anchor="t" anchorCtr="0"/>
          <a:lstStyle>
            <a:lvl1pPr marL="0" indent="0">
              <a:buNone/>
              <a:defRPr sz="1600" b="0" i="0" baseline="0">
                <a:solidFill>
                  <a:srgbClr val="F37C23"/>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14" name="Picture Placeholder 12"/>
          <p:cNvSpPr>
            <a:spLocks noGrp="1"/>
          </p:cNvSpPr>
          <p:nvPr>
            <p:ph type="pic" sz="quarter" idx="15"/>
          </p:nvPr>
        </p:nvSpPr>
        <p:spPr>
          <a:xfrm>
            <a:off x="3716338" y="1208366"/>
            <a:ext cx="4959767" cy="4852988"/>
          </a:xfrm>
          <a:prstGeom prst="rect">
            <a:avLst/>
          </a:prstGeom>
        </p:spPr>
        <p:txBody>
          <a:bodyPr vert="horz" lIns="0" rIns="0"/>
          <a:lstStyle>
            <a:lvl1pPr marL="0" indent="0">
              <a:buFontTx/>
              <a:buNone/>
              <a:defRPr>
                <a:solidFill>
                  <a:srgbClr val="3C5A77"/>
                </a:solidFill>
                <a:latin typeface="Helvetica"/>
              </a:defRPr>
            </a:lvl1pPr>
          </a:lstStyle>
          <a:p>
            <a:pPr lvl="0"/>
            <a:endParaRPr lang="en-US" noProof="0" dirty="0"/>
          </a:p>
        </p:txBody>
      </p:sp>
      <p:sp>
        <p:nvSpPr>
          <p:cNvPr id="2" name="Title 1"/>
          <p:cNvSpPr>
            <a:spLocks noGrp="1"/>
          </p:cNvSpPr>
          <p:nvPr>
            <p:ph type="title"/>
          </p:nvPr>
        </p:nvSpPr>
        <p:spPr>
          <a:xfrm>
            <a:off x="457200" y="462518"/>
            <a:ext cx="8229600" cy="647102"/>
          </a:xfrm>
          <a:prstGeom prst="rect">
            <a:avLst/>
          </a:prstGeom>
        </p:spPr>
        <p:txBody>
          <a:bodyPr vert="horz" lIns="0" tIns="0" rIns="0" bIns="0"/>
          <a:lstStyle>
            <a:lvl1pPr algn="l">
              <a:defRPr sz="2200" b="1" i="0" baseline="0">
                <a:solidFill>
                  <a:srgbClr val="BC5F2B"/>
                </a:solidFill>
                <a:latin typeface="Helvetica"/>
              </a:defRPr>
            </a:lvl1pPr>
          </a:lstStyle>
          <a:p>
            <a:r>
              <a:rPr lang="en-US" dirty="0" smtClean="0"/>
              <a:t>Click to edit Master title style</a:t>
            </a:r>
            <a:endParaRPr lang="en-US" dirty="0"/>
          </a:p>
        </p:txBody>
      </p:sp>
      <p:sp>
        <p:nvSpPr>
          <p:cNvPr id="9"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BC5F2B"/>
                </a:solidFill>
                <a:latin typeface="+mn-lt"/>
                <a:ea typeface="+mn-ea"/>
                <a:cs typeface="+mn-cs"/>
              </a:defRPr>
            </a:lvl1pPr>
          </a:lstStyle>
          <a:p>
            <a:pPr>
              <a:defRPr/>
            </a:pPr>
            <a:r>
              <a:rPr lang="en-US" smtClean="0">
                <a:latin typeface="Helvetica"/>
                <a:cs typeface="Helvetica"/>
              </a:rPr>
              <a:t>May 19, 2016</a:t>
            </a:r>
            <a:endParaRPr lang="en-US" dirty="0">
              <a:latin typeface="Helvetica"/>
              <a:cs typeface="Helvetica"/>
            </a:endParaRPr>
          </a:p>
        </p:txBody>
      </p:sp>
      <p:sp>
        <p:nvSpPr>
          <p:cNvPr id="10"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BC5F2B"/>
                </a:solidFill>
                <a:latin typeface="Helvetica"/>
                <a:ea typeface="+mn-ea"/>
                <a:cs typeface="Helvetica"/>
              </a:defRPr>
            </a:lvl1pPr>
          </a:lstStyle>
          <a:p>
            <a:pPr>
              <a:defRPr/>
            </a:pPr>
            <a:r>
              <a:rPr lang="en-US" smtClean="0"/>
              <a:t>DUNE Tech. Board Meeting</a:t>
            </a:r>
            <a:endParaRPr lang="en-US"/>
          </a:p>
        </p:txBody>
      </p:sp>
      <p:sp>
        <p:nvSpPr>
          <p:cNvPr id="12"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BC5F2B"/>
                </a:solidFill>
                <a:latin typeface="Helvetica"/>
                <a:ea typeface="+mn-ea"/>
                <a:cs typeface="Helvetica"/>
              </a:defRPr>
            </a:lvl1pPr>
          </a:lstStyle>
          <a:p>
            <a:pPr>
              <a:defRPr/>
            </a:pPr>
            <a:fld id="{0C39C72E-2A13-EB4D-AD45-6D4E6ACAED8D}" type="slidenum">
              <a:rPr lang="en-US" smtClean="0"/>
              <a:pPr>
                <a:defRPr/>
              </a:pPr>
              <a:t>‹#›</a:t>
            </a:fld>
            <a:endParaRPr lang="en-US" dirty="0"/>
          </a:p>
        </p:txBody>
      </p:sp>
      <p:sp>
        <p:nvSpPr>
          <p:cNvPr id="15" name="Content Placeholder 2"/>
          <p:cNvSpPr>
            <a:spLocks noGrp="1"/>
          </p:cNvSpPr>
          <p:nvPr>
            <p:ph idx="13"/>
          </p:nvPr>
        </p:nvSpPr>
        <p:spPr>
          <a:xfrm>
            <a:off x="454029" y="1207770"/>
            <a:ext cx="3022596" cy="3730289"/>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3C5A77"/>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3C5A77"/>
                </a:solidFill>
                <a:latin typeface="Helvetica"/>
              </a:defRPr>
            </a:lvl2pPr>
            <a:lvl3pPr marL="640080" indent="228600">
              <a:lnSpc>
                <a:spcPct val="100000"/>
              </a:lnSpc>
              <a:spcBef>
                <a:spcPts val="1032"/>
              </a:spcBef>
              <a:spcAft>
                <a:spcPts val="0"/>
              </a:spcAft>
              <a:buSzPct val="88000"/>
              <a:buFont typeface="Arial"/>
              <a:buChar char="•"/>
              <a:defRPr sz="1800" b="0" i="0">
                <a:solidFill>
                  <a:srgbClr val="3C5A77"/>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3C5A77"/>
                </a:solidFill>
                <a:latin typeface="Helvetica"/>
              </a:defRPr>
            </a:lvl4pPr>
            <a:lvl5pPr marL="1143000" indent="192024">
              <a:lnSpc>
                <a:spcPct val="100000"/>
              </a:lnSpc>
              <a:spcBef>
                <a:spcPts val="1032"/>
              </a:spcBef>
              <a:spcAft>
                <a:spcPts val="0"/>
              </a:spcAft>
              <a:buSzPct val="88000"/>
              <a:buFont typeface="Arial"/>
              <a:buChar char="•"/>
              <a:defRPr sz="1400" b="0" i="0">
                <a:solidFill>
                  <a:srgbClr val="3C5A77"/>
                </a:solidFill>
                <a:latin typeface="Helvetica"/>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45480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025" y="1227137"/>
            <a:ext cx="8229600" cy="4241851"/>
          </a:xfrm>
          <a:prstGeom prst="rect">
            <a:avLst/>
          </a:prstGeom>
        </p:spPr>
        <p:txBody>
          <a:bodyPr lIns="0" rIns="0"/>
          <a:lstStyle>
            <a:lvl1pPr marL="0" indent="0">
              <a:buNone/>
              <a:defRPr sz="3200">
                <a:solidFill>
                  <a:srgbClr val="3C5A77"/>
                </a:solidFill>
                <a:latin typeface="Helvetica"/>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12" name="Text Placeholder 2"/>
          <p:cNvSpPr>
            <a:spLocks noGrp="1"/>
          </p:cNvSpPr>
          <p:nvPr>
            <p:ph type="body" idx="11"/>
          </p:nvPr>
        </p:nvSpPr>
        <p:spPr>
          <a:xfrm>
            <a:off x="457204" y="5686118"/>
            <a:ext cx="8229596" cy="439738"/>
          </a:xfrm>
          <a:prstGeom prst="rect">
            <a:avLst/>
          </a:prstGeom>
        </p:spPr>
        <p:txBody>
          <a:bodyPr lIns="0" tIns="0" rIns="0" bIns="0" anchor="t" anchorCtr="0"/>
          <a:lstStyle>
            <a:lvl1pPr marL="0" indent="0">
              <a:buNone/>
              <a:defRPr sz="1600" b="0" i="0" baseline="0">
                <a:solidFill>
                  <a:srgbClr val="BC5F2B"/>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2" name="Title 1"/>
          <p:cNvSpPr>
            <a:spLocks noGrp="1"/>
          </p:cNvSpPr>
          <p:nvPr>
            <p:ph type="title"/>
          </p:nvPr>
        </p:nvSpPr>
        <p:spPr>
          <a:xfrm>
            <a:off x="457204" y="458988"/>
            <a:ext cx="8229600" cy="603767"/>
          </a:xfrm>
          <a:prstGeom prst="rect">
            <a:avLst/>
          </a:prstGeom>
        </p:spPr>
        <p:txBody>
          <a:bodyPr vert="horz" lIns="0" tIns="0" rIns="0" bIns="0"/>
          <a:lstStyle>
            <a:lvl1pPr algn="l">
              <a:defRPr sz="2200" b="1" i="0" baseline="0">
                <a:solidFill>
                  <a:srgbClr val="BC5F2B"/>
                </a:solidFill>
                <a:latin typeface="Helvetica"/>
              </a:defRPr>
            </a:lvl1pPr>
          </a:lstStyle>
          <a:p>
            <a:r>
              <a:rPr lang="en-US" dirty="0" smtClean="0"/>
              <a:t>Click to edit Master title style</a:t>
            </a:r>
            <a:endParaRPr lang="en-US" dirty="0"/>
          </a:p>
        </p:txBody>
      </p:sp>
      <p:sp>
        <p:nvSpPr>
          <p:cNvPr id="8"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BC5F2B"/>
                </a:solidFill>
                <a:latin typeface="+mn-lt"/>
                <a:ea typeface="+mn-ea"/>
                <a:cs typeface="+mn-cs"/>
              </a:defRPr>
            </a:lvl1pPr>
          </a:lstStyle>
          <a:p>
            <a:pPr>
              <a:defRPr/>
            </a:pPr>
            <a:r>
              <a:rPr lang="en-US" smtClean="0">
                <a:latin typeface="Helvetica"/>
                <a:cs typeface="Helvetica"/>
              </a:rPr>
              <a:t>May 19, 2016</a:t>
            </a:r>
            <a:endParaRPr lang="en-US" dirty="0">
              <a:latin typeface="Helvetica"/>
              <a:cs typeface="Helvetica"/>
            </a:endParaRPr>
          </a:p>
        </p:txBody>
      </p:sp>
      <p:sp>
        <p:nvSpPr>
          <p:cNvPr id="9"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BC5F2B"/>
                </a:solidFill>
                <a:latin typeface="Helvetica"/>
                <a:ea typeface="+mn-ea"/>
                <a:cs typeface="Helvetica"/>
              </a:defRPr>
            </a:lvl1pPr>
          </a:lstStyle>
          <a:p>
            <a:pPr>
              <a:defRPr/>
            </a:pPr>
            <a:r>
              <a:rPr lang="en-US" smtClean="0"/>
              <a:t>DUNE Tech. Board Meeting</a:t>
            </a:r>
            <a:endParaRPr lang="en-US"/>
          </a:p>
        </p:txBody>
      </p:sp>
      <p:sp>
        <p:nvSpPr>
          <p:cNvPr id="10"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BC5F2B"/>
                </a:solidFill>
                <a:latin typeface="Helvetica"/>
                <a:ea typeface="+mn-ea"/>
                <a:cs typeface="Helvetica"/>
              </a:defRPr>
            </a:lvl1pPr>
          </a:lstStyle>
          <a:p>
            <a:pPr>
              <a:defRPr/>
            </a:pPr>
            <a:fld id="{0C39C72E-2A13-EB4D-AD45-6D4E6ACAED8D}" type="slidenum">
              <a:rPr lang="en-US" smtClean="0"/>
              <a:pPr>
                <a:defRPr/>
              </a:pPr>
              <a:t>‹#›</a:t>
            </a:fld>
            <a:endParaRPr lang="en-US" dirty="0"/>
          </a:p>
        </p:txBody>
      </p:sp>
    </p:spTree>
    <p:extLst>
      <p:ext uri="{BB962C8B-B14F-4D97-AF65-F5344CB8AC3E}">
        <p14:creationId xmlns:p14="http://schemas.microsoft.com/office/powerpoint/2010/main" val="241241222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5" Type="http://schemas.openxmlformats.org/officeDocument/2006/relationships/slideLayout" Target="../slideLayouts/slideLayout7.xml"/><Relationship Id="rId4" Type="http://schemas.openxmlformats.org/officeDocument/2006/relationships/slideLayout" Target="../slideLayouts/slideLayout6.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5.png"/><Relationship Id="rId5" Type="http://schemas.openxmlformats.org/officeDocument/2006/relationships/slideLayout" Target="../slideLayouts/slideLayout14.xml"/><Relationship Id="rId10" Type="http://schemas.openxmlformats.org/officeDocument/2006/relationships/image" Target="../media/image4.png"/><Relationship Id="rId4" Type="http://schemas.openxmlformats.org/officeDocument/2006/relationships/slideLayout" Target="../slideLayouts/slideLayout13.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image" Target="../media/image5.png"/><Relationship Id="rId5" Type="http://schemas.openxmlformats.org/officeDocument/2006/relationships/slideLayout" Target="../slideLayouts/slideLayout22.xml"/><Relationship Id="rId10" Type="http://schemas.openxmlformats.org/officeDocument/2006/relationships/image" Target="../media/image4.png"/><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7" name="Straight Connector 6"/>
          <p:cNvCxnSpPr/>
          <p:nvPr/>
        </p:nvCxnSpPr>
        <p:spPr>
          <a:xfrm>
            <a:off x="457200" y="5760720"/>
            <a:ext cx="8229600" cy="0"/>
          </a:xfrm>
          <a:prstGeom prst="line">
            <a:avLst/>
          </a:prstGeom>
          <a:ln>
            <a:solidFill>
              <a:srgbClr val="BC5F2B"/>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57200" y="472239"/>
            <a:ext cx="8229600" cy="0"/>
          </a:xfrm>
          <a:prstGeom prst="line">
            <a:avLst/>
          </a:prstGeom>
          <a:ln>
            <a:solidFill>
              <a:srgbClr val="BC5F2B"/>
            </a:solidFill>
          </a:ln>
          <a:effectLst/>
        </p:spPr>
        <p:style>
          <a:lnRef idx="2">
            <a:schemeClr val="accent1"/>
          </a:lnRef>
          <a:fillRef idx="0">
            <a:schemeClr val="accent1"/>
          </a:fillRef>
          <a:effectRef idx="1">
            <a:schemeClr val="accent1"/>
          </a:effectRef>
          <a:fontRef idx="minor">
            <a:schemeClr val="tx1"/>
          </a:fontRef>
        </p:style>
      </p:cxnSp>
      <p:pic>
        <p:nvPicPr>
          <p:cNvPr id="4" name="Picture 3" descr="DUNElogoFINAL5.6.15_type-02.pn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136243" y="212150"/>
            <a:ext cx="3598105" cy="214097"/>
          </a:xfrm>
          <a:prstGeom prst="rect">
            <a:avLst/>
          </a:prstGeom>
        </p:spPr>
      </p:pic>
      <p:pic>
        <p:nvPicPr>
          <p:cNvPr id="5" name="Picture 4" descr="DUNElogoFINAL5.6.15_noType-01.png"/>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316733" y="5974039"/>
            <a:ext cx="1370067" cy="557369"/>
          </a:xfrm>
          <a:prstGeom prst="rect">
            <a:avLst/>
          </a:prstGeom>
        </p:spPr>
      </p:pic>
    </p:spTree>
  </p:cSld>
  <p:clrMap bg1="lt1" tx1="dk1" bg2="lt2" tx2="dk2" accent1="accent1" accent2="accent2" accent3="accent3" accent4="accent4" accent5="accent5" accent6="accent6" hlink="hlink" folHlink="folHlink"/>
  <p:sldLayoutIdLst>
    <p:sldLayoutId id="2147483679" r:id="rId1"/>
    <p:sldLayoutId id="2147483752" r:id="rId2"/>
  </p:sldLayoutIdLst>
  <p:hf hdr="0"/>
  <p:txStyles>
    <p:titleStyle>
      <a:lvl1pPr algn="ctr" defTabSz="457200" rtl="0" eaLnBrk="1" fontAlgn="base" hangingPunct="1">
        <a:spcBef>
          <a:spcPct val="0"/>
        </a:spcBef>
        <a:spcAft>
          <a:spcPct val="0"/>
        </a:spcAft>
        <a:defRPr sz="4400" kern="1200">
          <a:solidFill>
            <a:schemeClr val="tx1"/>
          </a:solidFill>
          <a:latin typeface="+mj-lt"/>
          <a:ea typeface="Geneva" charset="0"/>
          <a:cs typeface="Geneva" charset="0"/>
        </a:defRPr>
      </a:lvl1pPr>
      <a:lvl2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2pPr>
      <a:lvl3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3pPr>
      <a:lvl4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4pPr>
      <a:lvl5pPr algn="ctr" defTabSz="457200" rtl="0" eaLnBrk="1" fontAlgn="base" hangingPunct="1">
        <a:spcBef>
          <a:spcPct val="0"/>
        </a:spcBef>
        <a:spcAft>
          <a:spcPct val="0"/>
        </a:spcAft>
        <a:defRPr sz="4400">
          <a:solidFill>
            <a:schemeClr val="tx1"/>
          </a:solidFill>
          <a:latin typeface="Calibri" charset="0"/>
          <a:ea typeface="Geneva" charset="0"/>
          <a:cs typeface="Geneva" charset="0"/>
        </a:defRPr>
      </a:lvl5pPr>
      <a:lvl6pPr marL="4572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6pPr>
      <a:lvl7pPr marL="9144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7pPr>
      <a:lvl8pPr marL="13716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8pPr>
      <a:lvl9pPr marL="1828800" algn="ctr" defTabSz="457200" rtl="0" eaLnBrk="1" fontAlgn="base" hangingPunct="1">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BC5F2B"/>
                </a:solidFill>
                <a:latin typeface="+mn-lt"/>
                <a:ea typeface="+mn-ea"/>
                <a:cs typeface="+mn-cs"/>
              </a:defRPr>
            </a:lvl1pPr>
          </a:lstStyle>
          <a:p>
            <a:pPr>
              <a:defRPr/>
            </a:pPr>
            <a:r>
              <a:rPr lang="en-US" smtClean="0">
                <a:latin typeface="Helvetica"/>
                <a:cs typeface="Helvetica"/>
              </a:rPr>
              <a:t>May 19, 2016</a:t>
            </a:r>
            <a:endParaRPr lang="en-US" dirty="0">
              <a:latin typeface="Helvetica"/>
              <a:cs typeface="Helvetica"/>
            </a:endParaRPr>
          </a:p>
        </p:txBody>
      </p:sp>
      <p:sp>
        <p:nvSpPr>
          <p:cNvPr id="5" name="Footer Placeholder 4"/>
          <p:cNvSpPr>
            <a:spLocks noGrp="1"/>
          </p:cNvSpPr>
          <p:nvPr>
            <p:ph type="ftr" sz="quarter" idx="3"/>
          </p:nvPr>
        </p:nvSpPr>
        <p:spPr>
          <a:xfrm>
            <a:off x="1877785" y="6549548"/>
            <a:ext cx="4349311" cy="158697"/>
          </a:xfrm>
          <a:prstGeom prst="rect">
            <a:avLst/>
          </a:prstGeom>
        </p:spPr>
        <p:txBody>
          <a:bodyPr lIns="0" tIns="0" rIns="0" bIns="0" anchor="b" anchorCtr="0"/>
          <a:lstStyle>
            <a:lvl1pPr fontAlgn="auto">
              <a:spcBef>
                <a:spcPts val="0"/>
              </a:spcBef>
              <a:spcAft>
                <a:spcPts val="0"/>
              </a:spcAft>
              <a:defRPr sz="1200" b="0" i="0" baseline="0" dirty="0">
                <a:solidFill>
                  <a:srgbClr val="BC5F2B"/>
                </a:solidFill>
                <a:latin typeface="Helvetica"/>
                <a:ea typeface="+mn-ea"/>
                <a:cs typeface="Helvetica"/>
              </a:defRPr>
            </a:lvl1pPr>
          </a:lstStyle>
          <a:p>
            <a:pPr>
              <a:defRPr/>
            </a:pPr>
            <a:r>
              <a:rPr lang="en-US" smtClean="0"/>
              <a:t>DUNE Tech. Board Meeting</a:t>
            </a:r>
            <a:endParaRPr lang="en-US"/>
          </a:p>
        </p:txBody>
      </p:sp>
      <p:sp>
        <p:nvSpPr>
          <p:cNvPr id="6"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BC5F2B"/>
                </a:solidFill>
                <a:latin typeface="Helvetica"/>
                <a:ea typeface="+mn-ea"/>
                <a:cs typeface="Helvetica"/>
              </a:defRPr>
            </a:lvl1pPr>
          </a:lstStyle>
          <a:p>
            <a:pPr>
              <a:defRPr/>
            </a:pPr>
            <a:fld id="{0C39C72E-2A13-EB4D-AD45-6D4E6ACAED8D}" type="slidenum">
              <a:rPr lang="en-US" smtClean="0"/>
              <a:pPr>
                <a:defRPr/>
              </a:pPr>
              <a:t>‹#›</a:t>
            </a:fld>
            <a:endParaRPr lang="en-US" dirty="0"/>
          </a:p>
        </p:txBody>
      </p:sp>
      <p:cxnSp>
        <p:nvCxnSpPr>
          <p:cNvPr id="7" name="Straight Connector 6"/>
          <p:cNvCxnSpPr/>
          <p:nvPr/>
        </p:nvCxnSpPr>
        <p:spPr>
          <a:xfrm>
            <a:off x="457200" y="6357635"/>
            <a:ext cx="8229600" cy="0"/>
          </a:xfrm>
          <a:prstGeom prst="line">
            <a:avLst/>
          </a:prstGeom>
          <a:ln>
            <a:solidFill>
              <a:srgbClr val="BC5F2B"/>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DUNElogoFINAL5.6.15_noType-01.png"/>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8156008" y="6499785"/>
            <a:ext cx="541970" cy="220483"/>
          </a:xfrm>
          <a:prstGeom prst="rect">
            <a:avLst/>
          </a:prstGeom>
        </p:spPr>
      </p:pic>
    </p:spTree>
  </p:cSld>
  <p:clrMap bg1="lt1" tx1="dk1" bg2="lt2" tx2="dk2" accent1="accent1" accent2="accent2" accent3="accent3" accent4="accent4" accent5="accent5" accent6="accent6" hlink="hlink" folHlink="folHlink"/>
  <p:sldLayoutIdLst>
    <p:sldLayoutId id="2147483684" r:id="rId1"/>
    <p:sldLayoutId id="2147483680" r:id="rId2"/>
    <p:sldLayoutId id="2147483681" r:id="rId3"/>
    <p:sldLayoutId id="2147483682" r:id="rId4"/>
    <p:sldLayoutId id="2147483683" r:id="rId5"/>
    <p:sldLayoutId id="2147483685" r:id="rId6"/>
    <p:sldLayoutId id="2147483686" r:id="rId7"/>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smtClean="0">
                <a:latin typeface="Helvetica"/>
                <a:cs typeface="Helvetica"/>
              </a:rPr>
              <a:t>May 19, 2016</a:t>
            </a:r>
            <a:endParaRPr lang="en-US" dirty="0">
              <a:latin typeface="Helvetica"/>
              <a:cs typeface="Helvetica"/>
            </a:endParaRPr>
          </a:p>
        </p:txBody>
      </p:sp>
      <p:sp>
        <p:nvSpPr>
          <p:cNvPr id="5" name="Footer Placeholder 4"/>
          <p:cNvSpPr>
            <a:spLocks noGrp="1"/>
          </p:cNvSpPr>
          <p:nvPr>
            <p:ph type="ftr" sz="quarter" idx="3"/>
          </p:nvPr>
        </p:nvSpPr>
        <p:spPr>
          <a:xfrm>
            <a:off x="1877785" y="6549548"/>
            <a:ext cx="4892514"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DUNE Tech. Board Meeting</a:t>
            </a:r>
            <a:endParaRPr lang="en-GB"/>
          </a:p>
        </p:txBody>
      </p:sp>
      <p:sp>
        <p:nvSpPr>
          <p:cNvPr id="6"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cxnSp>
        <p:nvCxnSpPr>
          <p:cNvPr id="7" name="Straight Connector 6"/>
          <p:cNvCxnSpPr/>
          <p:nvPr/>
        </p:nvCxnSpPr>
        <p:spPr>
          <a:xfrm>
            <a:off x="457200" y="6357635"/>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rotWithShape="1">
          <a:blip r:embed="rId10" cstate="print">
            <a:extLst>
              <a:ext uri="{28A0092B-C50C-407E-A947-70E740481C1C}">
                <a14:useLocalDpi xmlns:a14="http://schemas.microsoft.com/office/drawing/2010/main"/>
              </a:ext>
            </a:extLst>
          </a:blip>
          <a:srcRect/>
          <a:stretch/>
        </p:blipFill>
        <p:spPr>
          <a:xfrm>
            <a:off x="8131175" y="6489520"/>
            <a:ext cx="561974" cy="237098"/>
          </a:xfrm>
          <a:prstGeom prst="rect">
            <a:avLst/>
          </a:prstGeom>
        </p:spPr>
      </p:pic>
      <p:pic>
        <p:nvPicPr>
          <p:cNvPr id="9" name="Picture 4"/>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a:stretch>
            <a:fillRect/>
          </a:stretch>
        </p:blipFill>
        <p:spPr bwMode="auto">
          <a:xfrm>
            <a:off x="6952893" y="6442210"/>
            <a:ext cx="1031640" cy="38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3281322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Lst>
  <p:hf hdr="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9219" y="6549548"/>
            <a:ext cx="998567" cy="158697"/>
          </a:xfrm>
          <a:prstGeom prst="rect">
            <a:avLst/>
          </a:prstGeom>
        </p:spPr>
        <p:txBody>
          <a:bodyPr lIns="0" tIns="0" rIns="0" bIns="0" anchor="b" anchorCtr="0"/>
          <a:lstStyle>
            <a:lvl1pPr fontAlgn="auto">
              <a:spcBef>
                <a:spcPts val="0"/>
              </a:spcBef>
              <a:spcAft>
                <a:spcPts val="0"/>
              </a:spcAft>
              <a:defRPr sz="1200" b="0" i="0" baseline="0" smtClean="0">
                <a:solidFill>
                  <a:srgbClr val="E95125"/>
                </a:solidFill>
                <a:latin typeface="+mn-lt"/>
                <a:ea typeface="+mn-ea"/>
                <a:cs typeface="+mn-cs"/>
              </a:defRPr>
            </a:lvl1pPr>
          </a:lstStyle>
          <a:p>
            <a:pPr>
              <a:defRPr/>
            </a:pPr>
            <a:r>
              <a:rPr lang="en-US">
                <a:latin typeface="Helvetica"/>
                <a:cs typeface="Helvetica"/>
              </a:rPr>
              <a:t>2015/05/20</a:t>
            </a:r>
            <a:endParaRPr lang="en-US" dirty="0">
              <a:latin typeface="Helvetica"/>
              <a:cs typeface="Helvetica"/>
            </a:endParaRPr>
          </a:p>
        </p:txBody>
      </p:sp>
      <p:sp>
        <p:nvSpPr>
          <p:cNvPr id="5" name="Footer Placeholder 4"/>
          <p:cNvSpPr>
            <a:spLocks noGrp="1"/>
          </p:cNvSpPr>
          <p:nvPr>
            <p:ph type="ftr" sz="quarter" idx="3"/>
          </p:nvPr>
        </p:nvSpPr>
        <p:spPr>
          <a:xfrm>
            <a:off x="1877785" y="6549548"/>
            <a:ext cx="4892514" cy="170720"/>
          </a:xfrm>
          <a:prstGeom prst="rect">
            <a:avLst/>
          </a:prstGeom>
        </p:spPr>
        <p:txBody>
          <a:bodyPr lIns="0" tIns="0" rIns="0" bIns="0" anchor="b" anchorCtr="0"/>
          <a:lstStyle>
            <a:lvl1pPr fontAlgn="auto">
              <a:spcBef>
                <a:spcPts val="0"/>
              </a:spcBef>
              <a:spcAft>
                <a:spcPts val="0"/>
              </a:spcAft>
              <a:defRPr sz="1200" b="0" i="0" baseline="0" dirty="0">
                <a:solidFill>
                  <a:srgbClr val="E95125"/>
                </a:solidFill>
                <a:latin typeface="Helvetica"/>
                <a:ea typeface="+mn-ea"/>
                <a:cs typeface="Helvetica"/>
              </a:defRPr>
            </a:lvl1pPr>
          </a:lstStyle>
          <a:p>
            <a:pPr>
              <a:defRPr/>
            </a:pPr>
            <a:r>
              <a:rPr lang="en-US" smtClean="0"/>
              <a:t>Field Cage CPA and Integration/Installation Week, March 7, 2016</a:t>
            </a:r>
            <a:endParaRPr lang="en-GB"/>
          </a:p>
        </p:txBody>
      </p:sp>
      <p:sp>
        <p:nvSpPr>
          <p:cNvPr id="6" name="Slide Number Placeholder 5"/>
          <p:cNvSpPr>
            <a:spLocks noGrp="1"/>
          </p:cNvSpPr>
          <p:nvPr>
            <p:ph type="sldNum" sz="quarter" idx="4"/>
          </p:nvPr>
        </p:nvSpPr>
        <p:spPr>
          <a:xfrm>
            <a:off x="454026" y="6549548"/>
            <a:ext cx="425194" cy="158697"/>
          </a:xfrm>
          <a:prstGeom prst="rect">
            <a:avLst/>
          </a:prstGeom>
        </p:spPr>
        <p:txBody>
          <a:bodyPr lIns="0" tIns="0" rIns="0" bIns="0" anchor="b" anchorCtr="0"/>
          <a:lstStyle>
            <a:lvl1pPr fontAlgn="auto">
              <a:spcBef>
                <a:spcPts val="0"/>
              </a:spcBef>
              <a:spcAft>
                <a:spcPts val="0"/>
              </a:spcAft>
              <a:defRPr sz="1200" b="1" i="0" baseline="0" smtClean="0">
                <a:solidFill>
                  <a:srgbClr val="E95125"/>
                </a:solidFill>
                <a:latin typeface="Helvetica"/>
                <a:ea typeface="+mn-ea"/>
                <a:cs typeface="Helvetica"/>
              </a:defRPr>
            </a:lvl1pPr>
          </a:lstStyle>
          <a:p>
            <a:pPr>
              <a:defRPr/>
            </a:pPr>
            <a:fld id="{0C39C72E-2A13-EB4D-AD45-6D4E6ACAED8D}" type="slidenum">
              <a:rPr lang="en-US"/>
              <a:pPr>
                <a:defRPr/>
              </a:pPr>
              <a:t>‹#›</a:t>
            </a:fld>
            <a:endParaRPr lang="en-US" dirty="0"/>
          </a:p>
        </p:txBody>
      </p:sp>
      <p:cxnSp>
        <p:nvCxnSpPr>
          <p:cNvPr id="7" name="Straight Connector 6"/>
          <p:cNvCxnSpPr/>
          <p:nvPr/>
        </p:nvCxnSpPr>
        <p:spPr>
          <a:xfrm>
            <a:off x="457200" y="6357635"/>
            <a:ext cx="8229600" cy="0"/>
          </a:xfrm>
          <a:prstGeom prst="line">
            <a:avLst/>
          </a:prstGeom>
          <a:ln>
            <a:solidFill>
              <a:srgbClr val="E95125"/>
            </a:solidFill>
          </a:ln>
          <a:effectLst/>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userDrawn="1"/>
        </p:nvPicPr>
        <p:blipFill rotWithShape="1">
          <a:blip r:embed="rId10" cstate="print">
            <a:extLst>
              <a:ext uri="{28A0092B-C50C-407E-A947-70E740481C1C}">
                <a14:useLocalDpi xmlns:a14="http://schemas.microsoft.com/office/drawing/2010/main"/>
              </a:ext>
            </a:extLst>
          </a:blip>
          <a:srcRect/>
          <a:stretch/>
        </p:blipFill>
        <p:spPr>
          <a:xfrm>
            <a:off x="8131175" y="6489520"/>
            <a:ext cx="561974" cy="237098"/>
          </a:xfrm>
          <a:prstGeom prst="rect">
            <a:avLst/>
          </a:prstGeom>
        </p:spPr>
      </p:pic>
      <p:pic>
        <p:nvPicPr>
          <p:cNvPr id="9" name="Picture 4"/>
          <p:cNvPicPr>
            <a:picLocks noChangeAspect="1" noChangeArrowheads="1"/>
          </p:cNvPicPr>
          <p:nvPr userDrawn="1"/>
        </p:nvPicPr>
        <p:blipFill>
          <a:blip r:embed="rId11" cstate="screen">
            <a:extLst>
              <a:ext uri="{28A0092B-C50C-407E-A947-70E740481C1C}">
                <a14:useLocalDpi xmlns:a14="http://schemas.microsoft.com/office/drawing/2010/main" val="0"/>
              </a:ext>
            </a:extLst>
          </a:blip>
          <a:srcRect/>
          <a:stretch>
            <a:fillRect/>
          </a:stretch>
        </p:blipFill>
        <p:spPr bwMode="auto">
          <a:xfrm>
            <a:off x="6952893" y="6442210"/>
            <a:ext cx="1031640" cy="38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168321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Lst>
  <p:hf hdr="0" ftr="0" dt="0"/>
  <p:txStyles>
    <p:titleStyle>
      <a:lvl1pPr algn="ctr" defTabSz="457200" rtl="0" fontAlgn="base">
        <a:spcBef>
          <a:spcPct val="0"/>
        </a:spcBef>
        <a:spcAft>
          <a:spcPct val="0"/>
        </a:spcAft>
        <a:defRPr sz="4400" kern="1200">
          <a:solidFill>
            <a:schemeClr val="tx1"/>
          </a:solidFill>
          <a:latin typeface="+mj-lt"/>
          <a:ea typeface="Geneva" charset="0"/>
          <a:cs typeface="Geneva" charset="0"/>
        </a:defRPr>
      </a:lvl1pPr>
      <a:lvl2pPr algn="ctr" defTabSz="457200" rtl="0" fontAlgn="base">
        <a:spcBef>
          <a:spcPct val="0"/>
        </a:spcBef>
        <a:spcAft>
          <a:spcPct val="0"/>
        </a:spcAft>
        <a:defRPr sz="4400">
          <a:solidFill>
            <a:schemeClr val="tx1"/>
          </a:solidFill>
          <a:latin typeface="Calibri" charset="0"/>
          <a:ea typeface="Geneva" charset="0"/>
          <a:cs typeface="Geneva" charset="0"/>
        </a:defRPr>
      </a:lvl2pPr>
      <a:lvl3pPr algn="ctr" defTabSz="457200" rtl="0" fontAlgn="base">
        <a:spcBef>
          <a:spcPct val="0"/>
        </a:spcBef>
        <a:spcAft>
          <a:spcPct val="0"/>
        </a:spcAft>
        <a:defRPr sz="4400">
          <a:solidFill>
            <a:schemeClr val="tx1"/>
          </a:solidFill>
          <a:latin typeface="Calibri" charset="0"/>
          <a:ea typeface="Geneva" charset="0"/>
          <a:cs typeface="Geneva" charset="0"/>
        </a:defRPr>
      </a:lvl3pPr>
      <a:lvl4pPr algn="ctr" defTabSz="457200" rtl="0" fontAlgn="base">
        <a:spcBef>
          <a:spcPct val="0"/>
        </a:spcBef>
        <a:spcAft>
          <a:spcPct val="0"/>
        </a:spcAft>
        <a:defRPr sz="4400">
          <a:solidFill>
            <a:schemeClr val="tx1"/>
          </a:solidFill>
          <a:latin typeface="Calibri" charset="0"/>
          <a:ea typeface="Geneva" charset="0"/>
          <a:cs typeface="Geneva" charset="0"/>
        </a:defRPr>
      </a:lvl4pPr>
      <a:lvl5pPr algn="ctr" defTabSz="457200" rtl="0" fontAlgn="base">
        <a:spcBef>
          <a:spcPct val="0"/>
        </a:spcBef>
        <a:spcAft>
          <a:spcPct val="0"/>
        </a:spcAft>
        <a:defRPr sz="4400">
          <a:solidFill>
            <a:schemeClr val="tx1"/>
          </a:solidFill>
          <a:latin typeface="Calibri" charset="0"/>
          <a:ea typeface="Geneva" charset="0"/>
          <a:cs typeface="Geneva" charset="0"/>
        </a:defRPr>
      </a:lvl5pPr>
      <a:lvl6pPr marL="457200" algn="ctr" defTabSz="457200" rtl="0" fontAlgn="base">
        <a:spcBef>
          <a:spcPct val="0"/>
        </a:spcBef>
        <a:spcAft>
          <a:spcPct val="0"/>
        </a:spcAft>
        <a:defRPr sz="4400">
          <a:solidFill>
            <a:schemeClr val="tx1"/>
          </a:solidFill>
          <a:latin typeface="Calibri" charset="0"/>
          <a:ea typeface="Geneva" charset="0"/>
          <a:cs typeface="Geneva" charset="0"/>
        </a:defRPr>
      </a:lvl6pPr>
      <a:lvl7pPr marL="914400" algn="ctr" defTabSz="457200" rtl="0" fontAlgn="base">
        <a:spcBef>
          <a:spcPct val="0"/>
        </a:spcBef>
        <a:spcAft>
          <a:spcPct val="0"/>
        </a:spcAft>
        <a:defRPr sz="4400">
          <a:solidFill>
            <a:schemeClr val="tx1"/>
          </a:solidFill>
          <a:latin typeface="Calibri" charset="0"/>
          <a:ea typeface="Geneva" charset="0"/>
          <a:cs typeface="Geneva" charset="0"/>
        </a:defRPr>
      </a:lvl7pPr>
      <a:lvl8pPr marL="1371600" algn="ctr" defTabSz="457200" rtl="0" fontAlgn="base">
        <a:spcBef>
          <a:spcPct val="0"/>
        </a:spcBef>
        <a:spcAft>
          <a:spcPct val="0"/>
        </a:spcAft>
        <a:defRPr sz="4400">
          <a:solidFill>
            <a:schemeClr val="tx1"/>
          </a:solidFill>
          <a:latin typeface="Calibri" charset="0"/>
          <a:ea typeface="Geneva" charset="0"/>
          <a:cs typeface="Geneva" charset="0"/>
        </a:defRPr>
      </a:lvl8pPr>
      <a:lvl9pPr marL="1828800" algn="ctr" defTabSz="457200" rtl="0" fontAlgn="base">
        <a:spcBef>
          <a:spcPct val="0"/>
        </a:spcBef>
        <a:spcAft>
          <a:spcPct val="0"/>
        </a:spcAft>
        <a:defRPr sz="4400">
          <a:solidFill>
            <a:schemeClr val="tx1"/>
          </a:solidFill>
          <a:latin typeface="Calibri" charset="0"/>
          <a:ea typeface="Geneva" charset="0"/>
          <a:cs typeface="Geneva"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Geneva" charset="0"/>
          <a:cs typeface="Geneva" charset="0"/>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indico.fnal.gov/getFile.py/access?contribId=35&amp;sessionId=10&amp;resId=0&amp;materialId=slides&amp;confId=11632" TargetMode="External"/><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indico.cern.ch/event/495284/contributions/2015803/attachments/1226404/1795570/cathode.pdf" TargetMode="External"/><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hyperlink" Target="https://indico.fnal.gov/getFile.py/access?contribId=35&amp;sessionId=10&amp;resId=0&amp;materialId=slides&amp;confId=11632" TargetMode="Externa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ProtoDUNE</a:t>
            </a:r>
            <a:r>
              <a:rPr lang="en-US" dirty="0" smtClean="0"/>
              <a:t>‐SP CPA/Field Cage/HV System Overview</a:t>
            </a:r>
            <a:endParaRPr lang="en-US" dirty="0"/>
          </a:p>
        </p:txBody>
      </p:sp>
      <p:sp>
        <p:nvSpPr>
          <p:cNvPr id="3" name="Text Placeholder 2"/>
          <p:cNvSpPr>
            <a:spLocks noGrp="1"/>
          </p:cNvSpPr>
          <p:nvPr>
            <p:ph type="body" sz="quarter" idx="10"/>
          </p:nvPr>
        </p:nvSpPr>
        <p:spPr/>
        <p:txBody>
          <a:bodyPr/>
          <a:lstStyle/>
          <a:p>
            <a:r>
              <a:rPr lang="en-US" dirty="0" smtClean="0"/>
              <a:t>Bo </a:t>
            </a:r>
            <a:r>
              <a:rPr lang="en-US" dirty="0" smtClean="0"/>
              <a:t>Yu </a:t>
            </a:r>
          </a:p>
          <a:p>
            <a:r>
              <a:rPr lang="en-US" dirty="0" smtClean="0"/>
              <a:t>Mini Review of the HV Test at PC4</a:t>
            </a:r>
            <a:endParaRPr lang="en-US" dirty="0" smtClean="0"/>
          </a:p>
          <a:p>
            <a:r>
              <a:rPr lang="en-US" dirty="0" smtClean="0"/>
              <a:t>July 28, </a:t>
            </a:r>
            <a:r>
              <a:rPr lang="en-US" dirty="0" smtClean="0"/>
              <a:t>2016</a:t>
            </a:r>
            <a:endParaRPr lang="en-US" dirty="0"/>
          </a:p>
        </p:txBody>
      </p:sp>
    </p:spTree>
    <p:extLst>
      <p:ext uri="{BB962C8B-B14F-4D97-AF65-F5344CB8AC3E}">
        <p14:creationId xmlns:p14="http://schemas.microsoft.com/office/powerpoint/2010/main" val="2995791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HV System Schematic </a:t>
            </a:r>
            <a:r>
              <a:rPr lang="en-US" sz="2800" dirty="0" smtClean="0"/>
              <a:t>Diagram (to be updated) </a:t>
            </a:r>
            <a:endParaRPr lang="en-US" sz="2800" dirty="0"/>
          </a:p>
        </p:txBody>
      </p:sp>
      <p:sp>
        <p:nvSpPr>
          <p:cNvPr id="5" name="Content Placeholder 4"/>
          <p:cNvSpPr>
            <a:spLocks noGrp="1"/>
          </p:cNvSpPr>
          <p:nvPr>
            <p:ph idx="11"/>
          </p:nvPr>
        </p:nvSpPr>
        <p:spPr/>
        <p:txBody>
          <a:bodyPr/>
          <a:lstStyle/>
          <a:p>
            <a:endParaRPr lang="en-US"/>
          </a:p>
        </p:txBody>
      </p:sp>
      <p:sp>
        <p:nvSpPr>
          <p:cNvPr id="6" name="Date Placeholder 5"/>
          <p:cNvSpPr>
            <a:spLocks noGrp="1"/>
          </p:cNvSpPr>
          <p:nvPr>
            <p:ph type="dt" sz="half" idx="2"/>
          </p:nvPr>
        </p:nvSpPr>
        <p:spPr>
          <a:prstGeom prst="rect">
            <a:avLst/>
          </a:prstGeom>
        </p:spPr>
        <p:txBody>
          <a:bodyPr/>
          <a:lstStyle/>
          <a:p>
            <a:pPr>
              <a:defRPr/>
            </a:pPr>
            <a:r>
              <a:rPr lang="en-US" smtClean="0">
                <a:latin typeface="Helvetica"/>
                <a:cs typeface="Helvetica"/>
              </a:rPr>
              <a:t>May 19, 2016</a:t>
            </a:r>
            <a:endParaRPr lang="en-US" dirty="0">
              <a:latin typeface="Helvetica"/>
              <a:cs typeface="Helvetica"/>
            </a:endParaRPr>
          </a:p>
        </p:txBody>
      </p:sp>
      <p:sp>
        <p:nvSpPr>
          <p:cNvPr id="7" name="Footer Placeholder 6"/>
          <p:cNvSpPr>
            <a:spLocks noGrp="1"/>
          </p:cNvSpPr>
          <p:nvPr>
            <p:ph type="ftr" sz="quarter" idx="3"/>
          </p:nvPr>
        </p:nvSpPr>
        <p:spPr>
          <a:prstGeom prst="rect">
            <a:avLst/>
          </a:prstGeom>
        </p:spPr>
        <p:txBody>
          <a:bodyPr/>
          <a:lstStyle/>
          <a:p>
            <a:pPr>
              <a:defRPr/>
            </a:pPr>
            <a:r>
              <a:rPr lang="en-US" smtClean="0"/>
              <a:t>DUNE Tech. Board Meeting</a:t>
            </a:r>
            <a:endParaRPr lang="en-US" dirty="0"/>
          </a:p>
        </p:txBody>
      </p:sp>
      <p:sp>
        <p:nvSpPr>
          <p:cNvPr id="8" name="Slide Number Placeholder 7"/>
          <p:cNvSpPr>
            <a:spLocks noGrp="1"/>
          </p:cNvSpPr>
          <p:nvPr>
            <p:ph type="sldNum" sz="quarter" idx="4"/>
          </p:nvPr>
        </p:nvSpPr>
        <p:spPr>
          <a:prstGeom prst="rect">
            <a:avLst/>
          </a:prstGeom>
        </p:spPr>
        <p:txBody>
          <a:bodyPr/>
          <a:lstStyle/>
          <a:p>
            <a:pPr>
              <a:defRPr/>
            </a:pPr>
            <a:fld id="{0C39C72E-2A13-EB4D-AD45-6D4E6ACAED8D}" type="slidenum">
              <a:rPr lang="en-US" smtClean="0"/>
              <a:pPr>
                <a:defRPr/>
              </a:pPr>
              <a:t>10</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6" y="915524"/>
            <a:ext cx="8318492" cy="5364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40541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Tubeless CPA Design with HV Bus</a:t>
            </a:r>
            <a:endParaRPr lang="en-US" dirty="0"/>
          </a:p>
        </p:txBody>
      </p:sp>
      <p:sp>
        <p:nvSpPr>
          <p:cNvPr id="4" name="Content Placeholder 3"/>
          <p:cNvSpPr>
            <a:spLocks noGrp="1"/>
          </p:cNvSpPr>
          <p:nvPr>
            <p:ph idx="11"/>
          </p:nvPr>
        </p:nvSpPr>
        <p:spPr/>
        <p:txBody>
          <a:bodyPr/>
          <a:lstStyle/>
          <a:p>
            <a:endParaRPr lang="en-US"/>
          </a:p>
        </p:txBody>
      </p:sp>
      <p:sp>
        <p:nvSpPr>
          <p:cNvPr id="25" name="Date Placeholder 5"/>
          <p:cNvSpPr>
            <a:spLocks noGrp="1"/>
          </p:cNvSpPr>
          <p:nvPr>
            <p:ph type="dt" sz="half" idx="2"/>
          </p:nvPr>
        </p:nvSpPr>
        <p:spPr>
          <a:prstGeom prst="rect">
            <a:avLst/>
          </a:prstGeom>
        </p:spPr>
        <p:txBody>
          <a:bodyPr/>
          <a:lstStyle/>
          <a:p>
            <a:pPr>
              <a:defRPr/>
            </a:pPr>
            <a:r>
              <a:rPr lang="en-US" smtClean="0">
                <a:latin typeface="Helvetica"/>
                <a:cs typeface="Helvetica"/>
              </a:rPr>
              <a:t>May 19, 2016</a:t>
            </a:r>
            <a:endParaRPr lang="en-US" dirty="0">
              <a:latin typeface="Helvetica"/>
              <a:cs typeface="Helvetica"/>
            </a:endParaRPr>
          </a:p>
        </p:txBody>
      </p:sp>
      <p:sp>
        <p:nvSpPr>
          <p:cNvPr id="26" name="Footer Placeholder 6"/>
          <p:cNvSpPr>
            <a:spLocks noGrp="1"/>
          </p:cNvSpPr>
          <p:nvPr>
            <p:ph type="ftr" sz="quarter" idx="3"/>
          </p:nvPr>
        </p:nvSpPr>
        <p:spPr>
          <a:prstGeom prst="rect">
            <a:avLst/>
          </a:prstGeom>
        </p:spPr>
        <p:txBody>
          <a:bodyPr/>
          <a:lstStyle/>
          <a:p>
            <a:pPr>
              <a:defRPr/>
            </a:pPr>
            <a:r>
              <a:rPr lang="en-US" smtClean="0"/>
              <a:t>DUNE Tech. Board Meeting</a:t>
            </a:r>
            <a:endParaRPr lang="en-US" dirty="0"/>
          </a:p>
        </p:txBody>
      </p:sp>
      <p:sp>
        <p:nvSpPr>
          <p:cNvPr id="27" name="Slide Number Placeholder 7"/>
          <p:cNvSpPr>
            <a:spLocks noGrp="1"/>
          </p:cNvSpPr>
          <p:nvPr>
            <p:ph type="sldNum" sz="quarter" idx="4"/>
          </p:nvPr>
        </p:nvSpPr>
        <p:spPr>
          <a:prstGeom prst="rect">
            <a:avLst/>
          </a:prstGeom>
        </p:spPr>
        <p:txBody>
          <a:bodyPr/>
          <a:lstStyle/>
          <a:p>
            <a:pPr>
              <a:defRPr/>
            </a:pPr>
            <a:fld id="{0C39C72E-2A13-EB4D-AD45-6D4E6ACAED8D}" type="slidenum">
              <a:rPr lang="en-US" smtClean="0"/>
              <a:pPr>
                <a:defRPr/>
              </a:pPr>
              <a:t>11</a:t>
            </a:fld>
            <a:endParaRPr lang="en-US" dirty="0"/>
          </a:p>
        </p:txBody>
      </p:sp>
      <p:pic>
        <p:nvPicPr>
          <p:cNvPr id="8"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b="5443"/>
          <a:stretch/>
        </p:blipFill>
        <p:spPr bwMode="auto">
          <a:xfrm>
            <a:off x="454026" y="873820"/>
            <a:ext cx="8153400" cy="535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3854506" y="1226159"/>
            <a:ext cx="1774693" cy="923330"/>
          </a:xfrm>
          <a:prstGeom prst="rect">
            <a:avLst/>
          </a:prstGeom>
          <a:noFill/>
        </p:spPr>
        <p:txBody>
          <a:bodyPr wrap="square" rtlCol="0">
            <a:spAutoFit/>
          </a:bodyPr>
          <a:lstStyle/>
          <a:p>
            <a:r>
              <a:rPr lang="en-US" dirty="0" smtClean="0">
                <a:solidFill>
                  <a:schemeClr val="bg1">
                    <a:lumMod val="95000"/>
                  </a:schemeClr>
                </a:solidFill>
              </a:rPr>
              <a:t>Outer resistive tubes replaced with FC profiles</a:t>
            </a:r>
            <a:endParaRPr lang="en-US" dirty="0">
              <a:solidFill>
                <a:schemeClr val="bg1">
                  <a:lumMod val="95000"/>
                </a:schemeClr>
              </a:solidFill>
            </a:endParaRPr>
          </a:p>
        </p:txBody>
      </p:sp>
      <p:sp>
        <p:nvSpPr>
          <p:cNvPr id="10" name="TextBox 9"/>
          <p:cNvSpPr txBox="1"/>
          <p:nvPr/>
        </p:nvSpPr>
        <p:spPr>
          <a:xfrm>
            <a:off x="1453506" y="4384485"/>
            <a:ext cx="1774693" cy="369332"/>
          </a:xfrm>
          <a:prstGeom prst="rect">
            <a:avLst/>
          </a:prstGeom>
          <a:noFill/>
        </p:spPr>
        <p:txBody>
          <a:bodyPr wrap="square" rtlCol="0">
            <a:spAutoFit/>
          </a:bodyPr>
          <a:lstStyle/>
          <a:p>
            <a:r>
              <a:rPr lang="en-US" dirty="0" smtClean="0">
                <a:solidFill>
                  <a:schemeClr val="bg1">
                    <a:lumMod val="95000"/>
                  </a:schemeClr>
                </a:solidFill>
              </a:rPr>
              <a:t>HV cup mount</a:t>
            </a:r>
            <a:endParaRPr lang="en-US" dirty="0">
              <a:solidFill>
                <a:schemeClr val="bg1">
                  <a:lumMod val="95000"/>
                </a:schemeClr>
              </a:solidFill>
            </a:endParaRPr>
          </a:p>
        </p:txBody>
      </p:sp>
      <p:sp>
        <p:nvSpPr>
          <p:cNvPr id="11" name="TextBox 10"/>
          <p:cNvSpPr txBox="1"/>
          <p:nvPr/>
        </p:nvSpPr>
        <p:spPr>
          <a:xfrm>
            <a:off x="3964350" y="3295851"/>
            <a:ext cx="1774693" cy="369332"/>
          </a:xfrm>
          <a:prstGeom prst="rect">
            <a:avLst/>
          </a:prstGeom>
          <a:noFill/>
        </p:spPr>
        <p:txBody>
          <a:bodyPr wrap="square" rtlCol="0">
            <a:spAutoFit/>
          </a:bodyPr>
          <a:lstStyle/>
          <a:p>
            <a:r>
              <a:rPr lang="en-US" dirty="0" smtClean="0">
                <a:solidFill>
                  <a:schemeClr val="bg1">
                    <a:lumMod val="95000"/>
                  </a:schemeClr>
                </a:solidFill>
              </a:rPr>
              <a:t>HV bus cable</a:t>
            </a:r>
            <a:endParaRPr lang="en-US" dirty="0">
              <a:solidFill>
                <a:schemeClr val="bg1">
                  <a:lumMod val="95000"/>
                </a:schemeClr>
              </a:solidFill>
            </a:endParaRPr>
          </a:p>
        </p:txBody>
      </p:sp>
      <p:sp>
        <p:nvSpPr>
          <p:cNvPr id="12" name="TextBox 11"/>
          <p:cNvSpPr txBox="1"/>
          <p:nvPr/>
        </p:nvSpPr>
        <p:spPr>
          <a:xfrm>
            <a:off x="6365351" y="856827"/>
            <a:ext cx="1774693" cy="369332"/>
          </a:xfrm>
          <a:prstGeom prst="rect">
            <a:avLst/>
          </a:prstGeom>
          <a:noFill/>
        </p:spPr>
        <p:txBody>
          <a:bodyPr wrap="square" rtlCol="0">
            <a:spAutoFit/>
          </a:bodyPr>
          <a:lstStyle/>
          <a:p>
            <a:r>
              <a:rPr lang="en-US" dirty="0" smtClean="0">
                <a:solidFill>
                  <a:schemeClr val="bg1"/>
                </a:solidFill>
              </a:rPr>
              <a:t>CPA lifting bars</a:t>
            </a:r>
            <a:endParaRPr lang="en-US" dirty="0">
              <a:solidFill>
                <a:schemeClr val="bg1"/>
              </a:solidFill>
            </a:endParaRPr>
          </a:p>
        </p:txBody>
      </p:sp>
      <p:sp>
        <p:nvSpPr>
          <p:cNvPr id="13" name="TextBox 12"/>
          <p:cNvSpPr txBox="1"/>
          <p:nvPr/>
        </p:nvSpPr>
        <p:spPr>
          <a:xfrm>
            <a:off x="6774867" y="1805815"/>
            <a:ext cx="1774693" cy="369332"/>
          </a:xfrm>
          <a:prstGeom prst="rect">
            <a:avLst/>
          </a:prstGeom>
          <a:noFill/>
        </p:spPr>
        <p:txBody>
          <a:bodyPr wrap="square" rtlCol="0">
            <a:spAutoFit/>
          </a:bodyPr>
          <a:lstStyle/>
          <a:p>
            <a:r>
              <a:rPr lang="en-US" dirty="0" smtClean="0">
                <a:solidFill>
                  <a:schemeClr val="bg1"/>
                </a:solidFill>
              </a:rPr>
              <a:t>Field cage hinge</a:t>
            </a:r>
            <a:endParaRPr lang="en-US" dirty="0">
              <a:solidFill>
                <a:schemeClr val="bg1"/>
              </a:solidFill>
            </a:endParaRPr>
          </a:p>
        </p:txBody>
      </p:sp>
      <p:sp>
        <p:nvSpPr>
          <p:cNvPr id="14" name="TextBox 13"/>
          <p:cNvSpPr txBox="1"/>
          <p:nvPr/>
        </p:nvSpPr>
        <p:spPr>
          <a:xfrm>
            <a:off x="2517018" y="5809048"/>
            <a:ext cx="1774693" cy="369332"/>
          </a:xfrm>
          <a:prstGeom prst="rect">
            <a:avLst/>
          </a:prstGeom>
          <a:noFill/>
        </p:spPr>
        <p:txBody>
          <a:bodyPr wrap="square" rtlCol="0">
            <a:spAutoFit/>
          </a:bodyPr>
          <a:lstStyle/>
          <a:p>
            <a:r>
              <a:rPr lang="en-US" dirty="0" smtClean="0">
                <a:solidFill>
                  <a:schemeClr val="bg1">
                    <a:lumMod val="95000"/>
                  </a:schemeClr>
                </a:solidFill>
              </a:rPr>
              <a:t>HV bus cable</a:t>
            </a:r>
            <a:endParaRPr lang="en-US" dirty="0">
              <a:solidFill>
                <a:schemeClr val="bg1">
                  <a:lumMod val="95000"/>
                </a:schemeClr>
              </a:solidFill>
            </a:endParaRPr>
          </a:p>
        </p:txBody>
      </p:sp>
      <p:cxnSp>
        <p:nvCxnSpPr>
          <p:cNvPr id="16" name="Straight Arrow Connector 15"/>
          <p:cNvCxnSpPr>
            <a:stCxn id="14" idx="1"/>
          </p:cNvCxnSpPr>
          <p:nvPr/>
        </p:nvCxnSpPr>
        <p:spPr>
          <a:xfrm flipH="1">
            <a:off x="2098071" y="5993714"/>
            <a:ext cx="41894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1" idx="1"/>
          </p:cNvCxnSpPr>
          <p:nvPr/>
        </p:nvCxnSpPr>
        <p:spPr>
          <a:xfrm flipH="1" flipV="1">
            <a:off x="3618331" y="3295851"/>
            <a:ext cx="346019" cy="1846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365351" y="3065018"/>
            <a:ext cx="1970835" cy="646331"/>
          </a:xfrm>
          <a:prstGeom prst="rect">
            <a:avLst/>
          </a:prstGeom>
          <a:noFill/>
        </p:spPr>
        <p:txBody>
          <a:bodyPr wrap="square" rtlCol="0">
            <a:spAutoFit/>
          </a:bodyPr>
          <a:lstStyle/>
          <a:p>
            <a:r>
              <a:rPr lang="en-US" dirty="0" smtClean="0">
                <a:solidFill>
                  <a:schemeClr val="bg1">
                    <a:lumMod val="95000"/>
                  </a:schemeClr>
                </a:solidFill>
              </a:rPr>
              <a:t>Connection to the resistive sheet</a:t>
            </a:r>
            <a:endParaRPr lang="en-US" dirty="0">
              <a:solidFill>
                <a:schemeClr val="bg1">
                  <a:lumMod val="95000"/>
                </a:schemeClr>
              </a:solidFill>
            </a:endParaRPr>
          </a:p>
        </p:txBody>
      </p:sp>
      <p:cxnSp>
        <p:nvCxnSpPr>
          <p:cNvPr id="23" name="Straight Arrow Connector 22"/>
          <p:cNvCxnSpPr/>
          <p:nvPr/>
        </p:nvCxnSpPr>
        <p:spPr>
          <a:xfrm flipH="1" flipV="1">
            <a:off x="7174955" y="2799298"/>
            <a:ext cx="175813" cy="2657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808012" y="4968813"/>
            <a:ext cx="3446331" cy="923330"/>
          </a:xfrm>
          <a:prstGeom prst="rect">
            <a:avLst/>
          </a:prstGeom>
          <a:noFill/>
        </p:spPr>
        <p:txBody>
          <a:bodyPr wrap="square" rtlCol="0">
            <a:spAutoFit/>
          </a:bodyPr>
          <a:lstStyle/>
          <a:p>
            <a:r>
              <a:rPr lang="en-US" dirty="0" smtClean="0">
                <a:solidFill>
                  <a:schemeClr val="bg1">
                    <a:lumMod val="95000"/>
                  </a:schemeClr>
                </a:solidFill>
              </a:rPr>
              <a:t>Once installed, the CPA appears to be part of the field cage looking from outside.</a:t>
            </a:r>
            <a:endParaRPr lang="en-US" dirty="0">
              <a:solidFill>
                <a:schemeClr val="bg1">
                  <a:lumMod val="95000"/>
                </a:schemeClr>
              </a:solidFill>
            </a:endParaRPr>
          </a:p>
        </p:txBody>
      </p:sp>
    </p:spTree>
    <p:extLst>
      <p:ext uri="{BB962C8B-B14F-4D97-AF65-F5344CB8AC3E}">
        <p14:creationId xmlns:p14="http://schemas.microsoft.com/office/powerpoint/2010/main" val="3095899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smtClean="0">
                <a:solidFill>
                  <a:srgbClr val="BC5F2B"/>
                </a:solidFill>
              </a:rPr>
              <a:t>A New </a:t>
            </a:r>
            <a:r>
              <a:rPr lang="en-US" sz="2800" dirty="0" smtClean="0">
                <a:solidFill>
                  <a:srgbClr val="BC5F2B"/>
                </a:solidFill>
              </a:rPr>
              <a:t>Field Cage Design</a:t>
            </a:r>
            <a:endParaRPr lang="en-US" sz="2800" dirty="0">
              <a:solidFill>
                <a:srgbClr val="BC5F2B"/>
              </a:solidFill>
            </a:endParaRPr>
          </a:p>
        </p:txBody>
      </p:sp>
      <p:sp>
        <p:nvSpPr>
          <p:cNvPr id="3" name="Content Placeholder 2"/>
          <p:cNvSpPr>
            <a:spLocks noGrp="1"/>
          </p:cNvSpPr>
          <p:nvPr>
            <p:ph idx="11"/>
          </p:nvPr>
        </p:nvSpPr>
        <p:spPr>
          <a:xfrm>
            <a:off x="454029" y="1109620"/>
            <a:ext cx="8232771" cy="5168452"/>
          </a:xfrm>
        </p:spPr>
        <p:txBody>
          <a:bodyPr>
            <a:normAutofit/>
          </a:bodyPr>
          <a:lstStyle/>
          <a:p>
            <a:pPr marL="0" indent="0">
              <a:spcBef>
                <a:spcPts val="600"/>
              </a:spcBef>
              <a:buNone/>
            </a:pPr>
            <a:r>
              <a:rPr lang="en-US" sz="1600" dirty="0" smtClean="0">
                <a:latin typeface="+mn-lt"/>
              </a:rPr>
              <a:t>The PCB based field cage module used in 35ton is expensive and </a:t>
            </a:r>
            <a:r>
              <a:rPr lang="en-US" sz="1600" dirty="0" smtClean="0">
                <a:latin typeface="+mn-lt"/>
              </a:rPr>
              <a:t>fragile. </a:t>
            </a:r>
            <a:r>
              <a:rPr lang="en-US" sz="1600" dirty="0" smtClean="0">
                <a:latin typeface="+mn-lt"/>
              </a:rPr>
              <a:t>A </a:t>
            </a:r>
            <a:r>
              <a:rPr lang="en-US" sz="1600" dirty="0" smtClean="0">
                <a:latin typeface="+mn-lt"/>
              </a:rPr>
              <a:t>more robust field cage can be constructed with roll-formed metallic profiles. The example below shows the electric field on the highest biased field cage electrodes can be controlled to under 12kV/cm using this profile even with only a 20cm ground </a:t>
            </a:r>
            <a:r>
              <a:rPr lang="en-US" sz="1600" dirty="0" smtClean="0">
                <a:latin typeface="+mn-lt"/>
              </a:rPr>
              <a:t>clearance. </a:t>
            </a:r>
            <a:r>
              <a:rPr lang="en-US" sz="1600" dirty="0"/>
              <a:t>To further limit the peak energy transfer from the field cage in a HV break down, the field cage </a:t>
            </a:r>
            <a:r>
              <a:rPr lang="en-US" sz="1600" dirty="0" smtClean="0"/>
              <a:t>is constructed </a:t>
            </a:r>
            <a:r>
              <a:rPr lang="en-US" sz="1600" dirty="0"/>
              <a:t>from </a:t>
            </a:r>
            <a:r>
              <a:rPr lang="en-US" sz="1600" dirty="0" smtClean="0"/>
              <a:t>electrically isolated modules.  The electrical isolation is achieved through UHMW PE caps at the ends of each profile.</a:t>
            </a:r>
            <a:endParaRPr lang="en-US" sz="1600" dirty="0">
              <a:latin typeface="+mn-lt"/>
            </a:endParaRPr>
          </a:p>
        </p:txBody>
      </p:sp>
      <p:sp>
        <p:nvSpPr>
          <p:cNvPr id="5" name="Footer Placeholder 4"/>
          <p:cNvSpPr>
            <a:spLocks noGrp="1"/>
          </p:cNvSpPr>
          <p:nvPr>
            <p:ph type="ftr" sz="quarter" idx="3"/>
          </p:nvPr>
        </p:nvSpPr>
        <p:spPr/>
        <p:txBody>
          <a:bodyPr/>
          <a:lstStyle/>
          <a:p>
            <a:r>
              <a:rPr lang="en-US" smtClean="0">
                <a:solidFill>
                  <a:prstClr val="black">
                    <a:tint val="75000"/>
                  </a:prstClr>
                </a:solidFill>
              </a:rPr>
              <a:t>DUNE Independent Technical Review May 19-20 2015</a:t>
            </a:r>
            <a:endParaRPr lang="en-US" dirty="0">
              <a:solidFill>
                <a:prstClr val="black">
                  <a:tint val="75000"/>
                </a:prstClr>
              </a:solidFill>
            </a:endParaRPr>
          </a:p>
        </p:txBody>
      </p:sp>
      <p:sp>
        <p:nvSpPr>
          <p:cNvPr id="4" name="Slide Number Placeholder 3"/>
          <p:cNvSpPr>
            <a:spLocks noGrp="1"/>
          </p:cNvSpPr>
          <p:nvPr>
            <p:ph type="sldNum" sz="quarter" idx="4"/>
          </p:nvPr>
        </p:nvSpPr>
        <p:spPr/>
        <p:txBody>
          <a:bodyPr/>
          <a:lstStyle/>
          <a:p>
            <a:fld id="{7FC06AE5-E835-46B6-8395-C9370DA7483D}" type="slidenum">
              <a:rPr lang="en-US" smtClean="0">
                <a:solidFill>
                  <a:prstClr val="black">
                    <a:tint val="75000"/>
                  </a:prstClr>
                </a:solidFill>
              </a:rPr>
              <a:pPr/>
              <a:t>12</a:t>
            </a:fld>
            <a:endParaRPr lang="en-US">
              <a:solidFill>
                <a:prstClr val="black">
                  <a:tint val="75000"/>
                </a:prstClr>
              </a:solidFill>
            </a:endParaRPr>
          </a:p>
        </p:txBody>
      </p:sp>
      <p:pic>
        <p:nvPicPr>
          <p:cNvPr id="2050" name="Picture 2" descr="C:\Users\yubo\Documents\LBNE\CDR2\cdr\volume-detectors\figures\tpc_fca_rollform.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61258" y="3031440"/>
            <a:ext cx="8483172" cy="336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1957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FEA of the field cage corner with PE Caps</a:t>
            </a:r>
            <a:endParaRPr lang="en-US" dirty="0"/>
          </a:p>
        </p:txBody>
      </p:sp>
      <p:sp>
        <p:nvSpPr>
          <p:cNvPr id="3" name="Content Placeholder 2"/>
          <p:cNvSpPr>
            <a:spLocks noGrp="1"/>
          </p:cNvSpPr>
          <p:nvPr>
            <p:ph idx="11"/>
          </p:nvPr>
        </p:nvSpPr>
        <p:spPr>
          <a:xfrm>
            <a:off x="454029" y="1073217"/>
            <a:ext cx="8232771" cy="4981191"/>
          </a:xfrm>
        </p:spPr>
        <p:txBody>
          <a:bodyPr>
            <a:normAutofit/>
          </a:bodyPr>
          <a:lstStyle/>
          <a:p>
            <a:r>
              <a:rPr lang="en-US" sz="1800" dirty="0" smtClean="0"/>
              <a:t>20cm ground clearance, -180kV, UHMW PE cap thickness: 5mm</a:t>
            </a:r>
          </a:p>
          <a:p>
            <a:r>
              <a:rPr lang="en-US" sz="1800" dirty="0" smtClean="0"/>
              <a:t>The exposed field in the </a:t>
            </a:r>
            <a:r>
              <a:rPr lang="en-US" sz="1800" dirty="0" err="1" smtClean="0"/>
              <a:t>LAr</a:t>
            </a:r>
            <a:r>
              <a:rPr lang="en-US" sz="1800" dirty="0" smtClean="0"/>
              <a:t> is ~ 25kV/cm</a:t>
            </a:r>
            <a:endParaRPr lang="en-US" sz="1800" dirty="0"/>
          </a:p>
        </p:txBody>
      </p:sp>
      <p:sp>
        <p:nvSpPr>
          <p:cNvPr id="6" name="Footer Placeholder 5"/>
          <p:cNvSpPr>
            <a:spLocks noGrp="1"/>
          </p:cNvSpPr>
          <p:nvPr>
            <p:ph type="ftr" sz="quarter" idx="3"/>
          </p:nvPr>
        </p:nvSpPr>
        <p:spPr/>
        <p:txBody>
          <a:bodyPr/>
          <a:lstStyle/>
          <a:p>
            <a:r>
              <a:rPr lang="en-US" smtClean="0">
                <a:solidFill>
                  <a:prstClr val="black">
                    <a:tint val="75000"/>
                  </a:prstClr>
                </a:solidFill>
              </a:rPr>
              <a:t>DUNE Independent Technical Review May 19-20 2015</a:t>
            </a:r>
            <a:endParaRPr lang="en-US" dirty="0">
              <a:solidFill>
                <a:prstClr val="black">
                  <a:tint val="75000"/>
                </a:prstClr>
              </a:solidFill>
            </a:endParaRPr>
          </a:p>
        </p:txBody>
      </p:sp>
      <p:sp>
        <p:nvSpPr>
          <p:cNvPr id="4" name="Slide Number Placeholder 3"/>
          <p:cNvSpPr>
            <a:spLocks noGrp="1"/>
          </p:cNvSpPr>
          <p:nvPr>
            <p:ph type="sldNum" sz="quarter" idx="4"/>
          </p:nvPr>
        </p:nvSpPr>
        <p:spPr/>
        <p:txBody>
          <a:bodyPr/>
          <a:lstStyle/>
          <a:p>
            <a:fld id="{E51EFBE0-0F5B-7E46-84E0-9892A898D472}" type="slidenum">
              <a:rPr lang="en-US" smtClean="0">
                <a:solidFill>
                  <a:prstClr val="black">
                    <a:tint val="75000"/>
                  </a:prstClr>
                </a:solidFill>
              </a:rPr>
              <a:pPr/>
              <a:t>13</a:t>
            </a:fld>
            <a:endParaRPr lang="en-US">
              <a:solidFill>
                <a:prstClr val="black">
                  <a:tint val="75000"/>
                </a:prstClr>
              </a:solidFill>
            </a:endParaRPr>
          </a:p>
        </p:txBody>
      </p:sp>
      <p:pic>
        <p:nvPicPr>
          <p:cNvPr id="1026" name="Picture 2" descr="C:\Users\yubo.BNL\Documents\LBNE\TPC\FieldCage\corner poly caps1.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11578" y="2547094"/>
            <a:ext cx="4369537" cy="353290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9627" y="5564181"/>
            <a:ext cx="1978429" cy="830997"/>
          </a:xfrm>
          <a:prstGeom prst="rect">
            <a:avLst/>
          </a:prstGeom>
          <a:noFill/>
        </p:spPr>
        <p:txBody>
          <a:bodyPr wrap="square" rtlCol="0">
            <a:spAutoFit/>
          </a:bodyPr>
          <a:lstStyle/>
          <a:p>
            <a:pPr defTabSz="914400" fontAlgn="auto">
              <a:spcBef>
                <a:spcPts val="0"/>
              </a:spcBef>
              <a:spcAft>
                <a:spcPts val="0"/>
              </a:spcAft>
            </a:pPr>
            <a:r>
              <a:rPr lang="en-US" sz="1200" dirty="0" smtClean="0">
                <a:solidFill>
                  <a:prstClr val="black"/>
                </a:solidFill>
                <a:latin typeface="Calibri"/>
                <a:ea typeface="+mn-ea"/>
                <a:cs typeface="+mn-cs"/>
              </a:rPr>
              <a:t>The field in the </a:t>
            </a:r>
            <a:r>
              <a:rPr lang="en-US" sz="1200" dirty="0" err="1" smtClean="0">
                <a:solidFill>
                  <a:prstClr val="black"/>
                </a:solidFill>
                <a:latin typeface="Calibri"/>
                <a:ea typeface="+mn-ea"/>
                <a:cs typeface="+mn-cs"/>
              </a:rPr>
              <a:t>LAr</a:t>
            </a:r>
            <a:r>
              <a:rPr lang="en-US" sz="1200" dirty="0" smtClean="0">
                <a:solidFill>
                  <a:prstClr val="black"/>
                </a:solidFill>
                <a:latin typeface="Calibri"/>
                <a:ea typeface="+mn-ea"/>
                <a:cs typeface="+mn-cs"/>
              </a:rPr>
              <a:t> is ~ 50% higher than the PE cap surface due to dielectric constant difference</a:t>
            </a:r>
            <a:endParaRPr lang="en-US" sz="1200" dirty="0">
              <a:solidFill>
                <a:prstClr val="black"/>
              </a:solidFill>
              <a:latin typeface="Calibri"/>
              <a:ea typeface="+mn-ea"/>
              <a:cs typeface="+mn-cs"/>
            </a:endParaRPr>
          </a:p>
        </p:txBody>
      </p:sp>
      <p:cxnSp>
        <p:nvCxnSpPr>
          <p:cNvPr id="7" name="Straight Arrow Connector 6"/>
          <p:cNvCxnSpPr/>
          <p:nvPr/>
        </p:nvCxnSpPr>
        <p:spPr>
          <a:xfrm flipV="1">
            <a:off x="1828800" y="4467335"/>
            <a:ext cx="1163782" cy="8811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03284" y="2754913"/>
            <a:ext cx="4304496" cy="3424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5284178" y="2188641"/>
            <a:ext cx="2762542" cy="461665"/>
          </a:xfrm>
          <a:prstGeom prst="rect">
            <a:avLst/>
          </a:prstGeom>
          <a:noFill/>
        </p:spPr>
        <p:txBody>
          <a:bodyPr wrap="square" rtlCol="0">
            <a:spAutoFit/>
          </a:bodyPr>
          <a:lstStyle/>
          <a:p>
            <a:pPr defTabSz="914400" fontAlgn="auto">
              <a:spcBef>
                <a:spcPts val="0"/>
              </a:spcBef>
              <a:spcAft>
                <a:spcPts val="0"/>
              </a:spcAft>
            </a:pPr>
            <a:r>
              <a:rPr lang="en-US" sz="1200" dirty="0" smtClean="0">
                <a:solidFill>
                  <a:prstClr val="black"/>
                </a:solidFill>
                <a:latin typeface="Calibri"/>
                <a:ea typeface="+mn-ea"/>
                <a:cs typeface="+mn-cs"/>
              </a:rPr>
              <a:t>Plot of the E field on the symmetry plane bisecting the metal profiles</a:t>
            </a:r>
            <a:endParaRPr lang="en-US" sz="1200" dirty="0">
              <a:solidFill>
                <a:prstClr val="black"/>
              </a:solidFill>
              <a:latin typeface="Calibri"/>
              <a:ea typeface="+mn-ea"/>
              <a:cs typeface="+mn-cs"/>
            </a:endParaRPr>
          </a:p>
        </p:txBody>
      </p:sp>
    </p:spTree>
    <p:extLst>
      <p:ext uri="{BB962C8B-B14F-4D97-AF65-F5344CB8AC3E}">
        <p14:creationId xmlns:p14="http://schemas.microsoft.com/office/powerpoint/2010/main" val="1189749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2800" dirty="0" smtClean="0"/>
              <a:t>Roll-Formed Field Cage Test Setup</a:t>
            </a:r>
            <a:endParaRPr lang="en-US" sz="2800" dirty="0"/>
          </a:p>
        </p:txBody>
      </p:sp>
      <p:pic>
        <p:nvPicPr>
          <p:cNvPr id="1026"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t="17341" b="4265"/>
          <a:stretch/>
        </p:blipFill>
        <p:spPr bwMode="auto">
          <a:xfrm>
            <a:off x="6335171" y="3137074"/>
            <a:ext cx="2469198" cy="3106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4294967295"/>
          </p:nvPr>
        </p:nvSpPr>
        <p:spPr>
          <a:xfrm>
            <a:off x="313623" y="1046748"/>
            <a:ext cx="6021548" cy="4983163"/>
          </a:xfrm>
          <a:prstGeom prst="rect">
            <a:avLst/>
          </a:prstGeom>
        </p:spPr>
        <p:txBody>
          <a:bodyPr>
            <a:normAutofit fontScale="92500" lnSpcReduction="10000"/>
          </a:bodyPr>
          <a:lstStyle/>
          <a:p>
            <a:r>
              <a:rPr lang="en-US" sz="1800" dirty="0" smtClean="0"/>
              <a:t>To validate the field cage concept in pure </a:t>
            </a:r>
            <a:r>
              <a:rPr lang="en-US" sz="1800" dirty="0" err="1" smtClean="0"/>
              <a:t>LAr</a:t>
            </a:r>
            <a:endParaRPr lang="en-US" sz="1800" dirty="0" smtClean="0"/>
          </a:p>
          <a:p>
            <a:r>
              <a:rPr lang="en-US" sz="1800" dirty="0" smtClean="0"/>
              <a:t>Designed to fit in the ICARUS 50 liter cryostat</a:t>
            </a:r>
          </a:p>
          <a:p>
            <a:r>
              <a:rPr lang="en-US" sz="1800" dirty="0" smtClean="0"/>
              <a:t>Roll-formed metal profiles with UHMW PE caps</a:t>
            </a:r>
          </a:p>
          <a:p>
            <a:pPr lvl="1"/>
            <a:r>
              <a:rPr lang="en-US" sz="1400" dirty="0" smtClean="0"/>
              <a:t>Choice of metal (Al, SS) and surface finish</a:t>
            </a:r>
          </a:p>
          <a:p>
            <a:r>
              <a:rPr lang="en-US" sz="1800" dirty="0" smtClean="0"/>
              <a:t>Pultruded fiberglass I-beams form 4 mini panels</a:t>
            </a:r>
          </a:p>
          <a:p>
            <a:r>
              <a:rPr lang="en-US" sz="1800" dirty="0" smtClean="0"/>
              <a:t>All profiles are at same potential to simplify </a:t>
            </a:r>
            <a:br>
              <a:rPr lang="en-US" sz="1800" dirty="0" smtClean="0"/>
            </a:br>
            <a:r>
              <a:rPr lang="en-US" sz="1800" dirty="0" smtClean="0"/>
              <a:t>HV connection</a:t>
            </a:r>
          </a:p>
          <a:p>
            <a:r>
              <a:rPr lang="en-US" sz="1800" dirty="0" smtClean="0">
                <a:solidFill>
                  <a:srgbClr val="C00000"/>
                </a:solidFill>
              </a:rPr>
              <a:t>Ground planes only 66mm away</a:t>
            </a:r>
          </a:p>
          <a:p>
            <a:r>
              <a:rPr lang="en-US" sz="1800" dirty="0" smtClean="0"/>
              <a:t>Requires ~1/3 of FD bias voltage to reach </a:t>
            </a:r>
            <a:br>
              <a:rPr lang="en-US" sz="1800" dirty="0" smtClean="0"/>
            </a:br>
            <a:r>
              <a:rPr lang="en-US" sz="1800" dirty="0" smtClean="0"/>
              <a:t>same E field</a:t>
            </a:r>
          </a:p>
          <a:p>
            <a:r>
              <a:rPr lang="en-US" sz="1800" dirty="0" smtClean="0"/>
              <a:t>Ground planes can be connected to external</a:t>
            </a:r>
            <a:br>
              <a:rPr lang="en-US" sz="1800" dirty="0" smtClean="0"/>
            </a:br>
            <a:r>
              <a:rPr lang="en-US" sz="1800" dirty="0" smtClean="0"/>
              <a:t>amplifiers to monitor micro-discharges</a:t>
            </a:r>
          </a:p>
          <a:p>
            <a:r>
              <a:rPr lang="en-US" sz="1800" dirty="0" smtClean="0"/>
              <a:t>Video camera to monitor bubbles and sparks</a:t>
            </a:r>
          </a:p>
          <a:p>
            <a:endParaRPr lang="en-US" sz="1800" dirty="0" smtClean="0"/>
          </a:p>
          <a:p>
            <a:r>
              <a:rPr lang="en-US" sz="1800" dirty="0" smtClean="0">
                <a:solidFill>
                  <a:srgbClr val="C00000"/>
                </a:solidFill>
              </a:rPr>
              <a:t>Holding 100kV</a:t>
            </a:r>
            <a:r>
              <a:rPr lang="en-US" sz="1800" dirty="0" smtClean="0"/>
              <a:t>  </a:t>
            </a:r>
          </a:p>
          <a:p>
            <a:r>
              <a:rPr lang="en-US" sz="1800" dirty="0" smtClean="0"/>
              <a:t>Summary by Francesco </a:t>
            </a:r>
            <a:r>
              <a:rPr lang="en-US" sz="1800" dirty="0" err="1" smtClean="0"/>
              <a:t>Pietropaolo</a:t>
            </a:r>
            <a:r>
              <a:rPr lang="en-US" sz="1800" dirty="0" smtClean="0"/>
              <a:t>: </a:t>
            </a:r>
            <a:r>
              <a:rPr lang="en-US" sz="1400" dirty="0">
                <a:hlinkClick r:id="rId3"/>
              </a:rPr>
              <a:t>https://</a:t>
            </a:r>
            <a:r>
              <a:rPr lang="en-US" sz="1400" dirty="0" smtClean="0">
                <a:hlinkClick r:id="rId3"/>
              </a:rPr>
              <a:t>indico.fnal.gov/getFile.py/access?contribId=35&amp;sessionId=10&amp;resId=0&amp;materialId=slides&amp;confId=11632</a:t>
            </a:r>
            <a:endParaRPr lang="en-US" sz="1400" dirty="0" smtClean="0"/>
          </a:p>
          <a:p>
            <a:endParaRPr lang="en-US" sz="1800" dirty="0" smtClean="0"/>
          </a:p>
          <a:p>
            <a:endParaRPr lang="en-US" sz="1800" dirty="0"/>
          </a:p>
        </p:txBody>
      </p:sp>
      <p:sp>
        <p:nvSpPr>
          <p:cNvPr id="4" name="Slide Number Placeholder 3"/>
          <p:cNvSpPr>
            <a:spLocks noGrp="1"/>
          </p:cNvSpPr>
          <p:nvPr>
            <p:ph type="sldNum" sz="quarter" idx="4"/>
          </p:nvPr>
        </p:nvSpPr>
        <p:spPr/>
        <p:txBody>
          <a:bodyPr/>
          <a:lstStyle/>
          <a:p>
            <a:pPr>
              <a:defRPr/>
            </a:pPr>
            <a:fld id="{0C39C72E-2A13-EB4D-AD45-6D4E6ACAED8D}" type="slidenum">
              <a:rPr lang="en-US" smtClean="0"/>
              <a:pPr>
                <a:defRPr/>
              </a:pPr>
              <a:t>14</a:t>
            </a:fld>
            <a:endParaRPr lang="en-US" dirty="0"/>
          </a:p>
        </p:txBody>
      </p:sp>
      <p:pic>
        <p:nvPicPr>
          <p:cNvPr id="6" name="Picture 5" descr="2016-02-09 13.32.16.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76595" y="274638"/>
            <a:ext cx="1575133" cy="2794149"/>
          </a:xfrm>
          <a:prstGeom prst="rect">
            <a:avLst/>
          </a:prstGeom>
        </p:spPr>
      </p:pic>
    </p:spTree>
    <p:extLst>
      <p:ext uri="{BB962C8B-B14F-4D97-AF65-F5344CB8AC3E}">
        <p14:creationId xmlns:p14="http://schemas.microsoft.com/office/powerpoint/2010/main" val="3916943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589" y="391058"/>
            <a:ext cx="8229600" cy="563562"/>
          </a:xfrm>
        </p:spPr>
        <p:txBody>
          <a:bodyPr>
            <a:noAutofit/>
          </a:bodyPr>
          <a:lstStyle/>
          <a:p>
            <a:r>
              <a:rPr lang="en-US" sz="2000" dirty="0" smtClean="0"/>
              <a:t>Roll-Formed Field Cage Test Setup @CERN</a:t>
            </a:r>
            <a:endParaRPr lang="en-US" sz="2000" dirty="0"/>
          </a:p>
        </p:txBody>
      </p:sp>
      <p:sp>
        <p:nvSpPr>
          <p:cNvPr id="3" name="Content Placeholder 2"/>
          <p:cNvSpPr>
            <a:spLocks noGrp="1"/>
          </p:cNvSpPr>
          <p:nvPr>
            <p:ph idx="4294967295"/>
          </p:nvPr>
        </p:nvSpPr>
        <p:spPr>
          <a:xfrm>
            <a:off x="372611" y="947443"/>
            <a:ext cx="8229600" cy="4760027"/>
          </a:xfrm>
          <a:prstGeom prst="rect">
            <a:avLst/>
          </a:prstGeom>
        </p:spPr>
        <p:txBody>
          <a:bodyPr>
            <a:normAutofit/>
          </a:bodyPr>
          <a:lstStyle/>
          <a:p>
            <a:pPr marL="0" indent="0">
              <a:buNone/>
            </a:pPr>
            <a:r>
              <a:rPr lang="en-US" sz="2400" dirty="0" smtClean="0"/>
              <a:t>Test Results</a:t>
            </a:r>
          </a:p>
          <a:p>
            <a:pPr marL="0" indent="0">
              <a:buNone/>
            </a:pPr>
            <a:r>
              <a:rPr lang="en-US" sz="2000" dirty="0" smtClean="0">
                <a:solidFill>
                  <a:schemeClr val="tx1"/>
                </a:solidFill>
              </a:rPr>
              <a:t>Polished Aluminum Profiles:</a:t>
            </a:r>
          </a:p>
          <a:p>
            <a:pPr marL="342900" indent="-342900"/>
            <a:r>
              <a:rPr lang="en-US" sz="1600" dirty="0" smtClean="0">
                <a:solidFill>
                  <a:srgbClr val="FF0000"/>
                </a:solidFill>
              </a:rPr>
              <a:t>Held voltage up to 100kV in clean </a:t>
            </a:r>
            <a:r>
              <a:rPr lang="en-US" sz="1600" dirty="0" err="1" smtClean="0">
                <a:solidFill>
                  <a:srgbClr val="FF0000"/>
                </a:solidFill>
              </a:rPr>
              <a:t>LAr</a:t>
            </a:r>
            <a:r>
              <a:rPr lang="en-US" sz="1600" dirty="0" smtClean="0">
                <a:solidFill>
                  <a:srgbClr val="FF0000"/>
                </a:solidFill>
              </a:rPr>
              <a:t>. </a:t>
            </a:r>
            <a:endParaRPr lang="en-US" sz="1600" dirty="0">
              <a:solidFill>
                <a:srgbClr val="FF0000"/>
              </a:solidFill>
            </a:endParaRPr>
          </a:p>
          <a:p>
            <a:pPr marL="0" indent="0">
              <a:buNone/>
            </a:pPr>
            <a:r>
              <a:rPr lang="en-US" sz="2000" dirty="0" smtClean="0">
                <a:solidFill>
                  <a:schemeClr val="tx1"/>
                </a:solidFill>
              </a:rPr>
              <a:t>Scratched Al profiles:</a:t>
            </a:r>
            <a:endParaRPr lang="en-US" sz="1600" dirty="0">
              <a:solidFill>
                <a:schemeClr val="tx1"/>
              </a:solidFill>
            </a:endParaRPr>
          </a:p>
          <a:p>
            <a:pPr marL="342900" indent="-342900"/>
            <a:r>
              <a:rPr lang="en-US" sz="1600" dirty="0" smtClean="0">
                <a:solidFill>
                  <a:srgbClr val="FF0000"/>
                </a:solidFill>
              </a:rPr>
              <a:t>Held voltage up to 100kV in open </a:t>
            </a:r>
            <a:r>
              <a:rPr lang="en-US" sz="1600" dirty="0" err="1" smtClean="0">
                <a:solidFill>
                  <a:srgbClr val="FF0000"/>
                </a:solidFill>
              </a:rPr>
              <a:t>dewar</a:t>
            </a:r>
            <a:endParaRPr lang="en-US" sz="1600" dirty="0" smtClean="0">
              <a:solidFill>
                <a:srgbClr val="FF0000"/>
              </a:solidFill>
            </a:endParaRPr>
          </a:p>
          <a:p>
            <a:pPr marL="0" indent="0">
              <a:buNone/>
            </a:pPr>
            <a:r>
              <a:rPr lang="en-US" sz="2000" dirty="0" smtClean="0">
                <a:solidFill>
                  <a:schemeClr val="tx1"/>
                </a:solidFill>
              </a:rPr>
              <a:t>End Caps Breakdown Test</a:t>
            </a:r>
          </a:p>
          <a:p>
            <a:pPr marL="285750" indent="-285750"/>
            <a:r>
              <a:rPr lang="en-US" sz="1600" dirty="0" smtClean="0">
                <a:solidFill>
                  <a:srgbClr val="FF0000"/>
                </a:solidFill>
              </a:rPr>
              <a:t>Held 150kV in open </a:t>
            </a:r>
            <a:r>
              <a:rPr lang="en-US" sz="1600" dirty="0" err="1" smtClean="0">
                <a:solidFill>
                  <a:srgbClr val="FF0000"/>
                </a:solidFill>
              </a:rPr>
              <a:t>dewar</a:t>
            </a:r>
            <a:endParaRPr lang="en-US" sz="1600" dirty="0" smtClean="0">
              <a:solidFill>
                <a:srgbClr val="FF0000"/>
              </a:solidFill>
            </a:endParaRPr>
          </a:p>
          <a:p>
            <a:pPr marL="0" indent="0">
              <a:buNone/>
            </a:pPr>
            <a:endParaRPr lang="en-US" sz="1600" dirty="0" smtClean="0">
              <a:solidFill>
                <a:srgbClr val="FF0000"/>
              </a:solidFill>
            </a:endParaRPr>
          </a:p>
        </p:txBody>
      </p:sp>
      <p:sp>
        <p:nvSpPr>
          <p:cNvPr id="4" name="Slide Number Placeholder 3"/>
          <p:cNvSpPr>
            <a:spLocks noGrp="1"/>
          </p:cNvSpPr>
          <p:nvPr>
            <p:ph type="sldNum" sz="quarter" idx="4294967295"/>
          </p:nvPr>
        </p:nvSpPr>
        <p:spPr>
          <a:xfrm>
            <a:off x="8282841" y="6497247"/>
            <a:ext cx="804964" cy="324230"/>
          </a:xfrm>
          <a:prstGeom prst="rect">
            <a:avLst/>
          </a:prstGeom>
        </p:spPr>
        <p:txBody>
          <a:bodyPr/>
          <a:lstStyle/>
          <a:p>
            <a:fld id="{2E6C8CC7-F89C-4B6E-BAFB-786CF2D0A6EA}" type="slidenum">
              <a:rPr lang="en-US" smtClean="0"/>
              <a:pPr/>
              <a:t>15</a:t>
            </a:fld>
            <a:endParaRPr lang="en-US"/>
          </a:p>
        </p:txBody>
      </p:sp>
      <p:sp>
        <p:nvSpPr>
          <p:cNvPr id="6" name="Date Placeholder 5"/>
          <p:cNvSpPr>
            <a:spLocks noGrp="1"/>
          </p:cNvSpPr>
          <p:nvPr>
            <p:ph type="dt" sz="half" idx="4294967295"/>
          </p:nvPr>
        </p:nvSpPr>
        <p:spPr>
          <a:xfrm>
            <a:off x="83860" y="6527853"/>
            <a:ext cx="1129908" cy="248671"/>
          </a:xfrm>
          <a:prstGeom prst="rect">
            <a:avLst/>
          </a:prstGeom>
        </p:spPr>
        <p:txBody>
          <a:bodyPr/>
          <a:lstStyle/>
          <a:p>
            <a:r>
              <a:rPr lang="en-US" smtClean="0"/>
              <a:t>4/20/2016</a:t>
            </a:r>
            <a:endParaRPr lang="en-US" dirty="0"/>
          </a:p>
        </p:txBody>
      </p:sp>
      <p:pic>
        <p:nvPicPr>
          <p:cNvPr id="9" name="Picture 8" descr="20160303_110846.jpg"/>
          <p:cNvPicPr>
            <a:picLocks noChangeAspect="1"/>
          </p:cNvPicPr>
          <p:nvPr/>
        </p:nvPicPr>
        <p:blipFill rotWithShape="1">
          <a:blip r:embed="rId2" cstate="screen">
            <a:extLst>
              <a:ext uri="{28A0092B-C50C-407E-A947-70E740481C1C}">
                <a14:useLocalDpi xmlns:a14="http://schemas.microsoft.com/office/drawing/2010/main" val="0"/>
              </a:ext>
            </a:extLst>
          </a:blip>
          <a:srcRect r="50875"/>
          <a:stretch/>
        </p:blipFill>
        <p:spPr>
          <a:xfrm rot="5400000">
            <a:off x="1275336" y="3142772"/>
            <a:ext cx="2578853" cy="3408478"/>
          </a:xfrm>
          <a:prstGeom prst="rect">
            <a:avLst/>
          </a:prstGeom>
        </p:spPr>
      </p:pic>
      <p:pic>
        <p:nvPicPr>
          <p:cNvPr id="8"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616256" y="2359128"/>
            <a:ext cx="2817131" cy="3777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27279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35114" t="15500" r="17062" b="12700"/>
          <a:stretch/>
        </p:blipFill>
        <p:spPr bwMode="auto">
          <a:xfrm>
            <a:off x="4827212" y="2023582"/>
            <a:ext cx="4161582" cy="4165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Autofit/>
          </a:bodyPr>
          <a:lstStyle/>
          <a:p>
            <a:r>
              <a:rPr lang="en-US" sz="2800" dirty="0" smtClean="0"/>
              <a:t>The Field Cage Components</a:t>
            </a:r>
            <a:endParaRPr lang="en-US" sz="2800" dirty="0"/>
          </a:p>
        </p:txBody>
      </p:sp>
      <p:sp>
        <p:nvSpPr>
          <p:cNvPr id="3" name="Content Placeholder 2"/>
          <p:cNvSpPr>
            <a:spLocks noGrp="1"/>
          </p:cNvSpPr>
          <p:nvPr>
            <p:ph idx="11"/>
          </p:nvPr>
        </p:nvSpPr>
        <p:spPr>
          <a:xfrm>
            <a:off x="371294" y="1006313"/>
            <a:ext cx="8206454" cy="5296193"/>
          </a:xfrm>
        </p:spPr>
        <p:txBody>
          <a:bodyPr>
            <a:normAutofit/>
          </a:bodyPr>
          <a:lstStyle/>
          <a:p>
            <a:pPr>
              <a:spcBef>
                <a:spcPts val="300"/>
              </a:spcBef>
            </a:pPr>
            <a:r>
              <a:rPr lang="en-US" sz="1800" dirty="0" smtClean="0"/>
              <a:t>Top and bottom field cage modules have integrated ground plane panels to shield the high voltage from entering the top and bottom service regions:</a:t>
            </a:r>
          </a:p>
          <a:p>
            <a:pPr lvl="1">
              <a:spcBef>
                <a:spcPts val="300"/>
              </a:spcBef>
            </a:pPr>
            <a:r>
              <a:rPr lang="en-US" sz="1600" dirty="0" smtClean="0"/>
              <a:t>Top: gas ullage and rails</a:t>
            </a:r>
          </a:p>
          <a:p>
            <a:pPr lvl="1">
              <a:spcBef>
                <a:spcPts val="300"/>
              </a:spcBef>
            </a:pPr>
            <a:r>
              <a:rPr lang="en-US" sz="1600" dirty="0" smtClean="0"/>
              <a:t>Bottom: cryogenic pipes</a:t>
            </a:r>
          </a:p>
          <a:p>
            <a:pPr>
              <a:spcBef>
                <a:spcPts val="300"/>
              </a:spcBef>
            </a:pPr>
            <a:r>
              <a:rPr lang="en-US" sz="1800" dirty="0" smtClean="0"/>
              <a:t>End wall field cage modules have no </a:t>
            </a:r>
            <a:br>
              <a:rPr lang="en-US" sz="1800" dirty="0" smtClean="0"/>
            </a:br>
            <a:r>
              <a:rPr lang="en-US" sz="1800" dirty="0" smtClean="0"/>
              <a:t>accompanying ground planes.</a:t>
            </a:r>
          </a:p>
          <a:p>
            <a:pPr>
              <a:spcBef>
                <a:spcPts val="300"/>
              </a:spcBef>
            </a:pPr>
            <a:r>
              <a:rPr lang="en-US" sz="1800" dirty="0" smtClean="0"/>
              <a:t>Beam plugs and calibration laser </a:t>
            </a:r>
            <a:br>
              <a:rPr lang="en-US" sz="1800" dirty="0" smtClean="0"/>
            </a:br>
            <a:r>
              <a:rPr lang="en-US" sz="1800" dirty="0" smtClean="0"/>
              <a:t>windows are integrated into specific</a:t>
            </a:r>
            <a:br>
              <a:rPr lang="en-US" sz="1800" dirty="0" smtClean="0"/>
            </a:br>
            <a:r>
              <a:rPr lang="en-US" sz="1800" dirty="0" smtClean="0"/>
              <a:t>end wall modules</a:t>
            </a:r>
          </a:p>
          <a:p>
            <a:pPr>
              <a:spcBef>
                <a:spcPts val="300"/>
              </a:spcBef>
            </a:pPr>
            <a:r>
              <a:rPr lang="en-US" sz="1800" dirty="0" smtClean="0"/>
              <a:t>Each field cage module has its own </a:t>
            </a:r>
            <a:br>
              <a:rPr lang="en-US" sz="1800" dirty="0" smtClean="0"/>
            </a:br>
            <a:r>
              <a:rPr lang="en-US" sz="1800" dirty="0" smtClean="0"/>
              <a:t>resistive divider network to maintain a </a:t>
            </a:r>
            <a:br>
              <a:rPr lang="en-US" sz="1800" dirty="0" smtClean="0"/>
            </a:br>
            <a:r>
              <a:rPr lang="en-US" sz="1800" dirty="0" smtClean="0"/>
              <a:t>linear voltage distribution along its length.</a:t>
            </a:r>
          </a:p>
          <a:p>
            <a:pPr>
              <a:spcBef>
                <a:spcPts val="300"/>
              </a:spcBef>
            </a:pPr>
            <a:r>
              <a:rPr lang="en-US" sz="1800" dirty="0" smtClean="0"/>
              <a:t>The field cage profiles are electrically </a:t>
            </a:r>
            <a:br>
              <a:rPr lang="en-US" sz="1800" dirty="0" smtClean="0"/>
            </a:br>
            <a:r>
              <a:rPr lang="en-US" sz="1800" dirty="0" smtClean="0"/>
              <a:t>isolated between modules to minimize </a:t>
            </a:r>
            <a:br>
              <a:rPr lang="en-US" sz="1800" dirty="0" smtClean="0"/>
            </a:br>
            <a:r>
              <a:rPr lang="en-US" sz="1800" dirty="0" smtClean="0"/>
              <a:t>peak energy dump in case of sparks</a:t>
            </a:r>
          </a:p>
          <a:p>
            <a:pPr>
              <a:spcBef>
                <a:spcPts val="300"/>
              </a:spcBef>
            </a:pPr>
            <a:r>
              <a:rPr lang="en-US" sz="1800" dirty="0" smtClean="0"/>
              <a:t>All field cage modules can be </a:t>
            </a:r>
            <a:br>
              <a:rPr lang="en-US" sz="1800" dirty="0" smtClean="0"/>
            </a:br>
            <a:r>
              <a:rPr lang="en-US" sz="1800" dirty="0" smtClean="0"/>
              <a:t>reconfigured between 2.5m and 3.6m </a:t>
            </a:r>
            <a:br>
              <a:rPr lang="en-US" sz="1800" dirty="0" smtClean="0"/>
            </a:br>
            <a:r>
              <a:rPr lang="en-US" sz="1800" dirty="0" smtClean="0"/>
              <a:t>drift lengths.</a:t>
            </a:r>
          </a:p>
          <a:p>
            <a:pPr>
              <a:spcBef>
                <a:spcPts val="300"/>
              </a:spcBef>
            </a:pPr>
            <a:endParaRPr lang="en-US" sz="1800" dirty="0"/>
          </a:p>
        </p:txBody>
      </p:sp>
      <p:sp>
        <p:nvSpPr>
          <p:cNvPr id="4" name="Slide Number Placeholder 3"/>
          <p:cNvSpPr>
            <a:spLocks noGrp="1"/>
          </p:cNvSpPr>
          <p:nvPr>
            <p:ph type="sldNum" sz="quarter" idx="4"/>
          </p:nvPr>
        </p:nvSpPr>
        <p:spPr/>
        <p:txBody>
          <a:bodyPr/>
          <a:lstStyle/>
          <a:p>
            <a:pPr>
              <a:defRPr/>
            </a:pPr>
            <a:fld id="{0C39C72E-2A13-EB4D-AD45-6D4E6ACAED8D}" type="slidenum">
              <a:rPr lang="en-US" smtClean="0"/>
              <a:pPr>
                <a:defRPr/>
              </a:pPr>
              <a:t>16</a:t>
            </a:fld>
            <a:endParaRPr lang="en-US" dirty="0"/>
          </a:p>
        </p:txBody>
      </p:sp>
      <p:sp>
        <p:nvSpPr>
          <p:cNvPr id="5" name="TextBox 4"/>
          <p:cNvSpPr txBox="1"/>
          <p:nvPr/>
        </p:nvSpPr>
        <p:spPr>
          <a:xfrm>
            <a:off x="4885822" y="3986946"/>
            <a:ext cx="1855853" cy="369332"/>
          </a:xfrm>
          <a:prstGeom prst="rect">
            <a:avLst/>
          </a:prstGeom>
          <a:noFill/>
        </p:spPr>
        <p:txBody>
          <a:bodyPr wrap="square" rtlCol="0">
            <a:spAutoFit/>
          </a:bodyPr>
          <a:lstStyle/>
          <a:p>
            <a:r>
              <a:rPr lang="en-US" dirty="0" smtClean="0">
                <a:solidFill>
                  <a:schemeClr val="bg1"/>
                </a:solidFill>
              </a:rPr>
              <a:t>End wall x4u high</a:t>
            </a:r>
            <a:endParaRPr lang="en-US" dirty="0">
              <a:solidFill>
                <a:schemeClr val="bg1"/>
              </a:solidFill>
            </a:endParaRPr>
          </a:p>
        </p:txBody>
      </p:sp>
      <p:sp>
        <p:nvSpPr>
          <p:cNvPr id="8" name="TextBox 7"/>
          <p:cNvSpPr txBox="1"/>
          <p:nvPr/>
        </p:nvSpPr>
        <p:spPr>
          <a:xfrm>
            <a:off x="5938256" y="2867844"/>
            <a:ext cx="2639492" cy="369332"/>
          </a:xfrm>
          <a:prstGeom prst="rect">
            <a:avLst/>
          </a:prstGeom>
          <a:noFill/>
        </p:spPr>
        <p:txBody>
          <a:bodyPr wrap="square" rtlCol="0">
            <a:spAutoFit/>
          </a:bodyPr>
          <a:lstStyle/>
          <a:p>
            <a:r>
              <a:rPr lang="en-US" dirty="0" smtClean="0">
                <a:solidFill>
                  <a:schemeClr val="bg1"/>
                </a:solidFill>
              </a:rPr>
              <a:t>Top/bottom x3u wide</a:t>
            </a:r>
            <a:endParaRPr lang="en-US" dirty="0">
              <a:solidFill>
                <a:schemeClr val="bg1"/>
              </a:solidFill>
            </a:endParaRPr>
          </a:p>
        </p:txBody>
      </p:sp>
    </p:spTree>
    <p:extLst>
      <p:ext uri="{BB962C8B-B14F-4D97-AF65-F5344CB8AC3E}">
        <p14:creationId xmlns:p14="http://schemas.microsoft.com/office/powerpoint/2010/main" val="36071777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237190" y="2720664"/>
            <a:ext cx="5557921" cy="3534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The Addition of Ground Planes</a:t>
            </a:r>
            <a:endParaRPr lang="en-US" dirty="0"/>
          </a:p>
        </p:txBody>
      </p:sp>
      <p:sp>
        <p:nvSpPr>
          <p:cNvPr id="3" name="Content Placeholder 2"/>
          <p:cNvSpPr>
            <a:spLocks noGrp="1"/>
          </p:cNvSpPr>
          <p:nvPr>
            <p:ph idx="4294967295"/>
          </p:nvPr>
        </p:nvSpPr>
        <p:spPr>
          <a:xfrm>
            <a:off x="228600" y="914400"/>
            <a:ext cx="8458200" cy="5715000"/>
          </a:xfrm>
          <a:prstGeom prst="rect">
            <a:avLst/>
          </a:prstGeom>
        </p:spPr>
        <p:txBody>
          <a:bodyPr>
            <a:normAutofit/>
          </a:bodyPr>
          <a:lstStyle/>
          <a:p>
            <a:pPr marL="182880" indent="-182880">
              <a:spcBef>
                <a:spcPts val="300"/>
              </a:spcBef>
            </a:pPr>
            <a:r>
              <a:rPr lang="en-US" sz="1800" dirty="0" smtClean="0"/>
              <a:t>The use of metal profiles opens up the possibility of reducing the field cage to cryostat distance and therefore a reduction in unused liquid argon.</a:t>
            </a:r>
          </a:p>
          <a:p>
            <a:pPr marL="182880" indent="-182880">
              <a:spcBef>
                <a:spcPts val="300"/>
              </a:spcBef>
            </a:pPr>
            <a:r>
              <a:rPr lang="en-US" sz="1800" dirty="0" smtClean="0"/>
              <a:t>However, if the field cage is placed close to the gas ullage, the E field in the gas would be high and increase the risk of arcing in the gas.</a:t>
            </a:r>
          </a:p>
          <a:p>
            <a:pPr marL="182880" indent="-182880">
              <a:spcBef>
                <a:spcPts val="300"/>
              </a:spcBef>
            </a:pPr>
            <a:r>
              <a:rPr lang="en-US" sz="1800" dirty="0" smtClean="0"/>
              <a:t>The solution is to place a ground plane just under the liquid surface, to shield the high E field around the TPC from entering the ullage.</a:t>
            </a:r>
          </a:p>
          <a:p>
            <a:pPr marL="182880" indent="-182880">
              <a:spcBef>
                <a:spcPts val="300"/>
              </a:spcBef>
            </a:pPr>
            <a:r>
              <a:rPr lang="en-US" sz="1800" dirty="0" smtClean="0"/>
              <a:t>Similar ground plane may be needed if we also push </a:t>
            </a:r>
            <a:br>
              <a:rPr lang="en-US" sz="1800" dirty="0" smtClean="0"/>
            </a:br>
            <a:r>
              <a:rPr lang="en-US" sz="1800" dirty="0" smtClean="0"/>
              <a:t>to reduce the TPC to cryostat floor distance.</a:t>
            </a:r>
          </a:p>
          <a:p>
            <a:pPr marL="182880" indent="-182880">
              <a:spcBef>
                <a:spcPts val="300"/>
              </a:spcBef>
            </a:pPr>
            <a:r>
              <a:rPr lang="en-US" sz="1800" dirty="0" smtClean="0"/>
              <a:t>The current ground plane consists of</a:t>
            </a:r>
            <a:br>
              <a:rPr lang="en-US" sz="1800" dirty="0" smtClean="0"/>
            </a:br>
            <a:r>
              <a:rPr lang="en-US" sz="1800" dirty="0" smtClean="0"/>
              <a:t>multiple tiles of perforated stainless </a:t>
            </a:r>
            <a:br>
              <a:rPr lang="en-US" sz="1800" dirty="0" smtClean="0"/>
            </a:br>
            <a:r>
              <a:rPr lang="en-US" sz="1800" dirty="0" smtClean="0"/>
              <a:t>steel tiles mounted 20cm above </a:t>
            </a:r>
            <a:br>
              <a:rPr lang="en-US" sz="1800" dirty="0" smtClean="0"/>
            </a:br>
            <a:r>
              <a:rPr lang="en-US" sz="1800" dirty="0" smtClean="0"/>
              <a:t>the field cage.</a:t>
            </a:r>
          </a:p>
          <a:p>
            <a:pPr marL="182880" indent="-182880">
              <a:spcBef>
                <a:spcPts val="300"/>
              </a:spcBef>
            </a:pPr>
            <a:r>
              <a:rPr lang="en-US" sz="1800" dirty="0" smtClean="0"/>
              <a:t>The edges of the tile</a:t>
            </a:r>
            <a:br>
              <a:rPr lang="en-US" sz="1800" dirty="0" smtClean="0"/>
            </a:br>
            <a:r>
              <a:rPr lang="en-US" sz="1800" dirty="0" smtClean="0"/>
              <a:t>and the rounding </a:t>
            </a:r>
            <a:br>
              <a:rPr lang="en-US" sz="1800" dirty="0" smtClean="0"/>
            </a:br>
            <a:r>
              <a:rPr lang="en-US" sz="1800" dirty="0" smtClean="0"/>
              <a:t>radius of the holes</a:t>
            </a:r>
            <a:br>
              <a:rPr lang="en-US" sz="1800" dirty="0" smtClean="0"/>
            </a:br>
            <a:r>
              <a:rPr lang="en-US" sz="1800" dirty="0" smtClean="0"/>
              <a:t>must be carefully</a:t>
            </a:r>
            <a:br>
              <a:rPr lang="en-US" sz="1800" dirty="0" smtClean="0"/>
            </a:br>
            <a:r>
              <a:rPr lang="en-US" sz="1800" dirty="0" smtClean="0"/>
              <a:t>controlled to avoid </a:t>
            </a:r>
            <a:br>
              <a:rPr lang="en-US" sz="1800" dirty="0" smtClean="0"/>
            </a:br>
            <a:r>
              <a:rPr lang="en-US" sz="1800" dirty="0" smtClean="0"/>
              <a:t>local high field.   </a:t>
            </a:r>
          </a:p>
          <a:p>
            <a:endParaRPr lang="en-US" sz="1800"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0B43C8B5-44DB-4EC0-917C-2D36F04D9E71}" type="slidenum">
              <a:rPr lang="en-US" smtClean="0"/>
              <a:t>17</a:t>
            </a:fld>
            <a:endParaRPr lang="en-US"/>
          </a:p>
        </p:txBody>
      </p:sp>
    </p:spTree>
    <p:extLst>
      <p:ext uri="{BB962C8B-B14F-4D97-AF65-F5344CB8AC3E}">
        <p14:creationId xmlns:p14="http://schemas.microsoft.com/office/powerpoint/2010/main" val="30401331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Electrostatic FEA of Ground Plane Features</a:t>
            </a:r>
            <a:endParaRPr lang="en-US" dirty="0"/>
          </a:p>
        </p:txBody>
      </p:sp>
      <p:sp>
        <p:nvSpPr>
          <p:cNvPr id="3" name="Content Placeholder 2"/>
          <p:cNvSpPr>
            <a:spLocks noGrp="1"/>
          </p:cNvSpPr>
          <p:nvPr>
            <p:ph idx="4294967295"/>
          </p:nvPr>
        </p:nvSpPr>
        <p:spPr>
          <a:xfrm>
            <a:off x="457200" y="1143000"/>
            <a:ext cx="8229600" cy="4983163"/>
          </a:xfrm>
          <a:prstGeom prst="rect">
            <a:avLst/>
          </a:prstGeom>
        </p:spPr>
        <p:txBody>
          <a:bodyPr/>
          <a:lstStyle/>
          <a:p>
            <a:endParaRPr lang="en-US" dirty="0"/>
          </a:p>
        </p:txBody>
      </p:sp>
      <p:sp>
        <p:nvSpPr>
          <p:cNvPr id="4" name="Slide Number Placeholder 3"/>
          <p:cNvSpPr>
            <a:spLocks noGrp="1"/>
          </p:cNvSpPr>
          <p:nvPr>
            <p:ph type="sldNum" sz="quarter" idx="4294967295"/>
          </p:nvPr>
        </p:nvSpPr>
        <p:spPr>
          <a:xfrm>
            <a:off x="6553200" y="6356350"/>
            <a:ext cx="2133600" cy="365125"/>
          </a:xfrm>
          <a:prstGeom prst="rect">
            <a:avLst/>
          </a:prstGeom>
        </p:spPr>
        <p:txBody>
          <a:bodyPr/>
          <a:lstStyle/>
          <a:p>
            <a:fld id="{0B43C8B5-44DB-4EC0-917C-2D36F04D9E71}" type="slidenum">
              <a:rPr lang="en-US" smtClean="0"/>
              <a:t>18</a:t>
            </a:fld>
            <a:endParaRPr lang="en-US"/>
          </a:p>
        </p:txBody>
      </p:sp>
      <p:pic>
        <p:nvPicPr>
          <p:cNvPr id="5"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b="8554"/>
          <a:stretch/>
        </p:blipFill>
        <p:spPr bwMode="auto">
          <a:xfrm>
            <a:off x="304800" y="1080655"/>
            <a:ext cx="4038600" cy="230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4419600" y="984633"/>
            <a:ext cx="4419600" cy="1077218"/>
          </a:xfrm>
          <a:prstGeom prst="rect">
            <a:avLst/>
          </a:prstGeom>
          <a:noFill/>
        </p:spPr>
        <p:txBody>
          <a:bodyPr wrap="square" rtlCol="0">
            <a:spAutoFit/>
          </a:bodyPr>
          <a:lstStyle/>
          <a:p>
            <a:r>
              <a:rPr lang="en-US" sz="1600" dirty="0" smtClean="0"/>
              <a:t>180kV over 20cm, 5mm radius of curvature, 1cm gap between tiles, gas pocket 1cm above ground plane bottom surface.  </a:t>
            </a:r>
            <a:br>
              <a:rPr lang="en-US" sz="1600" dirty="0" smtClean="0"/>
            </a:br>
            <a:r>
              <a:rPr lang="en-US" sz="1600" dirty="0" smtClean="0"/>
              <a:t>Max </a:t>
            </a:r>
            <a:r>
              <a:rPr lang="en-US" sz="1600" dirty="0" err="1" smtClean="0"/>
              <a:t>E at</a:t>
            </a:r>
            <a:r>
              <a:rPr lang="en-US" sz="1600" dirty="0" smtClean="0"/>
              <a:t> corner: 18kV/cm</a:t>
            </a:r>
            <a:endParaRPr lang="en-US" sz="1600" dirty="0"/>
          </a:p>
        </p:txBody>
      </p:sp>
      <p:pic>
        <p:nvPicPr>
          <p:cNvPr id="7"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648200" y="3048000"/>
            <a:ext cx="4057650" cy="2564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572000" y="2667000"/>
            <a:ext cx="4116532" cy="584775"/>
          </a:xfrm>
          <a:prstGeom prst="rect">
            <a:avLst/>
          </a:prstGeom>
          <a:noFill/>
        </p:spPr>
        <p:txBody>
          <a:bodyPr wrap="square" rtlCol="0">
            <a:spAutoFit/>
          </a:bodyPr>
          <a:lstStyle/>
          <a:p>
            <a:pPr algn="r"/>
            <a:r>
              <a:rPr lang="en-US" sz="1600" dirty="0" smtClean="0"/>
              <a:t>Gas pocket 1cm above bottom of ground plane.  Max E field &lt;2kV/cm</a:t>
            </a:r>
            <a:endParaRPr lang="en-US" sz="1600" dirty="0"/>
          </a:p>
        </p:txBody>
      </p:sp>
      <p:cxnSp>
        <p:nvCxnSpPr>
          <p:cNvPr id="10" name="Straight Arrow Connector 9"/>
          <p:cNvCxnSpPr/>
          <p:nvPr/>
        </p:nvCxnSpPr>
        <p:spPr>
          <a:xfrm flipH="1">
            <a:off x="7010400" y="3175575"/>
            <a:ext cx="381000" cy="1091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2"/>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04800" y="3629440"/>
            <a:ext cx="3810000" cy="2611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3823855" y="5612939"/>
            <a:ext cx="5257800"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smtClean="0"/>
              <a:t>10mm holes at 15mm center, square pattern, 1mm thick</a:t>
            </a:r>
          </a:p>
          <a:p>
            <a:pPr marL="285750" indent="-285750">
              <a:buFont typeface="Arial" panose="020B0604020202020204" pitchFamily="34" charset="0"/>
              <a:buChar char="•"/>
            </a:pPr>
            <a:r>
              <a:rPr lang="en-US" sz="1600" dirty="0" smtClean="0"/>
              <a:t>4 rounding radii: 0.8mm, 0.4mm, 0.2mm, 0.1mm</a:t>
            </a:r>
          </a:p>
          <a:p>
            <a:pPr marL="285750" indent="-285750">
              <a:buFont typeface="Arial" panose="020B0604020202020204" pitchFamily="34" charset="0"/>
              <a:buChar char="•"/>
            </a:pPr>
            <a:r>
              <a:rPr lang="en-US" sz="1600" dirty="0" smtClean="0"/>
              <a:t>Max. E field at R=0.1mm hole is about 30kV/cm </a:t>
            </a:r>
          </a:p>
        </p:txBody>
      </p:sp>
    </p:spTree>
    <p:extLst>
      <p:ext uri="{BB962C8B-B14F-4D97-AF65-F5344CB8AC3E}">
        <p14:creationId xmlns:p14="http://schemas.microsoft.com/office/powerpoint/2010/main" val="2954439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dirty="0" smtClean="0"/>
              <a:t>The Conceptual Design of the Beam Plug </a:t>
            </a:r>
            <a:endParaRPr lang="en-US" dirty="0"/>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491320" y="2158751"/>
            <a:ext cx="6743692" cy="4102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19</a:t>
            </a:fld>
            <a:endParaRPr lang="en-US" dirty="0"/>
          </a:p>
        </p:txBody>
      </p:sp>
      <p:sp>
        <p:nvSpPr>
          <p:cNvPr id="4" name="TextBox 3"/>
          <p:cNvSpPr txBox="1"/>
          <p:nvPr/>
        </p:nvSpPr>
        <p:spPr>
          <a:xfrm>
            <a:off x="457200" y="838200"/>
            <a:ext cx="8307587" cy="1200329"/>
          </a:xfrm>
          <a:prstGeom prst="rect">
            <a:avLst/>
          </a:prstGeom>
          <a:noFill/>
        </p:spPr>
        <p:txBody>
          <a:bodyPr wrap="square" rtlCol="0">
            <a:spAutoFit/>
          </a:bodyPr>
          <a:lstStyle/>
          <a:p>
            <a:pPr marL="285750" indent="-285750">
              <a:buFont typeface="Arial" panose="020B0604020202020204" pitchFamily="34" charset="0"/>
              <a:buChar char="•"/>
            </a:pPr>
            <a:r>
              <a:rPr lang="en-US" dirty="0" smtClean="0"/>
              <a:t>The beam plug is constructed from a fiberglass can filled with nitrogen gas (pressure balanced in </a:t>
            </a:r>
            <a:r>
              <a:rPr lang="en-US" dirty="0" err="1" smtClean="0"/>
              <a:t>LAr</a:t>
            </a:r>
            <a:r>
              <a:rPr lang="en-US" dirty="0" smtClean="0"/>
              <a:t>)</a:t>
            </a:r>
          </a:p>
          <a:p>
            <a:pPr marL="285750" indent="-285750">
              <a:buFont typeface="Arial" panose="020B0604020202020204" pitchFamily="34" charset="0"/>
              <a:buChar char="•"/>
            </a:pPr>
            <a:r>
              <a:rPr lang="en-US" dirty="0" smtClean="0"/>
              <a:t>It will have field shaping electrodes both on the beam exit window surface, and the cylindrical surface of the can (FC to cryostat wall) </a:t>
            </a:r>
            <a:endParaRPr lang="en-US" dirty="0"/>
          </a:p>
        </p:txBody>
      </p:sp>
    </p:spTree>
    <p:extLst>
      <p:ext uri="{BB962C8B-B14F-4D97-AF65-F5344CB8AC3E}">
        <p14:creationId xmlns:p14="http://schemas.microsoft.com/office/powerpoint/2010/main" val="3316798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Outline</a:t>
            </a:r>
            <a:endParaRPr lang="en-US" dirty="0"/>
          </a:p>
        </p:txBody>
      </p:sp>
      <p:sp>
        <p:nvSpPr>
          <p:cNvPr id="5" name="Content Placeholder 4"/>
          <p:cNvSpPr>
            <a:spLocks noGrp="1"/>
          </p:cNvSpPr>
          <p:nvPr>
            <p:ph idx="11"/>
          </p:nvPr>
        </p:nvSpPr>
        <p:spPr/>
        <p:txBody>
          <a:bodyPr/>
          <a:lstStyle/>
          <a:p>
            <a:pPr>
              <a:spcBef>
                <a:spcPts val="1200"/>
              </a:spcBef>
            </a:pPr>
            <a:r>
              <a:rPr lang="en-US" dirty="0" smtClean="0"/>
              <a:t>Scope of the CPA/FC/HV System</a:t>
            </a:r>
          </a:p>
          <a:p>
            <a:pPr>
              <a:spcBef>
                <a:spcPts val="1200"/>
              </a:spcBef>
            </a:pPr>
            <a:r>
              <a:rPr lang="en-US" dirty="0" smtClean="0"/>
              <a:t>Resistive CPA</a:t>
            </a:r>
          </a:p>
          <a:p>
            <a:pPr>
              <a:spcBef>
                <a:spcPts val="1200"/>
              </a:spcBef>
            </a:pPr>
            <a:r>
              <a:rPr lang="en-US" dirty="0" smtClean="0"/>
              <a:t>Modular Field Cage with Metal Profiles</a:t>
            </a:r>
          </a:p>
          <a:p>
            <a:pPr>
              <a:spcBef>
                <a:spcPts val="1200"/>
              </a:spcBef>
            </a:pPr>
            <a:r>
              <a:rPr lang="en-US" dirty="0" smtClean="0"/>
              <a:t>HV Components</a:t>
            </a:r>
          </a:p>
          <a:p>
            <a:pPr>
              <a:spcBef>
                <a:spcPts val="1200"/>
              </a:spcBef>
            </a:pPr>
            <a:r>
              <a:rPr lang="en-US" dirty="0" smtClean="0"/>
              <a:t>Summary</a:t>
            </a:r>
            <a:endParaRPr lang="en-US" dirty="0"/>
          </a:p>
        </p:txBody>
      </p:sp>
    </p:spTree>
    <p:extLst>
      <p:ext uri="{BB962C8B-B14F-4D97-AF65-F5344CB8AC3E}">
        <p14:creationId xmlns:p14="http://schemas.microsoft.com/office/powerpoint/2010/main" val="24848910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4294967295"/>
          </p:nvPr>
        </p:nvSpPr>
        <p:spPr>
          <a:xfrm>
            <a:off x="83860" y="6527853"/>
            <a:ext cx="1129908" cy="248671"/>
          </a:xfrm>
          <a:prstGeom prst="rect">
            <a:avLst/>
          </a:prstGeom>
        </p:spPr>
        <p:txBody>
          <a:bodyPr/>
          <a:lstStyle/>
          <a:p>
            <a:r>
              <a:rPr lang="en-US" smtClean="0"/>
              <a:t>4/20/2016</a:t>
            </a:r>
            <a:endParaRPr lang="en-US" dirty="0"/>
          </a:p>
        </p:txBody>
      </p:sp>
      <p:sp>
        <p:nvSpPr>
          <p:cNvPr id="4" name="Slide Number Placeholder 3"/>
          <p:cNvSpPr>
            <a:spLocks noGrp="1"/>
          </p:cNvSpPr>
          <p:nvPr>
            <p:ph type="sldNum" sz="quarter" idx="4294967295"/>
          </p:nvPr>
        </p:nvSpPr>
        <p:spPr>
          <a:xfrm>
            <a:off x="8282841" y="6497247"/>
            <a:ext cx="804964" cy="324230"/>
          </a:xfrm>
          <a:prstGeom prst="rect">
            <a:avLst/>
          </a:prstGeom>
        </p:spPr>
        <p:txBody>
          <a:bodyPr/>
          <a:lstStyle/>
          <a:p>
            <a:fld id="{2E6C8CC7-F89C-4B6E-BAFB-786CF2D0A6EA}" type="slidenum">
              <a:rPr lang="en-US" smtClean="0"/>
              <a:pPr/>
              <a:t>20</a:t>
            </a:fld>
            <a:endParaRPr lang="en-US"/>
          </a:p>
        </p:txBody>
      </p:sp>
      <p:sp>
        <p:nvSpPr>
          <p:cNvPr id="5" name="Title 4"/>
          <p:cNvSpPr>
            <a:spLocks noGrp="1"/>
          </p:cNvSpPr>
          <p:nvPr>
            <p:ph type="title"/>
          </p:nvPr>
        </p:nvSpPr>
        <p:spPr/>
        <p:txBody>
          <a:bodyPr/>
          <a:lstStyle/>
          <a:p>
            <a:r>
              <a:rPr lang="en-US" dirty="0" smtClean="0"/>
              <a:t>Field Cage Mockup @ SBU</a:t>
            </a:r>
            <a:endParaRPr lang="en-US" dirty="0"/>
          </a:p>
        </p:txBody>
      </p:sp>
      <p:sp>
        <p:nvSpPr>
          <p:cNvPr id="6" name="Content Placeholder 5"/>
          <p:cNvSpPr>
            <a:spLocks noGrp="1"/>
          </p:cNvSpPr>
          <p:nvPr>
            <p:ph idx="4294967295"/>
          </p:nvPr>
        </p:nvSpPr>
        <p:spPr>
          <a:xfrm>
            <a:off x="189738" y="1011792"/>
            <a:ext cx="8767420" cy="5004959"/>
          </a:xfrm>
          <a:prstGeom prst="rect">
            <a:avLst/>
          </a:prstGeom>
        </p:spPr>
        <p:txBody>
          <a:bodyPr>
            <a:normAutofit/>
          </a:bodyPr>
          <a:lstStyle/>
          <a:p>
            <a:r>
              <a:rPr lang="en-US" sz="2400" dirty="0" smtClean="0"/>
              <a:t>A full scale </a:t>
            </a:r>
            <a:r>
              <a:rPr lang="en-US" sz="2400" dirty="0" err="1" smtClean="0"/>
              <a:t>ProtoDUNE</a:t>
            </a:r>
            <a:r>
              <a:rPr lang="en-US" sz="2400" dirty="0" smtClean="0"/>
              <a:t> top/bottom field cage mechanical mockup is being constructed at SBU.</a:t>
            </a:r>
          </a:p>
          <a:p>
            <a:r>
              <a:rPr lang="en-US" sz="2400" dirty="0" smtClean="0"/>
              <a:t>2.3m wide x 3.6m long (2.5m + 1.1m sections to accommodate change in drift length) </a:t>
            </a:r>
          </a:p>
        </p:txBody>
      </p: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43820" y="2852537"/>
            <a:ext cx="7871680" cy="3347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0330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WA105 HV Feedthrough Design</a:t>
            </a:r>
            <a:endParaRPr lang="en-US" dirty="0"/>
          </a:p>
        </p:txBody>
      </p:sp>
      <p:sp>
        <p:nvSpPr>
          <p:cNvPr id="9" name="Content Placeholder 8"/>
          <p:cNvSpPr>
            <a:spLocks noGrp="1"/>
          </p:cNvSpPr>
          <p:nvPr>
            <p:ph idx="11"/>
          </p:nvPr>
        </p:nvSpPr>
        <p:spPr/>
        <p:txBody>
          <a:bodyPr/>
          <a:lstStyle/>
          <a:p>
            <a:endParaRPr lang="en-US" dirty="0"/>
          </a:p>
        </p:txBody>
      </p:sp>
      <p:grpSp>
        <p:nvGrpSpPr>
          <p:cNvPr id="22" name="Group 21"/>
          <p:cNvGrpSpPr/>
          <p:nvPr/>
        </p:nvGrpSpPr>
        <p:grpSpPr>
          <a:xfrm>
            <a:off x="1049263" y="1054416"/>
            <a:ext cx="6670198" cy="5269302"/>
            <a:chOff x="368687" y="0"/>
            <a:chExt cx="8670080" cy="6849162"/>
          </a:xfrm>
        </p:grpSpPr>
        <p:pic>
          <p:nvPicPr>
            <p:cNvPr id="10" name="Picture 9"/>
            <p:cNvPicPr>
              <a:picLocks noChangeAspect="1"/>
            </p:cNvPicPr>
            <p:nvPr/>
          </p:nvPicPr>
          <p:blipFill rotWithShape="1">
            <a:blip r:embed="rId2" cstate="screen">
              <a:extLst>
                <a:ext uri="{28A0092B-C50C-407E-A947-70E740481C1C}">
                  <a14:useLocalDpi xmlns:a14="http://schemas.microsoft.com/office/drawing/2010/main" val="0"/>
                </a:ext>
              </a:extLst>
            </a:blip>
            <a:srcRect l="43375" t="10957" r="43631" b="10658"/>
            <a:stretch/>
          </p:blipFill>
          <p:spPr>
            <a:xfrm>
              <a:off x="3589366" y="90505"/>
              <a:ext cx="746125" cy="6751648"/>
            </a:xfrm>
            <a:prstGeom prst="rect">
              <a:avLst/>
            </a:prstGeom>
          </p:spPr>
        </p:pic>
        <p:pic>
          <p:nvPicPr>
            <p:cNvPr id="11" name="Picture 10"/>
            <p:cNvPicPr>
              <a:picLocks noChangeAspect="1"/>
            </p:cNvPicPr>
            <p:nvPr/>
          </p:nvPicPr>
          <p:blipFill rotWithShape="1">
            <a:blip r:embed="rId3" cstate="screen">
              <a:extLst>
                <a:ext uri="{28A0092B-C50C-407E-A947-70E740481C1C}">
                  <a14:useLocalDpi xmlns:a14="http://schemas.microsoft.com/office/drawing/2010/main" val="0"/>
                </a:ext>
              </a:extLst>
            </a:blip>
            <a:srcRect l="45241" t="11822" r="45238" b="76181"/>
            <a:stretch/>
          </p:blipFill>
          <p:spPr>
            <a:xfrm>
              <a:off x="1862549" y="159974"/>
              <a:ext cx="1479708" cy="2796711"/>
            </a:xfrm>
            <a:prstGeom prst="rect">
              <a:avLst/>
            </a:prstGeom>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val="0"/>
                </a:ext>
              </a:extLst>
            </a:blip>
            <a:srcRect l="44428" t="72166" r="44887" b="12781"/>
            <a:stretch/>
          </p:blipFill>
          <p:spPr>
            <a:xfrm>
              <a:off x="1749239" y="2991509"/>
              <a:ext cx="1646340" cy="3479430"/>
            </a:xfrm>
            <a:prstGeom prst="rect">
              <a:avLst/>
            </a:prstGeom>
          </p:spPr>
        </p:pic>
        <p:cxnSp>
          <p:nvCxnSpPr>
            <p:cNvPr id="13" name="Straight Connector 12"/>
            <p:cNvCxnSpPr/>
            <p:nvPr/>
          </p:nvCxnSpPr>
          <p:spPr>
            <a:xfrm>
              <a:off x="1869215" y="2956684"/>
              <a:ext cx="1433049" cy="0"/>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863661" y="3006010"/>
              <a:ext cx="1433049" cy="0"/>
            </a:xfrm>
            <a:prstGeom prst="line">
              <a:avLst/>
            </a:prstGeom>
            <a:ln w="25400">
              <a:solidFill>
                <a:srgbClr val="FF0000"/>
              </a:solidFill>
              <a:prstDash val="lgDash"/>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5" cstate="screen">
              <a:extLst>
                <a:ext uri="{28A0092B-C50C-407E-A947-70E740481C1C}">
                  <a14:useLocalDpi xmlns:a14="http://schemas.microsoft.com/office/drawing/2010/main" val="0"/>
                </a:ext>
              </a:extLst>
            </a:blip>
            <a:srcRect l="31528" t="206" r="25590" b="4725"/>
            <a:stretch/>
          </p:blipFill>
          <p:spPr>
            <a:xfrm>
              <a:off x="6464375" y="0"/>
              <a:ext cx="2574392" cy="6849162"/>
            </a:xfrm>
            <a:prstGeom prst="rect">
              <a:avLst/>
            </a:prstGeom>
          </p:spPr>
        </p:pic>
        <p:sp>
          <p:nvSpPr>
            <p:cNvPr id="18" name="TextBox 17"/>
            <p:cNvSpPr txBox="1"/>
            <p:nvPr/>
          </p:nvSpPr>
          <p:spPr>
            <a:xfrm>
              <a:off x="368687" y="1727897"/>
              <a:ext cx="1498019" cy="688289"/>
            </a:xfrm>
            <a:prstGeom prst="rect">
              <a:avLst/>
            </a:prstGeom>
            <a:noFill/>
            <a:ln w="25400">
              <a:noFill/>
            </a:ln>
          </p:spPr>
          <p:txBody>
            <a:bodyPr wrap="square" lIns="87270" tIns="43636" rIns="87270" bIns="43636" rtlCol="0">
              <a:spAutoFit/>
            </a:bodyPr>
            <a:lstStyle/>
            <a:p>
              <a:pPr>
                <a:spcBef>
                  <a:spcPts val="631"/>
                </a:spcBef>
              </a:pPr>
              <a:r>
                <a:rPr lang="en-US" sz="1300" dirty="0">
                  <a:effectLst>
                    <a:outerShdw blurRad="50800" dist="38100" dir="2700000" algn="tl" rotWithShape="0">
                      <a:prstClr val="black">
                        <a:alpha val="40000"/>
                      </a:prstClr>
                    </a:outerShdw>
                  </a:effectLst>
                  <a:latin typeface="Swis721 BT" panose="020B0504020202020204" pitchFamily="34" charset="0"/>
                </a:rPr>
                <a:t>HVFT for 300kV with Rogowsky profile electrodes</a:t>
              </a:r>
              <a:endParaRPr lang="en-US" sz="1100" dirty="0">
                <a:latin typeface="Swis721 BT" panose="020B0504020202020204" pitchFamily="34" charset="0"/>
              </a:endParaRPr>
            </a:p>
          </p:txBody>
        </p:sp>
        <p:pic>
          <p:nvPicPr>
            <p:cNvPr id="19" name="Picture 18"/>
            <p:cNvPicPr>
              <a:picLocks noChangeAspect="1"/>
            </p:cNvPicPr>
            <p:nvPr/>
          </p:nvPicPr>
          <p:blipFill rotWithShape="1">
            <a:blip r:embed="rId6"/>
            <a:srcRect l="8957" t="33201" r="60259" b="44829"/>
            <a:stretch/>
          </p:blipFill>
          <p:spPr>
            <a:xfrm rot="5400000">
              <a:off x="2009204" y="2700156"/>
              <a:ext cx="6598917" cy="1226424"/>
            </a:xfrm>
            <a:prstGeom prst="rect">
              <a:avLst/>
            </a:prstGeom>
          </p:spPr>
        </p:pic>
      </p:grpSp>
      <p:sp>
        <p:nvSpPr>
          <p:cNvPr id="2" name="Slide Number Placeholder 1"/>
          <p:cNvSpPr>
            <a:spLocks noGrp="1"/>
          </p:cNvSpPr>
          <p:nvPr>
            <p:ph type="sldNum" sz="quarter" idx="4"/>
          </p:nvPr>
        </p:nvSpPr>
        <p:spPr/>
        <p:txBody>
          <a:bodyPr/>
          <a:lstStyle/>
          <a:p>
            <a:pPr>
              <a:defRPr/>
            </a:pPr>
            <a:fld id="{0C39C72E-2A13-EB4D-AD45-6D4E6ACAED8D}" type="slidenum">
              <a:rPr lang="en-US" smtClean="0"/>
              <a:pPr>
                <a:defRPr/>
              </a:pPr>
              <a:t>21</a:t>
            </a:fld>
            <a:endParaRPr lang="en-US" dirty="0"/>
          </a:p>
        </p:txBody>
      </p:sp>
    </p:spTree>
    <p:extLst>
      <p:ext uri="{BB962C8B-B14F-4D97-AF65-F5344CB8AC3E}">
        <p14:creationId xmlns:p14="http://schemas.microsoft.com/office/powerpoint/2010/main" val="27771202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00FF"/>
                </a:solidFill>
              </a:rPr>
              <a:t>Proposed design of DUNE HV </a:t>
            </a:r>
            <a:r>
              <a:rPr lang="en-US" b="1" dirty="0" smtClean="0">
                <a:solidFill>
                  <a:srgbClr val="0000FF"/>
                </a:solidFill>
              </a:rPr>
              <a:t>FT (UCLA)</a:t>
            </a:r>
            <a:endParaRPr lang="en-US" dirty="0"/>
          </a:p>
        </p:txBody>
      </p:sp>
      <p:pic>
        <p:nvPicPr>
          <p:cNvPr id="6" name="Picture 5" descr="Screen Shot 2015-05-10 at 6.57.0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857" y="1118081"/>
            <a:ext cx="7946571" cy="4951732"/>
          </a:xfrm>
          <a:prstGeom prst="rect">
            <a:avLst/>
          </a:prstGeom>
        </p:spPr>
      </p:pic>
      <p:pic>
        <p:nvPicPr>
          <p:cNvPr id="7" name="Picture 6" descr="Screen Shot 2015-05-10 at 6.55.42 PM.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14384354">
            <a:off x="5462590" y="1593514"/>
            <a:ext cx="2144556" cy="4790262"/>
          </a:xfrm>
          <a:prstGeom prst="rect">
            <a:avLst/>
          </a:prstGeom>
        </p:spPr>
      </p:pic>
      <p:sp>
        <p:nvSpPr>
          <p:cNvPr id="8" name="TextBox 7"/>
          <p:cNvSpPr txBox="1"/>
          <p:nvPr/>
        </p:nvSpPr>
        <p:spPr>
          <a:xfrm>
            <a:off x="81643" y="1055441"/>
            <a:ext cx="6331857" cy="1754327"/>
          </a:xfrm>
          <a:prstGeom prst="rect">
            <a:avLst/>
          </a:prstGeom>
          <a:noFill/>
        </p:spPr>
        <p:txBody>
          <a:bodyPr wrap="square" rtlCol="0">
            <a:spAutoFit/>
          </a:bodyPr>
          <a:lstStyle/>
          <a:p>
            <a:r>
              <a:rPr lang="en-US" b="1" dirty="0"/>
              <a:t>T</a:t>
            </a:r>
            <a:r>
              <a:rPr lang="en-US" b="1" dirty="0" smtClean="0"/>
              <a:t>otal length: 3 meters (30 inch airside, 88 inch argon side) </a:t>
            </a:r>
          </a:p>
          <a:p>
            <a:r>
              <a:rPr lang="en-US" b="1" dirty="0" smtClean="0">
                <a:solidFill>
                  <a:srgbClr val="0000FF"/>
                </a:solidFill>
              </a:rPr>
              <a:t>UHMW-PE Insulation: OD= 4in, ID = 0.75 inch</a:t>
            </a:r>
          </a:p>
          <a:p>
            <a:r>
              <a:rPr lang="en-US" b="1" dirty="0" smtClean="0"/>
              <a:t>OD Stainless steel tube precision bored by gun barrel drilling company</a:t>
            </a:r>
          </a:p>
          <a:p>
            <a:r>
              <a:rPr lang="en-US" b="1" dirty="0" smtClean="0">
                <a:solidFill>
                  <a:srgbClr val="0000FF"/>
                </a:solidFill>
              </a:rPr>
              <a:t>UHMW-PE ID drilled by same same company</a:t>
            </a:r>
          </a:p>
          <a:p>
            <a:r>
              <a:rPr lang="en-US" b="1" dirty="0" smtClean="0"/>
              <a:t>Inner conductor using solid core to avoid gas pockets:</a:t>
            </a:r>
            <a:endParaRPr lang="en-US" b="1" dirty="0"/>
          </a:p>
        </p:txBody>
      </p:sp>
      <p:sp>
        <p:nvSpPr>
          <p:cNvPr id="9" name="TextBox 8"/>
          <p:cNvSpPr txBox="1"/>
          <p:nvPr/>
        </p:nvSpPr>
        <p:spPr>
          <a:xfrm>
            <a:off x="-1" y="5710545"/>
            <a:ext cx="4136572" cy="707886"/>
          </a:xfrm>
          <a:prstGeom prst="rect">
            <a:avLst/>
          </a:prstGeom>
          <a:noFill/>
        </p:spPr>
        <p:txBody>
          <a:bodyPr wrap="square" rtlCol="0">
            <a:spAutoFit/>
          </a:bodyPr>
          <a:lstStyle/>
          <a:p>
            <a:pPr algn="ctr"/>
            <a:r>
              <a:rPr lang="en-US" sz="2000" b="1" dirty="0" smtClean="0"/>
              <a:t>Cable plug scaled from</a:t>
            </a:r>
          </a:p>
          <a:p>
            <a:pPr algn="ctr"/>
            <a:r>
              <a:rPr lang="en-US" sz="2000" b="1" dirty="0" smtClean="0"/>
              <a:t>existing plug design (not shown)</a:t>
            </a:r>
            <a:endParaRPr lang="en-US" sz="2000" b="1" dirty="0"/>
          </a:p>
        </p:txBody>
      </p:sp>
      <p:sp>
        <p:nvSpPr>
          <p:cNvPr id="10" name="TextBox 9"/>
          <p:cNvSpPr txBox="1"/>
          <p:nvPr/>
        </p:nvSpPr>
        <p:spPr>
          <a:xfrm rot="19774224">
            <a:off x="6337522" y="4069234"/>
            <a:ext cx="2453304" cy="338554"/>
          </a:xfrm>
          <a:prstGeom prst="rect">
            <a:avLst/>
          </a:prstGeom>
          <a:noFill/>
        </p:spPr>
        <p:txBody>
          <a:bodyPr wrap="square" rtlCol="0">
            <a:spAutoFit/>
          </a:bodyPr>
          <a:lstStyle/>
          <a:p>
            <a:pPr algn="ctr"/>
            <a:r>
              <a:rPr lang="en-US" sz="1600" b="1" dirty="0" smtClean="0">
                <a:solidFill>
                  <a:srgbClr val="0000FF"/>
                </a:solidFill>
              </a:rPr>
              <a:t>8 inch long grooved tip</a:t>
            </a:r>
            <a:endParaRPr lang="en-US" sz="1600" b="1" dirty="0">
              <a:solidFill>
                <a:srgbClr val="0000FF"/>
              </a:solidFill>
            </a:endParaRPr>
          </a:p>
        </p:txBody>
      </p:sp>
      <p:sp>
        <p:nvSpPr>
          <p:cNvPr id="11" name="TextBox 10"/>
          <p:cNvSpPr txBox="1"/>
          <p:nvPr/>
        </p:nvSpPr>
        <p:spPr>
          <a:xfrm>
            <a:off x="5425910" y="5667064"/>
            <a:ext cx="2157803" cy="369332"/>
          </a:xfrm>
          <a:prstGeom prst="rect">
            <a:avLst/>
          </a:prstGeom>
          <a:noFill/>
          <a:ln w="38100" cmpd="sng">
            <a:solidFill>
              <a:srgbClr val="FF6600"/>
            </a:solidFill>
          </a:ln>
        </p:spPr>
        <p:txBody>
          <a:bodyPr wrap="square" rtlCol="0">
            <a:spAutoFit/>
          </a:bodyPr>
          <a:lstStyle/>
          <a:p>
            <a:r>
              <a:rPr lang="en-US" dirty="0" smtClean="0"/>
              <a:t>Integrated guide ring</a:t>
            </a:r>
            <a:endParaRPr lang="en-US" dirty="0"/>
          </a:p>
        </p:txBody>
      </p:sp>
      <p:cxnSp>
        <p:nvCxnSpPr>
          <p:cNvPr id="12" name="Straight Arrow Connector 11"/>
          <p:cNvCxnSpPr>
            <a:stCxn id="11" idx="0"/>
          </p:cNvCxnSpPr>
          <p:nvPr/>
        </p:nvCxnSpPr>
        <p:spPr>
          <a:xfrm flipH="1" flipV="1">
            <a:off x="6486071" y="4907643"/>
            <a:ext cx="18741" cy="759421"/>
          </a:xfrm>
          <a:prstGeom prst="straightConnector1">
            <a:avLst/>
          </a:prstGeom>
          <a:ln w="38100" cmpd="sng">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19828363">
            <a:off x="1770492" y="3277824"/>
            <a:ext cx="1534030" cy="646331"/>
          </a:xfrm>
          <a:prstGeom prst="rect">
            <a:avLst/>
          </a:prstGeom>
          <a:noFill/>
          <a:ln w="38100" cmpd="sng">
            <a:solidFill>
              <a:srgbClr val="FF6600"/>
            </a:solidFill>
          </a:ln>
        </p:spPr>
        <p:txBody>
          <a:bodyPr wrap="square" rtlCol="0">
            <a:spAutoFit/>
          </a:bodyPr>
          <a:lstStyle/>
          <a:p>
            <a:pPr algn="ctr"/>
            <a:r>
              <a:rPr lang="en-US" b="1" dirty="0" smtClean="0">
                <a:solidFill>
                  <a:srgbClr val="0000FF"/>
                </a:solidFill>
              </a:rPr>
              <a:t>10 inch long</a:t>
            </a:r>
          </a:p>
          <a:p>
            <a:pPr algn="ctr"/>
            <a:r>
              <a:rPr lang="en-US" b="1" dirty="0" err="1" smtClean="0">
                <a:solidFill>
                  <a:srgbClr val="0000FF"/>
                </a:solidFill>
              </a:rPr>
              <a:t>cryo</a:t>
            </a:r>
            <a:r>
              <a:rPr lang="en-US" b="1" dirty="0" smtClean="0">
                <a:solidFill>
                  <a:srgbClr val="0000FF"/>
                </a:solidFill>
              </a:rPr>
              <a:t>-fit seal</a:t>
            </a:r>
            <a:endParaRPr lang="en-US" b="1" dirty="0">
              <a:solidFill>
                <a:srgbClr val="0000FF"/>
              </a:solidFill>
            </a:endParaRPr>
          </a:p>
        </p:txBody>
      </p:sp>
      <p:sp>
        <p:nvSpPr>
          <p:cNvPr id="14" name="Right Brace 13"/>
          <p:cNvSpPr/>
          <p:nvPr/>
        </p:nvSpPr>
        <p:spPr>
          <a:xfrm rot="14345457">
            <a:off x="2660402" y="3641562"/>
            <a:ext cx="350674" cy="738086"/>
          </a:xfrm>
          <a:prstGeom prst="rightBrace">
            <a:avLst/>
          </a:prstGeom>
          <a:ln w="57150" cmpd="sng">
            <a:solidFill>
              <a:srgbClr val="FF66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Slide Number Placeholder 3"/>
          <p:cNvSpPr>
            <a:spLocks noGrp="1"/>
          </p:cNvSpPr>
          <p:nvPr>
            <p:ph type="sldNum" sz="quarter" idx="4"/>
          </p:nvPr>
        </p:nvSpPr>
        <p:spPr/>
        <p:txBody>
          <a:bodyPr/>
          <a:lstStyle/>
          <a:p>
            <a:pPr>
              <a:defRPr/>
            </a:pPr>
            <a:fld id="{0C39C72E-2A13-EB4D-AD45-6D4E6ACAED8D}" type="slidenum">
              <a:rPr lang="en-US" smtClean="0"/>
              <a:pPr>
                <a:defRPr/>
              </a:pPr>
              <a:t>22</a:t>
            </a:fld>
            <a:endParaRPr lang="en-US" dirty="0"/>
          </a:p>
        </p:txBody>
      </p:sp>
    </p:spTree>
    <p:extLst>
      <p:ext uri="{BB962C8B-B14F-4D97-AF65-F5344CB8AC3E}">
        <p14:creationId xmlns:p14="http://schemas.microsoft.com/office/powerpoint/2010/main" val="11523029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455636" y="1657630"/>
            <a:ext cx="6227990" cy="4526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Autofit/>
          </a:bodyPr>
          <a:lstStyle/>
          <a:p>
            <a:r>
              <a:rPr lang="en-US" sz="3200" dirty="0" smtClean="0"/>
              <a:t>Surface Field Near the HV Feedthrough</a:t>
            </a:r>
            <a:endParaRPr lang="en-US" sz="3200" dirty="0"/>
          </a:p>
        </p:txBody>
      </p:sp>
      <p:sp>
        <p:nvSpPr>
          <p:cNvPr id="3" name="Content Placeholder 2"/>
          <p:cNvSpPr>
            <a:spLocks noGrp="1"/>
          </p:cNvSpPr>
          <p:nvPr>
            <p:ph idx="11"/>
          </p:nvPr>
        </p:nvSpPr>
        <p:spPr>
          <a:xfrm>
            <a:off x="477172" y="1114232"/>
            <a:ext cx="8232771" cy="5070302"/>
          </a:xfrm>
        </p:spPr>
        <p:txBody>
          <a:bodyPr>
            <a:normAutofit/>
          </a:bodyPr>
          <a:lstStyle/>
          <a:p>
            <a:r>
              <a:rPr lang="en-US" sz="1800" dirty="0" smtClean="0"/>
              <a:t>Wall to FC distance 1m, FT center to FC: 44cm, FT shield rim lined up with ground plane.</a:t>
            </a:r>
          </a:p>
        </p:txBody>
      </p:sp>
      <p:sp>
        <p:nvSpPr>
          <p:cNvPr id="4" name="Slide Number Placeholder 3"/>
          <p:cNvSpPr>
            <a:spLocks noGrp="1"/>
          </p:cNvSpPr>
          <p:nvPr>
            <p:ph type="sldNum" sz="quarter" idx="4"/>
          </p:nvPr>
        </p:nvSpPr>
        <p:spPr/>
        <p:txBody>
          <a:bodyPr/>
          <a:lstStyle/>
          <a:p>
            <a:pPr>
              <a:defRPr/>
            </a:pPr>
            <a:fld id="{0C39C72E-2A13-EB4D-AD45-6D4E6ACAED8D}" type="slidenum">
              <a:rPr lang="en-US" smtClean="0"/>
              <a:pPr>
                <a:defRPr/>
              </a:pPr>
              <a:t>23</a:t>
            </a:fld>
            <a:endParaRPr lang="en-US" dirty="0"/>
          </a:p>
        </p:txBody>
      </p:sp>
    </p:spTree>
    <p:extLst>
      <p:ext uri="{BB962C8B-B14F-4D97-AF65-F5344CB8AC3E}">
        <p14:creationId xmlns:p14="http://schemas.microsoft.com/office/powerpoint/2010/main" val="17683521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HV System Filtering Requirements</a:t>
            </a:r>
            <a:endParaRPr lang="en-US" sz="3200" dirty="0"/>
          </a:p>
        </p:txBody>
      </p:sp>
      <p:sp>
        <p:nvSpPr>
          <p:cNvPr id="3" name="Content Placeholder 2"/>
          <p:cNvSpPr>
            <a:spLocks noGrp="1"/>
          </p:cNvSpPr>
          <p:nvPr>
            <p:ph idx="11"/>
          </p:nvPr>
        </p:nvSpPr>
        <p:spPr>
          <a:xfrm>
            <a:off x="477172" y="1114232"/>
            <a:ext cx="8232771" cy="5070302"/>
          </a:xfrm>
        </p:spPr>
        <p:txBody>
          <a:bodyPr>
            <a:normAutofit/>
          </a:bodyPr>
          <a:lstStyle/>
          <a:p>
            <a:r>
              <a:rPr lang="en-US" sz="1800" dirty="0" smtClean="0"/>
              <a:t>The </a:t>
            </a:r>
            <a:r>
              <a:rPr lang="en-US" sz="1800" dirty="0" err="1" smtClean="0"/>
              <a:t>Heinzinger</a:t>
            </a:r>
            <a:r>
              <a:rPr lang="en-US" sz="1800" dirty="0" smtClean="0"/>
              <a:t> </a:t>
            </a:r>
            <a:r>
              <a:rPr lang="en-US" sz="1800" dirty="0" err="1" smtClean="0"/>
              <a:t>PNChp</a:t>
            </a:r>
            <a:r>
              <a:rPr lang="en-US" sz="1800" dirty="0" smtClean="0"/>
              <a:t> power supply has a ripple spec of 10</a:t>
            </a:r>
            <a:r>
              <a:rPr lang="en-US" sz="1800" baseline="30000" dirty="0" smtClean="0"/>
              <a:t>-5</a:t>
            </a:r>
            <a:r>
              <a:rPr lang="en-US" sz="1800" dirty="0" smtClean="0"/>
              <a:t>.  In order not to inject significant charge to the ASIC (&lt;100e ENC), we need to have a filter network between the power supply and the HV feedthrough with an attenuation factor of &gt;2000 at the ripple frequencies. </a:t>
            </a:r>
          </a:p>
        </p:txBody>
      </p:sp>
      <p:graphicFrame>
        <p:nvGraphicFramePr>
          <p:cNvPr id="7" name="Table 6"/>
          <p:cNvGraphicFramePr>
            <a:graphicFrameLocks noGrp="1"/>
          </p:cNvGraphicFramePr>
          <p:nvPr>
            <p:extLst>
              <p:ext uri="{D42A27DB-BD31-4B8C-83A1-F6EECF244321}">
                <p14:modId xmlns:p14="http://schemas.microsoft.com/office/powerpoint/2010/main" val="4219747444"/>
              </p:ext>
            </p:extLst>
          </p:nvPr>
        </p:nvGraphicFramePr>
        <p:xfrm>
          <a:off x="1386897" y="2492942"/>
          <a:ext cx="5658796" cy="3522847"/>
        </p:xfrm>
        <a:graphic>
          <a:graphicData uri="http://schemas.openxmlformats.org/drawingml/2006/table">
            <a:tbl>
              <a:tblPr>
                <a:tableStyleId>{5C22544A-7EE6-4342-B048-85BDC9FD1C3A}</a:tableStyleId>
              </a:tblPr>
              <a:tblGrid>
                <a:gridCol w="3670927"/>
                <a:gridCol w="1420298"/>
                <a:gridCol w="567571"/>
              </a:tblGrid>
              <a:tr h="284425">
                <a:tc>
                  <a:txBody>
                    <a:bodyPr/>
                    <a:lstStyle/>
                    <a:p>
                      <a:pPr algn="l" fontAlgn="b"/>
                      <a:r>
                        <a:rPr lang="en-US" sz="1600" u="none" strike="noStrike" dirty="0">
                          <a:effectLst/>
                        </a:rPr>
                        <a:t>ENC of ASIC</a:t>
                      </a:r>
                      <a:endParaRPr lang="en-US" sz="1600" b="0" i="0" u="none" strike="noStrike" dirty="0">
                        <a:solidFill>
                          <a:srgbClr val="000000"/>
                        </a:solidFill>
                        <a:effectLst/>
                        <a:latin typeface="Calibri"/>
                      </a:endParaRPr>
                    </a:p>
                  </a:txBody>
                  <a:tcPr marL="7620" marR="7620" marT="7620" marB="0" anchor="b"/>
                </a:tc>
                <a:tc>
                  <a:txBody>
                    <a:bodyPr/>
                    <a:lstStyle/>
                    <a:p>
                      <a:pPr algn="r" fontAlgn="b"/>
                      <a:r>
                        <a:rPr lang="en-US" sz="1600" u="none" strike="noStrike">
                          <a:effectLst/>
                        </a:rPr>
                        <a:t>600</a:t>
                      </a:r>
                      <a:endParaRPr lang="en-US" sz="1600" b="0" i="0" u="none" strike="noStrike">
                        <a:solidFill>
                          <a:srgbClr val="000000"/>
                        </a:solidFill>
                        <a:effectLst/>
                        <a:latin typeface="Calibri"/>
                      </a:endParaRPr>
                    </a:p>
                  </a:txBody>
                  <a:tcPr marL="7620" marR="7620" marT="7620" marB="0" anchor="b"/>
                </a:tc>
                <a:tc>
                  <a:txBody>
                    <a:bodyPr/>
                    <a:lstStyle/>
                    <a:p>
                      <a:pPr algn="l" fontAlgn="b"/>
                      <a:r>
                        <a:rPr lang="en-US" sz="1600" u="none" strike="noStrike">
                          <a:effectLst/>
                        </a:rPr>
                        <a:t>e</a:t>
                      </a:r>
                      <a:endParaRPr lang="en-US" sz="1600" b="0" i="0" u="none" strike="noStrike">
                        <a:solidFill>
                          <a:srgbClr val="000000"/>
                        </a:solidFill>
                        <a:effectLst/>
                        <a:latin typeface="Calibri"/>
                      </a:endParaRPr>
                    </a:p>
                  </a:txBody>
                  <a:tcPr marL="7620" marR="7620" marT="7620" marB="0" anchor="b"/>
                </a:tc>
              </a:tr>
              <a:tr h="284425">
                <a:tc>
                  <a:txBody>
                    <a:bodyPr/>
                    <a:lstStyle/>
                    <a:p>
                      <a:pPr algn="l" fontAlgn="b"/>
                      <a:r>
                        <a:rPr lang="en-US" sz="1600" u="none" strike="noStrike" dirty="0">
                          <a:effectLst/>
                        </a:rPr>
                        <a:t>max noise injection</a:t>
                      </a:r>
                      <a:endParaRPr lang="en-US" sz="1600" b="0" i="0" u="none" strike="noStrike" dirty="0">
                        <a:solidFill>
                          <a:srgbClr val="000000"/>
                        </a:solidFill>
                        <a:effectLst/>
                        <a:latin typeface="Calibri"/>
                      </a:endParaRPr>
                    </a:p>
                  </a:txBody>
                  <a:tcPr marL="7620" marR="7620" marT="7620" marB="0" anchor="b"/>
                </a:tc>
                <a:tc>
                  <a:txBody>
                    <a:bodyPr/>
                    <a:lstStyle/>
                    <a:p>
                      <a:pPr algn="r" fontAlgn="b"/>
                      <a:r>
                        <a:rPr lang="en-US" sz="1600" u="none" strike="noStrike">
                          <a:effectLst/>
                        </a:rPr>
                        <a:t>100</a:t>
                      </a:r>
                      <a:endParaRPr lang="en-US" sz="1600" b="0" i="0" u="none" strike="noStrike">
                        <a:solidFill>
                          <a:srgbClr val="000000"/>
                        </a:solidFill>
                        <a:effectLst/>
                        <a:latin typeface="Calibri"/>
                      </a:endParaRPr>
                    </a:p>
                  </a:txBody>
                  <a:tcPr marL="7620" marR="7620" marT="7620" marB="0" anchor="b"/>
                </a:tc>
                <a:tc>
                  <a:txBody>
                    <a:bodyPr/>
                    <a:lstStyle/>
                    <a:p>
                      <a:pPr algn="l" fontAlgn="b"/>
                      <a:r>
                        <a:rPr lang="en-US" sz="1600" u="none" strike="noStrike">
                          <a:effectLst/>
                        </a:rPr>
                        <a:t>e</a:t>
                      </a:r>
                      <a:endParaRPr lang="en-US" sz="1600" b="0" i="0" u="none" strike="noStrike">
                        <a:solidFill>
                          <a:srgbClr val="000000"/>
                        </a:solidFill>
                        <a:effectLst/>
                        <a:latin typeface="Calibri"/>
                      </a:endParaRPr>
                    </a:p>
                  </a:txBody>
                  <a:tcPr marL="7620" marR="7620" marT="7620" marB="0" anchor="b"/>
                </a:tc>
              </a:tr>
              <a:tr h="284425">
                <a:tc>
                  <a:txBody>
                    <a:bodyPr/>
                    <a:lstStyle/>
                    <a:p>
                      <a:pPr algn="l" fontAlgn="b"/>
                      <a:endParaRPr lang="en-US" sz="1600" b="0" i="0" u="none" strike="noStrike" dirty="0">
                        <a:solidFill>
                          <a:srgbClr val="000000"/>
                        </a:solidFill>
                        <a:effectLst/>
                        <a:latin typeface="Calibri"/>
                      </a:endParaRPr>
                    </a:p>
                  </a:txBody>
                  <a:tcPr marL="7620" marR="7620" marT="7620" marB="0" anchor="b"/>
                </a:tc>
                <a:tc>
                  <a:txBody>
                    <a:bodyPr/>
                    <a:lstStyle/>
                    <a:p>
                      <a:pPr algn="r" fontAlgn="b"/>
                      <a:r>
                        <a:rPr lang="en-US" sz="1600" u="none" strike="noStrike">
                          <a:effectLst/>
                        </a:rPr>
                        <a:t>1.6E-17</a:t>
                      </a:r>
                      <a:endParaRPr lang="en-US" sz="1600" b="0" i="0" u="none" strike="noStrike">
                        <a:solidFill>
                          <a:srgbClr val="000000"/>
                        </a:solidFill>
                        <a:effectLst/>
                        <a:latin typeface="Calibri"/>
                      </a:endParaRPr>
                    </a:p>
                  </a:txBody>
                  <a:tcPr marL="7620" marR="7620" marT="7620" marB="0" anchor="b"/>
                </a:tc>
                <a:tc>
                  <a:txBody>
                    <a:bodyPr/>
                    <a:lstStyle/>
                    <a:p>
                      <a:pPr algn="l" fontAlgn="b"/>
                      <a:r>
                        <a:rPr lang="en-US" sz="1600" u="none" strike="noStrike">
                          <a:effectLst/>
                        </a:rPr>
                        <a:t>c</a:t>
                      </a:r>
                      <a:endParaRPr lang="en-US" sz="1600" b="0" i="0" u="none" strike="noStrike">
                        <a:solidFill>
                          <a:srgbClr val="000000"/>
                        </a:solidFill>
                        <a:effectLst/>
                        <a:latin typeface="Calibri"/>
                      </a:endParaRPr>
                    </a:p>
                  </a:txBody>
                  <a:tcPr marL="7620" marR="7620" marT="7620" marB="0" anchor="b"/>
                </a:tc>
              </a:tr>
              <a:tr h="284425">
                <a:tc>
                  <a:txBody>
                    <a:bodyPr/>
                    <a:lstStyle/>
                    <a:p>
                      <a:pPr algn="l" fontAlgn="b"/>
                      <a:r>
                        <a:rPr lang="en-US" sz="1600" u="none" strike="noStrike" dirty="0">
                          <a:effectLst/>
                        </a:rPr>
                        <a:t>capacitance of an APA to CPA</a:t>
                      </a:r>
                      <a:endParaRPr lang="en-US" sz="1600" b="0" i="0" u="none" strike="noStrike" dirty="0">
                        <a:solidFill>
                          <a:srgbClr val="000000"/>
                        </a:solidFill>
                        <a:effectLst/>
                        <a:latin typeface="Calibri"/>
                      </a:endParaRPr>
                    </a:p>
                  </a:txBody>
                  <a:tcPr marL="7620" marR="7620" marT="7620" marB="0" anchor="b"/>
                </a:tc>
                <a:tc>
                  <a:txBody>
                    <a:bodyPr/>
                    <a:lstStyle/>
                    <a:p>
                      <a:pPr algn="r" fontAlgn="b"/>
                      <a:r>
                        <a:rPr lang="en-US" sz="1600" u="none" strike="noStrike">
                          <a:effectLst/>
                        </a:rPr>
                        <a:t>5.09E-11</a:t>
                      </a:r>
                      <a:endParaRPr lang="en-US" sz="1600" b="0" i="0" u="none" strike="noStrike">
                        <a:solidFill>
                          <a:srgbClr val="000000"/>
                        </a:solidFill>
                        <a:effectLst/>
                        <a:latin typeface="Calibri"/>
                      </a:endParaRPr>
                    </a:p>
                  </a:txBody>
                  <a:tcPr marL="7620" marR="7620" marT="7620" marB="0" anchor="b"/>
                </a:tc>
                <a:tc>
                  <a:txBody>
                    <a:bodyPr/>
                    <a:lstStyle/>
                    <a:p>
                      <a:pPr algn="l" fontAlgn="b"/>
                      <a:r>
                        <a:rPr lang="en-US" sz="1600" u="none" strike="noStrike">
                          <a:effectLst/>
                        </a:rPr>
                        <a:t>F</a:t>
                      </a:r>
                      <a:endParaRPr lang="en-US" sz="1600" b="0" i="0" u="none" strike="noStrike">
                        <a:solidFill>
                          <a:srgbClr val="000000"/>
                        </a:solidFill>
                        <a:effectLst/>
                        <a:latin typeface="Calibri"/>
                      </a:endParaRPr>
                    </a:p>
                  </a:txBody>
                  <a:tcPr marL="7620" marR="7620" marT="7620" marB="0" anchor="b"/>
                </a:tc>
              </a:tr>
              <a:tr h="284425">
                <a:tc>
                  <a:txBody>
                    <a:bodyPr/>
                    <a:lstStyle/>
                    <a:p>
                      <a:pPr algn="l" fontAlgn="b"/>
                      <a:r>
                        <a:rPr lang="en-US" sz="1600" u="none" strike="noStrike" dirty="0">
                          <a:effectLst/>
                        </a:rPr>
                        <a:t>capacitance of a G wire to CPA</a:t>
                      </a:r>
                      <a:endParaRPr lang="en-US" sz="1600" b="0" i="0" u="none" strike="noStrike" dirty="0">
                        <a:solidFill>
                          <a:srgbClr val="000000"/>
                        </a:solidFill>
                        <a:effectLst/>
                        <a:latin typeface="Calibri"/>
                      </a:endParaRPr>
                    </a:p>
                  </a:txBody>
                  <a:tcPr marL="7620" marR="7620" marT="7620" marB="0" anchor="b"/>
                </a:tc>
                <a:tc>
                  <a:txBody>
                    <a:bodyPr/>
                    <a:lstStyle/>
                    <a:p>
                      <a:pPr algn="r" fontAlgn="b"/>
                      <a:r>
                        <a:rPr lang="en-US" sz="1600" u="none" strike="noStrike">
                          <a:effectLst/>
                        </a:rPr>
                        <a:t>8.48E-14</a:t>
                      </a:r>
                      <a:endParaRPr lang="en-US" sz="1600" b="0" i="0" u="none" strike="noStrike">
                        <a:solidFill>
                          <a:srgbClr val="000000"/>
                        </a:solidFill>
                        <a:effectLst/>
                        <a:latin typeface="Calibri"/>
                      </a:endParaRPr>
                    </a:p>
                  </a:txBody>
                  <a:tcPr marL="7620" marR="7620" marT="7620" marB="0" anchor="b"/>
                </a:tc>
                <a:tc>
                  <a:txBody>
                    <a:bodyPr/>
                    <a:lstStyle/>
                    <a:p>
                      <a:pPr algn="l" fontAlgn="b"/>
                      <a:r>
                        <a:rPr lang="en-US" sz="1600" u="none" strike="noStrike" dirty="0">
                          <a:effectLst/>
                        </a:rPr>
                        <a:t>F</a:t>
                      </a:r>
                      <a:endParaRPr lang="en-US" sz="1600" b="0" i="0" u="none" strike="noStrike" dirty="0">
                        <a:solidFill>
                          <a:srgbClr val="000000"/>
                        </a:solidFill>
                        <a:effectLst/>
                        <a:latin typeface="Calibri"/>
                      </a:endParaRPr>
                    </a:p>
                  </a:txBody>
                  <a:tcPr marL="7620" marR="7620" marT="7620" marB="0" anchor="b"/>
                </a:tc>
              </a:tr>
              <a:tr h="284425">
                <a:tc>
                  <a:txBody>
                    <a:bodyPr/>
                    <a:lstStyle/>
                    <a:p>
                      <a:pPr algn="l" fontAlgn="b"/>
                      <a:r>
                        <a:rPr lang="en-US" sz="1600" u="none" strike="noStrike" dirty="0">
                          <a:effectLst/>
                        </a:rPr>
                        <a:t>capacitance of a U wire to CPA</a:t>
                      </a:r>
                      <a:endParaRPr lang="en-US" sz="1600" b="0" i="0" u="none" strike="noStrike" dirty="0">
                        <a:solidFill>
                          <a:srgbClr val="000000"/>
                        </a:solidFill>
                        <a:effectLst/>
                        <a:latin typeface="Calibri"/>
                      </a:endParaRPr>
                    </a:p>
                  </a:txBody>
                  <a:tcPr marL="7620" marR="7620" marT="7620" marB="0" anchor="b"/>
                </a:tc>
                <a:tc>
                  <a:txBody>
                    <a:bodyPr/>
                    <a:lstStyle/>
                    <a:p>
                      <a:pPr algn="r" fontAlgn="b"/>
                      <a:r>
                        <a:rPr lang="en-US" sz="1600" u="none" strike="noStrike">
                          <a:effectLst/>
                        </a:rPr>
                        <a:t>1.70E-14</a:t>
                      </a:r>
                      <a:endParaRPr lang="en-US" sz="1600" b="0" i="0" u="none" strike="noStrike">
                        <a:solidFill>
                          <a:srgbClr val="000000"/>
                        </a:solidFill>
                        <a:effectLst/>
                        <a:latin typeface="Calibri"/>
                      </a:endParaRPr>
                    </a:p>
                  </a:txBody>
                  <a:tcPr marL="7620" marR="7620" marT="7620" marB="0" anchor="b"/>
                </a:tc>
                <a:tc>
                  <a:txBody>
                    <a:bodyPr/>
                    <a:lstStyle/>
                    <a:p>
                      <a:pPr algn="l" fontAlgn="b"/>
                      <a:r>
                        <a:rPr lang="en-US" sz="1600" u="none" strike="noStrike">
                          <a:effectLst/>
                        </a:rPr>
                        <a:t>F</a:t>
                      </a:r>
                      <a:endParaRPr lang="en-US" sz="1600" b="0" i="0" u="none" strike="noStrike">
                        <a:solidFill>
                          <a:srgbClr val="000000"/>
                        </a:solidFill>
                        <a:effectLst/>
                        <a:latin typeface="Calibri"/>
                      </a:endParaRPr>
                    </a:p>
                  </a:txBody>
                  <a:tcPr marL="7620" marR="7620" marT="7620" marB="0" anchor="b"/>
                </a:tc>
              </a:tr>
              <a:tr h="284425">
                <a:tc>
                  <a:txBody>
                    <a:bodyPr/>
                    <a:lstStyle/>
                    <a:p>
                      <a:pPr algn="l" fontAlgn="b"/>
                      <a:r>
                        <a:rPr lang="en-US" sz="1600" u="none" strike="noStrike" dirty="0">
                          <a:effectLst/>
                        </a:rPr>
                        <a:t>maximum ripple voltage</a:t>
                      </a:r>
                      <a:endParaRPr lang="en-US" sz="1600" b="0" i="0" u="none" strike="noStrike" dirty="0">
                        <a:solidFill>
                          <a:srgbClr val="000000"/>
                        </a:solidFill>
                        <a:effectLst/>
                        <a:latin typeface="Calibri"/>
                      </a:endParaRPr>
                    </a:p>
                  </a:txBody>
                  <a:tcPr marL="7620" marR="7620" marT="7620" marB="0" anchor="b"/>
                </a:tc>
                <a:tc>
                  <a:txBody>
                    <a:bodyPr/>
                    <a:lstStyle/>
                    <a:p>
                      <a:pPr algn="r" fontAlgn="b"/>
                      <a:r>
                        <a:rPr lang="en-US" sz="1600" u="none" strike="noStrike" dirty="0">
                          <a:effectLst/>
                        </a:rPr>
                        <a:t>9.43E-04</a:t>
                      </a:r>
                      <a:endParaRPr lang="en-US" sz="1600" b="0" i="0" u="none" strike="noStrike" dirty="0">
                        <a:solidFill>
                          <a:srgbClr val="000000"/>
                        </a:solidFill>
                        <a:effectLst/>
                        <a:latin typeface="Calibri"/>
                      </a:endParaRPr>
                    </a:p>
                  </a:txBody>
                  <a:tcPr marL="7620" marR="7620" marT="7620" marB="0" anchor="b"/>
                </a:tc>
                <a:tc>
                  <a:txBody>
                    <a:bodyPr/>
                    <a:lstStyle/>
                    <a:p>
                      <a:pPr algn="l" fontAlgn="b"/>
                      <a:r>
                        <a:rPr lang="en-US" sz="1600" u="none" strike="noStrike">
                          <a:effectLst/>
                        </a:rPr>
                        <a:t>V</a:t>
                      </a:r>
                      <a:endParaRPr lang="en-US" sz="1600" b="0" i="0" u="none" strike="noStrike">
                        <a:solidFill>
                          <a:srgbClr val="000000"/>
                        </a:solidFill>
                        <a:effectLst/>
                        <a:latin typeface="Calibri"/>
                      </a:endParaRPr>
                    </a:p>
                  </a:txBody>
                  <a:tcPr marL="7620" marR="7620" marT="7620" marB="0" anchor="b"/>
                </a:tc>
              </a:tr>
              <a:tr h="279837">
                <a:tc>
                  <a:txBody>
                    <a:bodyPr/>
                    <a:lstStyle/>
                    <a:p>
                      <a:pPr algn="l" fontAlgn="b"/>
                      <a:endParaRPr lang="en-US" sz="1600" b="0" i="0" u="none" strike="noStrike">
                        <a:solidFill>
                          <a:srgbClr val="000000"/>
                        </a:solidFill>
                        <a:effectLst/>
                        <a:latin typeface="Calibri"/>
                      </a:endParaRPr>
                    </a:p>
                  </a:txBody>
                  <a:tcPr marL="7620" marR="7620" marT="7620" marB="0" anchor="b"/>
                </a:tc>
                <a:tc>
                  <a:txBody>
                    <a:bodyPr/>
                    <a:lstStyle/>
                    <a:p>
                      <a:pPr algn="l" fontAlgn="b"/>
                      <a:endParaRPr lang="en-US" sz="1600" b="0" i="0" u="none" strike="noStrike" dirty="0">
                        <a:solidFill>
                          <a:srgbClr val="000000"/>
                        </a:solidFill>
                        <a:effectLst/>
                        <a:latin typeface="Calibri"/>
                      </a:endParaRPr>
                    </a:p>
                  </a:txBody>
                  <a:tcPr marL="7620" marR="7620" marT="7620" marB="0" anchor="b"/>
                </a:tc>
                <a:tc>
                  <a:txBody>
                    <a:bodyPr/>
                    <a:lstStyle/>
                    <a:p>
                      <a:pPr algn="l" fontAlgn="b"/>
                      <a:endParaRPr lang="en-US" sz="1600" b="0" i="0" u="none" strike="noStrike">
                        <a:solidFill>
                          <a:srgbClr val="000000"/>
                        </a:solidFill>
                        <a:effectLst/>
                        <a:latin typeface="Calibri"/>
                      </a:endParaRPr>
                    </a:p>
                  </a:txBody>
                  <a:tcPr marL="7620" marR="7620" marT="7620" marB="0" anchor="b"/>
                </a:tc>
              </a:tr>
              <a:tr h="279837">
                <a:tc>
                  <a:txBody>
                    <a:bodyPr/>
                    <a:lstStyle/>
                    <a:p>
                      <a:pPr algn="l" fontAlgn="b"/>
                      <a:r>
                        <a:rPr lang="en-US" sz="1600" u="none" strike="noStrike">
                          <a:effectLst/>
                        </a:rPr>
                        <a:t>Cathode Voltage</a:t>
                      </a:r>
                      <a:endParaRPr lang="en-US" sz="1600" b="0" i="0" u="none" strike="noStrike">
                        <a:solidFill>
                          <a:srgbClr val="000000"/>
                        </a:solidFill>
                        <a:effectLst/>
                        <a:latin typeface="Calibri"/>
                      </a:endParaRPr>
                    </a:p>
                  </a:txBody>
                  <a:tcPr marL="7620" marR="7620" marT="7620" marB="0" anchor="b"/>
                </a:tc>
                <a:tc>
                  <a:txBody>
                    <a:bodyPr/>
                    <a:lstStyle/>
                    <a:p>
                      <a:pPr algn="r" fontAlgn="b"/>
                      <a:r>
                        <a:rPr lang="en-US" sz="1600" u="none" strike="noStrike" dirty="0">
                          <a:effectLst/>
                        </a:rPr>
                        <a:t>180000</a:t>
                      </a:r>
                      <a:endParaRPr lang="en-US" sz="1600" b="0" i="0" u="none" strike="noStrike" dirty="0">
                        <a:solidFill>
                          <a:srgbClr val="000000"/>
                        </a:solidFill>
                        <a:effectLst/>
                        <a:latin typeface="Calibri"/>
                      </a:endParaRPr>
                    </a:p>
                  </a:txBody>
                  <a:tcPr marL="7620" marR="7620" marT="7620" marB="0" anchor="b"/>
                </a:tc>
                <a:tc>
                  <a:txBody>
                    <a:bodyPr/>
                    <a:lstStyle/>
                    <a:p>
                      <a:pPr algn="l" fontAlgn="b"/>
                      <a:r>
                        <a:rPr lang="en-US" sz="1600" u="none" strike="noStrike">
                          <a:effectLst/>
                        </a:rPr>
                        <a:t>V</a:t>
                      </a:r>
                      <a:endParaRPr lang="en-US" sz="1600" b="0" i="0" u="none" strike="noStrike">
                        <a:solidFill>
                          <a:srgbClr val="000000"/>
                        </a:solidFill>
                        <a:effectLst/>
                        <a:latin typeface="Calibri"/>
                      </a:endParaRPr>
                    </a:p>
                  </a:txBody>
                  <a:tcPr marL="7620" marR="7620" marT="7620" marB="0" anchor="b"/>
                </a:tc>
              </a:tr>
              <a:tr h="356181">
                <a:tc>
                  <a:txBody>
                    <a:bodyPr/>
                    <a:lstStyle/>
                    <a:p>
                      <a:pPr algn="l" fontAlgn="b"/>
                      <a:r>
                        <a:rPr lang="en-US" sz="1600" u="none" strike="noStrike">
                          <a:effectLst/>
                        </a:rPr>
                        <a:t>Power supply output ripple @ 1E-5</a:t>
                      </a:r>
                      <a:endParaRPr lang="en-US" sz="1600" b="0" i="0" u="none" strike="noStrike">
                        <a:solidFill>
                          <a:srgbClr val="000000"/>
                        </a:solidFill>
                        <a:effectLst/>
                        <a:latin typeface="Calibri"/>
                      </a:endParaRPr>
                    </a:p>
                  </a:txBody>
                  <a:tcPr marL="7620" marR="7620" marT="7620" marB="0" anchor="b"/>
                </a:tc>
                <a:tc>
                  <a:txBody>
                    <a:bodyPr/>
                    <a:lstStyle/>
                    <a:p>
                      <a:pPr algn="r" fontAlgn="b"/>
                      <a:r>
                        <a:rPr lang="en-US" sz="1600" u="none" strike="noStrike" dirty="0">
                          <a:effectLst/>
                        </a:rPr>
                        <a:t>1.8</a:t>
                      </a:r>
                      <a:endParaRPr lang="en-US" sz="1600" b="0" i="0" u="none" strike="noStrike" dirty="0">
                        <a:solidFill>
                          <a:srgbClr val="000000"/>
                        </a:solidFill>
                        <a:effectLst/>
                        <a:latin typeface="Calibri"/>
                      </a:endParaRPr>
                    </a:p>
                  </a:txBody>
                  <a:tcPr marL="7620" marR="7620" marT="7620" marB="0" anchor="b"/>
                </a:tc>
                <a:tc>
                  <a:txBody>
                    <a:bodyPr/>
                    <a:lstStyle/>
                    <a:p>
                      <a:pPr algn="l" fontAlgn="b"/>
                      <a:r>
                        <a:rPr lang="en-US" sz="1600" u="none" strike="noStrike" dirty="0">
                          <a:effectLst/>
                        </a:rPr>
                        <a:t>V</a:t>
                      </a:r>
                      <a:endParaRPr lang="en-US" sz="1600" b="0" i="0" u="none" strike="noStrike" dirty="0">
                        <a:solidFill>
                          <a:srgbClr val="000000"/>
                        </a:solidFill>
                        <a:effectLst/>
                        <a:latin typeface="Calibri"/>
                      </a:endParaRPr>
                    </a:p>
                  </a:txBody>
                  <a:tcPr marL="7620" marR="7620" marT="7620" marB="0" anchor="b"/>
                </a:tc>
              </a:tr>
              <a:tr h="284425">
                <a:tc>
                  <a:txBody>
                    <a:bodyPr/>
                    <a:lstStyle/>
                    <a:p>
                      <a:pPr algn="l" fontAlgn="b"/>
                      <a:endParaRPr lang="en-US" sz="1600" b="0" i="0" u="none" strike="noStrike">
                        <a:solidFill>
                          <a:srgbClr val="000000"/>
                        </a:solidFill>
                        <a:effectLst/>
                        <a:latin typeface="Calibri"/>
                      </a:endParaRPr>
                    </a:p>
                  </a:txBody>
                  <a:tcPr marL="7620" marR="7620" marT="7620" marB="0" anchor="b"/>
                </a:tc>
                <a:tc>
                  <a:txBody>
                    <a:bodyPr/>
                    <a:lstStyle/>
                    <a:p>
                      <a:pPr algn="l" fontAlgn="b"/>
                      <a:endParaRPr lang="en-US" sz="1600" b="0" i="0" u="none" strike="noStrike">
                        <a:solidFill>
                          <a:srgbClr val="000000"/>
                        </a:solidFill>
                        <a:effectLst/>
                        <a:latin typeface="Calibri"/>
                      </a:endParaRPr>
                    </a:p>
                  </a:txBody>
                  <a:tcPr marL="7620" marR="7620" marT="7620" marB="0" anchor="b"/>
                </a:tc>
                <a:tc>
                  <a:txBody>
                    <a:bodyPr/>
                    <a:lstStyle/>
                    <a:p>
                      <a:pPr algn="l" fontAlgn="b"/>
                      <a:endParaRPr lang="en-US" sz="1600" b="0" i="0" u="none" strike="noStrike" dirty="0">
                        <a:solidFill>
                          <a:srgbClr val="000000"/>
                        </a:solidFill>
                        <a:effectLst/>
                        <a:latin typeface="Calibri"/>
                      </a:endParaRPr>
                    </a:p>
                  </a:txBody>
                  <a:tcPr marL="7620" marR="7620" marT="7620" marB="0" anchor="b"/>
                </a:tc>
              </a:tr>
              <a:tr h="331592">
                <a:tc>
                  <a:txBody>
                    <a:bodyPr/>
                    <a:lstStyle/>
                    <a:p>
                      <a:pPr algn="l" fontAlgn="b"/>
                      <a:r>
                        <a:rPr lang="en-US" sz="1600" u="none" strike="noStrike">
                          <a:effectLst/>
                        </a:rPr>
                        <a:t>attenuation factor needed in the filter</a:t>
                      </a:r>
                      <a:endParaRPr lang="en-US" sz="1600" b="0" i="0" u="none" strike="noStrike">
                        <a:solidFill>
                          <a:srgbClr val="000000"/>
                        </a:solidFill>
                        <a:effectLst/>
                        <a:latin typeface="Calibri"/>
                      </a:endParaRPr>
                    </a:p>
                  </a:txBody>
                  <a:tcPr marL="7620" marR="7620" marT="7620" marB="0" anchor="b"/>
                </a:tc>
                <a:tc>
                  <a:txBody>
                    <a:bodyPr/>
                    <a:lstStyle/>
                    <a:p>
                      <a:pPr algn="r" fontAlgn="b"/>
                      <a:r>
                        <a:rPr lang="en-US" sz="1600" u="none" strike="noStrike">
                          <a:effectLst/>
                        </a:rPr>
                        <a:t>1908</a:t>
                      </a:r>
                      <a:endParaRPr lang="en-US" sz="1600" b="0" i="0" u="none" strike="noStrike">
                        <a:solidFill>
                          <a:srgbClr val="000000"/>
                        </a:solidFill>
                        <a:effectLst/>
                        <a:latin typeface="Calibri"/>
                      </a:endParaRPr>
                    </a:p>
                  </a:txBody>
                  <a:tcPr marL="7620" marR="7620" marT="7620" marB="0" anchor="b"/>
                </a:tc>
                <a:tc>
                  <a:txBody>
                    <a:bodyPr/>
                    <a:lstStyle/>
                    <a:p>
                      <a:pPr algn="l" fontAlgn="b"/>
                      <a:endParaRPr lang="en-US" sz="1600" b="0" i="0" u="none" strike="noStrike" dirty="0">
                        <a:solidFill>
                          <a:srgbClr val="000000"/>
                        </a:solidFill>
                        <a:effectLst/>
                        <a:latin typeface="Calibri"/>
                      </a:endParaRPr>
                    </a:p>
                  </a:txBody>
                  <a:tcPr marL="7620" marR="7620" marT="7620" marB="0" anchor="b"/>
                </a:tc>
              </a:tr>
            </a:tbl>
          </a:graphicData>
        </a:graphic>
      </p:graphicFrame>
      <p:sp>
        <p:nvSpPr>
          <p:cNvPr id="8" name="Slide Number Placeholder 7"/>
          <p:cNvSpPr>
            <a:spLocks noGrp="1"/>
          </p:cNvSpPr>
          <p:nvPr>
            <p:ph type="sldNum" sz="quarter" idx="4"/>
          </p:nvPr>
        </p:nvSpPr>
        <p:spPr/>
        <p:txBody>
          <a:bodyPr/>
          <a:lstStyle/>
          <a:p>
            <a:pPr>
              <a:defRPr/>
            </a:pPr>
            <a:fld id="{0C39C72E-2A13-EB4D-AD45-6D4E6ACAED8D}" type="slidenum">
              <a:rPr lang="en-US" smtClean="0"/>
              <a:pPr>
                <a:defRPr/>
              </a:pPr>
              <a:t>24</a:t>
            </a:fld>
            <a:endParaRPr lang="en-US" dirty="0"/>
          </a:p>
        </p:txBody>
      </p:sp>
    </p:spTree>
    <p:extLst>
      <p:ext uri="{BB962C8B-B14F-4D97-AF65-F5344CB8AC3E}">
        <p14:creationId xmlns:p14="http://schemas.microsoft.com/office/powerpoint/2010/main" val="27862654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Summary</a:t>
            </a:r>
            <a:endParaRPr lang="en-US" dirty="0"/>
          </a:p>
        </p:txBody>
      </p:sp>
      <p:sp>
        <p:nvSpPr>
          <p:cNvPr id="9" name="Content Placeholder 8"/>
          <p:cNvSpPr>
            <a:spLocks noGrp="1"/>
          </p:cNvSpPr>
          <p:nvPr>
            <p:ph idx="11"/>
          </p:nvPr>
        </p:nvSpPr>
        <p:spPr>
          <a:xfrm>
            <a:off x="454029" y="1052326"/>
            <a:ext cx="8232771" cy="5002082"/>
          </a:xfrm>
        </p:spPr>
        <p:txBody>
          <a:bodyPr/>
          <a:lstStyle/>
          <a:p>
            <a:pPr>
              <a:spcBef>
                <a:spcPts val="600"/>
              </a:spcBef>
            </a:pPr>
            <a:r>
              <a:rPr lang="en-US" sz="2000" dirty="0" smtClean="0"/>
              <a:t>Current CPA </a:t>
            </a:r>
            <a:r>
              <a:rPr lang="en-US" sz="2000" dirty="0" smtClean="0"/>
              <a:t>design uses 3mm G10 sheets with double sided resistive </a:t>
            </a:r>
            <a:r>
              <a:rPr lang="en-US" sz="2000" dirty="0" err="1" smtClean="0"/>
              <a:t>Kapton</a:t>
            </a:r>
            <a:r>
              <a:rPr lang="en-US" sz="2000" dirty="0" smtClean="0"/>
              <a:t> film mounted in G10 frames.  Field shaping resistive electrodes keep the drift field uniform near the G10 frames. A HV bus forms a loop around the edges of the cathode, provides bias voltage to the cathode and all field cage </a:t>
            </a:r>
            <a:r>
              <a:rPr lang="en-US" sz="2000" dirty="0" smtClean="0"/>
              <a:t>modules</a:t>
            </a:r>
          </a:p>
          <a:p>
            <a:pPr>
              <a:spcBef>
                <a:spcPts val="600"/>
              </a:spcBef>
            </a:pPr>
            <a:r>
              <a:rPr lang="en-US" sz="2000" dirty="0" smtClean="0"/>
              <a:t>The field cage is constructed from independent modules each with its own resistive divider.  Adjacent modules are electrically isolated from each other (except at the CPA and APA ends) to minimize energy transfer in case of a discharge</a:t>
            </a:r>
          </a:p>
          <a:p>
            <a:pPr>
              <a:spcBef>
                <a:spcPts val="600"/>
              </a:spcBef>
            </a:pPr>
            <a:r>
              <a:rPr lang="en-US" sz="2000" dirty="0" smtClean="0"/>
              <a:t>Both technologies are new in the </a:t>
            </a:r>
            <a:r>
              <a:rPr lang="en-US" sz="2000" dirty="0" err="1" smtClean="0"/>
              <a:t>LArTPC</a:t>
            </a:r>
            <a:r>
              <a:rPr lang="en-US" sz="2000" dirty="0" smtClean="0"/>
              <a:t> application. The field cage concept has been verified at a smaller scale (1/3 ground clearance) in clean argon with promising results.</a:t>
            </a:r>
          </a:p>
          <a:p>
            <a:pPr>
              <a:spcBef>
                <a:spcPts val="600"/>
              </a:spcBef>
            </a:pPr>
            <a:r>
              <a:rPr lang="en-US" sz="2000" dirty="0" smtClean="0"/>
              <a:t>We’d like to verify the CPA+FC assembly designed for </a:t>
            </a:r>
            <a:r>
              <a:rPr lang="en-US" sz="2000" dirty="0" err="1" smtClean="0"/>
              <a:t>ProtoDUNE</a:t>
            </a:r>
            <a:r>
              <a:rPr lang="en-US" sz="2000" dirty="0" smtClean="0"/>
              <a:t> can successfully hold the resigned voltage</a:t>
            </a:r>
            <a:endParaRPr lang="en-US" sz="2000" dirty="0" smtClean="0"/>
          </a:p>
          <a:p>
            <a:endParaRPr lang="en-US" sz="2000" dirty="0"/>
          </a:p>
        </p:txBody>
      </p:sp>
      <p:sp>
        <p:nvSpPr>
          <p:cNvPr id="10" name="Date Placeholder 5"/>
          <p:cNvSpPr>
            <a:spLocks noGrp="1"/>
          </p:cNvSpPr>
          <p:nvPr>
            <p:ph type="dt" sz="half" idx="2"/>
          </p:nvPr>
        </p:nvSpPr>
        <p:spPr>
          <a:prstGeom prst="rect">
            <a:avLst/>
          </a:prstGeom>
        </p:spPr>
        <p:txBody>
          <a:bodyPr/>
          <a:lstStyle/>
          <a:p>
            <a:pPr>
              <a:defRPr/>
            </a:pPr>
            <a:r>
              <a:rPr lang="en-US" smtClean="0">
                <a:latin typeface="Helvetica"/>
                <a:cs typeface="Helvetica"/>
              </a:rPr>
              <a:t>May 19, 2016</a:t>
            </a:r>
            <a:endParaRPr lang="en-US" dirty="0">
              <a:latin typeface="Helvetica"/>
              <a:cs typeface="Helvetica"/>
            </a:endParaRPr>
          </a:p>
        </p:txBody>
      </p:sp>
      <p:sp>
        <p:nvSpPr>
          <p:cNvPr id="11" name="Footer Placeholder 6"/>
          <p:cNvSpPr>
            <a:spLocks noGrp="1"/>
          </p:cNvSpPr>
          <p:nvPr>
            <p:ph type="ftr" sz="quarter" idx="3"/>
          </p:nvPr>
        </p:nvSpPr>
        <p:spPr>
          <a:prstGeom prst="rect">
            <a:avLst/>
          </a:prstGeom>
        </p:spPr>
        <p:txBody>
          <a:bodyPr/>
          <a:lstStyle/>
          <a:p>
            <a:pPr>
              <a:defRPr/>
            </a:pPr>
            <a:r>
              <a:rPr lang="en-US" smtClean="0"/>
              <a:t>DUNE Tech. Board Meeting</a:t>
            </a:r>
            <a:endParaRPr lang="en-US" dirty="0"/>
          </a:p>
        </p:txBody>
      </p:sp>
      <p:sp>
        <p:nvSpPr>
          <p:cNvPr id="12" name="Slide Number Placeholder 7"/>
          <p:cNvSpPr>
            <a:spLocks noGrp="1"/>
          </p:cNvSpPr>
          <p:nvPr>
            <p:ph type="sldNum" sz="quarter" idx="4"/>
          </p:nvPr>
        </p:nvSpPr>
        <p:spPr>
          <a:prstGeom prst="rect">
            <a:avLst/>
          </a:prstGeom>
        </p:spPr>
        <p:txBody>
          <a:bodyPr/>
          <a:lstStyle/>
          <a:p>
            <a:pPr>
              <a:defRPr/>
            </a:pPr>
            <a:fld id="{0C39C72E-2A13-EB4D-AD45-6D4E6ACAED8D}" type="slidenum">
              <a:rPr lang="en-US" smtClean="0"/>
              <a:pPr>
                <a:defRPr/>
              </a:pPr>
              <a:t>25</a:t>
            </a:fld>
            <a:endParaRPr lang="en-US" dirty="0"/>
          </a:p>
        </p:txBody>
      </p:sp>
    </p:spTree>
    <p:extLst>
      <p:ext uri="{BB962C8B-B14F-4D97-AF65-F5344CB8AC3E}">
        <p14:creationId xmlns:p14="http://schemas.microsoft.com/office/powerpoint/2010/main" val="4274728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Backup Slides</a:t>
            </a:r>
            <a:endParaRPr lang="en-US" dirty="0"/>
          </a:p>
        </p:txBody>
      </p:sp>
      <p:sp>
        <p:nvSpPr>
          <p:cNvPr id="10" name="Date Placeholder 5"/>
          <p:cNvSpPr>
            <a:spLocks noGrp="1"/>
          </p:cNvSpPr>
          <p:nvPr>
            <p:ph type="dt" sz="half" idx="2"/>
          </p:nvPr>
        </p:nvSpPr>
        <p:spPr>
          <a:xfrm>
            <a:off x="879219" y="6549548"/>
            <a:ext cx="998567" cy="158697"/>
          </a:xfrm>
        </p:spPr>
        <p:txBody>
          <a:bodyPr/>
          <a:lstStyle/>
          <a:p>
            <a:pPr>
              <a:defRPr/>
            </a:pPr>
            <a:r>
              <a:rPr lang="en-US" smtClean="0">
                <a:latin typeface="Helvetica"/>
                <a:cs typeface="Helvetica"/>
              </a:rPr>
              <a:t>May 19, 2016</a:t>
            </a:r>
            <a:endParaRPr lang="en-US" dirty="0">
              <a:latin typeface="Helvetica"/>
              <a:cs typeface="Helvetica"/>
            </a:endParaRPr>
          </a:p>
        </p:txBody>
      </p:sp>
      <p:sp>
        <p:nvSpPr>
          <p:cNvPr id="11" name="Footer Placeholder 6"/>
          <p:cNvSpPr>
            <a:spLocks noGrp="1"/>
          </p:cNvSpPr>
          <p:nvPr>
            <p:ph type="ftr" sz="quarter" idx="3"/>
          </p:nvPr>
        </p:nvSpPr>
        <p:spPr>
          <a:xfrm>
            <a:off x="1877785" y="6549548"/>
            <a:ext cx="4349311" cy="158697"/>
          </a:xfrm>
        </p:spPr>
        <p:txBody>
          <a:bodyPr/>
          <a:lstStyle/>
          <a:p>
            <a:pPr>
              <a:defRPr/>
            </a:pPr>
            <a:r>
              <a:rPr lang="en-US" smtClean="0"/>
              <a:t>DUNE Tech. Board Meeting</a:t>
            </a:r>
            <a:endParaRPr lang="en-US" dirty="0"/>
          </a:p>
        </p:txBody>
      </p:sp>
      <p:sp>
        <p:nvSpPr>
          <p:cNvPr id="12" name="Slide Number Placeholder 7"/>
          <p:cNvSpPr>
            <a:spLocks noGrp="1"/>
          </p:cNvSpPr>
          <p:nvPr>
            <p:ph type="sldNum" sz="quarter" idx="4"/>
          </p:nvPr>
        </p:nvSpPr>
        <p:spPr>
          <a:xfrm>
            <a:off x="454026" y="6549548"/>
            <a:ext cx="425194" cy="158697"/>
          </a:xfrm>
        </p:spPr>
        <p:txBody>
          <a:bodyPr/>
          <a:lstStyle/>
          <a:p>
            <a:pPr>
              <a:defRPr/>
            </a:pPr>
            <a:fld id="{0C39C72E-2A13-EB4D-AD45-6D4E6ACAED8D}" type="slidenum">
              <a:rPr lang="en-US" smtClean="0"/>
              <a:pPr>
                <a:defRPr/>
              </a:pPr>
              <a:t>26</a:t>
            </a:fld>
            <a:endParaRPr lang="en-US" dirty="0"/>
          </a:p>
        </p:txBody>
      </p:sp>
      <p:sp>
        <p:nvSpPr>
          <p:cNvPr id="2" name="Content Placeholder 1"/>
          <p:cNvSpPr>
            <a:spLocks noGrp="1"/>
          </p:cNvSpPr>
          <p:nvPr>
            <p:ph idx="11"/>
          </p:nvPr>
        </p:nvSpPr>
        <p:spPr/>
        <p:txBody>
          <a:bodyPr/>
          <a:lstStyle/>
          <a:p>
            <a:endParaRPr lang="en-US"/>
          </a:p>
        </p:txBody>
      </p:sp>
    </p:spTree>
    <p:extLst>
      <p:ext uri="{BB962C8B-B14F-4D97-AF65-F5344CB8AC3E}">
        <p14:creationId xmlns:p14="http://schemas.microsoft.com/office/powerpoint/2010/main" val="15591432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2400" dirty="0" smtClean="0"/>
              <a:t>Potential Contours at Beam Window Center Plane</a:t>
            </a:r>
            <a:br>
              <a:rPr lang="en-US" sz="2400" dirty="0" smtClean="0"/>
            </a:br>
            <a:r>
              <a:rPr lang="en-US" sz="2400" dirty="0" smtClean="0"/>
              <a:t>with Field Shaping Strips over the Beam Plug</a:t>
            </a:r>
            <a:endParaRPr lang="en-US" sz="2400" dirty="0"/>
          </a:p>
        </p:txBody>
      </p:sp>
      <p:sp>
        <p:nvSpPr>
          <p:cNvPr id="3" name="Content Placeholder 2"/>
          <p:cNvSpPr>
            <a:spLocks noGrp="1"/>
          </p:cNvSpPr>
          <p:nvPr>
            <p:ph idx="4294967295"/>
          </p:nvPr>
        </p:nvSpPr>
        <p:spPr>
          <a:xfrm>
            <a:off x="457200" y="1600200"/>
            <a:ext cx="8229600" cy="4525963"/>
          </a:xfrm>
          <a:prstGeom prst="rect">
            <a:avLst/>
          </a:prstGeom>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50950"/>
            <a:ext cx="4908550" cy="520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29200" y="3505200"/>
            <a:ext cx="3790718"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27</a:t>
            </a:fld>
            <a:endParaRPr lang="en-US" dirty="0"/>
          </a:p>
        </p:txBody>
      </p:sp>
    </p:spTree>
    <p:extLst>
      <p:ext uri="{BB962C8B-B14F-4D97-AF65-F5344CB8AC3E}">
        <p14:creationId xmlns:p14="http://schemas.microsoft.com/office/powerpoint/2010/main" val="42602863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40197"/>
            <a:ext cx="5105400" cy="4732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en-US" dirty="0" smtClean="0"/>
              <a:t>Fiducial Cut on the Thin CPA Design</a:t>
            </a:r>
            <a:endParaRPr lang="en-US" dirty="0"/>
          </a:p>
        </p:txBody>
      </p:sp>
      <p:sp>
        <p:nvSpPr>
          <p:cNvPr id="6" name="Content Placeholder 5"/>
          <p:cNvSpPr>
            <a:spLocks noGrp="1"/>
          </p:cNvSpPr>
          <p:nvPr>
            <p:ph idx="11"/>
          </p:nvPr>
        </p:nvSpPr>
        <p:spPr/>
        <p:txBody>
          <a:bodyPr/>
          <a:lstStyle/>
          <a:p>
            <a:endParaRPr lang="en-US"/>
          </a:p>
        </p:txBody>
      </p:sp>
      <p:sp>
        <p:nvSpPr>
          <p:cNvPr id="8" name="Date Placeholder 5"/>
          <p:cNvSpPr>
            <a:spLocks noGrp="1"/>
          </p:cNvSpPr>
          <p:nvPr>
            <p:ph type="dt" sz="half" idx="2"/>
          </p:nvPr>
        </p:nvSpPr>
        <p:spPr>
          <a:prstGeom prst="rect">
            <a:avLst/>
          </a:prstGeom>
        </p:spPr>
        <p:txBody>
          <a:bodyPr/>
          <a:lstStyle/>
          <a:p>
            <a:pPr>
              <a:defRPr/>
            </a:pPr>
            <a:r>
              <a:rPr lang="en-US" smtClean="0">
                <a:latin typeface="Helvetica"/>
                <a:cs typeface="Helvetica"/>
              </a:rPr>
              <a:t>May 19, 2016</a:t>
            </a:r>
            <a:endParaRPr lang="en-US" dirty="0">
              <a:latin typeface="Helvetica"/>
              <a:cs typeface="Helvetica"/>
            </a:endParaRPr>
          </a:p>
        </p:txBody>
      </p:sp>
      <p:sp>
        <p:nvSpPr>
          <p:cNvPr id="9" name="Footer Placeholder 6"/>
          <p:cNvSpPr>
            <a:spLocks noGrp="1"/>
          </p:cNvSpPr>
          <p:nvPr>
            <p:ph type="ftr" sz="quarter" idx="3"/>
          </p:nvPr>
        </p:nvSpPr>
        <p:spPr>
          <a:prstGeom prst="rect">
            <a:avLst/>
          </a:prstGeom>
        </p:spPr>
        <p:txBody>
          <a:bodyPr/>
          <a:lstStyle/>
          <a:p>
            <a:pPr>
              <a:defRPr/>
            </a:pPr>
            <a:r>
              <a:rPr lang="en-US" smtClean="0"/>
              <a:t>DUNE Tech. Board Meeting</a:t>
            </a:r>
            <a:endParaRPr lang="en-US" dirty="0"/>
          </a:p>
        </p:txBody>
      </p:sp>
      <p:sp>
        <p:nvSpPr>
          <p:cNvPr id="10" name="Slide Number Placeholder 7"/>
          <p:cNvSpPr>
            <a:spLocks noGrp="1"/>
          </p:cNvSpPr>
          <p:nvPr>
            <p:ph type="sldNum" sz="quarter" idx="4"/>
          </p:nvPr>
        </p:nvSpPr>
        <p:spPr>
          <a:prstGeom prst="rect">
            <a:avLst/>
          </a:prstGeom>
        </p:spPr>
        <p:txBody>
          <a:bodyPr/>
          <a:lstStyle/>
          <a:p>
            <a:pPr>
              <a:defRPr/>
            </a:pPr>
            <a:fld id="{0C39C72E-2A13-EB4D-AD45-6D4E6ACAED8D}" type="slidenum">
              <a:rPr lang="en-US" smtClean="0"/>
              <a:pPr>
                <a:defRPr/>
              </a:pPr>
              <a:t>28</a:t>
            </a:fld>
            <a:endParaRPr lang="en-US" dirty="0"/>
          </a:p>
        </p:txBody>
      </p:sp>
      <p:sp>
        <p:nvSpPr>
          <p:cNvPr id="4" name="TextBox 3"/>
          <p:cNvSpPr txBox="1"/>
          <p:nvPr/>
        </p:nvSpPr>
        <p:spPr>
          <a:xfrm>
            <a:off x="5410200" y="1143000"/>
            <a:ext cx="3581400" cy="2585323"/>
          </a:xfrm>
          <a:prstGeom prst="rect">
            <a:avLst/>
          </a:prstGeom>
          <a:noFill/>
        </p:spPr>
        <p:txBody>
          <a:bodyPr wrap="square" rtlCol="0">
            <a:spAutoFit/>
          </a:bodyPr>
          <a:lstStyle/>
          <a:p>
            <a:r>
              <a:rPr lang="en-US" dirty="0" smtClean="0">
                <a:solidFill>
                  <a:prstClr val="black"/>
                </a:solidFill>
              </a:rPr>
              <a:t>If we apply a fiducial cut of 100mm around the frame*, the area of 174mm x 133mm would be the cut at the cathode every 0.58m (half of the new half width CPA).</a:t>
            </a:r>
          </a:p>
          <a:p>
            <a:endParaRPr lang="en-US" dirty="0">
              <a:solidFill>
                <a:prstClr val="black"/>
              </a:solidFill>
            </a:endParaRPr>
          </a:p>
          <a:p>
            <a:r>
              <a:rPr lang="en-US" dirty="0" smtClean="0">
                <a:solidFill>
                  <a:prstClr val="black"/>
                </a:solidFill>
              </a:rPr>
              <a:t>This averages to ~40mm over 0.58m instead of ~110mm in the case of the double walled configuration. </a:t>
            </a:r>
            <a:endParaRPr lang="en-US" dirty="0">
              <a:solidFill>
                <a:prstClr val="black"/>
              </a:solidFill>
            </a:endParaRPr>
          </a:p>
        </p:txBody>
      </p:sp>
      <p:sp>
        <p:nvSpPr>
          <p:cNvPr id="5" name="TextBox 4"/>
          <p:cNvSpPr txBox="1"/>
          <p:nvPr/>
        </p:nvSpPr>
        <p:spPr>
          <a:xfrm>
            <a:off x="508601" y="5716230"/>
            <a:ext cx="8245833" cy="738664"/>
          </a:xfrm>
          <a:prstGeom prst="rect">
            <a:avLst/>
          </a:prstGeom>
          <a:noFill/>
        </p:spPr>
        <p:txBody>
          <a:bodyPr wrap="square" rtlCol="0">
            <a:spAutoFit/>
          </a:bodyPr>
          <a:lstStyle/>
          <a:p>
            <a:pPr algn="r"/>
            <a:r>
              <a:rPr lang="en-US" sz="1600" dirty="0" smtClean="0"/>
              <a:t>*See presentation by Paola Sala:</a:t>
            </a:r>
          </a:p>
          <a:p>
            <a:pPr algn="r"/>
            <a:r>
              <a:rPr lang="en-US" sz="1400" dirty="0">
                <a:hlinkClick r:id="rId3"/>
              </a:rPr>
              <a:t>https://</a:t>
            </a:r>
            <a:r>
              <a:rPr lang="en-US" sz="1400" dirty="0" smtClean="0">
                <a:hlinkClick r:id="rId3"/>
              </a:rPr>
              <a:t>indico.cern.ch/event/495284/contributions/2015803/attachments/1226404/1795570/cathode.pdf</a:t>
            </a:r>
            <a:endParaRPr lang="en-US" sz="1400" dirty="0" smtClean="0"/>
          </a:p>
          <a:p>
            <a:pPr algn="r"/>
            <a:endParaRPr lang="en-US" sz="1200" dirty="0" smtClean="0"/>
          </a:p>
        </p:txBody>
      </p:sp>
    </p:spTree>
    <p:extLst>
      <p:ext uri="{BB962C8B-B14F-4D97-AF65-F5344CB8AC3E}">
        <p14:creationId xmlns:p14="http://schemas.microsoft.com/office/powerpoint/2010/main" val="2675664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endParaRPr lang="en-US"/>
          </a:p>
        </p:txBody>
      </p:sp>
      <p:sp>
        <p:nvSpPr>
          <p:cNvPr id="11" name="Content Placeholder 10"/>
          <p:cNvSpPr>
            <a:spLocks noGrp="1"/>
          </p:cNvSpPr>
          <p:nvPr>
            <p:ph idx="11"/>
          </p:nvPr>
        </p:nvSpPr>
        <p:spPr/>
        <p:txBody>
          <a:bodyPr/>
          <a:lstStyle/>
          <a:p>
            <a:endParaRPr lang="en-US"/>
          </a:p>
        </p:txBody>
      </p:sp>
      <p:sp>
        <p:nvSpPr>
          <p:cNvPr id="3" name="Date Placeholder 2"/>
          <p:cNvSpPr>
            <a:spLocks noGrp="1"/>
          </p:cNvSpPr>
          <p:nvPr>
            <p:ph type="dt" sz="half" idx="2"/>
          </p:nvPr>
        </p:nvSpPr>
        <p:spPr/>
        <p:txBody>
          <a:bodyPr/>
          <a:lstStyle/>
          <a:p>
            <a:pPr>
              <a:defRPr/>
            </a:pPr>
            <a:r>
              <a:rPr lang="en-US" smtClean="0">
                <a:latin typeface="Helvetica"/>
                <a:cs typeface="Helvetica"/>
              </a:rPr>
              <a:t>May 19, 2016</a:t>
            </a:r>
            <a:endParaRPr lang="en-US" dirty="0">
              <a:latin typeface="Helvetica"/>
              <a:cs typeface="Helvetica"/>
            </a:endParaRPr>
          </a:p>
        </p:txBody>
      </p:sp>
      <p:sp>
        <p:nvSpPr>
          <p:cNvPr id="4" name="Footer Placeholder 3"/>
          <p:cNvSpPr>
            <a:spLocks noGrp="1"/>
          </p:cNvSpPr>
          <p:nvPr>
            <p:ph type="ftr" sz="quarter" idx="3"/>
          </p:nvPr>
        </p:nvSpPr>
        <p:spPr>
          <a:prstGeom prst="rect">
            <a:avLst/>
          </a:prstGeom>
        </p:spPr>
        <p:txBody>
          <a:bodyPr/>
          <a:lstStyle/>
          <a:p>
            <a:pPr>
              <a:defRPr/>
            </a:pPr>
            <a:r>
              <a:rPr lang="en-US" smtClean="0"/>
              <a:t>DUNE Tech. Board Meeting</a:t>
            </a:r>
            <a:endParaRPr lang="en-US"/>
          </a:p>
        </p:txBody>
      </p:sp>
      <p:sp>
        <p:nvSpPr>
          <p:cNvPr id="5" name="Slide Number Placeholder 4"/>
          <p:cNvSpPr>
            <a:spLocks noGrp="1"/>
          </p:cNvSpPr>
          <p:nvPr>
            <p:ph type="sldNum" sz="quarter" idx="4"/>
          </p:nvPr>
        </p:nvSpPr>
        <p:spPr>
          <a:prstGeom prst="rect">
            <a:avLst/>
          </a:prstGeom>
        </p:spPr>
        <p:txBody>
          <a:bodyPr/>
          <a:lstStyle/>
          <a:p>
            <a:pPr>
              <a:defRPr/>
            </a:pPr>
            <a:fld id="{0C39C72E-2A13-EB4D-AD45-6D4E6ACAED8D}" type="slidenum">
              <a:rPr lang="en-US" smtClean="0"/>
              <a:pPr>
                <a:defRPr/>
              </a:pPr>
              <a:t>29</a:t>
            </a:fld>
            <a:endParaRPr lang="en-US" dirty="0"/>
          </a:p>
        </p:txBody>
      </p:sp>
      <p:pic>
        <p:nvPicPr>
          <p:cNvPr id="8" name="Picture 7"/>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3862388" y="817625"/>
            <a:ext cx="4857750" cy="5365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C:\Users\Bo Yu\Desktop\vcontour_500V.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73579" y="2318202"/>
            <a:ext cx="3426896" cy="342689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73579" y="5745097"/>
            <a:ext cx="2607746" cy="307777"/>
          </a:xfrm>
          <a:prstGeom prst="rect">
            <a:avLst/>
          </a:prstGeom>
          <a:noFill/>
        </p:spPr>
        <p:txBody>
          <a:bodyPr wrap="square" rtlCol="0">
            <a:spAutoFit/>
          </a:bodyPr>
          <a:lstStyle/>
          <a:p>
            <a:r>
              <a:rPr lang="en-US" sz="1400" dirty="0" smtClean="0"/>
              <a:t>From Glenn </a:t>
            </a:r>
            <a:r>
              <a:rPr lang="en-US" sz="1400" dirty="0"/>
              <a:t>Horton-Smith</a:t>
            </a:r>
          </a:p>
        </p:txBody>
      </p:sp>
    </p:spTree>
    <p:extLst>
      <p:ext uri="{BB962C8B-B14F-4D97-AF65-F5344CB8AC3E}">
        <p14:creationId xmlns:p14="http://schemas.microsoft.com/office/powerpoint/2010/main" val="3836865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648639" y="1109620"/>
            <a:ext cx="5311617" cy="5008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Autofit/>
          </a:bodyPr>
          <a:lstStyle/>
          <a:p>
            <a:r>
              <a:rPr lang="en-US" sz="2800" dirty="0" smtClean="0"/>
              <a:t>The Current </a:t>
            </a:r>
            <a:r>
              <a:rPr lang="en-US" sz="2800" dirty="0" smtClean="0"/>
              <a:t>NP04 </a:t>
            </a:r>
            <a:r>
              <a:rPr lang="en-US" sz="2800" dirty="0" smtClean="0"/>
              <a:t>TPC </a:t>
            </a:r>
            <a:r>
              <a:rPr lang="en-US" sz="2800" dirty="0" smtClean="0"/>
              <a:t>Model</a:t>
            </a:r>
            <a:endParaRPr lang="en-US" sz="2800" dirty="0"/>
          </a:p>
        </p:txBody>
      </p:sp>
      <p:sp>
        <p:nvSpPr>
          <p:cNvPr id="7168" name="Slide Number Placeholder 7167"/>
          <p:cNvSpPr>
            <a:spLocks noGrp="1"/>
          </p:cNvSpPr>
          <p:nvPr>
            <p:ph type="sldNum" sz="quarter" idx="4"/>
          </p:nvPr>
        </p:nvSpPr>
        <p:spPr/>
        <p:txBody>
          <a:bodyPr/>
          <a:lstStyle/>
          <a:p>
            <a:pPr>
              <a:defRPr/>
            </a:pPr>
            <a:fld id="{0C39C72E-2A13-EB4D-AD45-6D4E6ACAED8D}" type="slidenum">
              <a:rPr lang="en-US" smtClean="0"/>
              <a:pPr>
                <a:defRPr/>
              </a:pPr>
              <a:t>3</a:t>
            </a:fld>
            <a:endParaRPr lang="en-US" dirty="0"/>
          </a:p>
        </p:txBody>
      </p:sp>
      <p:sp>
        <p:nvSpPr>
          <p:cNvPr id="7" name="TextBox 6"/>
          <p:cNvSpPr txBox="1"/>
          <p:nvPr/>
        </p:nvSpPr>
        <p:spPr>
          <a:xfrm>
            <a:off x="454026" y="5775157"/>
            <a:ext cx="2781531" cy="369332"/>
          </a:xfrm>
          <a:prstGeom prst="rect">
            <a:avLst/>
          </a:prstGeom>
          <a:noFill/>
        </p:spPr>
        <p:txBody>
          <a:bodyPr wrap="none" rtlCol="0">
            <a:spAutoFit/>
          </a:bodyPr>
          <a:lstStyle/>
          <a:p>
            <a:r>
              <a:rPr lang="en-US" dirty="0" smtClean="0"/>
              <a:t>End wall field cage modules</a:t>
            </a:r>
            <a:endParaRPr lang="en-US" dirty="0"/>
          </a:p>
        </p:txBody>
      </p:sp>
      <p:cxnSp>
        <p:nvCxnSpPr>
          <p:cNvPr id="9" name="Straight Arrow Connector 8"/>
          <p:cNvCxnSpPr/>
          <p:nvPr/>
        </p:nvCxnSpPr>
        <p:spPr>
          <a:xfrm flipV="1">
            <a:off x="1844791" y="4976261"/>
            <a:ext cx="917660" cy="79889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454026" y="2128240"/>
            <a:ext cx="1521250" cy="923330"/>
          </a:xfrm>
          <a:prstGeom prst="rect">
            <a:avLst/>
          </a:prstGeom>
          <a:noFill/>
        </p:spPr>
        <p:txBody>
          <a:bodyPr wrap="none" rtlCol="0">
            <a:spAutoFit/>
          </a:bodyPr>
          <a:lstStyle/>
          <a:p>
            <a:r>
              <a:rPr lang="en-US" dirty="0" smtClean="0"/>
              <a:t>Top field cage </a:t>
            </a:r>
            <a:br>
              <a:rPr lang="en-US" dirty="0" smtClean="0"/>
            </a:br>
            <a:r>
              <a:rPr lang="en-US" dirty="0" smtClean="0"/>
              <a:t>modules with</a:t>
            </a:r>
            <a:br>
              <a:rPr lang="en-US" dirty="0" smtClean="0"/>
            </a:br>
            <a:r>
              <a:rPr lang="en-US" dirty="0" smtClean="0"/>
              <a:t>ground plane</a:t>
            </a:r>
            <a:endParaRPr lang="en-US" dirty="0"/>
          </a:p>
        </p:txBody>
      </p:sp>
      <p:cxnSp>
        <p:nvCxnSpPr>
          <p:cNvPr id="11" name="Straight Arrow Connector 10"/>
          <p:cNvCxnSpPr/>
          <p:nvPr/>
        </p:nvCxnSpPr>
        <p:spPr>
          <a:xfrm flipV="1">
            <a:off x="1975276" y="2532328"/>
            <a:ext cx="700547" cy="11515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00611" y="3680584"/>
            <a:ext cx="1680396" cy="369332"/>
          </a:xfrm>
          <a:prstGeom prst="rect">
            <a:avLst/>
          </a:prstGeom>
          <a:noFill/>
        </p:spPr>
        <p:txBody>
          <a:bodyPr wrap="none" rtlCol="0">
            <a:spAutoFit/>
          </a:bodyPr>
          <a:lstStyle/>
          <a:p>
            <a:r>
              <a:rPr lang="en-US" dirty="0" smtClean="0"/>
              <a:t>HV feedthrough</a:t>
            </a:r>
            <a:endParaRPr lang="en-US" dirty="0"/>
          </a:p>
        </p:txBody>
      </p:sp>
      <p:cxnSp>
        <p:nvCxnSpPr>
          <p:cNvPr id="20" name="Straight Arrow Connector 19"/>
          <p:cNvCxnSpPr/>
          <p:nvPr/>
        </p:nvCxnSpPr>
        <p:spPr>
          <a:xfrm flipV="1">
            <a:off x="1750595" y="3051570"/>
            <a:ext cx="1141797" cy="62901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816313" y="5491508"/>
            <a:ext cx="642163" cy="369332"/>
          </a:xfrm>
          <a:prstGeom prst="rect">
            <a:avLst/>
          </a:prstGeom>
          <a:noFill/>
        </p:spPr>
        <p:txBody>
          <a:bodyPr wrap="none" rtlCol="0">
            <a:spAutoFit/>
          </a:bodyPr>
          <a:lstStyle/>
          <a:p>
            <a:r>
              <a:rPr lang="en-US" dirty="0" smtClean="0"/>
              <a:t>APAs</a:t>
            </a:r>
            <a:endParaRPr lang="en-US" dirty="0"/>
          </a:p>
        </p:txBody>
      </p:sp>
      <p:cxnSp>
        <p:nvCxnSpPr>
          <p:cNvPr id="23" name="Straight Arrow Connector 22"/>
          <p:cNvCxnSpPr>
            <a:stCxn id="22" idx="1"/>
          </p:cNvCxnSpPr>
          <p:nvPr/>
        </p:nvCxnSpPr>
        <p:spPr>
          <a:xfrm flipH="1" flipV="1">
            <a:off x="5083153" y="5420990"/>
            <a:ext cx="733160" cy="25518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133960" y="4032918"/>
            <a:ext cx="632545" cy="369332"/>
          </a:xfrm>
          <a:prstGeom prst="rect">
            <a:avLst/>
          </a:prstGeom>
          <a:noFill/>
        </p:spPr>
        <p:txBody>
          <a:bodyPr wrap="none" rtlCol="0">
            <a:spAutoFit/>
          </a:bodyPr>
          <a:lstStyle/>
          <a:p>
            <a:r>
              <a:rPr lang="en-US" dirty="0" smtClean="0"/>
              <a:t>CPAs</a:t>
            </a:r>
            <a:endParaRPr lang="en-US" dirty="0"/>
          </a:p>
        </p:txBody>
      </p:sp>
      <p:cxnSp>
        <p:nvCxnSpPr>
          <p:cNvPr id="25" name="Straight Arrow Connector 24"/>
          <p:cNvCxnSpPr>
            <a:stCxn id="24" idx="1"/>
          </p:cNvCxnSpPr>
          <p:nvPr/>
        </p:nvCxnSpPr>
        <p:spPr>
          <a:xfrm flipH="1">
            <a:off x="5284270" y="4217584"/>
            <a:ext cx="184969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6922203" y="5144494"/>
            <a:ext cx="1887312" cy="923330"/>
          </a:xfrm>
          <a:prstGeom prst="rect">
            <a:avLst/>
          </a:prstGeom>
          <a:noFill/>
        </p:spPr>
        <p:txBody>
          <a:bodyPr wrap="none" rtlCol="0">
            <a:spAutoFit/>
          </a:bodyPr>
          <a:lstStyle/>
          <a:p>
            <a:r>
              <a:rPr lang="en-US" dirty="0" smtClean="0"/>
              <a:t>Bottom field cage </a:t>
            </a:r>
            <a:br>
              <a:rPr lang="en-US" dirty="0" smtClean="0"/>
            </a:br>
            <a:r>
              <a:rPr lang="en-US" dirty="0" smtClean="0"/>
              <a:t>modules with</a:t>
            </a:r>
            <a:br>
              <a:rPr lang="en-US" dirty="0" smtClean="0"/>
            </a:br>
            <a:r>
              <a:rPr lang="en-US" dirty="0" smtClean="0"/>
              <a:t>ground plane</a:t>
            </a:r>
            <a:endParaRPr lang="en-US" dirty="0"/>
          </a:p>
        </p:txBody>
      </p:sp>
      <p:cxnSp>
        <p:nvCxnSpPr>
          <p:cNvPr id="28" name="Straight Arrow Connector 27"/>
          <p:cNvCxnSpPr/>
          <p:nvPr/>
        </p:nvCxnSpPr>
        <p:spPr>
          <a:xfrm flipH="1" flipV="1">
            <a:off x="6107315" y="5236138"/>
            <a:ext cx="756701" cy="25537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21257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10" name="Content Placeholder 9"/>
          <p:cNvSpPr>
            <a:spLocks noGrp="1"/>
          </p:cNvSpPr>
          <p:nvPr>
            <p:ph idx="11"/>
          </p:nvPr>
        </p:nvSpPr>
        <p:spPr/>
        <p:txBody>
          <a:bodyPr/>
          <a:lstStyle/>
          <a:p>
            <a:endParaRPr lang="en-US"/>
          </a:p>
        </p:txBody>
      </p:sp>
      <p:sp>
        <p:nvSpPr>
          <p:cNvPr id="3" name="Date Placeholder 2"/>
          <p:cNvSpPr>
            <a:spLocks noGrp="1"/>
          </p:cNvSpPr>
          <p:nvPr>
            <p:ph type="dt" sz="half" idx="2"/>
          </p:nvPr>
        </p:nvSpPr>
        <p:spPr/>
        <p:txBody>
          <a:bodyPr/>
          <a:lstStyle/>
          <a:p>
            <a:pPr>
              <a:defRPr/>
            </a:pPr>
            <a:r>
              <a:rPr lang="en-US" smtClean="0">
                <a:latin typeface="Helvetica"/>
                <a:cs typeface="Helvetica"/>
              </a:rPr>
              <a:t>May 19, 2016</a:t>
            </a:r>
            <a:endParaRPr lang="en-US" dirty="0">
              <a:latin typeface="Helvetica"/>
              <a:cs typeface="Helvetica"/>
            </a:endParaRPr>
          </a:p>
        </p:txBody>
      </p:sp>
      <p:sp>
        <p:nvSpPr>
          <p:cNvPr id="4" name="Footer Placeholder 3"/>
          <p:cNvSpPr>
            <a:spLocks noGrp="1"/>
          </p:cNvSpPr>
          <p:nvPr>
            <p:ph type="ftr" sz="quarter" idx="3"/>
          </p:nvPr>
        </p:nvSpPr>
        <p:spPr>
          <a:prstGeom prst="rect">
            <a:avLst/>
          </a:prstGeom>
        </p:spPr>
        <p:txBody>
          <a:bodyPr/>
          <a:lstStyle/>
          <a:p>
            <a:pPr>
              <a:defRPr/>
            </a:pPr>
            <a:r>
              <a:rPr lang="en-US" smtClean="0"/>
              <a:t>DUNE Tech. Board Meeting</a:t>
            </a:r>
            <a:endParaRPr lang="en-US"/>
          </a:p>
        </p:txBody>
      </p:sp>
      <p:sp>
        <p:nvSpPr>
          <p:cNvPr id="5" name="Slide Number Placeholder 4"/>
          <p:cNvSpPr>
            <a:spLocks noGrp="1"/>
          </p:cNvSpPr>
          <p:nvPr>
            <p:ph type="sldNum" sz="quarter" idx="4"/>
          </p:nvPr>
        </p:nvSpPr>
        <p:spPr>
          <a:prstGeom prst="rect">
            <a:avLst/>
          </a:prstGeom>
        </p:spPr>
        <p:txBody>
          <a:bodyPr/>
          <a:lstStyle/>
          <a:p>
            <a:pPr>
              <a:defRPr/>
            </a:pPr>
            <a:fld id="{0C39C72E-2A13-EB4D-AD45-6D4E6ACAED8D}" type="slidenum">
              <a:rPr lang="en-US" smtClean="0"/>
              <a:pPr>
                <a:defRPr/>
              </a:pPr>
              <a:t>30</a:t>
            </a:fld>
            <a:endParaRPr lang="en-US" dirty="0"/>
          </a:p>
        </p:txBody>
      </p:sp>
      <p:pic>
        <p:nvPicPr>
          <p:cNvPr id="9" name="Picture 8"/>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54026" y="1109620"/>
            <a:ext cx="8120063" cy="5128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992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814049" y="3743029"/>
            <a:ext cx="4182810" cy="2844013"/>
            <a:chOff x="4041306" y="2050830"/>
            <a:chExt cx="4940768" cy="3359370"/>
          </a:xfrm>
        </p:grpSpPr>
        <p:pic>
          <p:nvPicPr>
            <p:cNvPr id="9" name="Picture 8"/>
            <p:cNvPicPr/>
            <p:nvPr/>
          </p:nvPicPr>
          <p:blipFill rotWithShape="1">
            <a:blip r:embed="rId2"/>
            <a:srcRect l="3268"/>
            <a:stretch/>
          </p:blipFill>
          <p:spPr>
            <a:xfrm>
              <a:off x="4273857" y="2204720"/>
              <a:ext cx="4708217" cy="3205480"/>
            </a:xfrm>
            <a:prstGeom prst="rect">
              <a:avLst/>
            </a:prstGeom>
          </p:spPr>
        </p:pic>
        <p:sp>
          <p:nvSpPr>
            <p:cNvPr id="10" name="TextBox 9"/>
            <p:cNvSpPr txBox="1"/>
            <p:nvPr/>
          </p:nvSpPr>
          <p:spPr>
            <a:xfrm>
              <a:off x="4273857" y="2050830"/>
              <a:ext cx="4648201" cy="327193"/>
            </a:xfrm>
            <a:prstGeom prst="rect">
              <a:avLst/>
            </a:prstGeom>
            <a:noFill/>
          </p:spPr>
          <p:txBody>
            <a:bodyPr wrap="square" rtlCol="0">
              <a:spAutoFit/>
            </a:bodyPr>
            <a:lstStyle/>
            <a:p>
              <a:pPr algn="ctr"/>
              <a:r>
                <a:rPr lang="en-US" sz="1200" dirty="0" smtClean="0"/>
                <a:t>Electric field along a line at the edges of the copper strips</a:t>
              </a:r>
              <a:endParaRPr lang="en-US" sz="1200" dirty="0"/>
            </a:p>
          </p:txBody>
        </p:sp>
        <p:sp>
          <p:nvSpPr>
            <p:cNvPr id="11" name="TextBox 10"/>
            <p:cNvSpPr txBox="1"/>
            <p:nvPr/>
          </p:nvSpPr>
          <p:spPr>
            <a:xfrm rot="16200000">
              <a:off x="3357142" y="3671917"/>
              <a:ext cx="1695521" cy="327193"/>
            </a:xfrm>
            <a:prstGeom prst="rect">
              <a:avLst/>
            </a:prstGeom>
            <a:noFill/>
          </p:spPr>
          <p:txBody>
            <a:bodyPr wrap="square" rtlCol="0">
              <a:spAutoFit/>
            </a:bodyPr>
            <a:lstStyle/>
            <a:p>
              <a:pPr algn="ctr"/>
              <a:r>
                <a:rPr lang="en-US" sz="1200" dirty="0" smtClean="0"/>
                <a:t>Electric field [V/m]</a:t>
              </a:r>
              <a:endParaRPr lang="en-US" sz="1200" dirty="0"/>
            </a:p>
          </p:txBody>
        </p:sp>
        <p:sp>
          <p:nvSpPr>
            <p:cNvPr id="12" name="TextBox 11"/>
            <p:cNvSpPr txBox="1"/>
            <p:nvPr/>
          </p:nvSpPr>
          <p:spPr>
            <a:xfrm>
              <a:off x="5682866" y="4250973"/>
              <a:ext cx="2703199" cy="327193"/>
            </a:xfrm>
            <a:prstGeom prst="rect">
              <a:avLst/>
            </a:prstGeom>
            <a:noFill/>
          </p:spPr>
          <p:txBody>
            <a:bodyPr wrap="square" rtlCol="0">
              <a:spAutoFit/>
            </a:bodyPr>
            <a:lstStyle/>
            <a:p>
              <a:pPr algn="ctr"/>
              <a:r>
                <a:rPr lang="en-US" sz="1200" dirty="0" smtClean="0"/>
                <a:t>lower strip	          upper strip</a:t>
              </a:r>
              <a:endParaRPr lang="en-US" sz="1200" dirty="0"/>
            </a:p>
          </p:txBody>
        </p:sp>
        <p:sp>
          <p:nvSpPr>
            <p:cNvPr id="13" name="TextBox 12"/>
            <p:cNvSpPr txBox="1"/>
            <p:nvPr/>
          </p:nvSpPr>
          <p:spPr>
            <a:xfrm>
              <a:off x="6172200" y="2556868"/>
              <a:ext cx="2514230" cy="508967"/>
            </a:xfrm>
            <a:prstGeom prst="rect">
              <a:avLst/>
            </a:prstGeom>
            <a:noFill/>
          </p:spPr>
          <p:txBody>
            <a:bodyPr wrap="square" rtlCol="0">
              <a:spAutoFit/>
            </a:bodyPr>
            <a:lstStyle/>
            <a:p>
              <a:r>
                <a:rPr lang="en-US" sz="1100" dirty="0" smtClean="0"/>
                <a:t>Red: left edges</a:t>
              </a:r>
              <a:br>
                <a:rPr lang="en-US" sz="1100" dirty="0" smtClean="0"/>
              </a:br>
              <a:r>
                <a:rPr lang="en-US" sz="1100" dirty="0" smtClean="0"/>
                <a:t>Green: right edges</a:t>
              </a:r>
              <a:endParaRPr lang="en-US" sz="1100" dirty="0"/>
            </a:p>
          </p:txBody>
        </p:sp>
      </p:grpSp>
      <p:pic>
        <p:nvPicPr>
          <p:cNvPr id="7" name="Picture 1" descr="image001"/>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4299" r="7013"/>
          <a:stretch/>
        </p:blipFill>
        <p:spPr bwMode="auto">
          <a:xfrm>
            <a:off x="304046" y="982525"/>
            <a:ext cx="3514166" cy="2262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563562"/>
          </a:xfrm>
        </p:spPr>
        <p:txBody>
          <a:bodyPr>
            <a:normAutofit/>
          </a:bodyPr>
          <a:lstStyle/>
          <a:p>
            <a:r>
              <a:rPr lang="en-US" dirty="0" smtClean="0"/>
              <a:t>Field cage of the 35ton TPC</a:t>
            </a:r>
            <a:endParaRPr lang="en-US" dirty="0"/>
          </a:p>
        </p:txBody>
      </p:sp>
      <p:sp>
        <p:nvSpPr>
          <p:cNvPr id="4" name="Slide Number Placeholder 3"/>
          <p:cNvSpPr>
            <a:spLocks noGrp="1"/>
          </p:cNvSpPr>
          <p:nvPr>
            <p:ph type="sldNum" sz="quarter" idx="4294967295"/>
          </p:nvPr>
        </p:nvSpPr>
        <p:spPr>
          <a:xfrm>
            <a:off x="6998473" y="6629399"/>
            <a:ext cx="2133600" cy="194807"/>
          </a:xfrm>
          <a:prstGeom prst="rect">
            <a:avLst/>
          </a:prstGeom>
        </p:spPr>
        <p:txBody>
          <a:bodyPr/>
          <a:lstStyle/>
          <a:p>
            <a:fld id="{3F679843-897B-4A49-A7FE-265B0CE36A01}" type="slidenum">
              <a:rPr lang="en-US" smtClean="0"/>
              <a:t>31</a:t>
            </a:fld>
            <a:endParaRPr lang="en-US"/>
          </a:p>
        </p:txBody>
      </p:sp>
      <p:pic>
        <p:nvPicPr>
          <p:cNvPr id="6" name="Picture 5"/>
          <p:cNvPicPr/>
          <p:nvPr/>
        </p:nvPicPr>
        <p:blipFill>
          <a:blip r:embed="rId4"/>
          <a:stretch>
            <a:fillRect/>
          </a:stretch>
        </p:blipFill>
        <p:spPr>
          <a:xfrm>
            <a:off x="304800" y="3810000"/>
            <a:ext cx="4454324" cy="2684016"/>
          </a:xfrm>
          <a:prstGeom prst="rect">
            <a:avLst/>
          </a:prstGeom>
        </p:spPr>
      </p:pic>
      <p:sp>
        <p:nvSpPr>
          <p:cNvPr id="5" name="TextBox 4"/>
          <p:cNvSpPr txBox="1"/>
          <p:nvPr/>
        </p:nvSpPr>
        <p:spPr>
          <a:xfrm>
            <a:off x="3962398" y="1001379"/>
            <a:ext cx="4876799" cy="2585323"/>
          </a:xfrm>
          <a:prstGeom prst="rect">
            <a:avLst/>
          </a:prstGeom>
          <a:noFill/>
        </p:spPr>
        <p:txBody>
          <a:bodyPr wrap="square" rtlCol="0">
            <a:spAutoFit/>
          </a:bodyPr>
          <a:lstStyle/>
          <a:p>
            <a:r>
              <a:rPr lang="en-US" dirty="0" smtClean="0"/>
              <a:t>In order to avoid exposing the high electric field at the edges of the copper strips,  the </a:t>
            </a:r>
            <a:r>
              <a:rPr lang="en-US" dirty="0"/>
              <a:t>solution for the 35ton TPC is to cover the edges of the copper strips with solder mask, a standard PCB fabrication technique.  The catch is that we need a thicker layer than on typical PCBs</a:t>
            </a:r>
            <a:r>
              <a:rPr lang="en-US" dirty="0" smtClean="0"/>
              <a:t>. </a:t>
            </a:r>
          </a:p>
          <a:p>
            <a:r>
              <a:rPr lang="en-US" dirty="0" smtClean="0"/>
              <a:t>The standard solder mask material for rigid FR4 boards are not very resilient in thick sections and may be damaged during assembly.</a:t>
            </a:r>
          </a:p>
        </p:txBody>
      </p:sp>
      <p:sp>
        <p:nvSpPr>
          <p:cNvPr id="14" name="TextBox 13"/>
          <p:cNvSpPr txBox="1"/>
          <p:nvPr/>
        </p:nvSpPr>
        <p:spPr>
          <a:xfrm>
            <a:off x="5564053" y="4762049"/>
            <a:ext cx="2310450" cy="261610"/>
          </a:xfrm>
          <a:prstGeom prst="rect">
            <a:avLst/>
          </a:prstGeom>
          <a:noFill/>
        </p:spPr>
        <p:txBody>
          <a:bodyPr wrap="square" rtlCol="0">
            <a:spAutoFit/>
          </a:bodyPr>
          <a:lstStyle/>
          <a:p>
            <a:r>
              <a:rPr lang="en-US" sz="1100" dirty="0" smtClean="0"/>
              <a:t>Maximum E field in liquid  ~ 15kV/cm</a:t>
            </a:r>
            <a:endParaRPr lang="en-US" sz="1100" dirty="0"/>
          </a:p>
        </p:txBody>
      </p:sp>
      <p:cxnSp>
        <p:nvCxnSpPr>
          <p:cNvPr id="15" name="Straight Arrow Connector 14"/>
          <p:cNvCxnSpPr/>
          <p:nvPr/>
        </p:nvCxnSpPr>
        <p:spPr>
          <a:xfrm>
            <a:off x="6028267" y="5023659"/>
            <a:ext cx="220133" cy="1072341"/>
          </a:xfrm>
          <a:prstGeom prst="straightConnector1">
            <a:avLst/>
          </a:prstGeom>
          <a:ln w="9525">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04046" y="3552259"/>
            <a:ext cx="3395134" cy="307777"/>
          </a:xfrm>
          <a:prstGeom prst="rect">
            <a:avLst/>
          </a:prstGeom>
          <a:noFill/>
        </p:spPr>
        <p:txBody>
          <a:bodyPr wrap="square" rtlCol="0">
            <a:spAutoFit/>
          </a:bodyPr>
          <a:lstStyle/>
          <a:p>
            <a:r>
              <a:rPr lang="en-US" sz="1400" dirty="0" smtClean="0"/>
              <a:t>External E field: 4.4kV/cm</a:t>
            </a:r>
            <a:endParaRPr lang="en-US" sz="1400" dirty="0"/>
          </a:p>
        </p:txBody>
      </p:sp>
      <p:sp>
        <p:nvSpPr>
          <p:cNvPr id="17" name="TextBox 16"/>
          <p:cNvSpPr txBox="1"/>
          <p:nvPr/>
        </p:nvSpPr>
        <p:spPr>
          <a:xfrm>
            <a:off x="914400" y="4314941"/>
            <a:ext cx="1286934" cy="307777"/>
          </a:xfrm>
          <a:prstGeom prst="rect">
            <a:avLst/>
          </a:prstGeom>
          <a:noFill/>
        </p:spPr>
        <p:txBody>
          <a:bodyPr wrap="square" rtlCol="0">
            <a:spAutoFit/>
          </a:bodyPr>
          <a:lstStyle/>
          <a:p>
            <a:r>
              <a:rPr lang="en-US" sz="1400" dirty="0" smtClean="0"/>
              <a:t>Slot in the PCB</a:t>
            </a:r>
            <a:endParaRPr lang="en-US" sz="1400" dirty="0"/>
          </a:p>
        </p:txBody>
      </p:sp>
      <p:sp>
        <p:nvSpPr>
          <p:cNvPr id="3" name="Footer Placeholder 2"/>
          <p:cNvSpPr>
            <a:spLocks noGrp="1"/>
          </p:cNvSpPr>
          <p:nvPr>
            <p:ph type="ftr" sz="quarter" idx="11"/>
          </p:nvPr>
        </p:nvSpPr>
        <p:spPr/>
        <p:txBody>
          <a:bodyPr/>
          <a:lstStyle/>
          <a:p>
            <a:r>
              <a:rPr lang="en-US" smtClean="0"/>
              <a:t>DUNE Independent Technical Review May 19-20 2015</a:t>
            </a:r>
            <a:endParaRPr lang="en-US" dirty="0"/>
          </a:p>
        </p:txBody>
      </p:sp>
      <p:cxnSp>
        <p:nvCxnSpPr>
          <p:cNvPr id="19" name="Straight Arrow Connector 18"/>
          <p:cNvCxnSpPr/>
          <p:nvPr/>
        </p:nvCxnSpPr>
        <p:spPr>
          <a:xfrm>
            <a:off x="1557867" y="4622718"/>
            <a:ext cx="270933" cy="270136"/>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13741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35ton Field Cage</a:t>
            </a:r>
            <a:endParaRPr lang="en-US" dirty="0"/>
          </a:p>
        </p:txBody>
      </p:sp>
      <p:sp>
        <p:nvSpPr>
          <p:cNvPr id="10" name="Date Placeholder 5"/>
          <p:cNvSpPr>
            <a:spLocks noGrp="1"/>
          </p:cNvSpPr>
          <p:nvPr>
            <p:ph type="dt" sz="half" idx="2"/>
          </p:nvPr>
        </p:nvSpPr>
        <p:spPr>
          <a:xfrm>
            <a:off x="879219" y="6549548"/>
            <a:ext cx="998567" cy="158697"/>
          </a:xfrm>
        </p:spPr>
        <p:txBody>
          <a:bodyPr/>
          <a:lstStyle/>
          <a:p>
            <a:pPr>
              <a:defRPr/>
            </a:pPr>
            <a:r>
              <a:rPr lang="en-US" smtClean="0">
                <a:latin typeface="Helvetica"/>
                <a:cs typeface="Helvetica"/>
              </a:rPr>
              <a:t>May 19, 2016</a:t>
            </a:r>
            <a:endParaRPr lang="en-US" dirty="0">
              <a:latin typeface="Helvetica"/>
              <a:cs typeface="Helvetica"/>
            </a:endParaRPr>
          </a:p>
        </p:txBody>
      </p:sp>
      <p:sp>
        <p:nvSpPr>
          <p:cNvPr id="11" name="Footer Placeholder 6"/>
          <p:cNvSpPr>
            <a:spLocks noGrp="1"/>
          </p:cNvSpPr>
          <p:nvPr>
            <p:ph type="ftr" sz="quarter" idx="3"/>
          </p:nvPr>
        </p:nvSpPr>
        <p:spPr>
          <a:xfrm>
            <a:off x="1877785" y="6549548"/>
            <a:ext cx="4349311" cy="158697"/>
          </a:xfrm>
        </p:spPr>
        <p:txBody>
          <a:bodyPr/>
          <a:lstStyle/>
          <a:p>
            <a:pPr>
              <a:defRPr/>
            </a:pPr>
            <a:r>
              <a:rPr lang="en-US" smtClean="0"/>
              <a:t>DUNE Tech. Board Meeting</a:t>
            </a:r>
            <a:endParaRPr lang="en-US" dirty="0"/>
          </a:p>
        </p:txBody>
      </p:sp>
      <p:sp>
        <p:nvSpPr>
          <p:cNvPr id="12" name="Slide Number Placeholder 7"/>
          <p:cNvSpPr>
            <a:spLocks noGrp="1"/>
          </p:cNvSpPr>
          <p:nvPr>
            <p:ph type="sldNum" sz="quarter" idx="4"/>
          </p:nvPr>
        </p:nvSpPr>
        <p:spPr>
          <a:xfrm>
            <a:off x="454026" y="6549548"/>
            <a:ext cx="425194" cy="158697"/>
          </a:xfrm>
        </p:spPr>
        <p:txBody>
          <a:bodyPr/>
          <a:lstStyle/>
          <a:p>
            <a:pPr>
              <a:defRPr/>
            </a:pPr>
            <a:fld id="{0C39C72E-2A13-EB4D-AD45-6D4E6ACAED8D}" type="slidenum">
              <a:rPr lang="en-US" smtClean="0"/>
              <a:pPr>
                <a:defRPr/>
              </a:pPr>
              <a:t>32</a:t>
            </a:fld>
            <a:endParaRPr lang="en-US" dirty="0"/>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60486" y="994150"/>
            <a:ext cx="6985151" cy="4947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000968" y="5995001"/>
            <a:ext cx="7104185" cy="369332"/>
          </a:xfrm>
          <a:prstGeom prst="rect">
            <a:avLst/>
          </a:prstGeom>
          <a:noFill/>
        </p:spPr>
        <p:txBody>
          <a:bodyPr wrap="square" rtlCol="0">
            <a:spAutoFit/>
          </a:bodyPr>
          <a:lstStyle/>
          <a:p>
            <a:r>
              <a:rPr lang="en-US" dirty="0" smtClean="0"/>
              <a:t>Held 130kV in contaminated </a:t>
            </a:r>
            <a:r>
              <a:rPr lang="en-US" dirty="0" err="1" smtClean="0"/>
              <a:t>LAr</a:t>
            </a:r>
            <a:endParaRPr lang="en-US" dirty="0"/>
          </a:p>
        </p:txBody>
      </p:sp>
    </p:spTree>
    <p:extLst>
      <p:ext uri="{BB962C8B-B14F-4D97-AF65-F5344CB8AC3E}">
        <p14:creationId xmlns:p14="http://schemas.microsoft.com/office/powerpoint/2010/main" val="18414796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Apply a Similar Design to DP TPC?</a:t>
            </a:r>
            <a:endParaRPr lang="en-US" dirty="0"/>
          </a:p>
        </p:txBody>
      </p:sp>
      <p:sp>
        <p:nvSpPr>
          <p:cNvPr id="9" name="Content Placeholder 8"/>
          <p:cNvSpPr>
            <a:spLocks noGrp="1"/>
          </p:cNvSpPr>
          <p:nvPr>
            <p:ph idx="11"/>
          </p:nvPr>
        </p:nvSpPr>
        <p:spPr>
          <a:xfrm>
            <a:off x="454029" y="930632"/>
            <a:ext cx="8232771" cy="5123776"/>
          </a:xfrm>
        </p:spPr>
        <p:txBody>
          <a:bodyPr/>
          <a:lstStyle/>
          <a:p>
            <a:pPr>
              <a:spcBef>
                <a:spcPts val="600"/>
              </a:spcBef>
            </a:pPr>
            <a:r>
              <a:rPr lang="en-US" sz="2000" dirty="0" smtClean="0"/>
              <a:t>Two meetings were held (April 28 &amp; May 19) among SP/DP scientists and engineers to discuss adapting the SP FC design to NP02.</a:t>
            </a:r>
          </a:p>
          <a:p>
            <a:pPr>
              <a:spcBef>
                <a:spcPts val="600"/>
              </a:spcBef>
            </a:pPr>
            <a:r>
              <a:rPr lang="en-US" sz="2000" dirty="0" smtClean="0"/>
              <a:t>Action items from the first meeting @ CERN:</a:t>
            </a:r>
          </a:p>
          <a:p>
            <a:pPr lvl="1">
              <a:spcBef>
                <a:spcPts val="600"/>
              </a:spcBef>
            </a:pPr>
            <a:r>
              <a:rPr lang="en-US" sz="1600" dirty="0"/>
              <a:t>1) </a:t>
            </a:r>
            <a:r>
              <a:rPr lang="en-US" sz="1600" dirty="0" smtClean="0"/>
              <a:t>Mechanics: Adamo obtain SP TPC/FC 3D model, adapt </a:t>
            </a:r>
            <a:r>
              <a:rPr lang="en-US" sz="1600" dirty="0"/>
              <a:t>the design </a:t>
            </a:r>
            <a:r>
              <a:rPr lang="en-US" sz="1600" dirty="0" smtClean="0"/>
              <a:t>and check the mechanical stress. </a:t>
            </a:r>
            <a:r>
              <a:rPr lang="en-US" sz="1600" dirty="0"/>
              <a:t>Adamo will get </a:t>
            </a:r>
            <a:r>
              <a:rPr lang="en-US" sz="1600" dirty="0" smtClean="0"/>
              <a:t>some </a:t>
            </a:r>
            <a:r>
              <a:rPr lang="en-US" sz="1600" dirty="0"/>
              <a:t>information from Vic on the US manufacturers of the FR4 I-beams and check for their procurement in Europe. </a:t>
            </a:r>
            <a:endParaRPr lang="en-US" sz="1600" dirty="0" smtClean="0"/>
          </a:p>
          <a:p>
            <a:pPr lvl="1">
              <a:spcBef>
                <a:spcPts val="600"/>
              </a:spcBef>
            </a:pPr>
            <a:r>
              <a:rPr lang="en-US" sz="1600" dirty="0" smtClean="0"/>
              <a:t>2</a:t>
            </a:r>
            <a:r>
              <a:rPr lang="en-US" sz="1600" dirty="0"/>
              <a:t>) Electrostatic simulations: </a:t>
            </a:r>
            <a:r>
              <a:rPr lang="en-US" sz="1600" dirty="0" smtClean="0"/>
              <a:t>Bo provide </a:t>
            </a:r>
            <a:r>
              <a:rPr lang="en-US" sz="1600" dirty="0"/>
              <a:t>the </a:t>
            </a:r>
            <a:r>
              <a:rPr lang="en-US" sz="1600" dirty="0" smtClean="0"/>
              <a:t>3D </a:t>
            </a:r>
            <a:r>
              <a:rPr lang="en-US" sz="1600" dirty="0"/>
              <a:t>model of the elements and the current Maxwell input files so that further simulations can be performed on the specific points concerning the DP design. The end cap design will also have to be adapted to the DP configuration and the field corresponding to 600 kV operation. </a:t>
            </a:r>
          </a:p>
          <a:p>
            <a:pPr lvl="1">
              <a:spcBef>
                <a:spcPts val="600"/>
              </a:spcBef>
            </a:pPr>
            <a:r>
              <a:rPr lang="en-US" sz="1600" dirty="0"/>
              <a:t>3) Electrical circuit diagrams: </a:t>
            </a:r>
            <a:r>
              <a:rPr lang="en-US" sz="1600" dirty="0" smtClean="0"/>
              <a:t>Bo </a:t>
            </a:r>
            <a:r>
              <a:rPr lang="en-US" sz="1600" dirty="0"/>
              <a:t>providing the circuit diagrams for the panels + references to the resistors and the surge arrestors</a:t>
            </a:r>
          </a:p>
          <a:p>
            <a:pPr lvl="1">
              <a:spcBef>
                <a:spcPts val="600"/>
              </a:spcBef>
            </a:pPr>
            <a:r>
              <a:rPr lang="en-US" sz="1600" dirty="0"/>
              <a:t>4) Future tests: </a:t>
            </a:r>
            <a:r>
              <a:rPr lang="en-US" sz="1600" dirty="0" smtClean="0"/>
              <a:t>A </a:t>
            </a:r>
            <a:r>
              <a:rPr lang="en-US" sz="1600" dirty="0"/>
              <a:t>tests in DP electric field conditions to be arranged with Francesco+ Laura by using the 300 kV power supply + FT in the large </a:t>
            </a:r>
            <a:r>
              <a:rPr lang="en-US" sz="1600" dirty="0" err="1"/>
              <a:t>dewar</a:t>
            </a:r>
            <a:r>
              <a:rPr lang="en-US" sz="1600" dirty="0"/>
              <a:t> foreseen to be used for the HV FT tests once these will have been completed.</a:t>
            </a:r>
          </a:p>
          <a:p>
            <a:pPr lvl="1">
              <a:spcBef>
                <a:spcPts val="600"/>
              </a:spcBef>
            </a:pPr>
            <a:r>
              <a:rPr lang="en-US" sz="1600" dirty="0"/>
              <a:t>5) </a:t>
            </a:r>
            <a:r>
              <a:rPr lang="en-US" sz="1600" dirty="0" smtClean="0"/>
              <a:t>Vic </a:t>
            </a:r>
            <a:r>
              <a:rPr lang="en-US" sz="1600" dirty="0"/>
              <a:t>can also provide some information on the transportation strong-back for the existing panels.</a:t>
            </a:r>
          </a:p>
          <a:p>
            <a:pPr>
              <a:spcBef>
                <a:spcPts val="600"/>
              </a:spcBef>
            </a:pPr>
            <a:endParaRPr lang="en-US" sz="2000" dirty="0" smtClean="0"/>
          </a:p>
          <a:p>
            <a:pPr>
              <a:spcBef>
                <a:spcPts val="600"/>
              </a:spcBef>
            </a:pPr>
            <a:endParaRPr lang="en-US" sz="2000" dirty="0"/>
          </a:p>
        </p:txBody>
      </p:sp>
      <p:sp>
        <p:nvSpPr>
          <p:cNvPr id="10" name="Date Placeholder 5"/>
          <p:cNvSpPr>
            <a:spLocks noGrp="1"/>
          </p:cNvSpPr>
          <p:nvPr>
            <p:ph type="dt" sz="half" idx="2"/>
          </p:nvPr>
        </p:nvSpPr>
        <p:spPr>
          <a:xfrm>
            <a:off x="879219" y="6549548"/>
            <a:ext cx="998567" cy="158697"/>
          </a:xfrm>
        </p:spPr>
        <p:txBody>
          <a:bodyPr/>
          <a:lstStyle/>
          <a:p>
            <a:pPr>
              <a:defRPr/>
            </a:pPr>
            <a:r>
              <a:rPr lang="en-US" smtClean="0">
                <a:latin typeface="Helvetica"/>
                <a:cs typeface="Helvetica"/>
              </a:rPr>
              <a:t>May 19, 2016</a:t>
            </a:r>
            <a:endParaRPr lang="en-US" dirty="0">
              <a:latin typeface="Helvetica"/>
              <a:cs typeface="Helvetica"/>
            </a:endParaRPr>
          </a:p>
        </p:txBody>
      </p:sp>
      <p:sp>
        <p:nvSpPr>
          <p:cNvPr id="11" name="Footer Placeholder 6"/>
          <p:cNvSpPr>
            <a:spLocks noGrp="1"/>
          </p:cNvSpPr>
          <p:nvPr>
            <p:ph type="ftr" sz="quarter" idx="3"/>
          </p:nvPr>
        </p:nvSpPr>
        <p:spPr>
          <a:xfrm>
            <a:off x="1877785" y="6549548"/>
            <a:ext cx="4349311" cy="158697"/>
          </a:xfrm>
        </p:spPr>
        <p:txBody>
          <a:bodyPr/>
          <a:lstStyle/>
          <a:p>
            <a:pPr>
              <a:defRPr/>
            </a:pPr>
            <a:r>
              <a:rPr lang="en-US" smtClean="0"/>
              <a:t>DUNE Tech. Board Meeting</a:t>
            </a:r>
            <a:endParaRPr lang="en-US" dirty="0"/>
          </a:p>
        </p:txBody>
      </p:sp>
      <p:sp>
        <p:nvSpPr>
          <p:cNvPr id="12" name="Slide Number Placeholder 7"/>
          <p:cNvSpPr>
            <a:spLocks noGrp="1"/>
          </p:cNvSpPr>
          <p:nvPr>
            <p:ph type="sldNum" sz="quarter" idx="4"/>
          </p:nvPr>
        </p:nvSpPr>
        <p:spPr>
          <a:xfrm>
            <a:off x="454026" y="6549548"/>
            <a:ext cx="425194" cy="158697"/>
          </a:xfrm>
        </p:spPr>
        <p:txBody>
          <a:bodyPr/>
          <a:lstStyle/>
          <a:p>
            <a:pPr>
              <a:defRPr/>
            </a:pPr>
            <a:fld id="{0C39C72E-2A13-EB4D-AD45-6D4E6ACAED8D}" type="slidenum">
              <a:rPr lang="en-US" smtClean="0"/>
              <a:pPr>
                <a:defRPr/>
              </a:pPr>
              <a:t>33</a:t>
            </a:fld>
            <a:endParaRPr lang="en-US" dirty="0"/>
          </a:p>
        </p:txBody>
      </p:sp>
    </p:spTree>
    <p:extLst>
      <p:ext uri="{BB962C8B-B14F-4D97-AF65-F5344CB8AC3E}">
        <p14:creationId xmlns:p14="http://schemas.microsoft.com/office/powerpoint/2010/main" val="31122919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57102"/>
            <a:ext cx="8229600" cy="465619"/>
          </a:xfrm>
        </p:spPr>
        <p:txBody>
          <a:bodyPr>
            <a:normAutofit/>
          </a:bodyPr>
          <a:lstStyle/>
          <a:p>
            <a:r>
              <a:rPr lang="it-IT" dirty="0" smtClean="0"/>
              <a:t>Test of the </a:t>
            </a:r>
            <a:r>
              <a:rPr lang="it-IT" dirty="0"/>
              <a:t>C</a:t>
            </a:r>
            <a:r>
              <a:rPr lang="it-IT" dirty="0" smtClean="0"/>
              <a:t>age in </a:t>
            </a:r>
            <a:r>
              <a:rPr lang="it-IT" dirty="0"/>
              <a:t>P</a:t>
            </a:r>
            <a:r>
              <a:rPr lang="it-IT" dirty="0" smtClean="0"/>
              <a:t>urified LAr</a:t>
            </a:r>
            <a:endParaRPr lang="en-US" dirty="0"/>
          </a:p>
        </p:txBody>
      </p:sp>
      <p:sp>
        <p:nvSpPr>
          <p:cNvPr id="3" name="Segnaposto contenuto 2"/>
          <p:cNvSpPr>
            <a:spLocks noGrp="1"/>
          </p:cNvSpPr>
          <p:nvPr>
            <p:ph idx="4294967295"/>
          </p:nvPr>
        </p:nvSpPr>
        <p:spPr>
          <a:xfrm>
            <a:off x="-1" y="4078928"/>
            <a:ext cx="8922164" cy="5760640"/>
          </a:xfrm>
          <a:prstGeom prst="rect">
            <a:avLst/>
          </a:prstGeom>
        </p:spPr>
        <p:txBody>
          <a:bodyPr>
            <a:noAutofit/>
          </a:bodyPr>
          <a:lstStyle/>
          <a:p>
            <a:r>
              <a:rPr lang="en-US" sz="1800" dirty="0" smtClean="0"/>
              <a:t>Two </a:t>
            </a:r>
            <a:r>
              <a:rPr lang="en-US" sz="1800" dirty="0"/>
              <a:t>regimes have been studied:</a:t>
            </a:r>
          </a:p>
          <a:p>
            <a:pPr lvl="1"/>
            <a:r>
              <a:rPr lang="en-US" sz="1800" dirty="0"/>
              <a:t>Thermal </a:t>
            </a:r>
            <a:r>
              <a:rPr lang="en-US" sz="1800" dirty="0" err="1"/>
              <a:t>LAr</a:t>
            </a:r>
            <a:r>
              <a:rPr lang="en-US" sz="1800" dirty="0"/>
              <a:t> bath completely covering the 50 liter vessel walls (no visible bubble formation): no sparks ever recorded up to 100 kV.</a:t>
            </a:r>
          </a:p>
          <a:p>
            <a:pPr lvl="1"/>
            <a:r>
              <a:rPr lang="en-US" sz="1800" dirty="0"/>
              <a:t>With bubbles appearing to form around the detector elements, few random sparks (one every few hours) appeared but only above 80 kV (visually they seem to develop again around the HV cable and not between the field cage and the ground plates).</a:t>
            </a:r>
          </a:p>
          <a:p>
            <a:endParaRPr lang="en-US" sz="1800" dirty="0" smtClean="0"/>
          </a:p>
        </p:txBody>
      </p:sp>
      <p:sp>
        <p:nvSpPr>
          <p:cNvPr id="4" name="Segnaposto numero diapositiva 3"/>
          <p:cNvSpPr>
            <a:spLocks noGrp="1"/>
          </p:cNvSpPr>
          <p:nvPr>
            <p:ph type="sldNum" sz="quarter" idx="4294967295"/>
          </p:nvPr>
        </p:nvSpPr>
        <p:spPr>
          <a:xfrm>
            <a:off x="6553200" y="6376243"/>
            <a:ext cx="2133600" cy="365125"/>
          </a:xfrm>
          <a:prstGeom prst="rect">
            <a:avLst/>
          </a:prstGeom>
        </p:spPr>
        <p:txBody>
          <a:bodyPr/>
          <a:lstStyle/>
          <a:p>
            <a:fld id="{19BB20ED-FCCF-49B1-A984-868019106440}" type="slidenum">
              <a:rPr lang="en-US" smtClean="0"/>
              <a:t>34</a:t>
            </a:fld>
            <a:endParaRPr lang="en-US" dirty="0"/>
          </a:p>
        </p:txBody>
      </p:sp>
      <p:sp>
        <p:nvSpPr>
          <p:cNvPr id="5" name="Date Placeholder 4"/>
          <p:cNvSpPr>
            <a:spLocks noGrp="1"/>
          </p:cNvSpPr>
          <p:nvPr>
            <p:ph type="dt" sz="half" idx="4294967295"/>
          </p:nvPr>
        </p:nvSpPr>
        <p:spPr>
          <a:xfrm>
            <a:off x="457200" y="6356350"/>
            <a:ext cx="2133600" cy="365125"/>
          </a:xfrm>
          <a:prstGeom prst="rect">
            <a:avLst/>
          </a:prstGeom>
        </p:spPr>
        <p:txBody>
          <a:bodyPr/>
          <a:lstStyle/>
          <a:p>
            <a:r>
              <a:rPr lang="en-US" dirty="0" smtClean="0"/>
              <a:t>March 7th, 2016</a:t>
            </a:r>
            <a:endParaRPr lang="en-US" dirty="0"/>
          </a:p>
        </p:txBody>
      </p:sp>
      <p:pic>
        <p:nvPicPr>
          <p:cNvPr id="6" name="Picture 5" descr="2016-01-25 17.56.35.jpg"/>
          <p:cNvPicPr>
            <a:picLocks noChangeAspect="1"/>
          </p:cNvPicPr>
          <p:nvPr/>
        </p:nvPicPr>
        <p:blipFill rotWithShape="1">
          <a:blip r:embed="rId2" cstate="print">
            <a:extLst>
              <a:ext uri="{28A0092B-C50C-407E-A947-70E740481C1C}">
                <a14:useLocalDpi xmlns:a14="http://schemas.microsoft.com/office/drawing/2010/main"/>
              </a:ext>
            </a:extLst>
          </a:blip>
          <a:srcRect l="8480" r="14019"/>
          <a:stretch/>
        </p:blipFill>
        <p:spPr>
          <a:xfrm rot="16200000">
            <a:off x="5570746" y="1046782"/>
            <a:ext cx="3883887" cy="2818947"/>
          </a:xfrm>
          <a:prstGeom prst="rect">
            <a:avLst/>
          </a:prstGeom>
        </p:spPr>
      </p:pic>
      <p:sp>
        <p:nvSpPr>
          <p:cNvPr id="7" name="Segnaposto contenuto 2"/>
          <p:cNvSpPr>
            <a:spLocks noGrp="1"/>
          </p:cNvSpPr>
          <p:nvPr>
            <p:ph idx="4294967295"/>
          </p:nvPr>
        </p:nvSpPr>
        <p:spPr>
          <a:xfrm>
            <a:off x="-1" y="1053865"/>
            <a:ext cx="6059929" cy="3675043"/>
          </a:xfrm>
          <a:prstGeom prst="rect">
            <a:avLst/>
          </a:prstGeom>
        </p:spPr>
        <p:txBody>
          <a:bodyPr>
            <a:noAutofit/>
          </a:bodyPr>
          <a:lstStyle/>
          <a:p>
            <a:r>
              <a:rPr lang="en-US" sz="1800" dirty="0" smtClean="0"/>
              <a:t>More recently the cage was mounted in the 50 liter cold vessel and evacuated for few days. Filling and purification performed with usual procedure.</a:t>
            </a:r>
          </a:p>
          <a:p>
            <a:r>
              <a:rPr lang="en-US" sz="1800" dirty="0" err="1" smtClean="0"/>
              <a:t>LAr</a:t>
            </a:r>
            <a:r>
              <a:rPr lang="en-US" sz="1800" dirty="0" smtClean="0"/>
              <a:t> was found very quite if outer </a:t>
            </a:r>
            <a:r>
              <a:rPr lang="en-US" sz="1800" dirty="0" err="1" smtClean="0"/>
              <a:t>LAr</a:t>
            </a:r>
            <a:r>
              <a:rPr lang="en-US" sz="1800" dirty="0" smtClean="0"/>
              <a:t> bath is full; heat input only from top flange (~10 W) and from HV cable:</a:t>
            </a:r>
          </a:p>
          <a:p>
            <a:r>
              <a:rPr lang="en-US" sz="1800" dirty="0" smtClean="0"/>
              <a:t>Bubble formations appear when </a:t>
            </a:r>
            <a:r>
              <a:rPr lang="en-US" sz="1800" dirty="0" err="1" smtClean="0"/>
              <a:t>LAr</a:t>
            </a:r>
            <a:r>
              <a:rPr lang="en-US" sz="1800" dirty="0" smtClean="0"/>
              <a:t> bath lever lowers (with heat input up to ~80 W also from side walls of </a:t>
            </a:r>
            <a:r>
              <a:rPr lang="en-US" sz="1800" dirty="0" err="1" smtClean="0"/>
              <a:t>LAr</a:t>
            </a:r>
            <a:r>
              <a:rPr lang="en-US" sz="1800" dirty="0" smtClean="0"/>
              <a:t> vessel)</a:t>
            </a:r>
          </a:p>
          <a:p>
            <a:r>
              <a:rPr lang="en-US" sz="1800" dirty="0" smtClean="0"/>
              <a:t>HV applied after filling, once the </a:t>
            </a:r>
            <a:r>
              <a:rPr lang="en-US" sz="1800" dirty="0" err="1" smtClean="0"/>
              <a:t>LAr</a:t>
            </a:r>
            <a:r>
              <a:rPr lang="en-US" sz="1800" dirty="0" smtClean="0"/>
              <a:t> is thermalized HV kept continuously on for 7 days.</a:t>
            </a:r>
          </a:p>
        </p:txBody>
      </p:sp>
    </p:spTree>
    <p:extLst>
      <p:ext uri="{BB962C8B-B14F-4D97-AF65-F5344CB8AC3E}">
        <p14:creationId xmlns:p14="http://schemas.microsoft.com/office/powerpoint/2010/main" val="41122160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Drift Field Uniformity Near FC Edge</a:t>
            </a:r>
            <a:endParaRPr lang="en-US" sz="3200" dirty="0"/>
          </a:p>
        </p:txBody>
      </p:sp>
      <p:sp>
        <p:nvSpPr>
          <p:cNvPr id="3" name="Content Placeholder 2"/>
          <p:cNvSpPr>
            <a:spLocks noGrp="1"/>
          </p:cNvSpPr>
          <p:nvPr>
            <p:ph idx="11"/>
          </p:nvPr>
        </p:nvSpPr>
        <p:spPr>
          <a:xfrm>
            <a:off x="477172" y="1114232"/>
            <a:ext cx="8232771" cy="5070302"/>
          </a:xfrm>
        </p:spPr>
        <p:txBody>
          <a:bodyPr>
            <a:normAutofit/>
          </a:bodyPr>
          <a:lstStyle/>
          <a:p>
            <a:pPr>
              <a:spcBef>
                <a:spcPts val="300"/>
              </a:spcBef>
            </a:pPr>
            <a:r>
              <a:rPr lang="en-US" sz="1800" dirty="0" smtClean="0"/>
              <a:t>Gray contours: 2% of nominal drift field</a:t>
            </a:r>
          </a:p>
          <a:p>
            <a:pPr>
              <a:spcBef>
                <a:spcPts val="300"/>
              </a:spcBef>
            </a:pPr>
            <a:r>
              <a:rPr lang="en-US" sz="1800" dirty="0" smtClean="0"/>
              <a:t>Profiles at 6cm pitch, ground plane 20cm above</a:t>
            </a:r>
          </a:p>
          <a:p>
            <a:pPr>
              <a:spcBef>
                <a:spcPts val="300"/>
              </a:spcBef>
            </a:pPr>
            <a:r>
              <a:rPr lang="en-US" sz="1800" dirty="0" smtClean="0"/>
              <a:t>Active volume is 5cm away from the inside surfaces of the metal profiles </a:t>
            </a:r>
            <a:endParaRPr lang="en-US" sz="1800" dirty="0"/>
          </a:p>
        </p:txBody>
      </p:sp>
      <p:pic>
        <p:nvPicPr>
          <p:cNvPr id="1027"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879220" y="2073689"/>
            <a:ext cx="7361487" cy="42428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4"/>
          </p:nvPr>
        </p:nvSpPr>
        <p:spPr/>
        <p:txBody>
          <a:bodyPr/>
          <a:lstStyle/>
          <a:p>
            <a:pPr>
              <a:defRPr/>
            </a:pPr>
            <a:fld id="{0C39C72E-2A13-EB4D-AD45-6D4E6ACAED8D}" type="slidenum">
              <a:rPr lang="en-US"/>
              <a:pPr>
                <a:defRPr/>
              </a:pPr>
              <a:t>35</a:t>
            </a:fld>
            <a:endParaRPr lang="en-US" dirty="0"/>
          </a:p>
        </p:txBody>
      </p:sp>
    </p:spTree>
    <p:extLst>
      <p:ext uri="{BB962C8B-B14F-4D97-AF65-F5344CB8AC3E}">
        <p14:creationId xmlns:p14="http://schemas.microsoft.com/office/powerpoint/2010/main" val="334684675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CPA Requirements</a:t>
            </a:r>
            <a:endParaRPr lang="en-US" dirty="0"/>
          </a:p>
        </p:txBody>
      </p:sp>
      <p:sp>
        <p:nvSpPr>
          <p:cNvPr id="3" name="Content Placeholder 2"/>
          <p:cNvSpPr>
            <a:spLocks noGrp="1"/>
          </p:cNvSpPr>
          <p:nvPr>
            <p:ph idx="11"/>
          </p:nvPr>
        </p:nvSpPr>
        <p:spPr/>
        <p:txBody>
          <a:bodyPr>
            <a:normAutofit/>
          </a:bodyPr>
          <a:lstStyle/>
          <a:p>
            <a:pPr marL="0" indent="0">
              <a:spcBef>
                <a:spcPts val="600"/>
              </a:spcBef>
              <a:buNone/>
            </a:pPr>
            <a:r>
              <a:rPr lang="en-US" sz="2000" dirty="0" smtClean="0"/>
              <a:t>Provide equipotential surfaces at -</a:t>
            </a:r>
            <a:r>
              <a:rPr lang="en-US" sz="2000" dirty="0"/>
              <a:t>180kV </a:t>
            </a:r>
            <a:r>
              <a:rPr lang="en-US" sz="2000" dirty="0" smtClean="0"/>
              <a:t>nominal bias voltage</a:t>
            </a:r>
            <a:endParaRPr lang="en-US" sz="2000" dirty="0"/>
          </a:p>
          <a:p>
            <a:pPr marL="0" indent="0">
              <a:spcBef>
                <a:spcPts val="600"/>
              </a:spcBef>
              <a:buNone/>
            </a:pPr>
            <a:r>
              <a:rPr lang="en-US" sz="2000" dirty="0" smtClean="0"/>
              <a:t>Maintain a flatness better than 1cm*</a:t>
            </a:r>
            <a:endParaRPr lang="en-US" sz="2000" dirty="0"/>
          </a:p>
          <a:p>
            <a:pPr marL="0" indent="0">
              <a:spcBef>
                <a:spcPts val="600"/>
              </a:spcBef>
              <a:buNone/>
            </a:pPr>
            <a:r>
              <a:rPr lang="en-US" sz="2000" dirty="0"/>
              <a:t>Use materials with comparable CTEs to that of stainless steel </a:t>
            </a:r>
            <a:endParaRPr lang="en-US" sz="2000" dirty="0" smtClean="0"/>
          </a:p>
          <a:p>
            <a:pPr marL="0" indent="0">
              <a:spcBef>
                <a:spcPts val="600"/>
              </a:spcBef>
              <a:buNone/>
            </a:pPr>
            <a:r>
              <a:rPr lang="en-US" sz="2000" dirty="0" smtClean="0"/>
              <a:t>Limit </a:t>
            </a:r>
            <a:r>
              <a:rPr lang="en-US" sz="2000" dirty="0"/>
              <a:t>the electric field exposed to </a:t>
            </a:r>
            <a:r>
              <a:rPr lang="en-US" sz="2000" dirty="0" err="1"/>
              <a:t>LAr</a:t>
            </a:r>
            <a:r>
              <a:rPr lang="en-US" sz="2000" dirty="0"/>
              <a:t> to under 30kV/cm</a:t>
            </a:r>
          </a:p>
          <a:p>
            <a:pPr marL="0" indent="0">
              <a:spcBef>
                <a:spcPts val="600"/>
              </a:spcBef>
              <a:buNone/>
            </a:pPr>
            <a:r>
              <a:rPr lang="en-US" sz="2000" dirty="0">
                <a:solidFill>
                  <a:srgbClr val="C00000"/>
                </a:solidFill>
              </a:rPr>
              <a:t>Prevent damage to the </a:t>
            </a:r>
            <a:r>
              <a:rPr lang="en-US" sz="2000" dirty="0" smtClean="0">
                <a:solidFill>
                  <a:srgbClr val="C00000"/>
                </a:solidFill>
              </a:rPr>
              <a:t>TPC including its readout electronics </a:t>
            </a:r>
            <a:r>
              <a:rPr lang="en-US" sz="2000" dirty="0">
                <a:solidFill>
                  <a:srgbClr val="C00000"/>
                </a:solidFill>
              </a:rPr>
              <a:t>In case of a HV discharge anywhere </a:t>
            </a:r>
            <a:r>
              <a:rPr lang="en-US" sz="2000" dirty="0" smtClean="0">
                <a:solidFill>
                  <a:srgbClr val="C00000"/>
                </a:solidFill>
              </a:rPr>
              <a:t>on the cathode</a:t>
            </a:r>
            <a:endParaRPr lang="en-US" sz="2000" dirty="0">
              <a:solidFill>
                <a:srgbClr val="C00000"/>
              </a:solidFill>
            </a:endParaRPr>
          </a:p>
          <a:p>
            <a:pPr marL="0" indent="0">
              <a:spcBef>
                <a:spcPts val="600"/>
              </a:spcBef>
              <a:buNone/>
            </a:pPr>
            <a:r>
              <a:rPr lang="en-US" sz="2000" dirty="0" smtClean="0"/>
              <a:t>Provide constant bias voltage and current to all attached field cage resistor divider chains</a:t>
            </a:r>
          </a:p>
          <a:p>
            <a:pPr marL="0" indent="0">
              <a:spcBef>
                <a:spcPts val="600"/>
              </a:spcBef>
              <a:buNone/>
            </a:pPr>
            <a:r>
              <a:rPr lang="en-US" sz="2000" dirty="0" smtClean="0"/>
              <a:t>Support half of the weight of the field cage</a:t>
            </a:r>
            <a:endParaRPr lang="en-US" sz="2000" dirty="0"/>
          </a:p>
          <a:p>
            <a:pPr marL="0" indent="0">
              <a:spcBef>
                <a:spcPts val="600"/>
              </a:spcBef>
              <a:buNone/>
            </a:pPr>
            <a:r>
              <a:rPr lang="en-US" sz="2000" dirty="0"/>
              <a:t>Constructed in modular form that can be easily installed in the </a:t>
            </a:r>
            <a:r>
              <a:rPr lang="en-US" sz="2000" dirty="0" smtClean="0"/>
              <a:t>cryostat</a:t>
            </a:r>
          </a:p>
          <a:p>
            <a:pPr marL="0" indent="0">
              <a:spcBef>
                <a:spcPts val="600"/>
              </a:spcBef>
              <a:buNone/>
            </a:pPr>
            <a:r>
              <a:rPr lang="en-US" sz="2000" dirty="0" smtClean="0">
                <a:solidFill>
                  <a:schemeClr val="bg1">
                    <a:lumMod val="75000"/>
                  </a:schemeClr>
                </a:solidFill>
              </a:rPr>
              <a:t>Accommodate PD calibration features</a:t>
            </a:r>
            <a:endParaRPr lang="en-US" sz="2000" dirty="0">
              <a:solidFill>
                <a:schemeClr val="bg1">
                  <a:lumMod val="75000"/>
                </a:schemeClr>
              </a:solidFill>
            </a:endParaRPr>
          </a:p>
          <a:p>
            <a:pPr marL="0" indent="0">
              <a:spcBef>
                <a:spcPts val="600"/>
              </a:spcBef>
              <a:buNone/>
            </a:pPr>
            <a:endParaRPr lang="en-US" sz="2000" dirty="0" smtClean="0">
              <a:effectLst/>
            </a:endParaRPr>
          </a:p>
        </p:txBody>
      </p:sp>
      <p:sp>
        <p:nvSpPr>
          <p:cNvPr id="4" name="Slide Number Placeholder 3"/>
          <p:cNvSpPr>
            <a:spLocks noGrp="1"/>
          </p:cNvSpPr>
          <p:nvPr>
            <p:ph type="sldNum" sz="quarter" idx="4"/>
          </p:nvPr>
        </p:nvSpPr>
        <p:spPr/>
        <p:txBody>
          <a:bodyPr/>
          <a:lstStyle/>
          <a:p>
            <a:fld id="{7FC06AE5-E835-46B6-8395-C9370DA7483D}" type="slidenum">
              <a:rPr lang="en-US" smtClean="0">
                <a:solidFill>
                  <a:prstClr val="black">
                    <a:tint val="75000"/>
                  </a:prstClr>
                </a:solidFill>
              </a:rPr>
              <a:pPr/>
              <a:t>36</a:t>
            </a:fld>
            <a:endParaRPr lang="en-US">
              <a:solidFill>
                <a:prstClr val="black">
                  <a:tint val="75000"/>
                </a:prstClr>
              </a:solidFill>
            </a:endParaRPr>
          </a:p>
        </p:txBody>
      </p:sp>
      <p:sp>
        <p:nvSpPr>
          <p:cNvPr id="6" name="TextBox 5"/>
          <p:cNvSpPr txBox="1"/>
          <p:nvPr/>
        </p:nvSpPr>
        <p:spPr>
          <a:xfrm>
            <a:off x="457199" y="5640405"/>
            <a:ext cx="8229601" cy="830997"/>
          </a:xfrm>
          <a:prstGeom prst="rect">
            <a:avLst/>
          </a:prstGeom>
          <a:noFill/>
        </p:spPr>
        <p:txBody>
          <a:bodyPr wrap="square" rtlCol="0">
            <a:spAutoFit/>
          </a:bodyPr>
          <a:lstStyle/>
          <a:p>
            <a:pPr defTabSz="914400" fontAlgn="auto">
              <a:spcBef>
                <a:spcPts val="0"/>
              </a:spcBef>
              <a:spcAft>
                <a:spcPts val="0"/>
              </a:spcAft>
            </a:pPr>
            <a:r>
              <a:rPr lang="en-US" sz="1600" dirty="0" smtClean="0">
                <a:solidFill>
                  <a:prstClr val="black"/>
                </a:solidFill>
                <a:latin typeface="Calibri"/>
                <a:ea typeface="+mn-ea"/>
                <a:cs typeface="+mn-cs"/>
              </a:rPr>
              <a:t>*base on </a:t>
            </a:r>
            <a:r>
              <a:rPr lang="en-US" sz="1600" dirty="0">
                <a:solidFill>
                  <a:prstClr val="black"/>
                </a:solidFill>
                <a:latin typeface="Calibri"/>
                <a:ea typeface="+mn-ea"/>
                <a:cs typeface="+mn-cs"/>
              </a:rPr>
              <a:t>the requirement of “the fiducial volume of </a:t>
            </a:r>
            <a:r>
              <a:rPr lang="en-US" sz="1600" dirty="0" smtClean="0">
                <a:solidFill>
                  <a:prstClr val="black"/>
                </a:solidFill>
                <a:latin typeface="Calibri"/>
                <a:ea typeface="+mn-ea"/>
                <a:cs typeface="+mn-cs"/>
              </a:rPr>
              <a:t>the detector </a:t>
            </a:r>
            <a:r>
              <a:rPr lang="en-US" sz="1600" dirty="0">
                <a:solidFill>
                  <a:prstClr val="black"/>
                </a:solidFill>
                <a:latin typeface="Calibri"/>
                <a:ea typeface="+mn-ea"/>
                <a:cs typeface="+mn-cs"/>
              </a:rPr>
              <a:t>shall be known </a:t>
            </a:r>
            <a:r>
              <a:rPr lang="en-US" sz="1600" dirty="0" smtClean="0">
                <a:solidFill>
                  <a:prstClr val="black"/>
                </a:solidFill>
                <a:latin typeface="Calibri"/>
                <a:ea typeface="+mn-ea"/>
                <a:cs typeface="+mn-cs"/>
              </a:rPr>
              <a:t>with a </a:t>
            </a:r>
            <a:r>
              <a:rPr lang="en-US" sz="1600" dirty="0">
                <a:solidFill>
                  <a:prstClr val="black"/>
                </a:solidFill>
                <a:latin typeface="Calibri"/>
                <a:ea typeface="+mn-ea"/>
                <a:cs typeface="+mn-cs"/>
              </a:rPr>
              <a:t>precision of at least 1</a:t>
            </a:r>
            <a:r>
              <a:rPr lang="en-US" sz="1600" dirty="0" smtClean="0">
                <a:solidFill>
                  <a:prstClr val="black"/>
                </a:solidFill>
                <a:latin typeface="Calibri"/>
                <a:ea typeface="+mn-ea"/>
                <a:cs typeface="+mn-cs"/>
              </a:rPr>
              <a:t>%”. Other requirements based on multiple scattering and vertex finding precisions are being formulated.</a:t>
            </a:r>
            <a:endParaRPr lang="en-US" sz="1600" dirty="0">
              <a:solidFill>
                <a:prstClr val="black"/>
              </a:solidFill>
              <a:latin typeface="Calibri"/>
              <a:ea typeface="+mn-ea"/>
              <a:cs typeface="+mn-cs"/>
            </a:endParaRPr>
          </a:p>
        </p:txBody>
      </p:sp>
    </p:spTree>
    <p:extLst>
      <p:ext uri="{BB962C8B-B14F-4D97-AF65-F5344CB8AC3E}">
        <p14:creationId xmlns:p14="http://schemas.microsoft.com/office/powerpoint/2010/main" val="17320609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the CPA Width</a:t>
            </a:r>
            <a:endParaRPr lang="en-US" dirty="0"/>
          </a:p>
        </p:txBody>
      </p:sp>
      <p:sp>
        <p:nvSpPr>
          <p:cNvPr id="3" name="Content Placeholder 2"/>
          <p:cNvSpPr>
            <a:spLocks noGrp="1"/>
          </p:cNvSpPr>
          <p:nvPr>
            <p:ph idx="11"/>
          </p:nvPr>
        </p:nvSpPr>
        <p:spPr/>
        <p:txBody>
          <a:bodyPr/>
          <a:lstStyle/>
          <a:p>
            <a:pPr lvl="0">
              <a:spcBef>
                <a:spcPts val="300"/>
              </a:spcBef>
              <a:spcAft>
                <a:spcPts val="300"/>
              </a:spcAft>
            </a:pPr>
            <a:r>
              <a:rPr lang="en-US" sz="2000" dirty="0" smtClean="0"/>
              <a:t>The cryostat roof deforms ?mm between the extreme operating conditions: </a:t>
            </a:r>
          </a:p>
          <a:p>
            <a:pPr lvl="1">
              <a:spcBef>
                <a:spcPts val="300"/>
              </a:spcBef>
              <a:spcAft>
                <a:spcPts val="300"/>
              </a:spcAft>
            </a:pPr>
            <a:r>
              <a:rPr lang="en-US" sz="1800" dirty="0" smtClean="0"/>
              <a:t>Filled but with no over pressure inside</a:t>
            </a:r>
          </a:p>
          <a:p>
            <a:pPr lvl="1">
              <a:spcBef>
                <a:spcPts val="300"/>
              </a:spcBef>
              <a:spcAft>
                <a:spcPts val="300"/>
              </a:spcAft>
            </a:pPr>
            <a:r>
              <a:rPr lang="en-US" sz="1800" dirty="0" smtClean="0"/>
              <a:t>Empty but with maximum pressure inside</a:t>
            </a:r>
          </a:p>
          <a:p>
            <a:pPr>
              <a:spcBef>
                <a:spcPts val="300"/>
              </a:spcBef>
              <a:spcAft>
                <a:spcPts val="300"/>
              </a:spcAft>
            </a:pPr>
            <a:r>
              <a:rPr lang="en-US" sz="2000" dirty="0" smtClean="0"/>
              <a:t>As a result, the anchor points for the CPAs may move up and down ?mm between adjacent columns.</a:t>
            </a:r>
          </a:p>
          <a:p>
            <a:pPr>
              <a:spcBef>
                <a:spcPts val="300"/>
              </a:spcBef>
              <a:spcAft>
                <a:spcPts val="300"/>
              </a:spcAft>
            </a:pPr>
            <a:r>
              <a:rPr lang="en-US" sz="2000" dirty="0" smtClean="0"/>
              <a:t>To avoid stress and damage to the CPAs, each CPA column is allowed to move independently. </a:t>
            </a:r>
          </a:p>
          <a:p>
            <a:pPr>
              <a:spcBef>
                <a:spcPts val="300"/>
              </a:spcBef>
              <a:spcAft>
                <a:spcPts val="300"/>
              </a:spcAft>
            </a:pPr>
            <a:r>
              <a:rPr lang="en-US" sz="2000" dirty="0" smtClean="0"/>
              <a:t>A CPA column is lifted by a single point in the middle</a:t>
            </a:r>
          </a:p>
          <a:p>
            <a:pPr>
              <a:spcBef>
                <a:spcPts val="300"/>
              </a:spcBef>
              <a:spcAft>
                <a:spcPts val="300"/>
              </a:spcAft>
            </a:pPr>
            <a:r>
              <a:rPr lang="en-US" sz="2000" dirty="0" smtClean="0"/>
              <a:t>Due to the dry weight of the CPA, plus the combined weight of 4 field cage modules during installation, the CPA width is halved compared with the APA width: 1160mm wide.</a:t>
            </a:r>
          </a:p>
          <a:p>
            <a:pPr>
              <a:spcBef>
                <a:spcPts val="300"/>
              </a:spcBef>
              <a:spcAft>
                <a:spcPts val="300"/>
              </a:spcAft>
            </a:pPr>
            <a:r>
              <a:rPr lang="en-US" sz="2000" dirty="0" smtClean="0"/>
              <a:t>The FC hinges are aligned with the CPA lifting point to minimize moment load to the CPA.</a:t>
            </a:r>
          </a:p>
          <a:p>
            <a:pPr>
              <a:spcBef>
                <a:spcPts val="300"/>
              </a:spcBef>
              <a:spcAft>
                <a:spcPts val="300"/>
              </a:spcAft>
            </a:pPr>
            <a:r>
              <a:rPr lang="en-US" sz="2000" dirty="0" smtClean="0"/>
              <a:t>For NP04, we have 6 columns x 3 rows of CPA modules</a:t>
            </a:r>
            <a:endParaRPr lang="en-US" sz="2000" dirty="0"/>
          </a:p>
          <a:p>
            <a:pPr lvl="1"/>
            <a:endParaRPr lang="en-US" dirty="0" smtClean="0"/>
          </a:p>
          <a:p>
            <a:endParaRPr lang="en-US" dirty="0"/>
          </a:p>
          <a:p>
            <a:endParaRPr lang="en-US" dirty="0"/>
          </a:p>
          <a:p>
            <a:endParaRPr lang="en-US" dirty="0"/>
          </a:p>
        </p:txBody>
      </p:sp>
      <p:sp>
        <p:nvSpPr>
          <p:cNvPr id="7" name="Date Placeholder 5"/>
          <p:cNvSpPr>
            <a:spLocks noGrp="1"/>
          </p:cNvSpPr>
          <p:nvPr>
            <p:ph type="dt" sz="half" idx="2"/>
          </p:nvPr>
        </p:nvSpPr>
        <p:spPr>
          <a:prstGeom prst="rect">
            <a:avLst/>
          </a:prstGeom>
        </p:spPr>
        <p:txBody>
          <a:bodyPr/>
          <a:lstStyle/>
          <a:p>
            <a:pPr>
              <a:defRPr/>
            </a:pPr>
            <a:r>
              <a:rPr lang="en-US" smtClean="0">
                <a:latin typeface="Helvetica"/>
                <a:cs typeface="Helvetica"/>
              </a:rPr>
              <a:t>May 19, 2016</a:t>
            </a:r>
            <a:endParaRPr lang="en-US" dirty="0">
              <a:latin typeface="Helvetica"/>
              <a:cs typeface="Helvetica"/>
            </a:endParaRPr>
          </a:p>
        </p:txBody>
      </p:sp>
      <p:sp>
        <p:nvSpPr>
          <p:cNvPr id="8" name="Footer Placeholder 6"/>
          <p:cNvSpPr>
            <a:spLocks noGrp="1"/>
          </p:cNvSpPr>
          <p:nvPr>
            <p:ph type="ftr" sz="quarter" idx="3"/>
          </p:nvPr>
        </p:nvSpPr>
        <p:spPr>
          <a:prstGeom prst="rect">
            <a:avLst/>
          </a:prstGeom>
        </p:spPr>
        <p:txBody>
          <a:bodyPr/>
          <a:lstStyle/>
          <a:p>
            <a:pPr>
              <a:defRPr/>
            </a:pPr>
            <a:r>
              <a:rPr lang="en-US" smtClean="0"/>
              <a:t>DUNE Tech. Board Meeting</a:t>
            </a:r>
            <a:endParaRPr lang="en-US" dirty="0"/>
          </a:p>
        </p:txBody>
      </p:sp>
      <p:sp>
        <p:nvSpPr>
          <p:cNvPr id="9" name="Slide Number Placeholder 7"/>
          <p:cNvSpPr>
            <a:spLocks noGrp="1"/>
          </p:cNvSpPr>
          <p:nvPr>
            <p:ph type="sldNum" sz="quarter" idx="4"/>
          </p:nvPr>
        </p:nvSpPr>
        <p:spPr>
          <a:prstGeom prst="rect">
            <a:avLst/>
          </a:prstGeom>
        </p:spPr>
        <p:txBody>
          <a:bodyPr/>
          <a:lstStyle/>
          <a:p>
            <a:pPr>
              <a:defRPr/>
            </a:pPr>
            <a:fld id="{0C39C72E-2A13-EB4D-AD45-6D4E6ACAED8D}" type="slidenum">
              <a:rPr lang="en-US" smtClean="0"/>
              <a:pPr>
                <a:defRPr/>
              </a:pPr>
              <a:t>37</a:t>
            </a:fld>
            <a:endParaRPr lang="en-US" dirty="0"/>
          </a:p>
        </p:txBody>
      </p:sp>
    </p:spTree>
    <p:extLst>
      <p:ext uri="{BB962C8B-B14F-4D97-AF65-F5344CB8AC3E}">
        <p14:creationId xmlns:p14="http://schemas.microsoft.com/office/powerpoint/2010/main" val="39956084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dirty="0" smtClean="0"/>
              <a:t>The Connection between Top/Bottom Field Cage Module and CPA</a:t>
            </a:r>
            <a:endParaRPr lang="en-US" sz="2400" dirty="0"/>
          </a:p>
        </p:txBody>
      </p:sp>
      <p:sp>
        <p:nvSpPr>
          <p:cNvPr id="4" name="Slide Number Placeholder 3"/>
          <p:cNvSpPr>
            <a:spLocks noGrp="1"/>
          </p:cNvSpPr>
          <p:nvPr>
            <p:ph type="sldNum" sz="quarter" idx="4"/>
          </p:nvPr>
        </p:nvSpPr>
        <p:spPr/>
        <p:txBody>
          <a:bodyPr/>
          <a:lstStyle/>
          <a:p>
            <a:pPr>
              <a:defRPr/>
            </a:pPr>
            <a:fld id="{0C39C72E-2A13-EB4D-AD45-6D4E6ACAED8D}" type="slidenum">
              <a:rPr lang="en-US" smtClean="0"/>
              <a:pPr>
                <a:defRPr/>
              </a:pPr>
              <a:t>38</a:t>
            </a:fld>
            <a:endParaRPr lang="en-US" dirty="0"/>
          </a:p>
        </p:txBody>
      </p:sp>
      <p:sp>
        <p:nvSpPr>
          <p:cNvPr id="6" name="Content Placeholder 5"/>
          <p:cNvSpPr>
            <a:spLocks noGrp="1"/>
          </p:cNvSpPr>
          <p:nvPr>
            <p:ph idx="11"/>
          </p:nvPr>
        </p:nvSpPr>
        <p:spPr/>
        <p:txBody>
          <a:bodyPr/>
          <a:lstStyle/>
          <a:p>
            <a:r>
              <a:rPr lang="en-US" sz="1800" dirty="0" smtClean="0"/>
              <a:t>	</a:t>
            </a:r>
          </a:p>
          <a:p>
            <a:pPr marL="0" indent="0">
              <a:buNone/>
            </a:pPr>
            <a:endParaRPr lang="en-US" sz="1800" dirty="0"/>
          </a:p>
        </p:txBody>
      </p:sp>
      <p:pic>
        <p:nvPicPr>
          <p:cNvPr id="7" name="Picture 2"/>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15467" t="15350" b="9450"/>
          <a:stretch/>
        </p:blipFill>
        <p:spPr bwMode="auto">
          <a:xfrm>
            <a:off x="3159821" y="1563823"/>
            <a:ext cx="5585372" cy="3312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16401" t="14450" r="29145" b="10000"/>
          <a:stretch/>
        </p:blipFill>
        <p:spPr bwMode="auto">
          <a:xfrm>
            <a:off x="562706" y="3220053"/>
            <a:ext cx="3132767" cy="2897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67915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dirty="0" smtClean="0"/>
              <a:t>Resistive Divider Network</a:t>
            </a:r>
            <a:endParaRPr lang="en-US" dirty="0"/>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699655" y="2074036"/>
            <a:ext cx="6905323" cy="4158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r="10443"/>
          <a:stretch/>
        </p:blipFill>
        <p:spPr bwMode="auto">
          <a:xfrm>
            <a:off x="888622" y="1914728"/>
            <a:ext cx="2593207" cy="1205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88622" y="5230627"/>
            <a:ext cx="1990725" cy="1001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 y="991398"/>
            <a:ext cx="7989680" cy="1015663"/>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We need to use 3 such </a:t>
            </a:r>
            <a:r>
              <a:rPr lang="en-US" sz="2000" dirty="0" err="1" smtClean="0"/>
              <a:t>varistors</a:t>
            </a:r>
            <a:r>
              <a:rPr lang="en-US" sz="2000" dirty="0" smtClean="0"/>
              <a:t> in series between profiles if we want to have the ability to reach more than 500V/cm drift field in </a:t>
            </a:r>
            <a:r>
              <a:rPr lang="en-US" sz="2000" dirty="0" err="1" smtClean="0"/>
              <a:t>ProtoDUNE</a:t>
            </a:r>
            <a:r>
              <a:rPr lang="en-US" sz="2000" dirty="0" smtClean="0"/>
              <a:t>. </a:t>
            </a:r>
          </a:p>
          <a:p>
            <a:pPr marL="285750" indent="-285750">
              <a:buFont typeface="Arial" panose="020B0604020202020204" pitchFamily="34" charset="0"/>
              <a:buChar char="•"/>
            </a:pPr>
            <a:r>
              <a:rPr lang="en-US" sz="2000" dirty="0" smtClean="0"/>
              <a:t>Two resistors in parallel to provide redundancy. </a:t>
            </a:r>
            <a:endParaRPr lang="en-US" sz="2000" dirty="0"/>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39</a:t>
            </a:fld>
            <a:endParaRPr lang="en-US" dirty="0"/>
          </a:p>
        </p:txBody>
      </p:sp>
    </p:spTree>
    <p:extLst>
      <p:ext uri="{BB962C8B-B14F-4D97-AF65-F5344CB8AC3E}">
        <p14:creationId xmlns:p14="http://schemas.microsoft.com/office/powerpoint/2010/main" val="1027189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The Scope of the CPA/FC/HV System</a:t>
            </a:r>
            <a:endParaRPr lang="en-US" dirty="0"/>
          </a:p>
        </p:txBody>
      </p:sp>
      <p:sp>
        <p:nvSpPr>
          <p:cNvPr id="9" name="Content Placeholder 8"/>
          <p:cNvSpPr>
            <a:spLocks noGrp="1"/>
          </p:cNvSpPr>
          <p:nvPr>
            <p:ph idx="11"/>
          </p:nvPr>
        </p:nvSpPr>
        <p:spPr/>
        <p:txBody>
          <a:bodyPr/>
          <a:lstStyle/>
          <a:p>
            <a:pPr>
              <a:spcBef>
                <a:spcPts val="600"/>
              </a:spcBef>
            </a:pPr>
            <a:r>
              <a:rPr lang="en-US" sz="2000" dirty="0" smtClean="0"/>
              <a:t>The entire cathode plane with the integrated HV distribution bus</a:t>
            </a:r>
          </a:p>
          <a:p>
            <a:pPr lvl="1">
              <a:spcBef>
                <a:spcPts val="600"/>
              </a:spcBef>
            </a:pPr>
            <a:r>
              <a:rPr lang="en-US" sz="1800" dirty="0" smtClean="0"/>
              <a:t>6 (wide) x 3 (high) array of CPA module</a:t>
            </a:r>
          </a:p>
          <a:p>
            <a:pPr lvl="1">
              <a:spcBef>
                <a:spcPts val="600"/>
              </a:spcBef>
            </a:pPr>
            <a:r>
              <a:rPr lang="en-US" sz="1800" dirty="0" smtClean="0"/>
              <a:t>HV feedthrough receptacle </a:t>
            </a:r>
          </a:p>
          <a:p>
            <a:pPr>
              <a:spcBef>
                <a:spcPts val="600"/>
              </a:spcBef>
            </a:pPr>
            <a:r>
              <a:rPr lang="en-US" sz="2000" dirty="0" smtClean="0"/>
              <a:t>The field cage </a:t>
            </a:r>
          </a:p>
          <a:p>
            <a:pPr lvl="1">
              <a:spcBef>
                <a:spcPts val="600"/>
              </a:spcBef>
            </a:pPr>
            <a:r>
              <a:rPr lang="en-US" sz="1800" dirty="0" smtClean="0"/>
              <a:t>6 top modules with ground planes</a:t>
            </a:r>
          </a:p>
          <a:p>
            <a:pPr lvl="1">
              <a:spcBef>
                <a:spcPts val="600"/>
              </a:spcBef>
            </a:pPr>
            <a:r>
              <a:rPr lang="en-US" sz="1800" dirty="0" smtClean="0"/>
              <a:t>6 bottom modules with ground planes</a:t>
            </a:r>
          </a:p>
          <a:p>
            <a:pPr lvl="1">
              <a:spcBef>
                <a:spcPts val="600"/>
              </a:spcBef>
            </a:pPr>
            <a:r>
              <a:rPr lang="en-US" sz="1800" dirty="0" smtClean="0"/>
              <a:t>16 end wall modules</a:t>
            </a:r>
          </a:p>
          <a:p>
            <a:pPr>
              <a:spcBef>
                <a:spcPts val="600"/>
              </a:spcBef>
            </a:pPr>
            <a:r>
              <a:rPr lang="en-US" sz="2000" dirty="0" smtClean="0"/>
              <a:t>The HV system</a:t>
            </a:r>
          </a:p>
          <a:p>
            <a:pPr lvl="1">
              <a:spcBef>
                <a:spcPts val="600"/>
              </a:spcBef>
            </a:pPr>
            <a:r>
              <a:rPr lang="en-US" sz="1800" dirty="0" smtClean="0"/>
              <a:t>Power supply</a:t>
            </a:r>
          </a:p>
          <a:p>
            <a:pPr lvl="1">
              <a:spcBef>
                <a:spcPts val="600"/>
              </a:spcBef>
            </a:pPr>
            <a:r>
              <a:rPr lang="en-US" sz="1800" dirty="0" smtClean="0"/>
              <a:t>Cables and filters</a:t>
            </a:r>
          </a:p>
          <a:p>
            <a:pPr lvl="1">
              <a:spcBef>
                <a:spcPts val="600"/>
              </a:spcBef>
            </a:pPr>
            <a:r>
              <a:rPr lang="en-US" sz="1800" dirty="0" smtClean="0"/>
              <a:t>HV feedthrough</a:t>
            </a:r>
          </a:p>
          <a:p>
            <a:pPr>
              <a:spcBef>
                <a:spcPts val="600"/>
              </a:spcBef>
            </a:pPr>
            <a:r>
              <a:rPr lang="en-US" sz="2000" dirty="0" smtClean="0"/>
              <a:t>Interface with</a:t>
            </a:r>
          </a:p>
          <a:p>
            <a:pPr lvl="1">
              <a:spcBef>
                <a:spcPts val="600"/>
              </a:spcBef>
            </a:pPr>
            <a:r>
              <a:rPr lang="en-US" sz="1800" dirty="0" smtClean="0"/>
              <a:t>APAs, PDs, DSS, Cryostat</a:t>
            </a:r>
          </a:p>
          <a:p>
            <a:endParaRPr lang="en-US" sz="2000" dirty="0"/>
          </a:p>
        </p:txBody>
      </p:sp>
      <p:sp>
        <p:nvSpPr>
          <p:cNvPr id="3" name="Date Placeholder 2"/>
          <p:cNvSpPr>
            <a:spLocks noGrp="1"/>
          </p:cNvSpPr>
          <p:nvPr>
            <p:ph type="dt" sz="half" idx="2"/>
          </p:nvPr>
        </p:nvSpPr>
        <p:spPr/>
        <p:txBody>
          <a:bodyPr/>
          <a:lstStyle/>
          <a:p>
            <a:pPr>
              <a:defRPr/>
            </a:pPr>
            <a:r>
              <a:rPr lang="en-US" smtClean="0">
                <a:latin typeface="Helvetica"/>
                <a:cs typeface="Helvetica"/>
              </a:rPr>
              <a:t>May 19, 2016</a:t>
            </a:r>
            <a:endParaRPr lang="en-US" dirty="0">
              <a:latin typeface="Helvetica"/>
              <a:cs typeface="Helvetica"/>
            </a:endParaRPr>
          </a:p>
        </p:txBody>
      </p:sp>
      <p:sp>
        <p:nvSpPr>
          <p:cNvPr id="4" name="Footer Placeholder 3"/>
          <p:cNvSpPr>
            <a:spLocks noGrp="1"/>
          </p:cNvSpPr>
          <p:nvPr>
            <p:ph type="ftr" sz="quarter" idx="3"/>
          </p:nvPr>
        </p:nvSpPr>
        <p:spPr/>
        <p:txBody>
          <a:bodyPr/>
          <a:lstStyle/>
          <a:p>
            <a:pPr>
              <a:defRPr/>
            </a:pPr>
            <a:r>
              <a:rPr lang="en-US" smtClean="0"/>
              <a:t>DUNE Tech. Board Meeting</a:t>
            </a:r>
            <a:endParaRPr lang="en-US"/>
          </a:p>
        </p:txBody>
      </p:sp>
      <p:sp>
        <p:nvSpPr>
          <p:cNvPr id="5" name="Slide Number Placeholder 4"/>
          <p:cNvSpPr>
            <a:spLocks noGrp="1"/>
          </p:cNvSpPr>
          <p:nvPr>
            <p:ph type="sldNum" sz="quarter" idx="4"/>
          </p:nvPr>
        </p:nvSpPr>
        <p:spPr/>
        <p:txBody>
          <a:bodyPr/>
          <a:lstStyle/>
          <a:p>
            <a:pPr>
              <a:defRPr/>
            </a:pPr>
            <a:fld id="{0C39C72E-2A13-EB4D-AD45-6D4E6ACAED8D}" type="slidenum">
              <a:rPr lang="en-US" smtClean="0"/>
              <a:pPr>
                <a:defRPr/>
              </a:pPr>
              <a:t>4</a:t>
            </a:fld>
            <a:endParaRPr lang="en-US" dirty="0"/>
          </a:p>
        </p:txBody>
      </p:sp>
    </p:spTree>
    <p:extLst>
      <p:ext uri="{BB962C8B-B14F-4D97-AF65-F5344CB8AC3E}">
        <p14:creationId xmlns:p14="http://schemas.microsoft.com/office/powerpoint/2010/main" val="2835407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Need for a</a:t>
            </a:r>
            <a:r>
              <a:rPr lang="en-US" dirty="0" smtClean="0"/>
              <a:t> New </a:t>
            </a:r>
            <a:r>
              <a:rPr lang="en-US" dirty="0" smtClean="0"/>
              <a:t>Cathode Design</a:t>
            </a:r>
            <a:endParaRPr lang="en-US" dirty="0"/>
          </a:p>
        </p:txBody>
      </p:sp>
      <p:sp>
        <p:nvSpPr>
          <p:cNvPr id="3" name="Content Placeholder 2"/>
          <p:cNvSpPr>
            <a:spLocks noGrp="1"/>
          </p:cNvSpPr>
          <p:nvPr>
            <p:ph idx="11"/>
          </p:nvPr>
        </p:nvSpPr>
        <p:spPr/>
        <p:txBody>
          <a:bodyPr>
            <a:normAutofit/>
          </a:bodyPr>
          <a:lstStyle/>
          <a:p>
            <a:pPr marL="0" indent="0">
              <a:spcBef>
                <a:spcPts val="1200"/>
              </a:spcBef>
              <a:buNone/>
            </a:pPr>
            <a:r>
              <a:rPr lang="en-US" sz="2000" dirty="0" smtClean="0"/>
              <a:t>Before the final assembly of </a:t>
            </a:r>
            <a:r>
              <a:rPr lang="en-US" sz="2000" dirty="0" err="1" smtClean="0"/>
              <a:t>MicroBooNE</a:t>
            </a:r>
            <a:r>
              <a:rPr lang="en-US" sz="2000" dirty="0" smtClean="0"/>
              <a:t>, a comprehensive series of studies were conducted to understand the various HV related issues in </a:t>
            </a:r>
            <a:r>
              <a:rPr lang="en-US" sz="2000" dirty="0" err="1" smtClean="0"/>
              <a:t>MicroBooNE</a:t>
            </a:r>
            <a:r>
              <a:rPr lang="en-US" sz="2000" dirty="0" smtClean="0"/>
              <a:t>. </a:t>
            </a:r>
            <a:r>
              <a:rPr lang="en-US" sz="2000" dirty="0" smtClean="0"/>
              <a:t>This also led to similar works on analyzing the transient behavior of the HV components in the event of a breakdown.</a:t>
            </a:r>
            <a:r>
              <a:rPr lang="en-US" sz="2000" dirty="0" smtClean="0"/>
              <a:t>  </a:t>
            </a:r>
            <a:endParaRPr lang="en-US" sz="2000" dirty="0" smtClean="0"/>
          </a:p>
          <a:p>
            <a:pPr marL="0" indent="0">
              <a:spcBef>
                <a:spcPts val="1200"/>
              </a:spcBef>
              <a:buNone/>
            </a:pPr>
            <a:r>
              <a:rPr lang="en-US" sz="2000" dirty="0" smtClean="0"/>
              <a:t>The study shows that if the cathode plane is made from a </a:t>
            </a:r>
            <a:r>
              <a:rPr lang="en-US" sz="2000" dirty="0" smtClean="0"/>
              <a:t>good conductor, its</a:t>
            </a:r>
            <a:r>
              <a:rPr lang="en-US" sz="2000" dirty="0" smtClean="0"/>
              <a:t> </a:t>
            </a:r>
            <a:r>
              <a:rPr lang="en-US" sz="2000" dirty="0" smtClean="0"/>
              <a:t>voltage </a:t>
            </a:r>
            <a:r>
              <a:rPr lang="en-US" sz="2000" dirty="0" smtClean="0"/>
              <a:t>would </a:t>
            </a:r>
            <a:r>
              <a:rPr lang="en-US" sz="2000" dirty="0" smtClean="0"/>
              <a:t>collapse very quickly, injecting high current into the cold </a:t>
            </a:r>
            <a:r>
              <a:rPr lang="en-US" sz="2000" dirty="0" smtClean="0"/>
              <a:t>electronics through the long wires, </a:t>
            </a:r>
            <a:r>
              <a:rPr lang="en-US" sz="2000" dirty="0" smtClean="0"/>
              <a:t>risking damage to the front end ASICs.  </a:t>
            </a:r>
          </a:p>
          <a:p>
            <a:pPr marL="0" indent="0">
              <a:spcBef>
                <a:spcPts val="1200"/>
              </a:spcBef>
              <a:buNone/>
            </a:pPr>
            <a:r>
              <a:rPr lang="en-US" sz="2000" dirty="0" smtClean="0"/>
              <a:t>To minimize these risks, </a:t>
            </a:r>
            <a:r>
              <a:rPr lang="en-US" sz="2000" dirty="0" smtClean="0"/>
              <a:t>we have designed a cathode plane out </a:t>
            </a:r>
            <a:r>
              <a:rPr lang="en-US" sz="2000" dirty="0" smtClean="0"/>
              <a:t>of insulating material with a highly resistive coating (up to G</a:t>
            </a:r>
            <a:r>
              <a:rPr lang="en-US" sz="2000" dirty="0" smtClean="0">
                <a:latin typeface="Symbol" panose="05050102010706020507" pitchFamily="18" charset="2"/>
              </a:rPr>
              <a:t>W</a:t>
            </a:r>
            <a:r>
              <a:rPr lang="en-US" sz="2000" dirty="0" smtClean="0"/>
              <a:t>/</a:t>
            </a:r>
            <a:r>
              <a:rPr lang="en-US" sz="2000" dirty="0" smtClean="0">
                <a:sym typeface="Wingdings"/>
              </a:rPr>
              <a:t>)</a:t>
            </a:r>
            <a:r>
              <a:rPr lang="en-US" sz="2000" dirty="0" smtClean="0"/>
              <a:t>. This will greatly reduce the peak power transfer to the cryostat and peak current injection into the front-end ASICs in a HV discharge.</a:t>
            </a:r>
            <a:endParaRPr lang="en-US" sz="2000" dirty="0"/>
          </a:p>
        </p:txBody>
      </p:sp>
      <p:sp>
        <p:nvSpPr>
          <p:cNvPr id="5" name="Footer Placeholder 4"/>
          <p:cNvSpPr>
            <a:spLocks noGrp="1"/>
          </p:cNvSpPr>
          <p:nvPr>
            <p:ph type="ftr" sz="quarter" idx="3"/>
          </p:nvPr>
        </p:nvSpPr>
        <p:spPr/>
        <p:txBody>
          <a:bodyPr/>
          <a:lstStyle/>
          <a:p>
            <a:r>
              <a:rPr lang="en-US" smtClean="0"/>
              <a:t>DUNE Tech. Board Meeting</a:t>
            </a:r>
            <a:endParaRPr lang="en-US" dirty="0"/>
          </a:p>
        </p:txBody>
      </p:sp>
      <p:sp>
        <p:nvSpPr>
          <p:cNvPr id="4" name="Slide Number Placeholder 3"/>
          <p:cNvSpPr>
            <a:spLocks noGrp="1"/>
          </p:cNvSpPr>
          <p:nvPr>
            <p:ph type="sldNum" sz="quarter" idx="4"/>
          </p:nvPr>
        </p:nvSpPr>
        <p:spPr/>
        <p:txBody>
          <a:bodyPr/>
          <a:lstStyle/>
          <a:p>
            <a:fld id="{7FC06AE5-E835-46B6-8395-C9370DA7483D}" type="slidenum">
              <a:rPr lang="en-US" smtClean="0"/>
              <a:t>5</a:t>
            </a:fld>
            <a:endParaRPr lang="en-US"/>
          </a:p>
        </p:txBody>
      </p:sp>
    </p:spTree>
    <p:extLst>
      <p:ext uri="{BB962C8B-B14F-4D97-AF65-F5344CB8AC3E}">
        <p14:creationId xmlns:p14="http://schemas.microsoft.com/office/powerpoint/2010/main" val="27213915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2928460"/>
            <a:ext cx="3638145" cy="3396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fontScale="90000"/>
          </a:bodyPr>
          <a:lstStyle/>
          <a:p>
            <a:r>
              <a:rPr lang="en-US" dirty="0" smtClean="0"/>
              <a:t>Study of the Charge Injection to the Electronics in a HV Discharge</a:t>
            </a:r>
            <a:endParaRPr lang="en-US" dirty="0"/>
          </a:p>
        </p:txBody>
      </p:sp>
      <p:sp>
        <p:nvSpPr>
          <p:cNvPr id="3" name="Content Placeholder 2"/>
          <p:cNvSpPr>
            <a:spLocks noGrp="1"/>
          </p:cNvSpPr>
          <p:nvPr>
            <p:ph idx="11"/>
          </p:nvPr>
        </p:nvSpPr>
        <p:spPr/>
        <p:txBody>
          <a:bodyPr>
            <a:normAutofit/>
          </a:bodyPr>
          <a:lstStyle/>
          <a:p>
            <a:r>
              <a:rPr lang="en-US" sz="1800" dirty="0" smtClean="0"/>
              <a:t>By Sergio Rescia (LBNE </a:t>
            </a:r>
            <a:r>
              <a:rPr lang="en-US" sz="1800" dirty="0" err="1" smtClean="0"/>
              <a:t>docdb</a:t>
            </a:r>
            <a:r>
              <a:rPr lang="en-US" sz="1800" dirty="0" smtClean="0"/>
              <a:t> 10749,10865)</a:t>
            </a:r>
            <a:endParaRPr lang="en-US" sz="1600" dirty="0" smtClean="0"/>
          </a:p>
          <a:p>
            <a:pPr marL="0" indent="0">
              <a:buNone/>
            </a:pPr>
            <a:endParaRPr lang="en-US" sz="1800" dirty="0"/>
          </a:p>
          <a:p>
            <a:pPr marL="0" indent="0">
              <a:spcBef>
                <a:spcPts val="1200"/>
              </a:spcBef>
              <a:buNone/>
            </a:pPr>
            <a:endParaRPr lang="en-US" sz="2000" dirty="0"/>
          </a:p>
        </p:txBody>
      </p:sp>
      <p:sp>
        <p:nvSpPr>
          <p:cNvPr id="6" name="Date Placeholder 5"/>
          <p:cNvSpPr>
            <a:spLocks noGrp="1"/>
          </p:cNvSpPr>
          <p:nvPr>
            <p:ph type="dt" sz="half" idx="2"/>
          </p:nvPr>
        </p:nvSpPr>
        <p:spPr/>
        <p:txBody>
          <a:bodyPr/>
          <a:lstStyle/>
          <a:p>
            <a:pPr>
              <a:defRPr/>
            </a:pPr>
            <a:r>
              <a:rPr lang="en-US" smtClean="0">
                <a:latin typeface="Helvetica"/>
                <a:cs typeface="Helvetica"/>
              </a:rPr>
              <a:t>May 19, 2016</a:t>
            </a:r>
            <a:endParaRPr lang="en-US" dirty="0">
              <a:latin typeface="Helvetica"/>
              <a:cs typeface="Helvetica"/>
            </a:endParaRPr>
          </a:p>
        </p:txBody>
      </p:sp>
      <p:sp>
        <p:nvSpPr>
          <p:cNvPr id="7" name="Footer Placeholder 6"/>
          <p:cNvSpPr>
            <a:spLocks noGrp="1"/>
          </p:cNvSpPr>
          <p:nvPr>
            <p:ph type="ftr" sz="quarter" idx="3"/>
          </p:nvPr>
        </p:nvSpPr>
        <p:spPr/>
        <p:txBody>
          <a:bodyPr/>
          <a:lstStyle/>
          <a:p>
            <a:pPr>
              <a:defRPr/>
            </a:pPr>
            <a:r>
              <a:rPr lang="en-US" smtClean="0"/>
              <a:t>DUNE Tech. Board Meeting</a:t>
            </a:r>
            <a:endParaRPr lang="en-US" dirty="0"/>
          </a:p>
        </p:txBody>
      </p:sp>
      <p:sp>
        <p:nvSpPr>
          <p:cNvPr id="8" name="Slide Number Placeholder 7"/>
          <p:cNvSpPr>
            <a:spLocks noGrp="1"/>
          </p:cNvSpPr>
          <p:nvPr>
            <p:ph type="sldNum" sz="quarter" idx="4"/>
          </p:nvPr>
        </p:nvSpPr>
        <p:spPr/>
        <p:txBody>
          <a:bodyPr/>
          <a:lstStyle/>
          <a:p>
            <a:pPr>
              <a:defRPr/>
            </a:pPr>
            <a:fld id="{0C39C72E-2A13-EB4D-AD45-6D4E6ACAED8D}" type="slidenum">
              <a:rPr lang="en-US" smtClean="0"/>
              <a:pPr>
                <a:defRPr/>
              </a:pPr>
              <a:t>6</a:t>
            </a:fld>
            <a:endParaRPr lang="en-US" dirty="0"/>
          </a:p>
        </p:txBody>
      </p:sp>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99169" y="1539815"/>
            <a:ext cx="4577788" cy="2985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843891" y="1943300"/>
            <a:ext cx="1600200" cy="586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5815519" y="2530897"/>
            <a:ext cx="3124200" cy="584775"/>
          </a:xfrm>
          <a:prstGeom prst="rect">
            <a:avLst/>
          </a:prstGeom>
          <a:noFill/>
        </p:spPr>
        <p:txBody>
          <a:bodyPr wrap="square" rtlCol="0">
            <a:spAutoFit/>
          </a:bodyPr>
          <a:lstStyle/>
          <a:p>
            <a:r>
              <a:rPr lang="en-US" sz="1600" dirty="0" smtClean="0"/>
              <a:t>@200ms, 85% energy remains</a:t>
            </a:r>
          </a:p>
          <a:p>
            <a:r>
              <a:rPr lang="en-US" sz="1600" dirty="0" smtClean="0"/>
              <a:t>Negligible charge injection </a:t>
            </a:r>
            <a:endParaRPr lang="en-US" sz="1600" dirty="0"/>
          </a:p>
        </p:txBody>
      </p:sp>
      <p:sp>
        <p:nvSpPr>
          <p:cNvPr id="4" name="Rectangle 3"/>
          <p:cNvSpPr/>
          <p:nvPr/>
        </p:nvSpPr>
        <p:spPr>
          <a:xfrm>
            <a:off x="288990" y="4455524"/>
            <a:ext cx="4572000" cy="2185214"/>
          </a:xfrm>
          <a:prstGeom prst="rect">
            <a:avLst/>
          </a:prstGeom>
        </p:spPr>
        <p:txBody>
          <a:bodyPr>
            <a:spAutoFit/>
          </a:bodyPr>
          <a:lstStyle/>
          <a:p>
            <a:pPr marL="285750" indent="-285750">
              <a:spcAft>
                <a:spcPts val="600"/>
              </a:spcAft>
              <a:buFont typeface="Arial" panose="020B0604020202020204" pitchFamily="34" charset="0"/>
              <a:buChar char="•"/>
            </a:pPr>
            <a:r>
              <a:rPr lang="en-US" dirty="0"/>
              <a:t>Divide 12mx2.3m Cathode into 10cmx10cm “cells” i.e. 120x23=2760 (or 2904 nodes) Each cell modeled as resistors to neighbors and capacitor to </a:t>
            </a:r>
            <a:r>
              <a:rPr lang="en-US" dirty="0" smtClean="0"/>
              <a:t>ground</a:t>
            </a:r>
          </a:p>
          <a:p>
            <a:pPr marL="285750" indent="-285750">
              <a:spcAft>
                <a:spcPts val="600"/>
              </a:spcAft>
              <a:buFont typeface="Arial" panose="020B0604020202020204" pitchFamily="34" charset="0"/>
              <a:buChar char="•"/>
            </a:pPr>
            <a:r>
              <a:rPr lang="en-US" dirty="0"/>
              <a:t>SPICE simulation</a:t>
            </a:r>
            <a:br>
              <a:rPr lang="en-US" dirty="0"/>
            </a:br>
            <a:r>
              <a:rPr lang="en-US" dirty="0"/>
              <a:t>C: </a:t>
            </a:r>
            <a:r>
              <a:rPr lang="en-US" dirty="0" smtClean="0"/>
              <a:t>8737, R</a:t>
            </a:r>
            <a:r>
              <a:rPr lang="en-US" dirty="0"/>
              <a:t>: </a:t>
            </a:r>
            <a:r>
              <a:rPr lang="en-US" dirty="0" smtClean="0"/>
              <a:t>5668, </a:t>
            </a:r>
            <a:r>
              <a:rPr lang="en-US" dirty="0" smtClean="0"/>
              <a:t>total: </a:t>
            </a:r>
            <a:r>
              <a:rPr lang="en-US" dirty="0"/>
              <a:t>14419</a:t>
            </a:r>
          </a:p>
          <a:p>
            <a:pPr marL="285750" indent="-285750">
              <a:spcAft>
                <a:spcPts val="600"/>
              </a:spcAft>
              <a:buFont typeface="Arial" panose="020B0604020202020204" pitchFamily="34" charset="0"/>
              <a:buChar char="•"/>
            </a:pPr>
            <a:endParaRPr lang="en-US" dirty="0"/>
          </a:p>
        </p:txBody>
      </p:sp>
    </p:spTree>
    <p:extLst>
      <p:ext uri="{BB962C8B-B14F-4D97-AF65-F5344CB8AC3E}">
        <p14:creationId xmlns:p14="http://schemas.microsoft.com/office/powerpoint/2010/main" val="14263268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Evaluation of Resistive Materials</a:t>
            </a:r>
            <a:endParaRPr lang="en-US" dirty="0"/>
          </a:p>
        </p:txBody>
      </p:sp>
      <p:sp>
        <p:nvSpPr>
          <p:cNvPr id="9" name="Content Placeholder 8"/>
          <p:cNvSpPr>
            <a:spLocks noGrp="1"/>
          </p:cNvSpPr>
          <p:nvPr>
            <p:ph idx="11"/>
          </p:nvPr>
        </p:nvSpPr>
        <p:spPr/>
        <p:txBody>
          <a:bodyPr>
            <a:normAutofit/>
          </a:bodyPr>
          <a:lstStyle/>
          <a:p>
            <a:r>
              <a:rPr lang="en-US" dirty="0" smtClean="0"/>
              <a:t>Carbon loaded </a:t>
            </a:r>
            <a:r>
              <a:rPr lang="en-US" dirty="0" err="1" smtClean="0"/>
              <a:t>Micarta</a:t>
            </a:r>
            <a:endParaRPr lang="en-US" dirty="0" smtClean="0"/>
          </a:p>
          <a:p>
            <a:r>
              <a:rPr lang="en-US" dirty="0" err="1" smtClean="0"/>
              <a:t>Zelec</a:t>
            </a:r>
            <a:r>
              <a:rPr lang="en-US" dirty="0" smtClean="0"/>
              <a:t> ESD powder mixed </a:t>
            </a:r>
            <a:r>
              <a:rPr lang="en-US" dirty="0"/>
              <a:t>with </a:t>
            </a:r>
            <a:r>
              <a:rPr lang="en-US" dirty="0" smtClean="0"/>
              <a:t>polyurethane binder</a:t>
            </a:r>
          </a:p>
          <a:p>
            <a:r>
              <a:rPr lang="en-US" dirty="0" smtClean="0"/>
              <a:t>ESD surface conducting G10 from Current Composite</a:t>
            </a:r>
          </a:p>
          <a:p>
            <a:r>
              <a:rPr lang="en-US" dirty="0" smtClean="0"/>
              <a:t>Screen printed resistive ink on G10 substrate</a:t>
            </a:r>
          </a:p>
          <a:p>
            <a:r>
              <a:rPr lang="en-US" dirty="0" smtClean="0">
                <a:solidFill>
                  <a:srgbClr val="00B050"/>
                </a:solidFill>
              </a:rPr>
              <a:t>DuPont resistive </a:t>
            </a:r>
            <a:r>
              <a:rPr lang="en-US" dirty="0" err="1">
                <a:solidFill>
                  <a:srgbClr val="00B050"/>
                </a:solidFill>
              </a:rPr>
              <a:t>K</a:t>
            </a:r>
            <a:r>
              <a:rPr lang="en-US" dirty="0" err="1" smtClean="0">
                <a:solidFill>
                  <a:srgbClr val="00B050"/>
                </a:solidFill>
              </a:rPr>
              <a:t>apton</a:t>
            </a:r>
            <a:r>
              <a:rPr lang="en-US" dirty="0" smtClean="0">
                <a:solidFill>
                  <a:srgbClr val="00B050"/>
                </a:solidFill>
              </a:rPr>
              <a:t> film on G10 substrate  </a:t>
            </a:r>
          </a:p>
          <a:p>
            <a:endParaRPr lang="en-US" dirty="0" smtClean="0"/>
          </a:p>
          <a:p>
            <a:r>
              <a:rPr lang="en-US" dirty="0" smtClean="0"/>
              <a:t>Bonding strength</a:t>
            </a:r>
          </a:p>
          <a:p>
            <a:r>
              <a:rPr lang="en-US" dirty="0" smtClean="0"/>
              <a:t>Resistivity uniformity, stability</a:t>
            </a:r>
          </a:p>
          <a:p>
            <a:r>
              <a:rPr lang="en-US" dirty="0" smtClean="0"/>
              <a:t>Resistance to sparks, abrasion</a:t>
            </a:r>
            <a:endParaRPr lang="en-US" dirty="0"/>
          </a:p>
          <a:p>
            <a:endParaRPr lang="en-US" dirty="0" smtClean="0"/>
          </a:p>
          <a:p>
            <a:r>
              <a:rPr lang="en-US" dirty="0" smtClean="0"/>
              <a:t>See summary by </a:t>
            </a:r>
            <a:r>
              <a:rPr lang="en-US" dirty="0"/>
              <a:t>Francesco </a:t>
            </a:r>
            <a:r>
              <a:rPr lang="en-US" dirty="0" err="1" smtClean="0"/>
              <a:t>Pietropaolo</a:t>
            </a:r>
            <a:r>
              <a:rPr lang="en-US" dirty="0" smtClean="0"/>
              <a:t>:</a:t>
            </a:r>
            <a:br>
              <a:rPr lang="en-US" dirty="0" smtClean="0"/>
            </a:br>
            <a:r>
              <a:rPr lang="en-US" sz="1800" dirty="0" smtClean="0">
                <a:hlinkClick r:id="rId2"/>
              </a:rPr>
              <a:t>https</a:t>
            </a:r>
            <a:r>
              <a:rPr lang="en-US" sz="1800" dirty="0">
                <a:hlinkClick r:id="rId2"/>
              </a:rPr>
              <a:t>://</a:t>
            </a:r>
            <a:r>
              <a:rPr lang="en-US" sz="1800" dirty="0" smtClean="0">
                <a:hlinkClick r:id="rId2"/>
              </a:rPr>
              <a:t>indico.fnal.gov/getFile.py/access?contribId=35&amp;sessionId=10&amp;resId=0&amp;materialId=slides&amp;confId=11632</a:t>
            </a:r>
            <a:endParaRPr lang="en-US" sz="1800" dirty="0" smtClean="0"/>
          </a:p>
          <a:p>
            <a:endParaRPr lang="en-US" sz="1800" dirty="0" smtClean="0"/>
          </a:p>
        </p:txBody>
      </p:sp>
      <p:sp>
        <p:nvSpPr>
          <p:cNvPr id="10" name="Date Placeholder 5"/>
          <p:cNvSpPr>
            <a:spLocks noGrp="1"/>
          </p:cNvSpPr>
          <p:nvPr>
            <p:ph type="dt" sz="half" idx="2"/>
          </p:nvPr>
        </p:nvSpPr>
        <p:spPr>
          <a:prstGeom prst="rect">
            <a:avLst/>
          </a:prstGeom>
        </p:spPr>
        <p:txBody>
          <a:bodyPr/>
          <a:lstStyle/>
          <a:p>
            <a:pPr>
              <a:defRPr/>
            </a:pPr>
            <a:r>
              <a:rPr lang="en-US" smtClean="0">
                <a:latin typeface="Helvetica"/>
                <a:cs typeface="Helvetica"/>
              </a:rPr>
              <a:t>May 19, 2016</a:t>
            </a:r>
            <a:endParaRPr lang="en-US" dirty="0">
              <a:latin typeface="Helvetica"/>
              <a:cs typeface="Helvetica"/>
            </a:endParaRPr>
          </a:p>
        </p:txBody>
      </p:sp>
      <p:sp>
        <p:nvSpPr>
          <p:cNvPr id="11" name="Footer Placeholder 6"/>
          <p:cNvSpPr>
            <a:spLocks noGrp="1"/>
          </p:cNvSpPr>
          <p:nvPr>
            <p:ph type="ftr" sz="quarter" idx="3"/>
          </p:nvPr>
        </p:nvSpPr>
        <p:spPr>
          <a:prstGeom prst="rect">
            <a:avLst/>
          </a:prstGeom>
        </p:spPr>
        <p:txBody>
          <a:bodyPr/>
          <a:lstStyle/>
          <a:p>
            <a:pPr>
              <a:defRPr/>
            </a:pPr>
            <a:r>
              <a:rPr lang="en-US" smtClean="0"/>
              <a:t>DUNE Tech. Board Meeting</a:t>
            </a:r>
            <a:endParaRPr lang="en-US" dirty="0"/>
          </a:p>
        </p:txBody>
      </p:sp>
      <p:sp>
        <p:nvSpPr>
          <p:cNvPr id="12" name="Slide Number Placeholder 7"/>
          <p:cNvSpPr>
            <a:spLocks noGrp="1"/>
          </p:cNvSpPr>
          <p:nvPr>
            <p:ph type="sldNum" sz="quarter" idx="4"/>
          </p:nvPr>
        </p:nvSpPr>
        <p:spPr>
          <a:prstGeom prst="rect">
            <a:avLst/>
          </a:prstGeom>
        </p:spPr>
        <p:txBody>
          <a:bodyPr/>
          <a:lstStyle/>
          <a:p>
            <a:pPr>
              <a:defRPr/>
            </a:pPr>
            <a:fld id="{0C39C72E-2A13-EB4D-AD45-6D4E6ACAED8D}" type="slidenum">
              <a:rPr lang="en-US" smtClean="0"/>
              <a:pPr>
                <a:defRPr/>
              </a:pPr>
              <a:t>7</a:t>
            </a:fld>
            <a:endParaRPr lang="en-US" dirty="0"/>
          </a:p>
        </p:txBody>
      </p:sp>
    </p:spTree>
    <p:extLst>
      <p:ext uri="{BB962C8B-B14F-4D97-AF65-F5344CB8AC3E}">
        <p14:creationId xmlns:p14="http://schemas.microsoft.com/office/powerpoint/2010/main" val="2601278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smtClean="0"/>
              <a:t>Evaluation of Resistive Materials: resistance to sparking</a:t>
            </a:r>
            <a:endParaRPr lang="en-US" dirty="0"/>
          </a:p>
        </p:txBody>
      </p:sp>
      <p:sp>
        <p:nvSpPr>
          <p:cNvPr id="10" name="Date Placeholder 5"/>
          <p:cNvSpPr>
            <a:spLocks noGrp="1"/>
          </p:cNvSpPr>
          <p:nvPr>
            <p:ph type="dt" sz="half" idx="2"/>
          </p:nvPr>
        </p:nvSpPr>
        <p:spPr>
          <a:prstGeom prst="rect">
            <a:avLst/>
          </a:prstGeom>
        </p:spPr>
        <p:txBody>
          <a:bodyPr/>
          <a:lstStyle/>
          <a:p>
            <a:pPr>
              <a:defRPr/>
            </a:pPr>
            <a:r>
              <a:rPr lang="en-US" dirty="0" smtClean="0">
                <a:latin typeface="Helvetica"/>
                <a:cs typeface="Helvetica"/>
              </a:rPr>
              <a:t>May 19, 2016</a:t>
            </a:r>
            <a:endParaRPr lang="en-US" dirty="0">
              <a:latin typeface="Helvetica"/>
              <a:cs typeface="Helvetica"/>
            </a:endParaRPr>
          </a:p>
        </p:txBody>
      </p:sp>
      <p:sp>
        <p:nvSpPr>
          <p:cNvPr id="11" name="Footer Placeholder 6"/>
          <p:cNvSpPr>
            <a:spLocks noGrp="1"/>
          </p:cNvSpPr>
          <p:nvPr>
            <p:ph type="ftr" sz="quarter" idx="3"/>
          </p:nvPr>
        </p:nvSpPr>
        <p:spPr>
          <a:prstGeom prst="rect">
            <a:avLst/>
          </a:prstGeom>
        </p:spPr>
        <p:txBody>
          <a:bodyPr/>
          <a:lstStyle/>
          <a:p>
            <a:pPr>
              <a:defRPr/>
            </a:pPr>
            <a:r>
              <a:rPr lang="en-US" dirty="0" smtClean="0"/>
              <a:t>DUNE Tech. Board Meeting</a:t>
            </a:r>
            <a:endParaRPr lang="en-US" dirty="0"/>
          </a:p>
        </p:txBody>
      </p:sp>
      <p:sp>
        <p:nvSpPr>
          <p:cNvPr id="12" name="Slide Number Placeholder 7"/>
          <p:cNvSpPr>
            <a:spLocks noGrp="1"/>
          </p:cNvSpPr>
          <p:nvPr>
            <p:ph type="sldNum" sz="quarter" idx="4"/>
          </p:nvPr>
        </p:nvSpPr>
        <p:spPr>
          <a:prstGeom prst="rect">
            <a:avLst/>
          </a:prstGeom>
        </p:spPr>
        <p:txBody>
          <a:bodyPr/>
          <a:lstStyle/>
          <a:p>
            <a:pPr>
              <a:defRPr/>
            </a:pPr>
            <a:fld id="{0C39C72E-2A13-EB4D-AD45-6D4E6ACAED8D}" type="slidenum">
              <a:rPr lang="en-US" smtClean="0"/>
              <a:pPr>
                <a:defRPr/>
              </a:pPr>
              <a:t>8</a:t>
            </a:fld>
            <a:endParaRPr lang="en-US" dirty="0"/>
          </a:p>
        </p:txBody>
      </p:sp>
      <p:sp>
        <p:nvSpPr>
          <p:cNvPr id="15" name="CasellaDiTesto 3"/>
          <p:cNvSpPr txBox="1"/>
          <p:nvPr/>
        </p:nvSpPr>
        <p:spPr>
          <a:xfrm>
            <a:off x="305527" y="789540"/>
            <a:ext cx="7979066" cy="1631216"/>
          </a:xfrm>
          <a:prstGeom prst="rect">
            <a:avLst/>
          </a:prstGeom>
          <a:noFill/>
        </p:spPr>
        <p:txBody>
          <a:bodyPr wrap="square" rtlCol="0">
            <a:spAutoFit/>
          </a:bodyPr>
          <a:lstStyle/>
          <a:p>
            <a:r>
              <a:rPr lang="it-IT" sz="2000" dirty="0" err="1" smtClean="0"/>
              <a:t>Discharges</a:t>
            </a:r>
            <a:r>
              <a:rPr lang="it-IT" sz="2000" dirty="0" smtClean="0"/>
              <a:t> from 45 </a:t>
            </a:r>
            <a:r>
              <a:rPr lang="it-IT" sz="2000" dirty="0" err="1" smtClean="0"/>
              <a:t>kV</a:t>
            </a:r>
            <a:r>
              <a:rPr lang="it-IT" sz="2000" dirty="0" smtClean="0"/>
              <a:t>/cm, 1-2 Hz rate ( </a:t>
            </a:r>
            <a:r>
              <a:rPr lang="it-IT" sz="2000" dirty="0" err="1" smtClean="0"/>
              <a:t>depending</a:t>
            </a:r>
            <a:r>
              <a:rPr lang="it-IT" sz="2000" dirty="0" smtClean="0"/>
              <a:t> on </a:t>
            </a:r>
            <a:r>
              <a:rPr lang="it-IT" sz="2000" dirty="0" err="1" smtClean="0"/>
              <a:t>current</a:t>
            </a:r>
            <a:r>
              <a:rPr lang="it-IT" sz="2000" dirty="0" smtClean="0"/>
              <a:t> </a:t>
            </a:r>
            <a:r>
              <a:rPr lang="it-IT" sz="2000" dirty="0" err="1" smtClean="0"/>
              <a:t>limit</a:t>
            </a:r>
            <a:r>
              <a:rPr lang="it-IT" sz="2000" dirty="0" smtClean="0"/>
              <a:t>)</a:t>
            </a:r>
          </a:p>
          <a:p>
            <a:r>
              <a:rPr lang="it-IT" sz="2000" dirty="0" err="1" smtClean="0"/>
              <a:t>Sparks</a:t>
            </a:r>
            <a:r>
              <a:rPr lang="it-IT" sz="2000" dirty="0" smtClean="0"/>
              <a:t> are </a:t>
            </a:r>
            <a:r>
              <a:rPr lang="it-IT" sz="2000" dirty="0" err="1" smtClean="0"/>
              <a:t>point-like</a:t>
            </a:r>
            <a:endParaRPr lang="it-IT" sz="2000" dirty="0"/>
          </a:p>
          <a:p>
            <a:r>
              <a:rPr lang="it-IT" sz="2000" dirty="0" err="1" smtClean="0"/>
              <a:t>Localized</a:t>
            </a:r>
            <a:r>
              <a:rPr lang="it-IT" sz="2000" dirty="0" smtClean="0"/>
              <a:t> “</a:t>
            </a:r>
            <a:r>
              <a:rPr lang="it-IT" sz="2000" dirty="0" err="1" smtClean="0"/>
              <a:t>carbonization</a:t>
            </a:r>
            <a:r>
              <a:rPr lang="it-IT" sz="2000" dirty="0" smtClean="0"/>
              <a:t>’’ on </a:t>
            </a:r>
            <a:r>
              <a:rPr lang="it-IT" sz="2000" dirty="0" err="1" smtClean="0"/>
              <a:t>material</a:t>
            </a:r>
            <a:r>
              <a:rPr lang="it-IT" sz="2000" dirty="0" smtClean="0"/>
              <a:t> </a:t>
            </a:r>
            <a:r>
              <a:rPr lang="it-IT" sz="2000" dirty="0" err="1" smtClean="0"/>
              <a:t>surface</a:t>
            </a:r>
            <a:r>
              <a:rPr lang="it-IT" sz="2000" dirty="0" smtClean="0"/>
              <a:t>, </a:t>
            </a:r>
          </a:p>
          <a:p>
            <a:r>
              <a:rPr lang="it-IT" sz="2000" dirty="0" err="1" smtClean="0"/>
              <a:t>at</a:t>
            </a:r>
            <a:r>
              <a:rPr lang="it-IT" sz="2000" dirty="0" smtClean="0"/>
              <a:t> the </a:t>
            </a:r>
            <a:r>
              <a:rPr lang="it-IT" sz="2000" dirty="0" err="1" smtClean="0"/>
              <a:t>spark</a:t>
            </a:r>
            <a:r>
              <a:rPr lang="it-IT" sz="2000" dirty="0" smtClean="0"/>
              <a:t> position.</a:t>
            </a:r>
          </a:p>
          <a:p>
            <a:r>
              <a:rPr lang="it-IT" sz="2000" dirty="0" smtClean="0"/>
              <a:t>No </a:t>
            </a:r>
            <a:r>
              <a:rPr lang="it-IT" sz="2000" dirty="0" err="1" smtClean="0"/>
              <a:t>change</a:t>
            </a:r>
            <a:r>
              <a:rPr lang="it-IT" sz="2000" dirty="0" smtClean="0"/>
              <a:t> in </a:t>
            </a:r>
            <a:r>
              <a:rPr lang="it-IT" sz="2000" dirty="0" err="1" smtClean="0"/>
              <a:t>average</a:t>
            </a:r>
            <a:r>
              <a:rPr lang="it-IT" sz="2000" dirty="0" smtClean="0"/>
              <a:t> </a:t>
            </a:r>
            <a:r>
              <a:rPr lang="it-IT" sz="2000" dirty="0" err="1" smtClean="0"/>
              <a:t>resistivity</a:t>
            </a:r>
            <a:endParaRPr lang="en-US" sz="2000" dirty="0"/>
          </a:p>
        </p:txBody>
      </p:sp>
      <p:grpSp>
        <p:nvGrpSpPr>
          <p:cNvPr id="3" name="Group 2"/>
          <p:cNvGrpSpPr/>
          <p:nvPr/>
        </p:nvGrpSpPr>
        <p:grpSpPr>
          <a:xfrm>
            <a:off x="4026874" y="1510399"/>
            <a:ext cx="5007917" cy="4581717"/>
            <a:chOff x="3209832" y="1428861"/>
            <a:chExt cx="5934168" cy="5429139"/>
          </a:xfrm>
        </p:grpSpPr>
        <p:pic>
          <p:nvPicPr>
            <p:cNvPr id="16" name="Immagin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209832" y="2407374"/>
              <a:ext cx="5934168" cy="4450626"/>
            </a:xfrm>
            <a:prstGeom prst="rect">
              <a:avLst/>
            </a:prstGeom>
          </p:spPr>
        </p:pic>
        <p:pic>
          <p:nvPicPr>
            <p:cNvPr id="17" name="Immagin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20045" y="1428861"/>
              <a:ext cx="2806172" cy="1856123"/>
            </a:xfrm>
            <a:prstGeom prst="rect">
              <a:avLst/>
            </a:prstGeom>
            <a:ln w="28575">
              <a:solidFill>
                <a:srgbClr val="FF0000"/>
              </a:solidFill>
            </a:ln>
          </p:spPr>
        </p:pic>
        <p:sp>
          <p:nvSpPr>
            <p:cNvPr id="18" name="Rettangolo 6"/>
            <p:cNvSpPr/>
            <p:nvPr/>
          </p:nvSpPr>
          <p:spPr>
            <a:xfrm>
              <a:off x="6176916" y="4365104"/>
              <a:ext cx="1275404" cy="9361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 name="Connettore 1 8"/>
            <p:cNvCxnSpPr/>
            <p:nvPr/>
          </p:nvCxnSpPr>
          <p:spPr>
            <a:xfrm flipH="1">
              <a:off x="6176916" y="3284984"/>
              <a:ext cx="43129" cy="10801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ttore 1 10"/>
            <p:cNvCxnSpPr/>
            <p:nvPr/>
          </p:nvCxnSpPr>
          <p:spPr>
            <a:xfrm flipH="1">
              <a:off x="7452320" y="3284984"/>
              <a:ext cx="1573897" cy="10801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21" name="Immagine 1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5954" y="2578596"/>
            <a:ext cx="3383662" cy="3573016"/>
          </a:xfrm>
          <a:prstGeom prst="rect">
            <a:avLst/>
          </a:prstGeom>
        </p:spPr>
      </p:pic>
    </p:spTree>
    <p:extLst>
      <p:ext uri="{BB962C8B-B14F-4D97-AF65-F5344CB8AC3E}">
        <p14:creationId xmlns:p14="http://schemas.microsoft.com/office/powerpoint/2010/main" val="1566402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t>Cathode Plane: Thin with External Frame</a:t>
            </a:r>
            <a:endParaRPr lang="en-US" sz="2800" dirty="0"/>
          </a:p>
        </p:txBody>
      </p:sp>
      <p:sp>
        <p:nvSpPr>
          <p:cNvPr id="3" name="Content Placeholder 2"/>
          <p:cNvSpPr>
            <a:spLocks noGrp="1"/>
          </p:cNvSpPr>
          <p:nvPr>
            <p:ph idx="11"/>
          </p:nvPr>
        </p:nvSpPr>
        <p:spPr>
          <a:xfrm>
            <a:off x="454029" y="1109620"/>
            <a:ext cx="8232771" cy="4846638"/>
          </a:xfrm>
        </p:spPr>
        <p:txBody>
          <a:bodyPr>
            <a:normAutofit/>
          </a:bodyPr>
          <a:lstStyle/>
          <a:p>
            <a:pPr>
              <a:spcBef>
                <a:spcPts val="300"/>
              </a:spcBef>
            </a:pPr>
            <a:r>
              <a:rPr lang="en-US" sz="1600" dirty="0" smtClean="0"/>
              <a:t>Similar module sizes and assembly</a:t>
            </a:r>
          </a:p>
          <a:p>
            <a:pPr>
              <a:spcBef>
                <a:spcPts val="300"/>
              </a:spcBef>
            </a:pPr>
            <a:r>
              <a:rPr lang="en-US" sz="1600" dirty="0" smtClean="0"/>
              <a:t>Majority of the cathode surface area is only</a:t>
            </a:r>
            <a:br>
              <a:rPr lang="en-US" sz="1600" dirty="0" smtClean="0"/>
            </a:br>
            <a:r>
              <a:rPr lang="en-US" sz="1600" dirty="0" smtClean="0"/>
              <a:t>about 3mm thick</a:t>
            </a:r>
          </a:p>
          <a:p>
            <a:pPr>
              <a:spcBef>
                <a:spcPts val="300"/>
              </a:spcBef>
            </a:pPr>
            <a:r>
              <a:rPr lang="en-US" sz="1600" dirty="0" smtClean="0"/>
              <a:t>The thicker frame has outer resistive surface</a:t>
            </a:r>
            <a:br>
              <a:rPr lang="en-US" sz="1600" dirty="0" smtClean="0"/>
            </a:br>
            <a:r>
              <a:rPr lang="en-US" sz="1600" dirty="0" smtClean="0"/>
              <a:t>electrodes biased at a different voltage to </a:t>
            </a:r>
            <a:br>
              <a:rPr lang="en-US" sz="1600" dirty="0" smtClean="0"/>
            </a:br>
            <a:r>
              <a:rPr lang="en-US" sz="1600" dirty="0" smtClean="0"/>
              <a:t>improve the external drift field.</a:t>
            </a:r>
          </a:p>
          <a:p>
            <a:pPr>
              <a:spcBef>
                <a:spcPts val="300"/>
              </a:spcBef>
            </a:pPr>
            <a:endParaRPr lang="en-US" sz="1600" dirty="0"/>
          </a:p>
        </p:txBody>
      </p:sp>
      <p:sp>
        <p:nvSpPr>
          <p:cNvPr id="29" name="Date Placeholder 5"/>
          <p:cNvSpPr>
            <a:spLocks noGrp="1"/>
          </p:cNvSpPr>
          <p:nvPr>
            <p:ph type="dt" sz="half" idx="2"/>
          </p:nvPr>
        </p:nvSpPr>
        <p:spPr>
          <a:prstGeom prst="rect">
            <a:avLst/>
          </a:prstGeom>
        </p:spPr>
        <p:txBody>
          <a:bodyPr/>
          <a:lstStyle/>
          <a:p>
            <a:pPr>
              <a:defRPr/>
            </a:pPr>
            <a:r>
              <a:rPr lang="en-US" smtClean="0">
                <a:latin typeface="Helvetica"/>
                <a:cs typeface="Helvetica"/>
              </a:rPr>
              <a:t>May 19, 2016</a:t>
            </a:r>
            <a:endParaRPr lang="en-US" dirty="0">
              <a:latin typeface="Helvetica"/>
              <a:cs typeface="Helvetica"/>
            </a:endParaRPr>
          </a:p>
        </p:txBody>
      </p:sp>
      <p:sp>
        <p:nvSpPr>
          <p:cNvPr id="30" name="Footer Placeholder 6"/>
          <p:cNvSpPr>
            <a:spLocks noGrp="1"/>
          </p:cNvSpPr>
          <p:nvPr>
            <p:ph type="ftr" sz="quarter" idx="3"/>
          </p:nvPr>
        </p:nvSpPr>
        <p:spPr>
          <a:prstGeom prst="rect">
            <a:avLst/>
          </a:prstGeom>
        </p:spPr>
        <p:txBody>
          <a:bodyPr/>
          <a:lstStyle/>
          <a:p>
            <a:pPr>
              <a:defRPr/>
            </a:pPr>
            <a:r>
              <a:rPr lang="en-US" smtClean="0"/>
              <a:t>DUNE Tech. Board Meeting</a:t>
            </a:r>
            <a:endParaRPr lang="en-US" dirty="0"/>
          </a:p>
        </p:txBody>
      </p:sp>
      <p:sp>
        <p:nvSpPr>
          <p:cNvPr id="31" name="Slide Number Placeholder 7"/>
          <p:cNvSpPr>
            <a:spLocks noGrp="1"/>
          </p:cNvSpPr>
          <p:nvPr>
            <p:ph type="sldNum" sz="quarter" idx="4"/>
          </p:nvPr>
        </p:nvSpPr>
        <p:spPr>
          <a:prstGeom prst="rect">
            <a:avLst/>
          </a:prstGeom>
        </p:spPr>
        <p:txBody>
          <a:bodyPr/>
          <a:lstStyle/>
          <a:p>
            <a:pPr>
              <a:defRPr/>
            </a:pPr>
            <a:fld id="{0C39C72E-2A13-EB4D-AD45-6D4E6ACAED8D}" type="slidenum">
              <a:rPr lang="en-US" smtClean="0"/>
              <a:pPr>
                <a:defRPr/>
              </a:pPr>
              <a:t>9</a:t>
            </a:fld>
            <a:endParaRPr lang="en-US" dirty="0"/>
          </a:p>
        </p:txBody>
      </p:sp>
      <p:grpSp>
        <p:nvGrpSpPr>
          <p:cNvPr id="20" name="Group 19"/>
          <p:cNvGrpSpPr/>
          <p:nvPr/>
        </p:nvGrpSpPr>
        <p:grpSpPr>
          <a:xfrm>
            <a:off x="13981" y="2686812"/>
            <a:ext cx="4855404" cy="3631842"/>
            <a:chOff x="228600" y="1225440"/>
            <a:chExt cx="7124700" cy="5329276"/>
          </a:xfrm>
        </p:grpSpPr>
        <p:pic>
          <p:nvPicPr>
            <p:cNvPr id="7" name="Picture 3"/>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228600" y="1225440"/>
              <a:ext cx="7124700" cy="5329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2324100" y="1342183"/>
              <a:ext cx="2209800" cy="677436"/>
            </a:xfrm>
            <a:prstGeom prst="rect">
              <a:avLst/>
            </a:prstGeom>
            <a:noFill/>
          </p:spPr>
          <p:txBody>
            <a:bodyPr wrap="square" rtlCol="0">
              <a:spAutoFit/>
            </a:bodyPr>
            <a:lstStyle/>
            <a:p>
              <a:r>
                <a:rPr lang="en-US" sz="1200" dirty="0" smtClean="0"/>
                <a:t>Fiberglass channel (63x63x6mm)</a:t>
              </a:r>
              <a:endParaRPr lang="en-US" sz="1200" dirty="0"/>
            </a:p>
          </p:txBody>
        </p:sp>
        <p:sp>
          <p:nvSpPr>
            <p:cNvPr id="9" name="TextBox 8"/>
            <p:cNvSpPr txBox="1"/>
            <p:nvPr/>
          </p:nvSpPr>
          <p:spPr>
            <a:xfrm>
              <a:off x="3287761" y="2163649"/>
              <a:ext cx="2209800" cy="677436"/>
            </a:xfrm>
            <a:prstGeom prst="rect">
              <a:avLst/>
            </a:prstGeom>
            <a:noFill/>
          </p:spPr>
          <p:txBody>
            <a:bodyPr wrap="square" rtlCol="0">
              <a:spAutoFit/>
            </a:bodyPr>
            <a:lstStyle/>
            <a:p>
              <a:r>
                <a:rPr lang="en-US" sz="1200" dirty="0" smtClean="0"/>
                <a:t>Resistive panel </a:t>
              </a:r>
              <a:br>
                <a:rPr lang="en-US" sz="1200" dirty="0" smtClean="0"/>
              </a:br>
              <a:r>
                <a:rPr lang="en-US" sz="1200" dirty="0" smtClean="0"/>
                <a:t>(3mm thick)</a:t>
              </a:r>
              <a:endParaRPr lang="en-US" sz="1200" dirty="0"/>
            </a:p>
          </p:txBody>
        </p:sp>
        <p:cxnSp>
          <p:nvCxnSpPr>
            <p:cNvPr id="10" name="Straight Arrow Connector 9"/>
            <p:cNvCxnSpPr/>
            <p:nvPr/>
          </p:nvCxnSpPr>
          <p:spPr>
            <a:xfrm flipH="1">
              <a:off x="1257300" y="1526849"/>
              <a:ext cx="990600" cy="30092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975113" y="2588855"/>
              <a:ext cx="2209800" cy="677436"/>
            </a:xfrm>
            <a:prstGeom prst="rect">
              <a:avLst/>
            </a:prstGeom>
            <a:noFill/>
          </p:spPr>
          <p:txBody>
            <a:bodyPr wrap="square" rtlCol="0">
              <a:spAutoFit/>
            </a:bodyPr>
            <a:lstStyle/>
            <a:p>
              <a:r>
                <a:rPr lang="en-US" sz="1200" dirty="0" smtClean="0"/>
                <a:t>Resistive strips with a different bias</a:t>
              </a:r>
              <a:endParaRPr lang="en-US" sz="1200" dirty="0"/>
            </a:p>
          </p:txBody>
        </p:sp>
        <p:cxnSp>
          <p:nvCxnSpPr>
            <p:cNvPr id="12" name="Straight Arrow Connector 11"/>
            <p:cNvCxnSpPr>
              <a:stCxn id="11" idx="2"/>
            </p:cNvCxnSpPr>
            <p:nvPr/>
          </p:nvCxnSpPr>
          <p:spPr>
            <a:xfrm>
              <a:off x="6080013" y="3266291"/>
              <a:ext cx="351888" cy="131779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585885" y="2502368"/>
              <a:ext cx="6104164" cy="264813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876550" y="3881906"/>
              <a:ext cx="1104900" cy="369332"/>
            </a:xfrm>
            <a:prstGeom prst="rect">
              <a:avLst/>
            </a:prstGeom>
            <a:noFill/>
          </p:spPr>
          <p:txBody>
            <a:bodyPr wrap="square" rtlCol="0">
              <a:spAutoFit/>
            </a:bodyPr>
            <a:lstStyle/>
            <a:p>
              <a:r>
                <a:rPr lang="en-US" dirty="0" smtClean="0">
                  <a:solidFill>
                    <a:schemeClr val="bg1">
                      <a:lumMod val="95000"/>
                    </a:schemeClr>
                  </a:solidFill>
                </a:rPr>
                <a:t>1.15m</a:t>
              </a:r>
              <a:endParaRPr lang="en-US" dirty="0">
                <a:solidFill>
                  <a:schemeClr val="bg1">
                    <a:lumMod val="95000"/>
                  </a:schemeClr>
                </a:solidFill>
              </a:endParaRPr>
            </a:p>
          </p:txBody>
        </p:sp>
        <p:cxnSp>
          <p:nvCxnSpPr>
            <p:cNvPr id="15" name="Straight Arrow Connector 14"/>
            <p:cNvCxnSpPr>
              <a:stCxn id="11" idx="2"/>
            </p:cNvCxnSpPr>
            <p:nvPr/>
          </p:nvCxnSpPr>
          <p:spPr>
            <a:xfrm>
              <a:off x="6080013" y="3266291"/>
              <a:ext cx="254955" cy="46647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4984924" y="1336702"/>
            <a:ext cx="3939402" cy="2615626"/>
            <a:chOff x="457200" y="1252498"/>
            <a:chExt cx="8062914" cy="5353496"/>
          </a:xfrm>
        </p:grpSpPr>
        <p:pic>
          <p:nvPicPr>
            <p:cNvPr id="22"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457200" y="1447800"/>
              <a:ext cx="7681913" cy="5158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036590" y="1252498"/>
              <a:ext cx="3483524" cy="2176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3937684" y="4228779"/>
              <a:ext cx="1481481" cy="508582"/>
            </a:xfrm>
            <a:prstGeom prst="rect">
              <a:avLst/>
            </a:prstGeom>
            <a:noFill/>
          </p:spPr>
          <p:txBody>
            <a:bodyPr wrap="none" rtlCol="0">
              <a:spAutoFit/>
            </a:bodyPr>
            <a:lstStyle/>
            <a:p>
              <a:r>
                <a:rPr lang="en-US" sz="1200" dirty="0" smtClean="0"/>
                <a:t>Vc+1587V</a:t>
              </a:r>
              <a:endParaRPr lang="en-US" sz="1200" dirty="0"/>
            </a:p>
          </p:txBody>
        </p:sp>
        <p:sp>
          <p:nvSpPr>
            <p:cNvPr id="25" name="TextBox 24"/>
            <p:cNvSpPr txBox="1"/>
            <p:nvPr/>
          </p:nvSpPr>
          <p:spPr>
            <a:xfrm>
              <a:off x="8077200" y="5867400"/>
              <a:ext cx="402290" cy="369332"/>
            </a:xfrm>
            <a:prstGeom prst="rect">
              <a:avLst/>
            </a:prstGeom>
            <a:noFill/>
          </p:spPr>
          <p:txBody>
            <a:bodyPr wrap="none" rtlCol="0">
              <a:spAutoFit/>
            </a:bodyPr>
            <a:lstStyle/>
            <a:p>
              <a:r>
                <a:rPr lang="en-US" dirty="0" err="1" smtClean="0"/>
                <a:t>Vc</a:t>
              </a:r>
              <a:endParaRPr lang="en-US" dirty="0"/>
            </a:p>
          </p:txBody>
        </p:sp>
      </p:grpSp>
      <p:pic>
        <p:nvPicPr>
          <p:cNvPr id="2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44033" t="13849" r="7014" b="41999"/>
          <a:stretch/>
        </p:blipFill>
        <p:spPr bwMode="auto">
          <a:xfrm>
            <a:off x="7063406" y="4119657"/>
            <a:ext cx="1963990" cy="2064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TextBox 26"/>
          <p:cNvSpPr txBox="1"/>
          <p:nvPr/>
        </p:nvSpPr>
        <p:spPr>
          <a:xfrm>
            <a:off x="5290370" y="4946194"/>
            <a:ext cx="1644388" cy="830997"/>
          </a:xfrm>
          <a:prstGeom prst="rect">
            <a:avLst/>
          </a:prstGeom>
          <a:noFill/>
        </p:spPr>
        <p:txBody>
          <a:bodyPr wrap="square" rtlCol="0">
            <a:spAutoFit/>
          </a:bodyPr>
          <a:lstStyle/>
          <a:p>
            <a:r>
              <a:rPr lang="en-US" sz="1600" dirty="0" smtClean="0"/>
              <a:t>Solid G10 frame version to avoid trapped volume</a:t>
            </a:r>
            <a:endParaRPr lang="en-US" sz="1600" dirty="0"/>
          </a:p>
        </p:txBody>
      </p:sp>
    </p:spTree>
    <p:extLst>
      <p:ext uri="{BB962C8B-B14F-4D97-AF65-F5344CB8AC3E}">
        <p14:creationId xmlns:p14="http://schemas.microsoft.com/office/powerpoint/2010/main" val="1930476887"/>
      </p:ext>
    </p:extLst>
  </p:cSld>
  <p:clrMapOvr>
    <a:masterClrMapping/>
  </p:clrMapOvr>
  <p:timing>
    <p:tnLst>
      <p:par>
        <p:cTn id="1" dur="indefinite" restart="never" nodeType="tmRoot"/>
      </p:par>
    </p:tnLst>
  </p:timing>
</p:sld>
</file>

<file path=ppt/theme/theme1.xml><?xml version="1.0" encoding="utf-8"?>
<a:theme xmlns:a="http://schemas.openxmlformats.org/drawingml/2006/main" name="Dune Template_051215">
  <a:themeElements>
    <a:clrScheme name="DUNE">
      <a:dk1>
        <a:srgbClr val="BC5F2B"/>
      </a:dk1>
      <a:lt1>
        <a:sysClr val="window" lastClr="FFFFFF"/>
      </a:lt1>
      <a:dk2>
        <a:srgbClr val="3C5A77"/>
      </a:dk2>
      <a:lt2>
        <a:srgbClr val="F37C23"/>
      </a:lt2>
      <a:accent1>
        <a:srgbClr val="4F81BD"/>
      </a:accent1>
      <a:accent2>
        <a:srgbClr val="FFFFFF"/>
      </a:accent2>
      <a:accent3>
        <a:srgbClr val="FFFFFF"/>
      </a:accent3>
      <a:accent4>
        <a:srgbClr val="FFFFFF"/>
      </a:accent4>
      <a:accent5>
        <a:srgbClr val="FFFFFF"/>
      </a:accent5>
      <a:accent6>
        <a:srgbClr val="FFFFF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LBNF Content-Footer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4303</TotalTime>
  <Words>2598</Words>
  <Application>Microsoft Office PowerPoint</Application>
  <PresentationFormat>On-screen Show (4:3)</PresentationFormat>
  <Paragraphs>333</Paragraphs>
  <Slides>39</Slides>
  <Notes>0</Notes>
  <HiddenSlides>0</HiddenSlides>
  <MMClips>0</MMClips>
  <ScaleCrop>false</ScaleCrop>
  <HeadingPairs>
    <vt:vector size="4" baseType="variant">
      <vt:variant>
        <vt:lpstr>Theme</vt:lpstr>
      </vt:variant>
      <vt:variant>
        <vt:i4>4</vt:i4>
      </vt:variant>
      <vt:variant>
        <vt:lpstr>Slide Titles</vt:lpstr>
      </vt:variant>
      <vt:variant>
        <vt:i4>39</vt:i4>
      </vt:variant>
    </vt:vector>
  </HeadingPairs>
  <TitlesOfParts>
    <vt:vector size="43" baseType="lpstr">
      <vt:lpstr>Dune Template_051215</vt:lpstr>
      <vt:lpstr>LBNF Content-Footer Theme</vt:lpstr>
      <vt:lpstr>1_LBNF Content-Footer Theme</vt:lpstr>
      <vt:lpstr>2_LBNF Content-Footer Theme</vt:lpstr>
      <vt:lpstr>ProtoDUNE‐SP CPA/Field Cage/HV System Overview</vt:lpstr>
      <vt:lpstr>Outline</vt:lpstr>
      <vt:lpstr>The Current NP04 TPC Model</vt:lpstr>
      <vt:lpstr>The Scope of the CPA/FC/HV System</vt:lpstr>
      <vt:lpstr>The Need for a New Cathode Design</vt:lpstr>
      <vt:lpstr>Study of the Charge Injection to the Electronics in a HV Discharge</vt:lpstr>
      <vt:lpstr>Evaluation of Resistive Materials</vt:lpstr>
      <vt:lpstr>Evaluation of Resistive Materials: resistance to sparking</vt:lpstr>
      <vt:lpstr>Cathode Plane: Thin with External Frame</vt:lpstr>
      <vt:lpstr>HV System Schematic Diagram (to be updated) </vt:lpstr>
      <vt:lpstr>A Tubeless CPA Design with HV Bus</vt:lpstr>
      <vt:lpstr>A New Field Cage Design</vt:lpstr>
      <vt:lpstr>FEA of the field cage corner with PE Caps</vt:lpstr>
      <vt:lpstr>Roll-Formed Field Cage Test Setup</vt:lpstr>
      <vt:lpstr>Roll-Formed Field Cage Test Setup @CERN</vt:lpstr>
      <vt:lpstr>The Field Cage Components</vt:lpstr>
      <vt:lpstr>The Addition of Ground Planes</vt:lpstr>
      <vt:lpstr>Electrostatic FEA of Ground Plane Features</vt:lpstr>
      <vt:lpstr>The Conceptual Design of the Beam Plug </vt:lpstr>
      <vt:lpstr>Field Cage Mockup @ SBU</vt:lpstr>
      <vt:lpstr>WA105 HV Feedthrough Design</vt:lpstr>
      <vt:lpstr>Proposed design of DUNE HV FT (UCLA)</vt:lpstr>
      <vt:lpstr>Surface Field Near the HV Feedthrough</vt:lpstr>
      <vt:lpstr>HV System Filtering Requirements</vt:lpstr>
      <vt:lpstr>Summary</vt:lpstr>
      <vt:lpstr>Backup Slides</vt:lpstr>
      <vt:lpstr>Potential Contours at Beam Window Center Plane with Field Shaping Strips over the Beam Plug</vt:lpstr>
      <vt:lpstr>Fiducial Cut on the Thin CPA Design</vt:lpstr>
      <vt:lpstr>PowerPoint Presentation</vt:lpstr>
      <vt:lpstr>PowerPoint Presentation</vt:lpstr>
      <vt:lpstr>Field cage of the 35ton TPC</vt:lpstr>
      <vt:lpstr>35ton Field Cage</vt:lpstr>
      <vt:lpstr>Apply a Similar Design to DP TPC?</vt:lpstr>
      <vt:lpstr>Test of the Cage in Purified LAr</vt:lpstr>
      <vt:lpstr>Drift Field Uniformity Near FC Edge</vt:lpstr>
      <vt:lpstr>CPA Requirements</vt:lpstr>
      <vt:lpstr>Changing the CPA Width</vt:lpstr>
      <vt:lpstr>The Connection between Top/Bottom Field Cage Module and CPA</vt:lpstr>
      <vt:lpstr>Resistive Divider Network</vt:lpstr>
    </vt:vector>
  </TitlesOfParts>
  <Company>Sandbox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Bo Yu</cp:lastModifiedBy>
  <cp:revision>133</cp:revision>
  <cp:lastPrinted>2016-05-20T12:55:33Z</cp:lastPrinted>
  <dcterms:created xsi:type="dcterms:W3CDTF">2015-04-30T14:29:22Z</dcterms:created>
  <dcterms:modified xsi:type="dcterms:W3CDTF">2016-07-26T19:40:11Z</dcterms:modified>
</cp:coreProperties>
</file>