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8" r:id="rId3"/>
  </p:sldMasterIdLst>
  <p:notesMasterIdLst>
    <p:notesMasterId r:id="rId13"/>
  </p:notesMasterIdLst>
  <p:handoutMasterIdLst>
    <p:handoutMasterId r:id="rId14"/>
  </p:handoutMasterIdLst>
  <p:sldIdLst>
    <p:sldId id="265" r:id="rId4"/>
    <p:sldId id="300" r:id="rId5"/>
    <p:sldId id="298" r:id="rId6"/>
    <p:sldId id="299" r:id="rId7"/>
    <p:sldId id="287" r:id="rId8"/>
    <p:sldId id="301" r:id="rId9"/>
    <p:sldId id="302" r:id="rId10"/>
    <p:sldId id="296" r:id="rId11"/>
    <p:sldId id="274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003087"/>
    <a:srgbClr val="0F2D62"/>
    <a:srgbClr val="505050"/>
    <a:srgbClr val="808080"/>
    <a:srgbClr val="BD1F24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2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62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BD15A65-E033-400A-A9E2-513FB5D68094}" type="datetimeFigureOut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C997784D-7248-4DA8-9B0F-57DE2E02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086E61-8BB7-4B62-A056-58F4F721C9CC}" type="datetimeFigureOut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0098E81-642F-4BA6-995B-CAAADC05B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5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0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4851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Operated by Fermi Research Alliance,</a:t>
            </a:r>
            <a:r>
              <a:rPr lang="en-US" sz="14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LLC for the U.S. Department of Energy Office of Science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93450" y="1436738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793450" y="1801820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FD8-DA15-4030-A593-EB73CDDBAD57}" type="datetime1">
              <a:rPr lang="en-US" altLang="en-US" smtClean="0"/>
              <a:pPr/>
              <a:t>7/25/2016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28A1-EECB-4F9B-B28C-A2B514F63A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aseline="0" dirty="0" smtClean="0"/>
              <a:t>Click to edit master title style</a:t>
            </a:r>
            <a:endParaRPr lang="en-US" baseline="0" dirty="0"/>
          </a:p>
        </p:txBody>
      </p:sp>
      <p:sp>
        <p:nvSpPr>
          <p:cNvPr id="14" name="Slide Number Placeholder 12"/>
          <p:cNvSpPr txBox="1">
            <a:spLocks/>
          </p:cNvSpPr>
          <p:nvPr userDrawn="1"/>
        </p:nvSpPr>
        <p:spPr bwMode="auto">
          <a:xfrm>
            <a:off x="0" y="1314450"/>
            <a:ext cx="1295400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8F82E0A0-C266-4798-8C8F-B9F91E9DA37E}" type="slidenum">
              <a:rPr lang="en-US" b="1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719A-7F52-4398-8E0A-255610598EA8}" type="datetime1">
              <a:rPr lang="en-US" altLang="en-US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1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5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8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2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Managed by Fermi Research Alliance, LLC for the U.S. Department of Energy Office of Science</a:t>
            </a:r>
            <a:endParaRPr lang="en-US" sz="1400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450" y="1436739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3450" y="1801821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7" y="4886327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19A-7F52-4398-8E0A-255610598EA8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12F-1A9D-4725-9F8E-FE9EA0A45AE5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4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3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7" y="782772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7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4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4886326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F6C7763E-9A84-4826-B9FB-17F2BEA2B9FD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5B59-BD64-4D4F-A817-D8AEEDDE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6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9C0090-73EB-4559-A72F-0B8857FACA0F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BEECE-8BD2-4B69-951A-9CA6C3E6C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FF38BB9-5141-4B23-9BB5-1A179A182E6F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3FE00A2-BFBE-4E2E-9F02-7C16E43AE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6" y="782771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368D-0F6A-4300-A9E6-1F060E87B617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D173-772D-4672-97C7-6CB65C72B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71464"/>
            <a:ext cx="8675688" cy="425172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B37D-51D5-4701-A09F-B3E1AA7431EA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3185-0B91-4C75-B3D9-09257A7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6" y="271463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BBA3-5D30-4F47-8D3F-A2B77847DE14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7B11-21BF-481B-B4E8-A31DB4D92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FD01-56E2-4BF2-A657-97CE40701608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9244-5EA4-4F38-8DD3-41E1161F9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4C6CE-4764-4C87-BA63-B1E228F67514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1C6-D584-4FD1-8506-E9F4DA07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4886326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DC061A44-85F6-4132-86B1-E45142B76A6D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4886326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fld id="{7AEEC8D7-5559-4319-9972-03153817825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2" y="604650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1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6B580FD8-DA15-4030-A593-EB73CDDBAD57}" type="datetime1">
              <a:rPr lang="en-US" altLang="en-US"/>
              <a:pPr/>
              <a:t>7/25/2016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546128A1-EECB-4F9B-B28C-A2B514F63A9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1" y="4774093"/>
            <a:ext cx="7609113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rmilabLogo_r0g48b135.png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9848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  <p:sldLayoutId id="21474840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2" y="4886327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A5B293-D4D9-4699-9DE8-E0426F483397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4886327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4" y="4886327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C9C0C48-0DDA-4F70-9497-E5F788C50976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3" y="604651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2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60" y="4530870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5" r:id="rId6"/>
    <p:sldLayoutId id="2147484076" r:id="rId7"/>
    <p:sldLayoutId id="2147484077" r:id="rId8"/>
    <p:sldLayoutId id="21474840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</a:rPr>
              <a:t>All Experimenters’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Daniel Johnson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Accelerator Complex Status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25 July 2016</a:t>
            </a:r>
          </a:p>
          <a:p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7/25/2016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July    18, 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July    25, 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29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1.52 E19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153.3 </a:t>
            </a:r>
            <a:r>
              <a:rPr lang="en-US" dirty="0" smtClean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5.03 E18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 smtClean="0">
                <a:solidFill>
                  <a:schemeClr val="tx2"/>
                </a:solidFill>
              </a:rPr>
              <a:t>155.3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 smtClean="0">
                <a:solidFill>
                  <a:schemeClr val="tx2"/>
                </a:solidFill>
              </a:rPr>
              <a:t>5.11 E16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154.8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b="1" dirty="0" smtClean="0">
                <a:solidFill>
                  <a:schemeClr val="tx2"/>
                </a:solidFill>
              </a:rPr>
              <a:t>6.67 E13 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 59.9 </a:t>
            </a:r>
            <a:r>
              <a:rPr lang="en-US" dirty="0" smtClean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chemeClr val="tx2"/>
                </a:solidFill>
              </a:rPr>
              <a:t>8.60 E12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160.8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215" y="815936"/>
            <a:ext cx="4680582" cy="3343272"/>
          </a:xfrm>
        </p:spPr>
      </p:pic>
    </p:spTree>
    <p:extLst>
      <p:ext uri="{BB962C8B-B14F-4D97-AF65-F5344CB8AC3E}">
        <p14:creationId xmlns:p14="http://schemas.microsoft.com/office/powerpoint/2010/main" val="16572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BNB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9016"/>
            <a:ext cx="4252725" cy="283515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48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</a:t>
            </a:r>
            <a:r>
              <a:rPr lang="en-US" altLang="en-US" dirty="0" err="1">
                <a:latin typeface="Helvetica" pitchFamily="34" charset="0"/>
              </a:rPr>
              <a:t>NuMI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7/25/2016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6" y="760454"/>
            <a:ext cx="4249279" cy="283285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3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Complex Status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1400" b="1" dirty="0"/>
              <a:t>LINAC</a:t>
            </a:r>
          </a:p>
          <a:p>
            <a:pPr lvl="1"/>
            <a:r>
              <a:rPr lang="en-US" sz="1200" dirty="0" smtClean="0"/>
              <a:t>Running well</a:t>
            </a:r>
          </a:p>
          <a:p>
            <a:r>
              <a:rPr lang="en-US" sz="1400" b="1" dirty="0" smtClean="0"/>
              <a:t>Booster </a:t>
            </a:r>
            <a:endParaRPr lang="en-US" sz="1200" b="1" dirty="0"/>
          </a:p>
          <a:p>
            <a:pPr lvl="1"/>
            <a:r>
              <a:rPr lang="en-US" sz="1200" dirty="0" smtClean="0"/>
              <a:t>Booster rate: ~11 Hz</a:t>
            </a:r>
          </a:p>
          <a:p>
            <a:pPr lvl="1"/>
            <a:r>
              <a:rPr lang="en-US" sz="1200" dirty="0" smtClean="0"/>
              <a:t>Tuning </a:t>
            </a:r>
            <a:r>
              <a:rPr lang="en-US" sz="1200" dirty="0"/>
              <a:t>up</a:t>
            </a:r>
            <a:r>
              <a:rPr lang="en-US" sz="1100" dirty="0"/>
              <a:t> / studies</a:t>
            </a:r>
          </a:p>
          <a:p>
            <a:pPr lvl="2"/>
            <a:r>
              <a:rPr lang="en-US" sz="1100" dirty="0" smtClean="0"/>
              <a:t>Beam </a:t>
            </a:r>
            <a:r>
              <a:rPr lang="en-US" sz="1100" dirty="0"/>
              <a:t>to Main </a:t>
            </a:r>
            <a:r>
              <a:rPr lang="en-US" sz="1100" dirty="0" smtClean="0"/>
              <a:t>Injector</a:t>
            </a:r>
          </a:p>
          <a:p>
            <a:r>
              <a:rPr lang="en-US" sz="1400" b="1" dirty="0" smtClean="0"/>
              <a:t>MI/RR</a:t>
            </a:r>
            <a:endParaRPr lang="en-US" sz="1400" b="1" dirty="0"/>
          </a:p>
          <a:p>
            <a:pPr lvl="1"/>
            <a:r>
              <a:rPr lang="en-US" sz="1200" dirty="0"/>
              <a:t>Delivering beam to </a:t>
            </a:r>
            <a:r>
              <a:rPr lang="en-US" sz="1200" dirty="0" err="1"/>
              <a:t>NuMI</a:t>
            </a:r>
            <a:r>
              <a:rPr lang="en-US" sz="1200" dirty="0"/>
              <a:t> &amp; </a:t>
            </a:r>
            <a:r>
              <a:rPr lang="en-US" sz="1200" dirty="0" smtClean="0"/>
              <a:t>Switchyard</a:t>
            </a:r>
          </a:p>
          <a:p>
            <a:pPr lvl="1"/>
            <a:r>
              <a:rPr lang="en-US" sz="1200" dirty="0" smtClean="0"/>
              <a:t>Standard operation: 2As </a:t>
            </a:r>
            <a:r>
              <a:rPr lang="en-US" sz="1200" dirty="0"/>
              <a:t>(</a:t>
            </a:r>
            <a:r>
              <a:rPr lang="en-US" sz="1200" dirty="0" smtClean="0"/>
              <a:t>1.33 </a:t>
            </a:r>
            <a:r>
              <a:rPr lang="en-US" sz="1200" dirty="0"/>
              <a:t>Sec MI ramp rate</a:t>
            </a:r>
            <a:r>
              <a:rPr lang="en-US" sz="1200" dirty="0" smtClean="0"/>
              <a:t>) with 6+6 slip stacking </a:t>
            </a:r>
          </a:p>
          <a:p>
            <a:r>
              <a:rPr lang="en-US" sz="1400" b="1" dirty="0" err="1" smtClean="0"/>
              <a:t>NuMI</a:t>
            </a:r>
            <a:endParaRPr lang="en-US" sz="1400" b="1" dirty="0"/>
          </a:p>
          <a:p>
            <a:pPr lvl="1"/>
            <a:r>
              <a:rPr lang="en-US" sz="1200" dirty="0" smtClean="0"/>
              <a:t>Using beam</a:t>
            </a:r>
            <a:endParaRPr lang="en-US" sz="1100" dirty="0" smtClean="0"/>
          </a:p>
          <a:p>
            <a:pPr lvl="2"/>
            <a:r>
              <a:rPr lang="en-US" sz="1100" dirty="0" smtClean="0"/>
              <a:t>Beam Power ~550 kW (6+6</a:t>
            </a:r>
            <a:r>
              <a:rPr lang="en-US" sz="1100" dirty="0"/>
              <a:t>)</a:t>
            </a:r>
            <a:endParaRPr lang="en-US" sz="1100" dirty="0" smtClean="0"/>
          </a:p>
          <a:p>
            <a:r>
              <a:rPr lang="en-US" sz="1400" b="1" dirty="0" smtClean="0"/>
              <a:t>Booster </a:t>
            </a:r>
            <a:r>
              <a:rPr lang="en-US" sz="1400" b="1" dirty="0"/>
              <a:t>Neutrino Beamline (BNB)</a:t>
            </a:r>
          </a:p>
          <a:p>
            <a:pPr lvl="1"/>
            <a:r>
              <a:rPr lang="en-US" sz="1200" dirty="0" smtClean="0"/>
              <a:t>Using Beam</a:t>
            </a:r>
          </a:p>
          <a:p>
            <a:pPr lvl="1"/>
            <a:endParaRPr lang="en-US" sz="1200" dirty="0"/>
          </a:p>
          <a:p>
            <a:pPr lvl="1"/>
            <a:endParaRPr lang="en-US" sz="1100" dirty="0" smtClean="0"/>
          </a:p>
          <a:p>
            <a:pPr lvl="1"/>
            <a:endParaRPr lang="en-US" sz="1100"/>
          </a:p>
          <a:p>
            <a:pPr lvl="1"/>
            <a:endParaRPr lang="en-US" sz="1100" dirty="0" smtClean="0"/>
          </a:p>
          <a:p>
            <a:r>
              <a:rPr lang="en-US" sz="1400" b="1" dirty="0" smtClean="0"/>
              <a:t>Switchyard</a:t>
            </a:r>
            <a:endParaRPr lang="en-US" sz="1400" b="1" dirty="0"/>
          </a:p>
          <a:p>
            <a:pPr lvl="1"/>
            <a:r>
              <a:rPr lang="en-US" sz="1200" dirty="0" smtClean="0"/>
              <a:t>Meson </a:t>
            </a:r>
            <a:r>
              <a:rPr lang="en-US" sz="1200" dirty="0"/>
              <a:t>beam </a:t>
            </a:r>
            <a:endParaRPr lang="en-US" sz="1200" dirty="0" smtClean="0"/>
          </a:p>
          <a:p>
            <a:pPr lvl="2"/>
            <a:r>
              <a:rPr lang="en-US" sz="1100" dirty="0" err="1" smtClean="0"/>
              <a:t>MTest</a:t>
            </a:r>
            <a:r>
              <a:rPr lang="en-US" sz="1100" dirty="0" smtClean="0"/>
              <a:t> using beam</a:t>
            </a:r>
          </a:p>
          <a:p>
            <a:pPr lvl="2"/>
            <a:r>
              <a:rPr lang="en-US" sz="1100" dirty="0" err="1" smtClean="0"/>
              <a:t>MCenter</a:t>
            </a:r>
            <a:r>
              <a:rPr lang="en-US" sz="1100" dirty="0" smtClean="0"/>
              <a:t> using beam</a:t>
            </a:r>
            <a:endParaRPr lang="en-US" sz="1100" dirty="0"/>
          </a:p>
          <a:p>
            <a:pPr lvl="1"/>
            <a:r>
              <a:rPr lang="en-US" sz="1200" dirty="0" err="1" smtClean="0"/>
              <a:t>SeaQuest</a:t>
            </a:r>
            <a:r>
              <a:rPr lang="en-US" sz="1200" dirty="0" smtClean="0"/>
              <a:t> </a:t>
            </a:r>
          </a:p>
          <a:p>
            <a:pPr lvl="2"/>
            <a:r>
              <a:rPr lang="en-US" sz="1100" dirty="0"/>
              <a:t>U</a:t>
            </a:r>
            <a:r>
              <a:rPr lang="en-US" sz="1100" dirty="0" smtClean="0"/>
              <a:t>sing beam</a:t>
            </a:r>
          </a:p>
          <a:p>
            <a:pPr lvl="0"/>
            <a:r>
              <a:rPr lang="en-US" sz="1400" b="1" dirty="0" smtClean="0"/>
              <a:t>General</a:t>
            </a:r>
            <a:endParaRPr lang="en-US" sz="1200" dirty="0" smtClean="0"/>
          </a:p>
          <a:p>
            <a:pPr lvl="1"/>
            <a:r>
              <a:rPr lang="en-US" sz="1200" dirty="0" smtClean="0"/>
              <a:t>No plans to reduce beam intensity prior to the beginning of the Summer Shutdown.</a:t>
            </a:r>
          </a:p>
          <a:p>
            <a:pPr lvl="1"/>
            <a:r>
              <a:rPr lang="en-US" sz="1200" dirty="0" smtClean="0"/>
              <a:t>Finishing measurements and low loss studies</a:t>
            </a:r>
          </a:p>
          <a:p>
            <a:pPr lvl="1"/>
            <a:r>
              <a:rPr lang="en-US" sz="1200" dirty="0" smtClean="0"/>
              <a:t>Saturday, July 30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@ 0001</a:t>
            </a:r>
          </a:p>
          <a:p>
            <a:pPr lvl="2"/>
            <a:r>
              <a:rPr lang="en-US" sz="1100" dirty="0" smtClean="0"/>
              <a:t>Beam off </a:t>
            </a:r>
          </a:p>
          <a:p>
            <a:pPr lvl="2"/>
            <a:r>
              <a:rPr lang="en-US" sz="1100" dirty="0" smtClean="0"/>
              <a:t>Prepare for Summer Shutdown</a:t>
            </a:r>
          </a:p>
          <a:p>
            <a:pPr lvl="1"/>
            <a:r>
              <a:rPr lang="en-US" sz="1400" dirty="0" smtClean="0"/>
              <a:t>	</a:t>
            </a:r>
            <a:r>
              <a:rPr lang="en-US" sz="1200" dirty="0" smtClean="0"/>
              <a:t>Monday, August 1</a:t>
            </a:r>
            <a:r>
              <a:rPr lang="en-US" sz="1200" baseline="30000" dirty="0" smtClean="0"/>
              <a:t>st</a:t>
            </a:r>
            <a:endParaRPr lang="en-US" sz="1200" dirty="0" smtClean="0"/>
          </a:p>
          <a:p>
            <a:pPr lvl="2"/>
            <a:r>
              <a:rPr lang="en-US" sz="1100" dirty="0" smtClean="0"/>
              <a:t>Start Date of Summer Shutdown</a:t>
            </a:r>
          </a:p>
          <a:p>
            <a:pPr lvl="2"/>
            <a:r>
              <a:rPr lang="en-US" sz="1100" dirty="0" smtClean="0"/>
              <a:t>MI/RR Fire Horn tests (0600-0800)</a:t>
            </a:r>
          </a:p>
          <a:p>
            <a:pPr lvl="2"/>
            <a:r>
              <a:rPr lang="en-US" sz="1100" dirty="0" smtClean="0"/>
              <a:t>Keys available at 0800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7/25/2016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Outages - Power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7/25/2016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9784"/>
              </p:ext>
            </p:extLst>
          </p:nvPr>
        </p:nvGraphicFramePr>
        <p:xfrm>
          <a:off x="1929911" y="707923"/>
          <a:ext cx="5058267" cy="39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543607" imgH="5829107" progId="AcroExch.Document.11">
                  <p:embed/>
                </p:oleObj>
              </mc:Choice>
              <mc:Fallback>
                <p:oleObj name="Acrobat Document" r:id="rId3" imgW="7543607" imgH="58291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9911" y="707923"/>
                        <a:ext cx="5058267" cy="390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2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Outages – Power &amp; Cooling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7/25/2016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06961"/>
              </p:ext>
            </p:extLst>
          </p:nvPr>
        </p:nvGraphicFramePr>
        <p:xfrm>
          <a:off x="1935703" y="707923"/>
          <a:ext cx="5107904" cy="394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7543607" imgH="5829107" progId="AcroExch.Document.11">
                  <p:embed/>
                </p:oleObj>
              </mc:Choice>
              <mc:Fallback>
                <p:oleObj name="Acrobat Document" r:id="rId3" imgW="7543607" imgH="58291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5703" y="707923"/>
                        <a:ext cx="5107904" cy="3946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Controlled Accesses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28663"/>
            <a:ext cx="8522109" cy="3926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/>
              <a:t>Controlled Access Event (3/01/2016)</a:t>
            </a:r>
          </a:p>
          <a:p>
            <a:pPr lvl="1"/>
            <a:r>
              <a:rPr lang="en-US" sz="1200" b="1" dirty="0" smtClean="0"/>
              <a:t>Four people performed a controlled access into Booster</a:t>
            </a:r>
          </a:p>
          <a:p>
            <a:pPr lvl="1"/>
            <a:r>
              <a:rPr lang="en-US" sz="1200" b="1" dirty="0" smtClean="0"/>
              <a:t>One had the wrong key (Verification is important)</a:t>
            </a:r>
          </a:p>
          <a:p>
            <a:pPr lvl="1"/>
            <a:r>
              <a:rPr lang="en-US" sz="1200" b="1" dirty="0" smtClean="0"/>
              <a:t>Enclosure dropped as training requires</a:t>
            </a:r>
          </a:p>
          <a:p>
            <a:pPr lvl="1"/>
            <a:r>
              <a:rPr lang="en-US" sz="1200" b="1" dirty="0" smtClean="0"/>
              <a:t>Similar to incident in 2014</a:t>
            </a:r>
          </a:p>
          <a:p>
            <a:pPr lvl="1"/>
            <a:r>
              <a:rPr lang="en-US" sz="1200" b="1" dirty="0" smtClean="0"/>
              <a:t>Controlled accesses were not permitted </a:t>
            </a:r>
          </a:p>
          <a:p>
            <a:pPr lvl="0"/>
            <a:r>
              <a:rPr lang="en-US" sz="1400" b="1" dirty="0"/>
              <a:t>Controlled </a:t>
            </a:r>
            <a:r>
              <a:rPr lang="en-US" sz="1400" b="1" dirty="0" smtClean="0"/>
              <a:t>Access Modification (3/02/2016)</a:t>
            </a:r>
          </a:p>
          <a:p>
            <a:pPr lvl="1"/>
            <a:r>
              <a:rPr lang="en-US" sz="1200" b="1" dirty="0" smtClean="0"/>
              <a:t>No more group controlled accesses</a:t>
            </a:r>
          </a:p>
          <a:p>
            <a:pPr lvl="1"/>
            <a:r>
              <a:rPr lang="en-US" sz="1200" b="1" dirty="0" smtClean="0"/>
              <a:t>Controlled accesses can resume in pairs</a:t>
            </a:r>
            <a:endParaRPr lang="en-US" sz="1000" b="1" dirty="0" smtClean="0"/>
          </a:p>
          <a:p>
            <a:pPr lvl="1"/>
            <a:r>
              <a:rPr lang="en-US" sz="1200" b="1" dirty="0" smtClean="0"/>
              <a:t>Each person must manipulate their key for entry</a:t>
            </a:r>
          </a:p>
          <a:p>
            <a:pPr lvl="1"/>
            <a:r>
              <a:rPr lang="en-US" sz="1200" b="1" dirty="0" smtClean="0"/>
              <a:t>Interim procedure until investigation has been completed, corrective actions identified/implemented</a:t>
            </a:r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7/25/2016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4886325"/>
            <a:ext cx="5373688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77391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Schedules and Links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634365"/>
            <a:ext cx="8672513" cy="4020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dirty="0"/>
              <a:t>Schedule can be accessed from the Operations Home Page</a:t>
            </a:r>
          </a:p>
          <a:p>
            <a:pPr marL="800100" lvl="1" indent="-342900"/>
            <a:r>
              <a:rPr lang="en-US" sz="2000" dirty="0"/>
              <a:t>- Schedules -&gt; </a:t>
            </a:r>
            <a:r>
              <a:rPr lang="en-US" sz="2000" dirty="0">
                <a:hlinkClick r:id="rId2"/>
              </a:rPr>
              <a:t>Operations Schedule</a:t>
            </a:r>
            <a:endParaRPr lang="en-US" sz="2000" dirty="0"/>
          </a:p>
          <a:p>
            <a:pPr marL="800100" lvl="1" indent="-342900"/>
            <a:endParaRPr lang="en-US" sz="2400" dirty="0"/>
          </a:p>
          <a:p>
            <a:r>
              <a:rPr lang="en-US" dirty="0"/>
              <a:t> Direct link to schedule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http://www-ad.fnal.gov/ops/schedule.html</a:t>
            </a:r>
            <a:endParaRPr 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7/25/2016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9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16x9_custom2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A3C71E54-BEAA-46A2-A1A5-B9EC9EE19F28}"/>
    </a:ext>
  </a:extLst>
</a:theme>
</file>

<file path=ppt/theme/theme2.xml><?xml version="1.0" encoding="utf-8"?>
<a:theme xmlns:a="http://schemas.openxmlformats.org/drawingml/2006/main" name="Fermilab: Footer Only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23F5942B-6224-4303-9968-868F5D99B2EE}"/>
    </a:ext>
  </a:extLst>
</a:theme>
</file>

<file path=ppt/theme/theme3.xml><?xml version="1.0" encoding="utf-8"?>
<a:theme xmlns:a="http://schemas.openxmlformats.org/drawingml/2006/main" name="FermiWide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Wide" id="{055DBA9C-6286-4D7B-819A-F82C4E735718}" vid="{DADCF6AB-70AC-425E-988D-EE327A7715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FNAL_16x9_custom2</Template>
  <TotalTime>5037</TotalTime>
  <Words>348</Words>
  <Application>Microsoft Office PowerPoint</Application>
  <PresentationFormat>On-screen Show (16:9)</PresentationFormat>
  <Paragraphs>107</Paragraphs>
  <Slides>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Helvetica</vt:lpstr>
      <vt:lpstr>FNAL_16x9_custom2</vt:lpstr>
      <vt:lpstr>Fermilab: Footer Only</vt:lpstr>
      <vt:lpstr>FermiWide</vt:lpstr>
      <vt:lpstr>Adobe Acrobat Document</vt:lpstr>
      <vt:lpstr>All Experimenters’ Meeting</vt:lpstr>
      <vt:lpstr>PowerPoint Presentation</vt:lpstr>
      <vt:lpstr>Performance measures: BNB</vt:lpstr>
      <vt:lpstr>Performance measures: NuMI</vt:lpstr>
      <vt:lpstr>Complex Status</vt:lpstr>
      <vt:lpstr>Outages - Power</vt:lpstr>
      <vt:lpstr>Outages – Power &amp; Cooling</vt:lpstr>
      <vt:lpstr>Controlled Accesses</vt:lpstr>
      <vt:lpstr>Schedules and Links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Experimenters’ Meeting</dc:title>
  <dc:creator>Daniel A. Johnson x2074 05157N</dc:creator>
  <cp:lastModifiedBy>Daniel A. Johnson x2074 05157N</cp:lastModifiedBy>
  <cp:revision>316</cp:revision>
  <cp:lastPrinted>2014-01-20T19:40:21Z</cp:lastPrinted>
  <dcterms:created xsi:type="dcterms:W3CDTF">2015-02-16T17:27:00Z</dcterms:created>
  <dcterms:modified xsi:type="dcterms:W3CDTF">2016-07-25T18:55:12Z</dcterms:modified>
</cp:coreProperties>
</file>