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0" r:id="rId1"/>
  </p:sldMasterIdLst>
  <p:notesMasterIdLst>
    <p:notesMasterId r:id="rId31"/>
  </p:notesMasterIdLst>
  <p:handoutMasterIdLst>
    <p:handoutMasterId r:id="rId32"/>
  </p:handoutMasterIdLst>
  <p:sldIdLst>
    <p:sldId id="625" r:id="rId2"/>
    <p:sldId id="659" r:id="rId3"/>
    <p:sldId id="649" r:id="rId4"/>
    <p:sldId id="654" r:id="rId5"/>
    <p:sldId id="653" r:id="rId6"/>
    <p:sldId id="648" r:id="rId7"/>
    <p:sldId id="651" r:id="rId8"/>
    <p:sldId id="652" r:id="rId9"/>
    <p:sldId id="645" r:id="rId10"/>
    <p:sldId id="655" r:id="rId11"/>
    <p:sldId id="658" r:id="rId12"/>
    <p:sldId id="657" r:id="rId13"/>
    <p:sldId id="674" r:id="rId14"/>
    <p:sldId id="675" r:id="rId15"/>
    <p:sldId id="660" r:id="rId16"/>
    <p:sldId id="663" r:id="rId17"/>
    <p:sldId id="664" r:id="rId18"/>
    <p:sldId id="662" r:id="rId19"/>
    <p:sldId id="666" r:id="rId20"/>
    <p:sldId id="665" r:id="rId21"/>
    <p:sldId id="667" r:id="rId22"/>
    <p:sldId id="668" r:id="rId23"/>
    <p:sldId id="673" r:id="rId24"/>
    <p:sldId id="661" r:id="rId25"/>
    <p:sldId id="669" r:id="rId26"/>
    <p:sldId id="670" r:id="rId27"/>
    <p:sldId id="671" r:id="rId28"/>
    <p:sldId id="672" r:id="rId29"/>
    <p:sldId id="676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5pPr>
    <a:lvl6pPr marL="2286000" algn="l" defTabSz="457200" rtl="0" eaLnBrk="1" latinLnBrk="0" hangingPunct="1"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6pPr>
    <a:lvl7pPr marL="2743200" algn="l" defTabSz="457200" rtl="0" eaLnBrk="1" latinLnBrk="0" hangingPunct="1"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7pPr>
    <a:lvl8pPr marL="3200400" algn="l" defTabSz="457200" rtl="0" eaLnBrk="1" latinLnBrk="0" hangingPunct="1"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8pPr>
    <a:lvl9pPr marL="3657600" algn="l" defTabSz="457200" rtl="0" eaLnBrk="1" latinLnBrk="0" hangingPunct="1"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FFF5"/>
    <a:srgbClr val="E10734"/>
    <a:srgbClr val="FF5906"/>
    <a:srgbClr val="EAF4AF"/>
    <a:srgbClr val="ECEEA3"/>
    <a:srgbClr val="240489"/>
    <a:srgbClr val="0C0E40"/>
    <a:srgbClr val="F5899E"/>
    <a:srgbClr val="91B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淡色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中間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中間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8787" autoAdjust="0"/>
  </p:normalViewPr>
  <p:slideViewPr>
    <p:cSldViewPr>
      <p:cViewPr>
        <p:scale>
          <a:sx n="125" d="100"/>
          <a:sy n="125" d="100"/>
        </p:scale>
        <p:origin x="-13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266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ja-JP"/>
              <a:t>Hitoshi Yamamoto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01E77121-1F7F-8249-B319-863F48905AAA}" type="datetime1">
              <a:rPr lang="en-US" altLang="ja-JP"/>
              <a:pPr>
                <a:defRPr/>
              </a:pPr>
              <a:t>16/08/07</a:t>
            </a:fld>
            <a:endParaRPr lang="en-US" altLang="ja-JP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ja-JP" altLang="en-US"/>
              <a:t>タイトル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8A8EE95A-9FDF-0840-BF01-059B92A956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6235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1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B1637C22-FAA0-6447-A243-6B6113CD344F}" type="datetime1">
              <a:rPr lang="en-US" altLang="ja-JP"/>
              <a:pPr>
                <a:defRPr/>
              </a:pPr>
              <a:t>16/08/07</a:t>
            </a:fld>
            <a:endParaRPr lang="en-US" altLang="ja-JP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680406C6-2C81-774D-8896-F08C6C66B7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37651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pitchFamily="8" charset="-128"/>
        <a:cs typeface="平成明朝" pitchFamily="8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pitchFamily="8" charset="-128"/>
        <a:cs typeface="平成明朝" pitchFamily="8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pitchFamily="8" charset="-128"/>
        <a:cs typeface="平成明朝" pitchFamily="8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pitchFamily="8" charset="-128"/>
        <a:cs typeface="平成明朝" pitchFamily="8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pitchFamily="8" charset="-128"/>
        <a:cs typeface="平成明朝" pitchFamily="8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>
            <a:lvl1pPr algn="l">
              <a:buFont typeface="Wingdings" charset="2"/>
              <a:buChar char="n"/>
              <a:defRPr sz="2400">
                <a:latin typeface="+mj-ea"/>
                <a:ea typeface="+mj-ea"/>
              </a:defRPr>
            </a:lvl1pPr>
            <a:lvl2pPr>
              <a:defRPr sz="22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600"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219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8229600" cy="15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endParaRPr kumimoji="0"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39" y="217669"/>
            <a:ext cx="2775432" cy="52120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52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1" sz="4000" b="1" kern="1200" cap="none" baseline="0">
          <a:ln w="6350">
            <a:noFill/>
          </a:ln>
          <a:solidFill>
            <a:schemeClr val="accent3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548640" indent="-411480" algn="ctr" rtl="0" eaLnBrk="1" latinLnBrk="0" hangingPunct="1">
        <a:spcBef>
          <a:spcPct val="20000"/>
        </a:spcBef>
        <a:buClrTx/>
        <a:buSzPct val="65000"/>
        <a:buFont typeface="Wingdings" charset="2"/>
        <a:buNone/>
        <a:defRPr kumimoji="1" sz="2000" b="0" i="0" kern="1200">
          <a:solidFill>
            <a:schemeClr val="accent4">
              <a:lumMod val="75000"/>
            </a:schemeClr>
          </a:solidFill>
          <a:latin typeface="ＭＳ ゴシック"/>
          <a:ea typeface="ＭＳ ゴシック"/>
          <a:cs typeface="ＭＳ ゴシック"/>
        </a:defRPr>
      </a:lvl1pPr>
      <a:lvl2pPr marL="868680" indent="-283464" algn="l" rtl="0" eaLnBrk="1" latinLnBrk="0" hangingPunct="1">
        <a:spcBef>
          <a:spcPct val="20000"/>
        </a:spcBef>
        <a:buClrTx/>
        <a:buSzPct val="80000"/>
        <a:buFont typeface="Wingdings" charset="2"/>
        <a:buChar char="l"/>
        <a:defRPr kumimoji="1" sz="2400" b="0" i="0" kern="1200">
          <a:solidFill>
            <a:srgbClr val="800000"/>
          </a:solidFill>
          <a:latin typeface="ＭＳ ゴシック"/>
          <a:ea typeface="ＭＳ ゴシック"/>
          <a:cs typeface="ＭＳ ゴシック"/>
        </a:defRPr>
      </a:lvl2pPr>
      <a:lvl3pPr marL="1133856" indent="-228600" algn="l" rtl="0" eaLnBrk="1" latinLnBrk="0" hangingPunct="1">
        <a:spcBef>
          <a:spcPct val="20000"/>
        </a:spcBef>
        <a:buClrTx/>
        <a:buSzPct val="95000"/>
        <a:buFont typeface="Arial"/>
        <a:buChar char="•"/>
        <a:defRPr kumimoji="1" sz="2200" b="0" i="0" kern="1200">
          <a:solidFill>
            <a:schemeClr val="bg1"/>
          </a:solidFill>
          <a:latin typeface="ＭＳ Ｐゴシック"/>
          <a:ea typeface="ＭＳ Ｐゴシック"/>
          <a:cs typeface="ＭＳ Ｐゴシック"/>
        </a:defRPr>
      </a:lvl3pPr>
      <a:lvl4pPr marL="1353312" indent="-182880" algn="l" rtl="0" eaLnBrk="1" latinLnBrk="0" hangingPunct="1">
        <a:spcBef>
          <a:spcPct val="20000"/>
        </a:spcBef>
        <a:buClrTx/>
        <a:buSzPct val="100000"/>
        <a:buFont typeface="Wingdings 3"/>
        <a:buChar char=""/>
        <a:defRPr kumimoji="1" sz="2000" b="0" i="0" kern="1200">
          <a:solidFill>
            <a:schemeClr val="bg1"/>
          </a:solidFill>
          <a:latin typeface="ＭＳ Ｐゴシック"/>
          <a:ea typeface="ＭＳ Ｐゴシック"/>
          <a:cs typeface="ＭＳ Ｐゴシック"/>
        </a:defRPr>
      </a:lvl4pPr>
      <a:lvl5pPr marL="1545336" indent="-182880" algn="l" rtl="0" eaLnBrk="1" latinLnBrk="0" hangingPunct="1">
        <a:spcBef>
          <a:spcPct val="20000"/>
        </a:spcBef>
        <a:buClrTx/>
        <a:buFont typeface="Wingdings 2"/>
        <a:buChar char=""/>
        <a:defRPr kumimoji="1" sz="2000" b="0" i="0" kern="1200">
          <a:solidFill>
            <a:schemeClr val="bg1"/>
          </a:solidFill>
          <a:latin typeface="ＭＳ Ｐゴシック"/>
          <a:ea typeface="ＭＳ Ｐゴシック"/>
          <a:cs typeface="ＭＳ Ｐゴシック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Relationship Id="rId3" Type="http://schemas.openxmlformats.org/officeDocument/2006/relationships/image" Target="../media/image17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080120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/>
                <a:cs typeface="Helvetica"/>
              </a:rPr>
              <a:t>LCC Physics</a:t>
            </a:r>
            <a:r>
              <a:rPr lang="ja-JP" alt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/>
                <a:cs typeface="Helvetica"/>
              </a:rPr>
              <a:t> </a:t>
            </a:r>
            <a:r>
              <a:rPr lang="en-US" altLang="ja-JP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/>
                <a:cs typeface="Helvetica"/>
              </a:rPr>
              <a:t>and</a:t>
            </a:r>
            <a:r>
              <a:rPr lang="ja-JP" alt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/>
                <a:cs typeface="Helvetica"/>
              </a:rPr>
              <a:t> </a:t>
            </a:r>
            <a:r>
              <a:rPr lang="en-US" altLang="ja-JP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/>
                <a:cs typeface="Helvetica"/>
              </a:rPr>
              <a:t>Detector</a:t>
            </a:r>
            <a:br>
              <a:rPr lang="en-US" altLang="ja-JP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/>
                <a:cs typeface="Helvetica"/>
              </a:rPr>
            </a:br>
            <a:r>
              <a:rPr lang="en-US" altLang="ja-JP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/>
                <a:cs typeface="Helvetica"/>
              </a:rPr>
              <a:t>Status</a:t>
            </a:r>
            <a:r>
              <a:rPr lang="ja-JP" alt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/>
                <a:cs typeface="Helvetica"/>
              </a:rPr>
              <a:t> </a:t>
            </a:r>
            <a:r>
              <a:rPr lang="en-US" altLang="ja-JP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/>
                <a:cs typeface="Helvetica"/>
              </a:rPr>
              <a:t>Report</a:t>
            </a:r>
            <a:endParaRPr kumimoji="1" lang="ja-JP" altLang="en-US" sz="18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95736" y="5157192"/>
            <a:ext cx="4896544" cy="108012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altLang="ja-JP" sz="1800" dirty="0" smtClean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LCB Meeting, August 7, 2016</a:t>
            </a:r>
            <a:endParaRPr lang="en-US" altLang="ja-JP" sz="1800" dirty="0">
              <a:solidFill>
                <a:schemeClr val="accent3">
                  <a:lumMod val="50000"/>
                </a:schemeClr>
              </a:solidFill>
              <a:latin typeface="Helvetica"/>
              <a:cs typeface="Helvetica"/>
            </a:endParaRPr>
          </a:p>
          <a:p>
            <a:pPr marL="137160" indent="0" algn="ctr">
              <a:buNone/>
            </a:pPr>
            <a:r>
              <a:rPr lang="en-US" altLang="en-US" sz="1800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Hitoshi Yamamoto</a:t>
            </a:r>
            <a:endParaRPr lang="ja-JP" altLang="en-US" sz="1800" dirty="0">
              <a:solidFill>
                <a:schemeClr val="accent3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9" y="217669"/>
            <a:ext cx="2775432" cy="52120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339752" y="3356992"/>
            <a:ext cx="41088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/>
              <a:t>LCC physics and detector WGs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Concept groups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LC workshops</a:t>
            </a:r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2560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800" y="27980"/>
            <a:ext cx="6192688" cy="76200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Helvetica"/>
                <a:cs typeface="Helvetica"/>
              </a:rPr>
              <a:t>Physics</a:t>
            </a:r>
            <a:r>
              <a:rPr kumimoji="1" lang="ja-JP" altLang="en-US" sz="2400" dirty="0" smtClean="0">
                <a:latin typeface="Helvetica"/>
                <a:cs typeface="Helvetica"/>
              </a:rPr>
              <a:t> </a:t>
            </a:r>
            <a:r>
              <a:rPr kumimoji="1" lang="en-US" altLang="ja-JP" sz="2400" dirty="0" smtClean="0">
                <a:latin typeface="Helvetica"/>
                <a:cs typeface="Helvetica"/>
              </a:rPr>
              <a:t>Brochure</a:t>
            </a:r>
            <a:endParaRPr kumimoji="1" lang="ja-JP" altLang="en-US" sz="2400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971600" y="1484784"/>
            <a:ext cx="7418784" cy="480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Tx/>
              <a:buSzPct val="65000"/>
              <a:buFont typeface="Wingdings" charset="2"/>
              <a:buChar char="n"/>
              <a:defRPr kumimoji="1" sz="2400" b="0" i="0" kern="120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ＭＳ ゴシック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Tx/>
              <a:buSzPct val="80000"/>
              <a:buFont typeface="Wingdings" charset="2"/>
              <a:buChar char="l"/>
              <a:defRPr kumimoji="1" sz="2200" b="0" i="0" kern="1200">
                <a:solidFill>
                  <a:srgbClr val="800000"/>
                </a:solidFill>
                <a:latin typeface="+mj-ea"/>
                <a:ea typeface="+mj-ea"/>
                <a:cs typeface="ＭＳ ゴシック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Tx/>
              <a:buSzPct val="95000"/>
              <a:buFont typeface="Arial"/>
              <a:buChar char="•"/>
              <a:defRPr kumimoji="1" sz="2000" b="0" i="0" kern="1200">
                <a:solidFill>
                  <a:schemeClr val="bg1"/>
                </a:solidFill>
                <a:latin typeface="+mj-ea"/>
                <a:ea typeface="+mj-ea"/>
                <a:cs typeface="ＭＳ Ｐゴシック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Tx/>
              <a:buSzPct val="100000"/>
              <a:buFont typeface="Wingdings 3"/>
              <a:buChar char=""/>
              <a:defRPr kumimoji="1" sz="1800" b="0" i="0" kern="1200">
                <a:solidFill>
                  <a:schemeClr val="bg1"/>
                </a:solidFill>
                <a:latin typeface="+mj-ea"/>
                <a:ea typeface="+mj-ea"/>
                <a:cs typeface="ＭＳ Ｐゴシック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Tx/>
              <a:buFont typeface="Wingdings 2"/>
              <a:buChar char=""/>
              <a:defRPr kumimoji="1" sz="1600" b="0" i="0" kern="1200">
                <a:solidFill>
                  <a:schemeClr val="bg1"/>
                </a:solidFill>
                <a:latin typeface="+mj-ea"/>
                <a:ea typeface="+mj-ea"/>
                <a:cs typeface="ＭＳ Ｐゴシック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/>
              <a:t>Target audience </a:t>
            </a:r>
          </a:p>
          <a:p>
            <a:pPr lvl="1"/>
            <a:r>
              <a:rPr lang="en-US" altLang="ja-JP" sz="2000" dirty="0" smtClean="0"/>
              <a:t>Intelligent general public</a:t>
            </a:r>
          </a:p>
          <a:p>
            <a:r>
              <a:rPr lang="de-DE" altLang="ja-JP" sz="2000" dirty="0" err="1" smtClean="0">
                <a:latin typeface="Helvetica"/>
                <a:cs typeface="Helvetica"/>
              </a:rPr>
              <a:t>Authors</a:t>
            </a:r>
            <a:endParaRPr lang="de-DE" altLang="ja-JP" sz="2000" dirty="0" smtClean="0">
              <a:latin typeface="Helvetica"/>
              <a:cs typeface="Helvetica"/>
            </a:endParaRPr>
          </a:p>
          <a:p>
            <a:pPr lvl="1"/>
            <a:r>
              <a:rPr lang="de-DE" altLang="ja-JP" sz="1800" dirty="0" smtClean="0">
                <a:solidFill>
                  <a:srgbClr val="002060"/>
                </a:solidFill>
                <a:latin typeface="Helvetica"/>
                <a:cs typeface="Helvetica"/>
              </a:rPr>
              <a:t>Communicators</a:t>
            </a:r>
          </a:p>
          <a:p>
            <a:pPr lvl="2"/>
            <a:r>
              <a:rPr lang="de-DE" altLang="ja-JP" sz="1400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Barbara </a:t>
            </a:r>
            <a:r>
              <a:rPr lang="de-DE" altLang="ja-JP" sz="1400" dirty="0" err="1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Warmbein</a:t>
            </a:r>
            <a:r>
              <a:rPr lang="de-DE" altLang="ja-JP" sz="1400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, </a:t>
            </a:r>
            <a:r>
              <a:rPr lang="de-DE" altLang="ja-JP" sz="1400" dirty="0" err="1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Rika</a:t>
            </a:r>
            <a:r>
              <a:rPr lang="de-DE" altLang="ja-JP" sz="1400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 Takahashi</a:t>
            </a:r>
          </a:p>
          <a:p>
            <a:pPr lvl="1"/>
            <a:r>
              <a:rPr lang="de-DE" altLang="ja-JP" sz="1800" dirty="0" err="1" smtClean="0">
                <a:solidFill>
                  <a:srgbClr val="002060"/>
                </a:solidFill>
                <a:latin typeface="Helvetica"/>
                <a:cs typeface="Helvetica"/>
              </a:rPr>
              <a:t>Physics</a:t>
            </a:r>
            <a:r>
              <a:rPr lang="de-DE" altLang="ja-JP" sz="1800" dirty="0" smtClean="0">
                <a:solidFill>
                  <a:srgbClr val="002060"/>
                </a:solidFill>
                <a:latin typeface="Helvetica"/>
                <a:cs typeface="Helvetica"/>
              </a:rPr>
              <a:t> Working Group </a:t>
            </a:r>
            <a:r>
              <a:rPr lang="de-DE" altLang="ja-JP" sz="1800" dirty="0" err="1" smtClean="0">
                <a:solidFill>
                  <a:srgbClr val="002060"/>
                </a:solidFill>
                <a:latin typeface="Helvetica"/>
                <a:cs typeface="Helvetica"/>
              </a:rPr>
              <a:t>conveners</a:t>
            </a:r>
            <a:endParaRPr lang="de-DE" altLang="ja-JP" sz="18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lvl="2"/>
            <a:r>
              <a:rPr lang="de-DE" altLang="ja-JP" sz="1600" dirty="0" err="1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Keisuke</a:t>
            </a:r>
            <a:r>
              <a:rPr lang="de-DE" altLang="ja-JP" sz="1600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de-DE" altLang="ja-JP" sz="1600" dirty="0" err="1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Fujii</a:t>
            </a:r>
            <a:r>
              <a:rPr lang="de-DE" altLang="ja-JP" sz="1600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, Christophe </a:t>
            </a:r>
            <a:r>
              <a:rPr lang="de-DE" altLang="ja-JP" sz="1600" dirty="0" err="1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Grojean</a:t>
            </a:r>
            <a:r>
              <a:rPr lang="de-DE" altLang="ja-JP" sz="1600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, Michael </a:t>
            </a:r>
            <a:r>
              <a:rPr lang="de-DE" altLang="ja-JP" sz="1600" dirty="0" err="1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Peskin</a:t>
            </a:r>
            <a:endParaRPr lang="de-DE" altLang="ja-JP" sz="1600" dirty="0" smtClean="0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  <a:p>
            <a:r>
              <a:rPr lang="en-US" altLang="ja-JP" sz="1800" dirty="0" smtClean="0"/>
              <a:t>One-page description of keywords</a:t>
            </a:r>
          </a:p>
          <a:p>
            <a:pPr lvl="1"/>
            <a:r>
              <a:rPr lang="en-US" altLang="ja-JP" sz="1600" dirty="0" smtClean="0"/>
              <a:t>Higgs, SUSY, top quark, etc.</a:t>
            </a:r>
          </a:p>
          <a:p>
            <a:r>
              <a:rPr lang="en-US" altLang="ja-JP" sz="1800" dirty="0"/>
              <a:t>I</a:t>
            </a:r>
            <a:r>
              <a:rPr lang="en-US" altLang="ja-JP" sz="1800" dirty="0" smtClean="0"/>
              <a:t>llustrations by professional designers</a:t>
            </a:r>
            <a:r>
              <a:rPr lang="ja-JP" altLang="en-US" sz="1800" dirty="0" smtClean="0"/>
              <a:t> </a:t>
            </a:r>
            <a:endParaRPr lang="en-US" altLang="ja-JP" sz="1800" dirty="0" smtClean="0"/>
          </a:p>
          <a:p>
            <a:pPr marL="137160" indent="0">
              <a:buNone/>
            </a:pP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→ web (cross referenced) &amp; paper copies</a:t>
            </a:r>
          </a:p>
          <a:p>
            <a:pPr marL="137160" indent="0">
              <a:buFont typeface="Wingdings" charset="2"/>
              <a:buNone/>
            </a:pPr>
            <a:endParaRPr lang="en-US" altLang="ja-JP" sz="1800" dirty="0" smtClean="0"/>
          </a:p>
          <a:p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7471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800" y="27980"/>
            <a:ext cx="6192688" cy="76200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Helvetica"/>
                <a:cs typeface="Helvetica"/>
              </a:rPr>
              <a:t>ICHEP</a:t>
            </a:r>
            <a:r>
              <a:rPr kumimoji="1" lang="ja-JP" altLang="en-US" sz="2400" dirty="0" smtClean="0">
                <a:latin typeface="Helvetica"/>
                <a:cs typeface="Helvetica"/>
              </a:rPr>
              <a:t> </a:t>
            </a:r>
            <a:r>
              <a:rPr kumimoji="1" lang="en-US" altLang="ja-JP" sz="2400" dirty="0" smtClean="0">
                <a:latin typeface="Helvetica"/>
                <a:cs typeface="Helvetica"/>
              </a:rPr>
              <a:t>Talks</a:t>
            </a:r>
            <a:endParaRPr kumimoji="1" lang="ja-JP" altLang="en-US" sz="2400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6" name="コンテンツ プレースホルダー 7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032448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Measurement 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of the Higgs self-coupling at the ILC  (Jan </a:t>
            </a:r>
            <a:r>
              <a:rPr lang="en-US" altLang="ja-JP" sz="1800" dirty="0" err="1">
                <a:solidFill>
                  <a:schemeClr val="accent5">
                    <a:lumMod val="50000"/>
                  </a:schemeClr>
                </a:solidFill>
              </a:rPr>
              <a:t>Strube</a:t>
            </a:r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endParaRPr lang="en-US" altLang="ja-JP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Naturalness 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and light </a:t>
            </a:r>
            <a:r>
              <a:rPr lang="en-US" altLang="ja-JP" sz="1800" dirty="0" err="1">
                <a:solidFill>
                  <a:schemeClr val="accent5">
                    <a:lumMod val="50000"/>
                  </a:schemeClr>
                </a:solidFill>
              </a:rPr>
              <a:t>higgsinos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: a powerful reason to build ILC (Howard Baer, Jenny List</a:t>
            </a:r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endParaRPr lang="en-US" altLang="ja-JP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WIMP 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Searches at the International Linear Collider (Moritz </a:t>
            </a:r>
            <a:r>
              <a:rPr lang="en-US" altLang="ja-JP" sz="1800" dirty="0" err="1">
                <a:solidFill>
                  <a:schemeClr val="accent5">
                    <a:lumMod val="50000"/>
                  </a:schemeClr>
                </a:solidFill>
              </a:rPr>
              <a:t>Habermehl</a:t>
            </a:r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endParaRPr lang="en-US" altLang="ja-JP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Precision 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Electroweak Measurements at a Future </a:t>
            </a:r>
            <a:r>
              <a:rPr lang="en-US" altLang="ja-JP" sz="1800" dirty="0" err="1">
                <a:solidFill>
                  <a:schemeClr val="accent5">
                    <a:lumMod val="50000"/>
                  </a:schemeClr>
                </a:solidFill>
              </a:rPr>
              <a:t>e+e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- Linear Collider (Graham </a:t>
            </a:r>
            <a:r>
              <a:rPr lang="en-US" altLang="ja-JP" sz="1800" dirty="0" err="1">
                <a:solidFill>
                  <a:schemeClr val="accent5">
                    <a:lumMod val="50000"/>
                  </a:schemeClr>
                </a:solidFill>
              </a:rPr>
              <a:t>Wildon</a:t>
            </a:r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137160" indent="0">
              <a:buNone/>
            </a:pPr>
            <a:endParaRPr lang="en-US" altLang="ja-JP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500 </a:t>
            </a:r>
            <a:r>
              <a:rPr lang="en-US" altLang="ja-JP" sz="1800" dirty="0" err="1">
                <a:solidFill>
                  <a:schemeClr val="accent5">
                    <a:lumMod val="50000"/>
                  </a:schemeClr>
                </a:solidFill>
              </a:rPr>
              <a:t>GeV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 ILC Operating Scenarios (Jim </a:t>
            </a:r>
            <a:r>
              <a:rPr lang="en-US" altLang="ja-JP" sz="1800" dirty="0" err="1">
                <a:solidFill>
                  <a:schemeClr val="accent5">
                    <a:lumMod val="50000"/>
                  </a:schemeClr>
                </a:solidFill>
              </a:rPr>
              <a:t>Brau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endParaRPr lang="en-US" altLang="ja-JP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SUSY 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model and dark matter determination in the compressed-spectrum region at the ILC </a:t>
            </a:r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(M.</a:t>
            </a:r>
            <a:r>
              <a:rPr lang="ja-JP" altLang="en-US" sz="1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Berggren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endParaRPr lang="en-US" altLang="ja-JP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altLang="ja-JP" sz="1800" dirty="0" err="1">
                <a:solidFill>
                  <a:schemeClr val="accent5">
                    <a:lumMod val="50000"/>
                  </a:schemeClr>
                </a:solidFill>
              </a:rPr>
              <a:t>SiD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 Detector for the International Linear Collider (Andy White)</a:t>
            </a:r>
          </a:p>
          <a:p>
            <a:endParaRPr lang="en-US" altLang="ja-JP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Impact 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of Theory Uncertainties on the Precision of the Top Quark Mass in a Threshold Scan at future </a:t>
            </a:r>
            <a:r>
              <a:rPr lang="en-US" altLang="ja-JP" sz="1800" dirty="0" err="1">
                <a:solidFill>
                  <a:schemeClr val="accent5">
                    <a:lumMod val="50000"/>
                  </a:schemeClr>
                </a:solidFill>
              </a:rPr>
              <a:t>e+e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- Colliders (Frank Simon)</a:t>
            </a:r>
          </a:p>
          <a:p>
            <a:endParaRPr lang="en-US" altLang="ja-JP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Studies 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of Micro Pattern Gas Detector modules of a Large Prototype TPC for the ILC (Alain </a:t>
            </a:r>
            <a:r>
              <a:rPr lang="en-US" altLang="ja-JP" sz="1800" dirty="0" err="1">
                <a:solidFill>
                  <a:schemeClr val="accent5">
                    <a:lumMod val="50000"/>
                  </a:schemeClr>
                </a:solidFill>
              </a:rPr>
              <a:t>Bellerive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endParaRPr lang="en-US" altLang="ja-JP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ILD/CALICE Silicon-Tungsten Electromagnetic Calorimeter: status and potential (</a:t>
            </a:r>
            <a:r>
              <a:rPr lang="en-US" altLang="ja-JP" sz="1800" dirty="0" err="1">
                <a:solidFill>
                  <a:schemeClr val="accent5">
                    <a:lumMod val="50000"/>
                  </a:schemeClr>
                </a:solidFill>
              </a:rPr>
              <a:t>Kostiantyn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ja-JP" sz="1800" dirty="0" err="1">
                <a:solidFill>
                  <a:schemeClr val="accent5">
                    <a:lumMod val="50000"/>
                  </a:schemeClr>
                </a:solidFill>
              </a:rPr>
              <a:t>Shpak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137160" indent="0">
              <a:buNone/>
            </a:pPr>
            <a:endParaRPr lang="en-US" altLang="ja-JP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Top </a:t>
            </a: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</a:rPr>
              <a:t>physics at CLIC and ILC (Marcel et al.</a:t>
            </a:r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altLang="ja-JP" sz="1800" dirty="0" smtClean="0">
                <a:solidFill>
                  <a:srgbClr val="800000"/>
                </a:solidFill>
              </a:rPr>
              <a:t>: Combined </a:t>
            </a:r>
            <a:r>
              <a:rPr lang="en-US" altLang="ja-JP" sz="1800" dirty="0" err="1">
                <a:solidFill>
                  <a:srgbClr val="800000"/>
                </a:solidFill>
              </a:rPr>
              <a:t>CLICdp</a:t>
            </a:r>
            <a:r>
              <a:rPr lang="en-US" altLang="ja-JP" sz="1800" dirty="0">
                <a:solidFill>
                  <a:srgbClr val="800000"/>
                </a:solidFill>
              </a:rPr>
              <a:t> / </a:t>
            </a:r>
            <a:r>
              <a:rPr lang="en-US" altLang="ja-JP" sz="1800" dirty="0" smtClean="0">
                <a:solidFill>
                  <a:srgbClr val="800000"/>
                </a:solidFill>
              </a:rPr>
              <a:t>ILC</a:t>
            </a:r>
            <a:endParaRPr lang="en-US" altLang="ja-JP" sz="1800" dirty="0">
              <a:solidFill>
                <a:srgbClr val="800000"/>
              </a:solidFill>
            </a:endParaRPr>
          </a:p>
          <a:p>
            <a:endParaRPr lang="en-US" altLang="ja-JP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ja-JP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19672" y="836712"/>
            <a:ext cx="5739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/>
              <a:t>LC physics and detector talks (w/o CLIC specific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talks)</a:t>
            </a:r>
          </a:p>
          <a:p>
            <a:r>
              <a:rPr lang="en-US" altLang="ja-JP" sz="1800" dirty="0" smtClean="0"/>
              <a:t>Coordinated by </a:t>
            </a:r>
            <a:r>
              <a:rPr lang="en-US" altLang="ja-JP" sz="1800" dirty="0" smtClean="0">
                <a:solidFill>
                  <a:srgbClr val="800000"/>
                </a:solidFill>
              </a:rPr>
              <a:t>the conference talks group </a:t>
            </a:r>
            <a:r>
              <a:rPr lang="en-US" altLang="ja-JP" sz="1800" dirty="0" smtClean="0"/>
              <a:t>of LCC</a:t>
            </a:r>
            <a:endParaRPr kumimoji="1" lang="ja-JP" altLang="en-US" sz="1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99792" y="5877272"/>
            <a:ext cx="3278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4">
                    <a:lumMod val="75000"/>
                  </a:schemeClr>
                </a:solidFill>
              </a:rPr>
              <a:t>Quite a comprehensive list!</a:t>
            </a:r>
            <a:endParaRPr kumimoji="1" lang="ja-JP" alt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2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800" y="27980"/>
            <a:ext cx="6192688" cy="76200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Helvetica"/>
                <a:cs typeface="Helvetica"/>
              </a:rPr>
              <a:t>Low</a:t>
            </a:r>
            <a:r>
              <a:rPr lang="ja-JP" altLang="en-US" sz="2400" dirty="0" smtClean="0">
                <a:latin typeface="Helvetica"/>
                <a:cs typeface="Helvetica"/>
              </a:rPr>
              <a:t>-</a:t>
            </a:r>
            <a:r>
              <a:rPr lang="en-US" altLang="ja-JP" sz="2400" dirty="0" smtClean="0">
                <a:latin typeface="Helvetica"/>
                <a:cs typeface="Helvetica"/>
              </a:rPr>
              <a:t>energy</a:t>
            </a:r>
            <a:r>
              <a:rPr lang="ja-JP" altLang="en-US" sz="2400" dirty="0" smtClean="0">
                <a:latin typeface="Helvetica"/>
                <a:cs typeface="Helvetica"/>
              </a:rPr>
              <a:t> </a:t>
            </a:r>
            <a:r>
              <a:rPr lang="en-US" altLang="ja-JP" sz="2400" dirty="0" smtClean="0">
                <a:latin typeface="Helvetica"/>
                <a:cs typeface="Helvetica"/>
              </a:rPr>
              <a:t>operation</a:t>
            </a:r>
            <a:r>
              <a:rPr lang="ja-JP" altLang="en-US" sz="2400" dirty="0" smtClean="0">
                <a:latin typeface="Helvetica"/>
                <a:cs typeface="Helvetica"/>
              </a:rPr>
              <a:t> </a:t>
            </a:r>
            <a:r>
              <a:rPr lang="en-US" altLang="ja-JP" sz="2400" dirty="0" smtClean="0">
                <a:latin typeface="Helvetica"/>
                <a:cs typeface="Helvetica"/>
              </a:rPr>
              <a:t>of</a:t>
            </a:r>
            <a:r>
              <a:rPr lang="ja-JP" altLang="en-US" sz="2400" dirty="0" smtClean="0">
                <a:latin typeface="Helvetica"/>
                <a:cs typeface="Helvetica"/>
              </a:rPr>
              <a:t> </a:t>
            </a:r>
            <a:r>
              <a:rPr lang="en-US" altLang="ja-JP" sz="2400" dirty="0" smtClean="0">
                <a:latin typeface="Helvetica"/>
                <a:cs typeface="Helvetica"/>
              </a:rPr>
              <a:t>ILC</a:t>
            </a:r>
            <a:endParaRPr kumimoji="1" lang="ja-JP" altLang="en-US" sz="2400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6" name="コンテンツ プレースホルダー 7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968552"/>
          </a:xfrm>
        </p:spPr>
        <p:txBody>
          <a:bodyPr>
            <a:normAutofit/>
          </a:bodyPr>
          <a:lstStyle/>
          <a:p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ja-JP" altLang="en-US" sz="1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ja-JP" altLang="ja-JP" sz="1800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altLang="ja-JP" sz="1800" dirty="0" err="1" smtClean="0">
                <a:solidFill>
                  <a:schemeClr val="accent5">
                    <a:lumMod val="50000"/>
                  </a:schemeClr>
                </a:solidFill>
              </a:rPr>
              <a:t>achine</a:t>
            </a:r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 document produced by N. Walker</a:t>
            </a:r>
          </a:p>
          <a:p>
            <a:pPr lvl="1"/>
            <a:r>
              <a:rPr lang="en-US" altLang="ja-JP" sz="1600" dirty="0" smtClean="0">
                <a:solidFill>
                  <a:schemeClr val="accent3">
                    <a:lumMod val="50000"/>
                  </a:schemeClr>
                </a:solidFill>
              </a:rPr>
              <a:t>Electron energy needs be 150GeV or more to accelerate the same number of positrons as electrons</a:t>
            </a:r>
          </a:p>
          <a:p>
            <a:pPr lvl="1"/>
            <a:r>
              <a:rPr lang="en-US" altLang="ja-JP" sz="1600" dirty="0" smtClean="0">
                <a:solidFill>
                  <a:schemeClr val="accent3">
                    <a:lumMod val="50000"/>
                  </a:schemeClr>
                </a:solidFill>
              </a:rPr>
              <a:t>With the baseline </a:t>
            </a:r>
            <a:r>
              <a:rPr lang="en-US" altLang="ja-JP" sz="1600" dirty="0" err="1" smtClean="0">
                <a:solidFill>
                  <a:schemeClr val="accent3">
                    <a:lumMod val="50000"/>
                  </a:schemeClr>
                </a:solidFill>
              </a:rPr>
              <a:t>undulator</a:t>
            </a:r>
            <a:r>
              <a:rPr lang="en-US" altLang="ja-JP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ja-JP" sz="1600" dirty="0" smtClean="0">
                <a:solidFill>
                  <a:schemeClr val="accent3">
                    <a:lumMod val="50000"/>
                  </a:schemeClr>
                </a:solidFill>
              </a:rPr>
              <a:t>(147m-long), </a:t>
            </a:r>
            <a:r>
              <a:rPr lang="en-US" altLang="ja-JP" sz="1600" dirty="0" err="1" smtClean="0">
                <a:solidFill>
                  <a:schemeClr val="accent3">
                    <a:lumMod val="50000"/>
                  </a:schemeClr>
                </a:solidFill>
              </a:rPr>
              <a:t>Ecm</a:t>
            </a:r>
            <a:r>
              <a:rPr lang="en-US" altLang="ja-JP" sz="1600" dirty="0" smtClean="0">
                <a:solidFill>
                  <a:schemeClr val="accent3">
                    <a:lumMod val="50000"/>
                  </a:schemeClr>
                </a:solidFill>
              </a:rPr>
              <a:t> ~ 250 </a:t>
            </a:r>
            <a:r>
              <a:rPr lang="en-US" altLang="ja-JP" sz="1600" dirty="0" err="1" smtClean="0">
                <a:solidFill>
                  <a:schemeClr val="accent3">
                    <a:lumMod val="50000"/>
                  </a:schemeClr>
                </a:solidFill>
              </a:rPr>
              <a:t>GeV</a:t>
            </a:r>
            <a:r>
              <a:rPr lang="en-US" altLang="ja-JP" sz="1600" dirty="0" smtClean="0">
                <a:solidFill>
                  <a:schemeClr val="accent3">
                    <a:lumMod val="50000"/>
                  </a:schemeClr>
                </a:solidFill>
              </a:rPr>
              <a:t> requires 10Hz operation (230m-long would make 5Hz possible)</a:t>
            </a:r>
          </a:p>
          <a:p>
            <a:pPr lvl="1"/>
            <a:r>
              <a:rPr lang="en-US" altLang="ja-JP" sz="1600" dirty="0" smtClean="0">
                <a:solidFill>
                  <a:schemeClr val="accent3">
                    <a:lumMod val="50000"/>
                  </a:schemeClr>
                </a:solidFill>
              </a:rPr>
              <a:t>For </a:t>
            </a:r>
            <a:r>
              <a:rPr lang="en-US" altLang="ja-JP" sz="1600" dirty="0" err="1" smtClean="0">
                <a:solidFill>
                  <a:schemeClr val="accent3">
                    <a:lumMod val="50000"/>
                  </a:schemeClr>
                </a:solidFill>
              </a:rPr>
              <a:t>Ecm</a:t>
            </a:r>
            <a:r>
              <a:rPr lang="en-US" altLang="ja-JP" sz="1600" dirty="0" smtClean="0">
                <a:solidFill>
                  <a:schemeClr val="accent3">
                    <a:lumMod val="50000"/>
                  </a:schemeClr>
                </a:solidFill>
              </a:rPr>
              <a:t> = 90GeV (Giga-Z) or 160 (W pair), 10Hz operation becomes intractable → segmented </a:t>
            </a:r>
            <a:r>
              <a:rPr lang="en-US" altLang="ja-JP" sz="1600" dirty="0" err="1" smtClean="0">
                <a:solidFill>
                  <a:schemeClr val="accent3">
                    <a:lumMod val="50000"/>
                  </a:schemeClr>
                </a:solidFill>
              </a:rPr>
              <a:t>linac</a:t>
            </a:r>
            <a:r>
              <a:rPr lang="en-US" altLang="ja-JP" sz="1600" dirty="0" smtClean="0">
                <a:solidFill>
                  <a:schemeClr val="accent3">
                    <a:lumMod val="50000"/>
                  </a:schemeClr>
                </a:solidFill>
              </a:rPr>
              <a:t> proposed</a:t>
            </a:r>
          </a:p>
          <a:p>
            <a:pPr lvl="1"/>
            <a:endParaRPr lang="en-US" altLang="ja-JP" sz="1600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endParaRPr lang="en-US" altLang="ja-JP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endParaRPr lang="en-US" altLang="ja-JP" sz="1600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endParaRPr lang="en-US" altLang="ja-JP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endParaRPr lang="en-US" altLang="ja-JP" sz="1600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endParaRPr lang="en-US" altLang="ja-JP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endParaRPr lang="en-US" altLang="ja-JP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ja-JP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ILD and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SiD</a:t>
            </a:r>
            <a:r>
              <a:rPr lang="en-US" altLang="ja-JP" sz="2000" dirty="0" smtClean="0">
                <a:solidFill>
                  <a:schemeClr val="bg1"/>
                </a:solidFill>
              </a:rPr>
              <a:t> are asked about the need for calibrations at Z-pole</a:t>
            </a:r>
          </a:p>
          <a:p>
            <a:endParaRPr lang="en-US" altLang="ja-JP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ja-JP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図 7" descr="Segmented-LINA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645024"/>
            <a:ext cx="5832648" cy="190753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843808" y="836712"/>
            <a:ext cx="276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800000"/>
                </a:solidFill>
              </a:rPr>
              <a:t>ILC parameter WG</a:t>
            </a:r>
            <a:endParaRPr kumimoji="1" lang="ja-JP" alt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3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800" y="27980"/>
            <a:ext cx="6192688" cy="762000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Helvetica"/>
                <a:cs typeface="Helvetica"/>
              </a:rPr>
              <a:t>Detector</a:t>
            </a:r>
            <a:r>
              <a:rPr lang="ja-JP" altLang="en-US" sz="2400" dirty="0" smtClean="0">
                <a:latin typeface="Helvetica"/>
                <a:cs typeface="Helvetica"/>
              </a:rPr>
              <a:t> </a:t>
            </a:r>
            <a:r>
              <a:rPr lang="en-US" altLang="ja-JP" sz="2400" dirty="0" smtClean="0">
                <a:latin typeface="Helvetica"/>
                <a:cs typeface="Helvetica"/>
              </a:rPr>
              <a:t>R&amp;Ds</a:t>
            </a:r>
            <a:endParaRPr kumimoji="1" lang="ja-JP" altLang="en-US" sz="2400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6" name="コンテンツ プレースホルダー 7"/>
          <p:cNvSpPr>
            <a:spLocks noGrp="1"/>
          </p:cNvSpPr>
          <p:nvPr>
            <p:ph idx="1"/>
          </p:nvPr>
        </p:nvSpPr>
        <p:spPr>
          <a:xfrm>
            <a:off x="323528" y="2132856"/>
            <a:ext cx="8424936" cy="3600400"/>
          </a:xfrm>
        </p:spPr>
        <p:txBody>
          <a:bodyPr>
            <a:normAutofit/>
          </a:bodyPr>
          <a:lstStyle/>
          <a:p>
            <a:r>
              <a:rPr lang="en-US" altLang="ja-JP" sz="1800" dirty="0" smtClean="0">
                <a:solidFill>
                  <a:srgbClr val="3E8EA9"/>
                </a:solidFill>
              </a:rPr>
              <a:t>Detector </a:t>
            </a:r>
            <a:r>
              <a:rPr lang="en-US" altLang="ja-JP" sz="1800" dirty="0">
                <a:solidFill>
                  <a:srgbClr val="3E8EA9"/>
                </a:solidFill>
              </a:rPr>
              <a:t>R</a:t>
            </a:r>
            <a:r>
              <a:rPr lang="en-US" altLang="ja-JP" sz="1800" dirty="0" smtClean="0">
                <a:solidFill>
                  <a:srgbClr val="3E8EA9"/>
                </a:solidFill>
              </a:rPr>
              <a:t>&amp;D</a:t>
            </a:r>
            <a:r>
              <a:rPr lang="en-US" altLang="ja-JP" sz="1800" dirty="0">
                <a:solidFill>
                  <a:srgbClr val="3E8EA9"/>
                </a:solidFill>
              </a:rPr>
              <a:t> </a:t>
            </a:r>
            <a:r>
              <a:rPr lang="en-US" altLang="ja-JP" sz="1800" dirty="0" smtClean="0">
                <a:solidFill>
                  <a:srgbClr val="3E8EA9"/>
                </a:solidFill>
              </a:rPr>
              <a:t>document</a:t>
            </a:r>
          </a:p>
          <a:p>
            <a:pPr lvl="1"/>
            <a:r>
              <a:rPr lang="en-US" altLang="ja-JP" sz="1600" dirty="0" smtClean="0"/>
              <a:t>Close to be ready for release</a:t>
            </a:r>
            <a:r>
              <a:rPr lang="ja-JP" altLang="en-US" sz="1600" dirty="0" smtClean="0"/>
              <a:t>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it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has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been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so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for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some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time</a:t>
            </a:r>
            <a:r>
              <a:rPr lang="is-IS" altLang="ja-JP" sz="1600" dirty="0" smtClean="0"/>
              <a:t>…</a:t>
            </a:r>
            <a:r>
              <a:rPr lang="en-US" altLang="ja-JP" sz="1600" dirty="0" smtClean="0"/>
              <a:t>)</a:t>
            </a:r>
            <a:endParaRPr lang="en-US" altLang="ja-JP" sz="1600" dirty="0"/>
          </a:p>
          <a:p>
            <a:pPr lvl="1"/>
            <a:endParaRPr lang="en-US" altLang="ja-JP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ja-JP" sz="1800" dirty="0" smtClean="0">
                <a:solidFill>
                  <a:srgbClr val="3E8EA9"/>
                </a:solidFill>
              </a:rPr>
              <a:t>ILC Technical R&amp;D Review</a:t>
            </a:r>
          </a:p>
          <a:p>
            <a:pPr lvl="1"/>
            <a:r>
              <a:rPr lang="en-US" altLang="ja-JP" sz="1600" dirty="0" smtClean="0"/>
              <a:t>Arranged by ECFA</a:t>
            </a:r>
          </a:p>
          <a:p>
            <a:pPr lvl="2"/>
            <a:r>
              <a:rPr lang="en-US" altLang="ja-JP" sz="1400" dirty="0" smtClean="0">
                <a:solidFill>
                  <a:srgbClr val="000000"/>
                </a:solidFill>
              </a:rPr>
              <a:t>ECFA selects 4~5 core members who will assemble review committees as requested by ILC community etc.</a:t>
            </a:r>
          </a:p>
          <a:p>
            <a:pPr lvl="2"/>
            <a:r>
              <a:rPr lang="en-US" altLang="ja-JP" sz="1400" dirty="0" smtClean="0">
                <a:solidFill>
                  <a:srgbClr val="000000"/>
                </a:solidFill>
              </a:rPr>
              <a:t>Approved by ECFA</a:t>
            </a:r>
          </a:p>
          <a:p>
            <a:pPr lvl="2"/>
            <a:r>
              <a:rPr lang="en-US" altLang="ja-JP" sz="1400" dirty="0" smtClean="0">
                <a:solidFill>
                  <a:srgbClr val="000000"/>
                </a:solidFill>
              </a:rPr>
              <a:t>The core members are now being selected</a:t>
            </a:r>
          </a:p>
          <a:p>
            <a:pPr lvl="1"/>
            <a:r>
              <a:rPr lang="en-US" altLang="ja-JP" sz="1600" dirty="0" smtClean="0"/>
              <a:t>Actual review will take place at a lab (e.g. DESY)</a:t>
            </a:r>
          </a:p>
          <a:p>
            <a:pPr lvl="2"/>
            <a:r>
              <a:rPr lang="ja-JP" altLang="ja-JP" sz="1400" dirty="0" smtClean="0"/>
              <a:t>A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la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ECFA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panel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headed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by</a:t>
            </a:r>
            <a:r>
              <a:rPr lang="ja-JP" altLang="en-US" sz="1400" dirty="0" smtClean="0"/>
              <a:t> </a:t>
            </a:r>
            <a:r>
              <a:rPr lang="en-US" altLang="ja-JP" sz="1400" dirty="0" err="1" smtClean="0"/>
              <a:t>Yannis</a:t>
            </a:r>
            <a:r>
              <a:rPr lang="ja-JP" altLang="en-US" sz="1400" dirty="0" smtClean="0"/>
              <a:t> </a:t>
            </a:r>
            <a:r>
              <a:rPr lang="en-US" altLang="ja-JP" sz="1400" dirty="0" err="1" smtClean="0"/>
              <a:t>Karyotakis</a:t>
            </a:r>
            <a:endParaRPr lang="en-US" altLang="ja-JP" sz="1400" dirty="0" smtClean="0"/>
          </a:p>
          <a:p>
            <a:pPr lvl="1"/>
            <a:endParaRPr lang="en-US" altLang="ja-JP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11760" y="1124744"/>
            <a:ext cx="384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800000"/>
                </a:solidFill>
              </a:rPr>
              <a:t>LCC D</a:t>
            </a:r>
            <a:r>
              <a:rPr kumimoji="1" lang="en-US" altLang="ja-JP" dirty="0" smtClean="0">
                <a:solidFill>
                  <a:srgbClr val="800000"/>
                </a:solidFill>
              </a:rPr>
              <a:t>etector R&amp;D Liaison</a:t>
            </a:r>
            <a:endParaRPr kumimoji="1" lang="ja-JP" alt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3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800" y="27980"/>
            <a:ext cx="6192688" cy="952748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Helvetica"/>
                <a:cs typeface="Helvetica"/>
              </a:rPr>
              <a:t>PDAP</a:t>
            </a:r>
            <a:r>
              <a:rPr lang="en-US" altLang="ja-JP" sz="2400" dirty="0">
                <a:latin typeface="Helvetica"/>
                <a:cs typeface="Helvetica"/>
              </a:rPr>
              <a:t/>
            </a:r>
            <a:br>
              <a:rPr lang="en-US" altLang="ja-JP" sz="2400" dirty="0">
                <a:latin typeface="Helvetica"/>
                <a:cs typeface="Helvetica"/>
              </a:rPr>
            </a:br>
            <a:r>
              <a:rPr lang="ja-JP" altLang="ja-JP" sz="2200" dirty="0" smtClean="0">
                <a:latin typeface="Helvetica"/>
                <a:cs typeface="Helvetica"/>
              </a:rPr>
              <a:t>(</a:t>
            </a:r>
            <a:r>
              <a:rPr lang="en-US" altLang="ja-JP" sz="2200" dirty="0" smtClean="0">
                <a:latin typeface="Helvetica"/>
                <a:cs typeface="Helvetica"/>
              </a:rPr>
              <a:t>Physics</a:t>
            </a:r>
            <a:r>
              <a:rPr lang="ja-JP" altLang="en-US" sz="2200" dirty="0" smtClean="0">
                <a:latin typeface="Helvetica"/>
                <a:cs typeface="Helvetica"/>
              </a:rPr>
              <a:t> </a:t>
            </a:r>
            <a:r>
              <a:rPr lang="en-US" altLang="ja-JP" sz="2200" dirty="0" smtClean="0">
                <a:latin typeface="Helvetica"/>
                <a:cs typeface="Helvetica"/>
              </a:rPr>
              <a:t>and</a:t>
            </a:r>
            <a:r>
              <a:rPr lang="ja-JP" altLang="en-US" sz="2200" dirty="0" smtClean="0">
                <a:latin typeface="Helvetica"/>
                <a:cs typeface="Helvetica"/>
              </a:rPr>
              <a:t> </a:t>
            </a:r>
            <a:r>
              <a:rPr lang="en-US" altLang="ja-JP" sz="2200" dirty="0" smtClean="0">
                <a:latin typeface="Helvetica"/>
                <a:cs typeface="Helvetica"/>
              </a:rPr>
              <a:t>Detector</a:t>
            </a:r>
            <a:r>
              <a:rPr lang="ja-JP" altLang="en-US" sz="2200" dirty="0" smtClean="0">
                <a:latin typeface="Helvetica"/>
                <a:cs typeface="Helvetica"/>
              </a:rPr>
              <a:t> </a:t>
            </a:r>
            <a:r>
              <a:rPr lang="en-US" altLang="ja-JP" sz="2200" dirty="0" smtClean="0">
                <a:latin typeface="Helvetica"/>
                <a:cs typeface="Helvetica"/>
              </a:rPr>
              <a:t>Advisory</a:t>
            </a:r>
            <a:r>
              <a:rPr lang="ja-JP" altLang="en-US" sz="2200" dirty="0" smtClean="0">
                <a:latin typeface="Helvetica"/>
                <a:cs typeface="Helvetica"/>
              </a:rPr>
              <a:t> </a:t>
            </a:r>
            <a:r>
              <a:rPr lang="en-US" altLang="ja-JP" sz="2200" dirty="0" smtClean="0">
                <a:latin typeface="Helvetica"/>
                <a:cs typeface="Helvetica"/>
              </a:rPr>
              <a:t>Panel)</a:t>
            </a:r>
            <a:endParaRPr kumimoji="1" lang="ja-JP" altLang="en-US" sz="2200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sp>
        <p:nvSpPr>
          <p:cNvPr id="6" name="コンテンツ プレースホルダー 7"/>
          <p:cNvSpPr>
            <a:spLocks noGrp="1"/>
          </p:cNvSpPr>
          <p:nvPr>
            <p:ph idx="1"/>
          </p:nvPr>
        </p:nvSpPr>
        <p:spPr>
          <a:xfrm>
            <a:off x="827584" y="1412776"/>
            <a:ext cx="7848872" cy="2592288"/>
          </a:xfrm>
        </p:spPr>
        <p:txBody>
          <a:bodyPr>
            <a:normAutofit/>
          </a:bodyPr>
          <a:lstStyle/>
          <a:p>
            <a:r>
              <a:rPr lang="en-US" altLang="ja-JP" sz="1800" dirty="0" smtClean="0">
                <a:solidFill>
                  <a:srgbClr val="3E8EA9"/>
                </a:solidFill>
                <a:latin typeface="Helvetica"/>
                <a:cs typeface="Helvetica"/>
              </a:rPr>
              <a:t>3-member ‘light weight’ panel</a:t>
            </a:r>
            <a:endParaRPr lang="en-US" altLang="ja-JP" sz="1800" dirty="0">
              <a:solidFill>
                <a:srgbClr val="3E8EA9"/>
              </a:solidFill>
              <a:latin typeface="Helvetica"/>
              <a:cs typeface="Helvetica"/>
            </a:endParaRPr>
          </a:p>
          <a:p>
            <a:pPr lvl="1"/>
            <a:r>
              <a:rPr lang="en-US" altLang="ja-JP" sz="1600" dirty="0">
                <a:latin typeface="Helvetica"/>
                <a:cs typeface="Helvetica"/>
              </a:rPr>
              <a:t>Paul </a:t>
            </a:r>
            <a:r>
              <a:rPr lang="en-US" altLang="ja-JP" sz="1600" dirty="0" err="1">
                <a:latin typeface="Helvetica"/>
                <a:cs typeface="Helvetica"/>
              </a:rPr>
              <a:t>Grannis</a:t>
            </a:r>
            <a:r>
              <a:rPr lang="en-US" altLang="ja-JP" sz="1600" dirty="0">
                <a:latin typeface="Helvetica"/>
                <a:cs typeface="Helvetica"/>
              </a:rPr>
              <a:t> (chair</a:t>
            </a:r>
            <a:r>
              <a:rPr lang="en-US" altLang="ja-JP" sz="1600" dirty="0" smtClean="0">
                <a:latin typeface="Helvetica"/>
                <a:cs typeface="Helvetica"/>
              </a:rPr>
              <a:t>), </a:t>
            </a:r>
            <a:r>
              <a:rPr lang="en-US" altLang="ja-JP" sz="1600" dirty="0" err="1" smtClean="0">
                <a:latin typeface="Helvetica"/>
                <a:cs typeface="Helvetica"/>
              </a:rPr>
              <a:t>Junji</a:t>
            </a:r>
            <a:r>
              <a:rPr lang="en-US" altLang="ja-JP" sz="1600" dirty="0" smtClean="0">
                <a:latin typeface="Helvetica"/>
                <a:cs typeface="Helvetica"/>
              </a:rPr>
              <a:t> </a:t>
            </a:r>
            <a:r>
              <a:rPr lang="en-US" altLang="ja-JP" sz="1600" dirty="0" err="1" smtClean="0">
                <a:latin typeface="Helvetica"/>
                <a:cs typeface="Helvetica"/>
              </a:rPr>
              <a:t>Haba</a:t>
            </a:r>
            <a:r>
              <a:rPr lang="en-US" altLang="ja-JP" sz="1600" dirty="0" smtClean="0">
                <a:latin typeface="Helvetica"/>
                <a:cs typeface="Helvetica"/>
              </a:rPr>
              <a:t>, </a:t>
            </a:r>
            <a:r>
              <a:rPr lang="en-US" altLang="ja-JP" sz="1600" dirty="0" err="1" smtClean="0">
                <a:latin typeface="Helvetica"/>
                <a:cs typeface="Helvetica"/>
              </a:rPr>
              <a:t>Sandro</a:t>
            </a:r>
            <a:r>
              <a:rPr lang="en-US" altLang="ja-JP" sz="1600" dirty="0" smtClean="0">
                <a:latin typeface="Helvetica"/>
                <a:cs typeface="Helvetica"/>
              </a:rPr>
              <a:t> </a:t>
            </a:r>
            <a:r>
              <a:rPr lang="en-US" altLang="ja-JP" sz="1600" dirty="0" err="1">
                <a:latin typeface="Helvetica"/>
                <a:cs typeface="Helvetica"/>
              </a:rPr>
              <a:t>Palestini</a:t>
            </a:r>
            <a:endParaRPr lang="en-US" altLang="ja-JP" sz="1600" dirty="0" smtClean="0">
              <a:latin typeface="Helvetica"/>
              <a:cs typeface="Helvetica"/>
            </a:endParaRPr>
          </a:p>
          <a:p>
            <a:endParaRPr lang="en-US" altLang="ja-JP" sz="1600" dirty="0" smtClean="0">
              <a:solidFill>
                <a:schemeClr val="accent3">
                  <a:lumMod val="50000"/>
                </a:schemeClr>
              </a:solidFill>
              <a:latin typeface="Helvetica"/>
              <a:cs typeface="Helvetica"/>
            </a:endParaRPr>
          </a:p>
          <a:p>
            <a:r>
              <a:rPr lang="en-US" altLang="ja-JP" sz="1800" dirty="0">
                <a:solidFill>
                  <a:srgbClr val="3E8EA9"/>
                </a:solidFill>
                <a:latin typeface="Helvetica"/>
                <a:cs typeface="Helvetica"/>
              </a:rPr>
              <a:t>F</a:t>
            </a:r>
            <a:r>
              <a:rPr lang="en-US" altLang="ja-JP" sz="1800" dirty="0" smtClean="0">
                <a:solidFill>
                  <a:srgbClr val="3E8EA9"/>
                </a:solidFill>
                <a:latin typeface="Helvetica"/>
                <a:cs typeface="Helvetica"/>
              </a:rPr>
              <a:t>irst review meeting held at LCWS2015 (Whistler)</a:t>
            </a:r>
          </a:p>
          <a:p>
            <a:pPr lvl="1"/>
            <a:r>
              <a:rPr lang="en-US" altLang="ja-JP" sz="1600" dirty="0">
                <a:latin typeface="Helvetica"/>
                <a:cs typeface="Helvetica"/>
              </a:rPr>
              <a:t>P</a:t>
            </a:r>
            <a:r>
              <a:rPr lang="en-US" altLang="ja-JP" sz="1600" dirty="0" smtClean="0">
                <a:latin typeface="Helvetica"/>
                <a:cs typeface="Helvetica"/>
              </a:rPr>
              <a:t>roduced a review report (Nov, 2015)</a:t>
            </a:r>
          </a:p>
          <a:p>
            <a:pPr lvl="2"/>
            <a:r>
              <a:rPr lang="en-US" altLang="ja-JP" sz="1400" dirty="0" smtClean="0">
                <a:solidFill>
                  <a:srgbClr val="000000"/>
                </a:solidFill>
                <a:latin typeface="Helvetica"/>
                <a:cs typeface="Helvetica"/>
              </a:rPr>
              <a:t>Reported at the last LCB</a:t>
            </a:r>
          </a:p>
          <a:p>
            <a:pPr marL="905256" lvl="2" indent="0">
              <a:buNone/>
            </a:pPr>
            <a:endParaRPr lang="en-US" altLang="ja-JP" sz="1600" dirty="0">
              <a:solidFill>
                <a:schemeClr val="accent3">
                  <a:lumMod val="50000"/>
                </a:schemeClr>
              </a:solidFill>
              <a:latin typeface="Helvetica"/>
              <a:cs typeface="Helvetica"/>
            </a:endParaRPr>
          </a:p>
          <a:p>
            <a:r>
              <a:rPr lang="en-US" altLang="ja-JP" sz="1800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Next meeting will be held at LCWS2016 (Morioka)</a:t>
            </a:r>
          </a:p>
        </p:txBody>
      </p:sp>
      <p:pic>
        <p:nvPicPr>
          <p:cNvPr id="3" name="図 2" descr="PDAP-report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933056"/>
            <a:ext cx="5688632" cy="26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3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762000"/>
          </a:xfrm>
        </p:spPr>
        <p:txBody>
          <a:bodyPr/>
          <a:lstStyle/>
          <a:p>
            <a:r>
              <a:rPr kumimoji="1" lang="en-US" altLang="ja-JP" dirty="0" smtClean="0"/>
              <a:t>Concept Groups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9715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800" y="27980"/>
            <a:ext cx="6192688" cy="762000"/>
          </a:xfrm>
        </p:spPr>
        <p:txBody>
          <a:bodyPr>
            <a:normAutofit/>
          </a:bodyPr>
          <a:lstStyle/>
          <a:p>
            <a:r>
              <a:rPr lang="en-US" altLang="ja-JP" dirty="0" err="1" smtClean="0">
                <a:latin typeface="Helvetica"/>
                <a:cs typeface="Helvetica"/>
              </a:rPr>
              <a:t>CLICdp</a:t>
            </a:r>
            <a:endParaRPr kumimoji="1" lang="ja-JP" altLang="en-US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6" name="コンテンツ プレースホルダー 7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1152128"/>
          </a:xfrm>
        </p:spPr>
        <p:txBody>
          <a:bodyPr>
            <a:normAutofit/>
          </a:bodyPr>
          <a:lstStyle/>
          <a:p>
            <a:r>
              <a:rPr lang="en-US" altLang="ja-JP" sz="1800" dirty="0" smtClean="0">
                <a:solidFill>
                  <a:srgbClr val="800000"/>
                </a:solidFill>
              </a:rPr>
              <a:t>Detector model</a:t>
            </a:r>
          </a:p>
          <a:p>
            <a:pPr lvl="1"/>
            <a:r>
              <a:rPr lang="en-US" altLang="ja-JP" sz="1600" dirty="0" smtClean="0">
                <a:solidFill>
                  <a:schemeClr val="accent5">
                    <a:lumMod val="50000"/>
                  </a:schemeClr>
                </a:solidFill>
              </a:rPr>
              <a:t>Started out as CLIC adaptations of ILD and </a:t>
            </a:r>
            <a:r>
              <a:rPr lang="en-US" altLang="ja-JP" sz="1600" dirty="0" err="1" smtClean="0">
                <a:solidFill>
                  <a:schemeClr val="accent5">
                    <a:lumMod val="50000"/>
                  </a:schemeClr>
                </a:solidFill>
              </a:rPr>
              <a:t>SiD</a:t>
            </a:r>
            <a:r>
              <a:rPr lang="en-US" altLang="ja-JP" sz="1600" dirty="0" smtClean="0">
                <a:solidFill>
                  <a:schemeClr val="accent5">
                    <a:lumMod val="50000"/>
                  </a:schemeClr>
                </a:solidFill>
              </a:rPr>
              <a:t> (CLIC-ILD and CLIC-</a:t>
            </a:r>
            <a:r>
              <a:rPr lang="en-US" altLang="ja-JP" sz="1600" dirty="0" err="1" smtClean="0">
                <a:solidFill>
                  <a:schemeClr val="accent5">
                    <a:lumMod val="50000"/>
                  </a:schemeClr>
                </a:solidFill>
              </a:rPr>
              <a:t>SiD</a:t>
            </a:r>
            <a:r>
              <a:rPr lang="en-US" altLang="ja-JP" sz="16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altLang="ja-JP" sz="1600" dirty="0" smtClean="0">
                <a:solidFill>
                  <a:schemeClr val="accent5">
                    <a:lumMod val="50000"/>
                  </a:schemeClr>
                </a:solidFill>
              </a:rPr>
              <a:t>Now one model has been developed (CLICdet-2015)</a:t>
            </a:r>
            <a:endParaRPr lang="en-US" altLang="ja-JP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ja-JP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図 2" descr="CLICdp-ne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804248" cy="450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1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800" y="27980"/>
            <a:ext cx="6192688" cy="762000"/>
          </a:xfrm>
        </p:spPr>
        <p:txBody>
          <a:bodyPr>
            <a:normAutofit/>
          </a:bodyPr>
          <a:lstStyle/>
          <a:p>
            <a:r>
              <a:rPr lang="en-US" altLang="ja-JP" dirty="0" err="1" smtClean="0">
                <a:latin typeface="Helvetica"/>
                <a:cs typeface="Helvetica"/>
              </a:rPr>
              <a:t>CLICdp</a:t>
            </a:r>
            <a:endParaRPr kumimoji="1" lang="ja-JP" altLang="en-US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6" name="コンテンツ プレースホルダー 7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496855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altLang="ja-JP" sz="2000" dirty="0" smtClean="0">
                <a:solidFill>
                  <a:srgbClr val="800000"/>
                </a:solidFill>
              </a:rPr>
              <a:t>Synergies with ILC</a:t>
            </a:r>
          </a:p>
          <a:p>
            <a:pPr marL="137160" indent="0">
              <a:buNone/>
            </a:pPr>
            <a:endParaRPr lang="en-US" altLang="ja-JP" sz="1800" dirty="0" smtClean="0">
              <a:solidFill>
                <a:srgbClr val="800000"/>
              </a:solidFill>
            </a:endParaRPr>
          </a:p>
          <a:p>
            <a:r>
              <a:rPr lang="en-US" altLang="ja-JP" sz="1800" dirty="0" smtClean="0">
                <a:solidFill>
                  <a:srgbClr val="0000FF"/>
                </a:solidFill>
              </a:rPr>
              <a:t>Software</a:t>
            </a:r>
          </a:p>
          <a:p>
            <a:pPr lvl="1"/>
            <a:r>
              <a:rPr lang="en-US" altLang="ja-JP" sz="1600" b="1" dirty="0"/>
              <a:t>Renewed common ILC/CLIC software tools </a:t>
            </a:r>
            <a:r>
              <a:rPr lang="en-US" altLang="ja-JP" sz="1600" b="1" dirty="0" smtClean="0"/>
              <a:t>now up and running</a:t>
            </a:r>
          </a:p>
          <a:p>
            <a:pPr lvl="2"/>
            <a:r>
              <a:rPr lang="en-US" altLang="ja-JP" sz="1400" dirty="0" smtClean="0"/>
              <a:t>Generic </a:t>
            </a:r>
            <a:r>
              <a:rPr lang="en-US" altLang="ja-JP" sz="1400" dirty="0"/>
              <a:t>detector description toolkit </a:t>
            </a:r>
            <a:r>
              <a:rPr lang="en-US" altLang="ja-JP" sz="1400" dirty="0" smtClean="0"/>
              <a:t>DD4hep</a:t>
            </a:r>
          </a:p>
          <a:p>
            <a:pPr lvl="2"/>
            <a:r>
              <a:rPr lang="en-US" altLang="ja-JP" sz="1400" dirty="0"/>
              <a:t>T</a:t>
            </a:r>
            <a:r>
              <a:rPr lang="en-US" altLang="ja-JP" sz="1400" dirty="0" smtClean="0"/>
              <a:t>rack </a:t>
            </a:r>
            <a:r>
              <a:rPr lang="en-US" altLang="ja-JP" sz="1400" dirty="0"/>
              <a:t>reconstruction </a:t>
            </a:r>
            <a:endParaRPr lang="en-US" altLang="ja-JP" sz="1400" dirty="0" smtClean="0"/>
          </a:p>
          <a:p>
            <a:pPr lvl="2"/>
            <a:r>
              <a:rPr lang="en-US" altLang="ja-JP" sz="1400" dirty="0" err="1" smtClean="0"/>
              <a:t>PandoraPFA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(via </a:t>
            </a:r>
            <a:r>
              <a:rPr lang="en-US" altLang="ja-JP" sz="1400" dirty="0" err="1"/>
              <a:t>DDMarlinPandora</a:t>
            </a:r>
            <a:r>
              <a:rPr lang="en-US" altLang="ja-JP" sz="1400" dirty="0" smtClean="0"/>
              <a:t>)</a:t>
            </a:r>
          </a:p>
          <a:p>
            <a:pPr lvl="2"/>
            <a:r>
              <a:rPr lang="en-US" altLang="ja-JP" sz="1400" dirty="0" err="1" smtClean="0"/>
              <a:t>LCFIplus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for </a:t>
            </a:r>
            <a:r>
              <a:rPr lang="en-US" altLang="ja-JP" sz="1400" dirty="0" err="1"/>
              <a:t>flavour</a:t>
            </a:r>
            <a:r>
              <a:rPr lang="en-US" altLang="ja-JP" sz="1400" dirty="0"/>
              <a:t> tagging </a:t>
            </a:r>
            <a:r>
              <a:rPr lang="en-US" altLang="ja-JP" sz="1400" dirty="0" smtClean="0"/>
              <a:t>(with </a:t>
            </a:r>
            <a:r>
              <a:rPr lang="en-US" altLang="ja-JP" sz="1400" dirty="0" err="1"/>
              <a:t>Kalman</a:t>
            </a:r>
            <a:r>
              <a:rPr lang="en-US" altLang="ja-JP" sz="1400" dirty="0"/>
              <a:t> filter</a:t>
            </a:r>
            <a:r>
              <a:rPr lang="en-US" altLang="ja-JP" sz="1400" dirty="0" smtClean="0"/>
              <a:t>)</a:t>
            </a:r>
          </a:p>
          <a:p>
            <a:pPr lvl="2"/>
            <a:r>
              <a:rPr lang="en-US" altLang="ja-JP" sz="1400" dirty="0" smtClean="0"/>
              <a:t>Grid </a:t>
            </a:r>
            <a:r>
              <a:rPr lang="en-US" altLang="ja-JP" sz="1400" dirty="0"/>
              <a:t>production with ILCDIRAC for both ILC and </a:t>
            </a:r>
            <a:r>
              <a:rPr lang="en-US" altLang="ja-JP" sz="1400" dirty="0" smtClean="0"/>
              <a:t>CLIC</a:t>
            </a:r>
          </a:p>
          <a:p>
            <a:r>
              <a:rPr lang="en-US" altLang="ja-JP" sz="1800" dirty="0" smtClean="0">
                <a:solidFill>
                  <a:srgbClr val="0000FF"/>
                </a:solidFill>
              </a:rPr>
              <a:t>Physics</a:t>
            </a:r>
          </a:p>
          <a:p>
            <a:pPr lvl="1"/>
            <a:r>
              <a:rPr lang="en-US" altLang="ja-JP" sz="1600" dirty="0" smtClean="0"/>
              <a:t>Top physics etc.</a:t>
            </a:r>
          </a:p>
          <a:p>
            <a:r>
              <a:rPr lang="en-US" altLang="ja-JP" sz="1800" dirty="0" smtClean="0">
                <a:solidFill>
                  <a:srgbClr val="0000FF"/>
                </a:solidFill>
              </a:rPr>
              <a:t>Hardware</a:t>
            </a:r>
          </a:p>
          <a:p>
            <a:pPr lvl="1"/>
            <a:r>
              <a:rPr lang="en-US" altLang="ja-JP" sz="1600" dirty="0" smtClean="0"/>
              <a:t>Calorimeters (CALICE) etc.</a:t>
            </a:r>
          </a:p>
          <a:p>
            <a:r>
              <a:rPr lang="en-US" altLang="ja-JP" sz="1800" dirty="0" smtClean="0">
                <a:solidFill>
                  <a:srgbClr val="0000FF"/>
                </a:solidFill>
              </a:rPr>
              <a:t>Detector model</a:t>
            </a:r>
          </a:p>
          <a:p>
            <a:pPr lvl="1"/>
            <a:r>
              <a:rPr lang="en-US" altLang="ja-JP" sz="1600" dirty="0" smtClean="0"/>
              <a:t>ILD adopts </a:t>
            </a:r>
            <a:r>
              <a:rPr lang="en-US" altLang="ja-JP" sz="1600" dirty="0" err="1" smtClean="0"/>
              <a:t>CLICdet</a:t>
            </a:r>
            <a:r>
              <a:rPr lang="en-US" altLang="ja-JP" sz="1600" dirty="0" smtClean="0"/>
              <a:t> as one of the options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32383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800" y="27980"/>
            <a:ext cx="6192688" cy="762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latin typeface="Helvetica"/>
                <a:cs typeface="Helvetica"/>
              </a:rPr>
              <a:t>ILD</a:t>
            </a:r>
            <a:endParaRPr kumimoji="1" lang="ja-JP" altLang="en-US" sz="3200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6" name="コンテンツ プレースホルダー 7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256584"/>
          </a:xfrm>
        </p:spPr>
        <p:txBody>
          <a:bodyPr>
            <a:normAutofit/>
          </a:bodyPr>
          <a:lstStyle/>
          <a:p>
            <a:r>
              <a:rPr lang="en-US" altLang="ja-JP" sz="1600" dirty="0" smtClean="0">
                <a:solidFill>
                  <a:schemeClr val="accent5">
                    <a:lumMod val="50000"/>
                  </a:schemeClr>
                </a:solidFill>
              </a:rPr>
              <a:t>New Institutions: now 70 institutions total</a:t>
            </a:r>
            <a:endParaRPr lang="ja-JP" altLang="en-US" sz="1600" dirty="0"/>
          </a:p>
          <a:p>
            <a:pPr lvl="1"/>
            <a:r>
              <a:rPr lang="en-US" altLang="ja-JP" sz="1400" dirty="0"/>
              <a:t>CPP Marseilles, France </a:t>
            </a:r>
          </a:p>
          <a:p>
            <a:pPr lvl="1"/>
            <a:r>
              <a:rPr lang="en-US" altLang="ja-JP" sz="1400" dirty="0"/>
              <a:t>Kiev University, Ukraine </a:t>
            </a:r>
          </a:p>
          <a:p>
            <a:pPr lvl="1"/>
            <a:r>
              <a:rPr lang="en-US" altLang="ja-JP" sz="1400" dirty="0" err="1"/>
              <a:t>Lebedov</a:t>
            </a:r>
            <a:r>
              <a:rPr lang="en-US" altLang="ja-JP" sz="1400" dirty="0"/>
              <a:t> Institute, </a:t>
            </a:r>
            <a:r>
              <a:rPr lang="en-US" altLang="ja-JP" sz="1400" dirty="0" smtClean="0"/>
              <a:t>Russia</a:t>
            </a:r>
          </a:p>
          <a:p>
            <a:pPr marL="585216" lvl="1" indent="0">
              <a:buNone/>
            </a:pPr>
            <a:endParaRPr lang="en-US" altLang="ja-JP" sz="1400" dirty="0" smtClean="0"/>
          </a:p>
          <a:p>
            <a:r>
              <a:rPr lang="en-US" altLang="ja-JP" sz="1600" dirty="0" smtClean="0">
                <a:solidFill>
                  <a:schemeClr val="accent5">
                    <a:lumMod val="50000"/>
                  </a:schemeClr>
                </a:solidFill>
              </a:rPr>
              <a:t>New organizational structure in place and running</a:t>
            </a:r>
          </a:p>
          <a:p>
            <a:endParaRPr lang="en-US" altLang="ja-JP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ja-JP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ja-JP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ja-JP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ja-JP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ja-JP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ja-JP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ja-JP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ja-JP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ja-JP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ja-JP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ja-JP" sz="1600" dirty="0" smtClean="0">
                <a:solidFill>
                  <a:schemeClr val="accent5">
                    <a:lumMod val="50000"/>
                  </a:schemeClr>
                </a:solidFill>
              </a:rPr>
              <a:t>New ILD logo is being solicited</a:t>
            </a:r>
            <a:endParaRPr lang="en-US" altLang="ja-JP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585216" lvl="1" indent="0">
              <a:buNone/>
            </a:pPr>
            <a:endParaRPr lang="en-US" altLang="ja-JP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図 2" descr="ILD-strudt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6156176" cy="270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800" y="27980"/>
            <a:ext cx="6192688" cy="76200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Helvetica"/>
                <a:cs typeface="Helvetica"/>
              </a:rPr>
              <a:t>ILD</a:t>
            </a:r>
            <a:endParaRPr kumimoji="1" lang="ja-JP" altLang="en-US" sz="2400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6" name="コンテンツ プレースホルダー 7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720080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solidFill>
                  <a:srgbClr val="800000"/>
                </a:solidFill>
              </a:rPr>
              <a:t>Technical working groups defined</a:t>
            </a:r>
            <a:endParaRPr lang="ja-JP" altLang="en-US" sz="2000" dirty="0">
              <a:solidFill>
                <a:srgbClr val="800000"/>
              </a:solidFill>
            </a:endParaRPr>
          </a:p>
          <a:p>
            <a:pPr marL="585216" lvl="1" indent="0">
              <a:buNone/>
            </a:pPr>
            <a:endParaRPr lang="en-US" altLang="ja-JP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図 4" descr="ILD-techniical-WG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13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4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762000"/>
          </a:xfrm>
        </p:spPr>
        <p:txBody>
          <a:bodyPr/>
          <a:lstStyle/>
          <a:p>
            <a:r>
              <a:rPr kumimoji="1" lang="en-US" altLang="ja-JP" dirty="0" smtClean="0"/>
              <a:t>LCC Physics and Detector WGs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9843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800" y="27980"/>
            <a:ext cx="6192688" cy="76200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Helvetica"/>
                <a:cs typeface="Helvetica"/>
              </a:rPr>
              <a:t>ILD</a:t>
            </a:r>
            <a:endParaRPr kumimoji="1" lang="ja-JP" altLang="en-US" sz="2400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  <p:sp>
        <p:nvSpPr>
          <p:cNvPr id="6" name="コンテンツ プレースホルダー 7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/>
          </a:bodyPr>
          <a:lstStyle/>
          <a:p>
            <a:r>
              <a:rPr lang="en-US" altLang="ja-JP" sz="1600" dirty="0" smtClean="0">
                <a:solidFill>
                  <a:schemeClr val="accent3">
                    <a:lumMod val="75000"/>
                  </a:schemeClr>
                </a:solidFill>
              </a:rPr>
              <a:t>Optimization:</a:t>
            </a:r>
            <a:r>
              <a:rPr lang="ja-JP" altLang="en-US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ja-JP" altLang="ja-JP" sz="1600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altLang="ja-JP" sz="1600" dirty="0" err="1" smtClean="0">
                <a:solidFill>
                  <a:schemeClr val="accent3">
                    <a:lumMod val="75000"/>
                  </a:schemeClr>
                </a:solidFill>
              </a:rPr>
              <a:t>wo</a:t>
            </a:r>
            <a:r>
              <a:rPr lang="en-US" altLang="ja-JP" sz="1600" dirty="0" smtClean="0">
                <a:solidFill>
                  <a:schemeClr val="accent3">
                    <a:lumMod val="75000"/>
                  </a:schemeClr>
                </a:solidFill>
              </a:rPr>
              <a:t> detector models: </a:t>
            </a:r>
            <a:endParaRPr lang="ja-JP" alt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altLang="ja-JP" sz="1400" dirty="0" smtClean="0"/>
              <a:t>Model 1: </a:t>
            </a:r>
          </a:p>
          <a:p>
            <a:pPr lvl="2"/>
            <a:r>
              <a:rPr lang="en-US" altLang="ja-JP" sz="1200" dirty="0" smtClean="0"/>
              <a:t>Based on the DBD design – ‘large’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(3.5T solenoid)</a:t>
            </a:r>
            <a:endParaRPr lang="en-US" altLang="ja-JP" sz="1200" dirty="0"/>
          </a:p>
          <a:p>
            <a:pPr lvl="1"/>
            <a:r>
              <a:rPr lang="en-US" altLang="ja-JP" sz="1400" dirty="0" smtClean="0"/>
              <a:t>Model 2: </a:t>
            </a:r>
          </a:p>
          <a:p>
            <a:pPr lvl="2"/>
            <a:r>
              <a:rPr lang="en-US" altLang="ja-JP" sz="1200" dirty="0" smtClean="0"/>
              <a:t>Close to </a:t>
            </a:r>
            <a:r>
              <a:rPr lang="en-US" altLang="ja-JP" sz="1200" dirty="0" err="1" smtClean="0"/>
              <a:t>CLICdet</a:t>
            </a:r>
            <a:r>
              <a:rPr lang="en-US" altLang="ja-JP" sz="1200" dirty="0" smtClean="0"/>
              <a:t> model – ‘smaller’ (4T solenoid)</a:t>
            </a:r>
          </a:p>
          <a:p>
            <a:pPr lvl="2"/>
            <a:r>
              <a:rPr lang="en-US" altLang="ja-JP" sz="1200" dirty="0" smtClean="0"/>
              <a:t>All-silicon trackers</a:t>
            </a:r>
          </a:p>
          <a:p>
            <a:pPr lvl="2"/>
            <a:endParaRPr lang="en-US" altLang="ja-JP" sz="1200" dirty="0"/>
          </a:p>
          <a:p>
            <a:r>
              <a:rPr lang="en-US" altLang="ja-JP" sz="1600" dirty="0">
                <a:solidFill>
                  <a:srgbClr val="3E8EA9"/>
                </a:solidFill>
              </a:rPr>
              <a:t>Define a new ILD baseline detector with options</a:t>
            </a:r>
          </a:p>
          <a:p>
            <a:pPr lvl="1"/>
            <a:r>
              <a:rPr lang="en-US" altLang="ja-JP" sz="1400" dirty="0" smtClean="0"/>
              <a:t>Based </a:t>
            </a:r>
            <a:r>
              <a:rPr lang="en-US" altLang="ja-JP" sz="1400" dirty="0"/>
              <a:t>on detailed optimization studies</a:t>
            </a:r>
          </a:p>
          <a:p>
            <a:pPr lvl="1"/>
            <a:r>
              <a:rPr lang="en-US" altLang="ja-JP" sz="1400" dirty="0" smtClean="0"/>
              <a:t>Based </a:t>
            </a:r>
            <a:r>
              <a:rPr lang="en-US" altLang="ja-JP" sz="1400" dirty="0"/>
              <a:t>on </a:t>
            </a:r>
            <a:r>
              <a:rPr lang="en-US" altLang="ja-JP" sz="1400" dirty="0" smtClean="0"/>
              <a:t>in–</a:t>
            </a:r>
            <a:r>
              <a:rPr lang="en-US" altLang="ja-JP" sz="1400" dirty="0"/>
              <a:t>depth comparison of the few benchmark models </a:t>
            </a:r>
            <a:endParaRPr lang="en-US" altLang="ja-JP" sz="1400" dirty="0" smtClean="0"/>
          </a:p>
          <a:p>
            <a:pPr lvl="1"/>
            <a:r>
              <a:rPr lang="en-US" altLang="ja-JP" sz="1400" dirty="0" smtClean="0"/>
              <a:t>Demonstrate </a:t>
            </a:r>
            <a:r>
              <a:rPr lang="en-US" altLang="ja-JP" sz="1400" dirty="0"/>
              <a:t>the performance of the new ILD </a:t>
            </a:r>
            <a:r>
              <a:rPr lang="en-US" altLang="ja-JP" sz="1400" dirty="0" smtClean="0"/>
              <a:t>baseline</a:t>
            </a:r>
          </a:p>
          <a:p>
            <a:pPr lvl="1"/>
            <a:r>
              <a:rPr lang="en-US" altLang="ja-JP" sz="1400" dirty="0" smtClean="0"/>
              <a:t>Document </a:t>
            </a:r>
            <a:r>
              <a:rPr lang="en-US" altLang="ja-JP" sz="1400" dirty="0"/>
              <a:t>the process and the results in a </a:t>
            </a:r>
            <a:r>
              <a:rPr lang="en-US" altLang="ja-JP" sz="1400" dirty="0" smtClean="0"/>
              <a:t>note</a:t>
            </a:r>
          </a:p>
          <a:p>
            <a:pPr lvl="1"/>
            <a:r>
              <a:rPr lang="en-US" altLang="ja-JP" sz="1400" dirty="0" smtClean="0"/>
              <a:t>Time scale ~ 2 years</a:t>
            </a:r>
          </a:p>
          <a:p>
            <a:pPr lvl="1"/>
            <a:endParaRPr lang="en-US" altLang="ja-JP" sz="1400" dirty="0"/>
          </a:p>
          <a:p>
            <a:r>
              <a:rPr lang="en-US" altLang="ja-JP" sz="1800" dirty="0" smtClean="0">
                <a:solidFill>
                  <a:schemeClr val="accent3">
                    <a:lumMod val="50000"/>
                  </a:schemeClr>
                </a:solidFill>
              </a:rPr>
              <a:t>General Goals:</a:t>
            </a:r>
          </a:p>
          <a:p>
            <a:pPr lvl="1"/>
            <a:r>
              <a:rPr lang="en-US" altLang="ja-JP" sz="1600" dirty="0" smtClean="0">
                <a:solidFill>
                  <a:schemeClr val="bg1"/>
                </a:solidFill>
              </a:rPr>
              <a:t>Make the scientific case for the ILC</a:t>
            </a:r>
          </a:p>
          <a:p>
            <a:pPr lvl="1"/>
            <a:r>
              <a:rPr lang="en-US" altLang="ja-JP" sz="1600" dirty="0" smtClean="0">
                <a:solidFill>
                  <a:schemeClr val="bg1"/>
                </a:solidFill>
              </a:rPr>
              <a:t>Develop and optimize the ILD detector</a:t>
            </a:r>
          </a:p>
          <a:p>
            <a:pPr lvl="1"/>
            <a:r>
              <a:rPr lang="en-US" altLang="ja-JP" sz="1600" dirty="0" smtClean="0">
                <a:solidFill>
                  <a:schemeClr val="bg1"/>
                </a:solidFill>
              </a:rPr>
              <a:t>Adapt the ILD design for the Japanese site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1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800" y="27980"/>
            <a:ext cx="6192688" cy="762000"/>
          </a:xfrm>
        </p:spPr>
        <p:txBody>
          <a:bodyPr>
            <a:normAutofit/>
          </a:bodyPr>
          <a:lstStyle/>
          <a:p>
            <a:r>
              <a:rPr lang="en-US" altLang="ja-JP" sz="3200" dirty="0" err="1" smtClean="0">
                <a:latin typeface="Helvetica"/>
                <a:cs typeface="Helvetica"/>
              </a:rPr>
              <a:t>SiD</a:t>
            </a:r>
            <a:endParaRPr kumimoji="1" lang="ja-JP" altLang="en-US" sz="3200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  <p:pic>
        <p:nvPicPr>
          <p:cNvPr id="7" name="図 6" descr="SiD-pict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920880" cy="4651551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>
            <a:off x="6228184" y="1556792"/>
            <a:ext cx="2016224" cy="57606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6588224" y="2780928"/>
            <a:ext cx="2376264" cy="79208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683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800" y="27980"/>
            <a:ext cx="6192688" cy="762000"/>
          </a:xfrm>
        </p:spPr>
        <p:txBody>
          <a:bodyPr>
            <a:normAutofit/>
          </a:bodyPr>
          <a:lstStyle/>
          <a:p>
            <a:r>
              <a:rPr lang="en-US" altLang="ja-JP" sz="2400" dirty="0" err="1" smtClean="0">
                <a:latin typeface="Helvetica"/>
                <a:cs typeface="Helvetica"/>
              </a:rPr>
              <a:t>SiD</a:t>
            </a:r>
            <a:endParaRPr kumimoji="1" lang="ja-JP" altLang="en-US" sz="2400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  <p:sp>
        <p:nvSpPr>
          <p:cNvPr id="6" name="コンテンツ プレースホルダー 7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4968552"/>
          </a:xfrm>
        </p:spPr>
        <p:txBody>
          <a:bodyPr>
            <a:normAutofit/>
          </a:bodyPr>
          <a:lstStyle/>
          <a:p>
            <a:r>
              <a:rPr lang="en-US" altLang="ja-JP" sz="1600" dirty="0" smtClean="0">
                <a:solidFill>
                  <a:schemeClr val="accent3">
                    <a:lumMod val="75000"/>
                  </a:schemeClr>
                </a:solidFill>
              </a:rPr>
              <a:t>Baseline Design</a:t>
            </a:r>
            <a:endParaRPr lang="ja-JP" alt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altLang="ja-JP" sz="1400" dirty="0" smtClean="0"/>
              <a:t>Validated and </a:t>
            </a:r>
            <a:r>
              <a:rPr lang="en-US" altLang="ja-JP" sz="1400" dirty="0" err="1" smtClean="0"/>
              <a:t>costed</a:t>
            </a:r>
            <a:endParaRPr lang="en-US" altLang="ja-JP" sz="1400" dirty="0" smtClean="0"/>
          </a:p>
          <a:p>
            <a:pPr lvl="1"/>
            <a:r>
              <a:rPr lang="en-US" altLang="ja-JP" sz="1400" dirty="0" smtClean="0"/>
              <a:t>Meets or exceeds the ILC specifications</a:t>
            </a:r>
          </a:p>
          <a:p>
            <a:pPr marL="905256" lvl="2" indent="0">
              <a:buNone/>
            </a:pPr>
            <a:endParaRPr lang="en-US" altLang="ja-JP" sz="1200" dirty="0"/>
          </a:p>
          <a:p>
            <a:r>
              <a:rPr lang="en-US" altLang="ja-JP" sz="1600" dirty="0" smtClean="0">
                <a:solidFill>
                  <a:srgbClr val="3E8EA9"/>
                </a:solidFill>
              </a:rPr>
              <a:t>Reasons for updating the design</a:t>
            </a:r>
            <a:endParaRPr lang="en-US" altLang="ja-JP" sz="1600" dirty="0">
              <a:solidFill>
                <a:srgbClr val="3E8EA9"/>
              </a:solidFill>
            </a:endParaRPr>
          </a:p>
          <a:p>
            <a:pPr lvl="1"/>
            <a:r>
              <a:rPr lang="en-US" altLang="ja-JP" sz="1400" dirty="0" smtClean="0"/>
              <a:t>Machine parameters are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being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updated</a:t>
            </a:r>
            <a:endParaRPr lang="en-US" altLang="ja-JP" sz="1400" dirty="0"/>
          </a:p>
          <a:p>
            <a:pPr lvl="1"/>
            <a:r>
              <a:rPr lang="en-US" altLang="ja-JP" sz="1400" dirty="0" smtClean="0"/>
              <a:t>Technological advances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(e.g.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HCAL: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RPC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to</a:t>
            </a:r>
            <a:r>
              <a:rPr lang="ja-JP" altLang="en-US" sz="1400" dirty="0" smtClean="0"/>
              <a:t> </a:t>
            </a:r>
            <a:r>
              <a:rPr lang="en-US" altLang="ja-JP" sz="1400" dirty="0" err="1" smtClean="0"/>
              <a:t>SiPM</a:t>
            </a:r>
            <a:r>
              <a:rPr lang="en-US" altLang="ja-JP" sz="1400" dirty="0" smtClean="0"/>
              <a:t>)</a:t>
            </a:r>
          </a:p>
          <a:p>
            <a:pPr lvl="1"/>
            <a:r>
              <a:rPr lang="en-US" altLang="ja-JP" sz="1400" dirty="0" smtClean="0"/>
              <a:t>Site-specific design (assembly method etc.)</a:t>
            </a:r>
          </a:p>
          <a:p>
            <a:pPr lvl="1"/>
            <a:r>
              <a:rPr lang="ja-JP" altLang="ja-JP" sz="1400" dirty="0" smtClean="0"/>
              <a:t>O</a:t>
            </a:r>
            <a:r>
              <a:rPr lang="en-US" altLang="ja-JP" sz="1400" dirty="0" err="1" smtClean="0"/>
              <a:t>ptimization</a:t>
            </a:r>
            <a:r>
              <a:rPr lang="ja-JP" altLang="en-US" sz="1400" dirty="0" smtClean="0"/>
              <a:t> </a:t>
            </a:r>
            <a:r>
              <a:rPr lang="ja-JP" altLang="ja-JP" sz="1400" dirty="0" smtClean="0"/>
              <a:t>w</a:t>
            </a:r>
            <a:r>
              <a:rPr lang="en-US" altLang="ja-JP" sz="1400" dirty="0" err="1" smtClean="0"/>
              <a:t>orkshop</a:t>
            </a:r>
            <a:r>
              <a:rPr lang="ja-JP" altLang="en-US" sz="1400" dirty="0" smtClean="0"/>
              <a:t>: </a:t>
            </a:r>
            <a:r>
              <a:rPr lang="en-US" altLang="ja-JP" sz="1400" dirty="0" smtClean="0"/>
              <a:t>Sep 21-23, at PNNL</a:t>
            </a:r>
            <a:r>
              <a:rPr lang="ja-JP" altLang="en-US" sz="1400" dirty="0" smtClean="0"/>
              <a:t> </a:t>
            </a:r>
            <a:endParaRPr lang="en-US" altLang="ja-JP" sz="1400" dirty="0" smtClean="0"/>
          </a:p>
          <a:p>
            <a:pPr lvl="1"/>
            <a:endParaRPr lang="en-US" altLang="ja-JP" sz="1400" dirty="0"/>
          </a:p>
          <a:p>
            <a:r>
              <a:rPr lang="en-US" altLang="ja-JP" sz="1600" dirty="0" smtClean="0">
                <a:solidFill>
                  <a:srgbClr val="3E8EA9"/>
                </a:solidFill>
              </a:rPr>
              <a:t>Software</a:t>
            </a:r>
          </a:p>
          <a:p>
            <a:pPr lvl="1"/>
            <a:r>
              <a:rPr lang="en-US" altLang="ja-JP" sz="1400" dirty="0"/>
              <a:t>S</a:t>
            </a:r>
            <a:r>
              <a:rPr lang="en-US" altLang="ja-JP" sz="1400" dirty="0" smtClean="0"/>
              <a:t>toppage of support for software expert is hurting</a:t>
            </a:r>
          </a:p>
          <a:p>
            <a:pPr lvl="1"/>
            <a:r>
              <a:rPr lang="en-US" altLang="ja-JP" sz="1400" dirty="0" smtClean="0"/>
              <a:t>Try to use ILD/CLIC software</a:t>
            </a:r>
          </a:p>
          <a:p>
            <a:pPr lvl="1"/>
            <a:endParaRPr lang="en-US" altLang="ja-JP" sz="1400" dirty="0"/>
          </a:p>
          <a:p>
            <a:r>
              <a:rPr lang="en-US" altLang="ja-JP" sz="1600" dirty="0" smtClean="0">
                <a:solidFill>
                  <a:srgbClr val="3E8EA9"/>
                </a:solidFill>
              </a:rPr>
              <a:t>Member institutions</a:t>
            </a:r>
            <a:endParaRPr lang="en-US" altLang="ja-JP" sz="1600" dirty="0">
              <a:solidFill>
                <a:srgbClr val="3E8EA9"/>
              </a:solidFill>
            </a:endParaRPr>
          </a:p>
          <a:p>
            <a:pPr lvl="1"/>
            <a:r>
              <a:rPr lang="en-US" altLang="ja-JP" sz="1400" dirty="0" smtClean="0"/>
              <a:t>Trying to increase Asian members</a:t>
            </a:r>
          </a:p>
          <a:p>
            <a:pPr lvl="1"/>
            <a:r>
              <a:rPr lang="en-US" altLang="ja-JP" sz="1400" dirty="0" smtClean="0"/>
              <a:t>Now the Tohoku group </a:t>
            </a:r>
            <a:r>
              <a:rPr lang="ja-JP" altLang="ja-JP" sz="1400" dirty="0" smtClean="0"/>
              <a:t>h</a:t>
            </a:r>
            <a:r>
              <a:rPr lang="en-US" altLang="ja-JP" sz="1400" dirty="0" smtClean="0"/>
              <a:t>as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applied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to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join </a:t>
            </a:r>
            <a:r>
              <a:rPr lang="en-US" altLang="ja-JP" sz="1400" dirty="0" err="1" smtClean="0"/>
              <a:t>SiD</a:t>
            </a:r>
            <a:r>
              <a:rPr lang="en-US" altLang="ja-JP" sz="1400" dirty="0" smtClean="0"/>
              <a:t> (in addition to ILD)</a:t>
            </a:r>
          </a:p>
          <a:p>
            <a:pPr lvl="2"/>
            <a:r>
              <a:rPr lang="en-US" altLang="ja-JP" sz="1200" dirty="0" smtClean="0"/>
              <a:t>Beneficial for a US-Japan funding request</a:t>
            </a:r>
          </a:p>
          <a:p>
            <a:pPr lvl="2"/>
            <a:r>
              <a:rPr lang="en-US" altLang="ja-JP" sz="1200" dirty="0" smtClean="0"/>
              <a:t>So far, strongly supported by both ILD and </a:t>
            </a:r>
            <a:r>
              <a:rPr lang="en-US" altLang="ja-JP" sz="1200" dirty="0" err="1" smtClean="0"/>
              <a:t>SiD</a:t>
            </a:r>
            <a:r>
              <a:rPr lang="en-US" altLang="ja-JP" sz="1200" dirty="0" smtClean="0"/>
              <a:t> – official </a:t>
            </a:r>
            <a:r>
              <a:rPr lang="ja-JP" altLang="ja-JP" sz="1200" dirty="0" smtClean="0"/>
              <a:t>a</a:t>
            </a:r>
            <a:r>
              <a:rPr lang="en-US" altLang="ja-JP" sz="1200" dirty="0" err="1" smtClean="0"/>
              <a:t>nswer</a:t>
            </a:r>
            <a:r>
              <a:rPr lang="en-US" altLang="ja-JP" sz="1200" dirty="0" smtClean="0"/>
              <a:t> by </a:t>
            </a:r>
            <a:r>
              <a:rPr lang="en-US" altLang="ja-JP" sz="1200" dirty="0" err="1" smtClean="0"/>
              <a:t>SiD</a:t>
            </a:r>
            <a:r>
              <a:rPr lang="en-US" altLang="ja-JP" sz="1200" dirty="0" smtClean="0"/>
              <a:t> expected in 2 days</a:t>
            </a:r>
          </a:p>
          <a:p>
            <a:pPr marL="585216" lvl="1" indent="0">
              <a:buNone/>
            </a:pPr>
            <a:endParaRPr lang="en-US" altLang="ja-JP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4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800" y="27980"/>
            <a:ext cx="6192688" cy="76200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Helvetica"/>
                <a:cs typeface="Helvetica"/>
              </a:rPr>
              <a:t>Funding</a:t>
            </a:r>
            <a:r>
              <a:rPr kumimoji="1" lang="ja-JP" altLang="en-US" sz="2400" dirty="0" smtClean="0">
                <a:latin typeface="Helvetica"/>
                <a:cs typeface="Helvetica"/>
              </a:rPr>
              <a:t> </a:t>
            </a:r>
            <a:r>
              <a:rPr kumimoji="1" lang="en-US" altLang="ja-JP" sz="2400" dirty="0" smtClean="0">
                <a:latin typeface="Helvetica"/>
                <a:cs typeface="Helvetica"/>
              </a:rPr>
              <a:t>Situations</a:t>
            </a:r>
            <a:endParaRPr kumimoji="1" lang="ja-JP" altLang="en-US" sz="2400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  <p:sp>
        <p:nvSpPr>
          <p:cNvPr id="6" name="コンテンツ プレースホルダー 7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472608"/>
          </a:xfrm>
        </p:spPr>
        <p:txBody>
          <a:bodyPr>
            <a:normAutofit/>
          </a:bodyPr>
          <a:lstStyle/>
          <a:p>
            <a:r>
              <a:rPr lang="en-US" altLang="ja-JP" sz="1600" dirty="0" smtClean="0">
                <a:solidFill>
                  <a:schemeClr val="accent3">
                    <a:lumMod val="75000"/>
                  </a:schemeClr>
                </a:solidFill>
              </a:rPr>
              <a:t>Europe</a:t>
            </a:r>
            <a:endParaRPr lang="ja-JP" alt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altLang="ja-JP" sz="1400" dirty="0" smtClean="0"/>
              <a:t>AIDA2020</a:t>
            </a:r>
            <a:endParaRPr lang="en-US" altLang="ja-JP" sz="1400" dirty="0"/>
          </a:p>
          <a:p>
            <a:pPr lvl="1"/>
            <a:r>
              <a:rPr lang="en-US" altLang="ja-JP" sz="1400" dirty="0" smtClean="0"/>
              <a:t>E-JADE: approved (for exchanges only)</a:t>
            </a:r>
          </a:p>
          <a:p>
            <a:pPr lvl="2"/>
            <a:r>
              <a:rPr lang="en-US" altLang="ja-JP" sz="1200" dirty="0" smtClean="0"/>
              <a:t>For accelerator efforts, but now can be used for detector efforts</a:t>
            </a:r>
          </a:p>
          <a:p>
            <a:pPr lvl="2"/>
            <a:r>
              <a:rPr lang="en-US" altLang="ja-JP" sz="1200" dirty="0" smtClean="0"/>
              <a:t>Japanese institutions are KEK and U. of Tokyo only</a:t>
            </a:r>
          </a:p>
          <a:p>
            <a:pPr lvl="1"/>
            <a:r>
              <a:rPr lang="en-US" altLang="ja-JP" sz="1400" dirty="0" smtClean="0"/>
              <a:t>RANDALF: will know if accepted soon (for exchanges only)</a:t>
            </a:r>
          </a:p>
          <a:p>
            <a:pPr lvl="2"/>
            <a:r>
              <a:rPr lang="en-US" altLang="ja-JP" sz="1200" dirty="0" smtClean="0"/>
              <a:t>Like E-JADE but for physics and detector efforts</a:t>
            </a:r>
            <a:endParaRPr lang="en-US" altLang="ja-JP" sz="1200" dirty="0"/>
          </a:p>
          <a:p>
            <a:pPr lvl="2"/>
            <a:endParaRPr lang="en-US" altLang="ja-JP" sz="800" dirty="0" smtClean="0"/>
          </a:p>
          <a:p>
            <a:r>
              <a:rPr lang="en-US" altLang="ja-JP" sz="1600" dirty="0" smtClean="0">
                <a:solidFill>
                  <a:srgbClr val="3E8EA9"/>
                </a:solidFill>
              </a:rPr>
              <a:t>Japan</a:t>
            </a:r>
            <a:endParaRPr lang="en-US" altLang="ja-JP" sz="1600" dirty="0">
              <a:solidFill>
                <a:srgbClr val="3E8EA9"/>
              </a:solidFill>
            </a:endParaRPr>
          </a:p>
          <a:p>
            <a:pPr lvl="1"/>
            <a:r>
              <a:rPr lang="en-US" altLang="ja-JP" sz="1400" dirty="0" smtClean="0"/>
              <a:t>Application for a large JSPS ILC detector funding failed for 2016</a:t>
            </a:r>
          </a:p>
          <a:p>
            <a:pPr lvl="2"/>
            <a:r>
              <a:rPr lang="en-US" altLang="ja-JP" sz="1200" dirty="0" smtClean="0"/>
              <a:t>Trying again this year</a:t>
            </a:r>
            <a:endParaRPr lang="en-US" altLang="ja-JP" sz="1200" dirty="0"/>
          </a:p>
          <a:p>
            <a:pPr lvl="1"/>
            <a:r>
              <a:rPr lang="en-US" altLang="ja-JP" sz="1400" dirty="0" smtClean="0"/>
              <a:t>Two JSPS programs for ILC approved</a:t>
            </a:r>
          </a:p>
          <a:p>
            <a:pPr lvl="2"/>
            <a:r>
              <a:rPr lang="en-US" altLang="ja-JP" sz="1200" dirty="0" smtClean="0"/>
              <a:t>Top physics, ~$80K/</a:t>
            </a:r>
            <a:r>
              <a:rPr lang="en-US" altLang="ja-JP" sz="1200" dirty="0" err="1" smtClean="0"/>
              <a:t>yr</a:t>
            </a:r>
            <a:r>
              <a:rPr lang="en-US" altLang="ja-JP" sz="1200" dirty="0" smtClean="0"/>
              <a:t> for 5yrs (1 postdoc)</a:t>
            </a:r>
          </a:p>
          <a:p>
            <a:pPr lvl="2"/>
            <a:r>
              <a:rPr lang="en-US" altLang="ja-JP" sz="1200" dirty="0" smtClean="0"/>
              <a:t>Dark matter, ~</a:t>
            </a:r>
            <a:r>
              <a:rPr lang="en-US" altLang="ja-JP" sz="1200" dirty="0"/>
              <a:t>$80K/</a:t>
            </a:r>
            <a:r>
              <a:rPr lang="en-US" altLang="ja-JP" sz="1200" dirty="0" err="1"/>
              <a:t>yr</a:t>
            </a:r>
            <a:r>
              <a:rPr lang="en-US" altLang="ja-JP" sz="1200" dirty="0"/>
              <a:t> for </a:t>
            </a:r>
            <a:r>
              <a:rPr lang="en-US" altLang="ja-JP" sz="1200" dirty="0" smtClean="0"/>
              <a:t>5yrs (1 postdoc)</a:t>
            </a:r>
          </a:p>
          <a:p>
            <a:pPr lvl="1"/>
            <a:r>
              <a:rPr lang="en-US" altLang="ja-JP" sz="1400" dirty="0" smtClean="0"/>
              <a:t>US/Japan grants</a:t>
            </a:r>
          </a:p>
          <a:p>
            <a:pPr lvl="2"/>
            <a:r>
              <a:rPr lang="en-US" altLang="ja-JP" sz="1200" dirty="0" smtClean="0"/>
              <a:t>Software and computing (small)</a:t>
            </a:r>
          </a:p>
          <a:p>
            <a:pPr lvl="2"/>
            <a:r>
              <a:rPr lang="en-US" altLang="ja-JP" sz="1200" dirty="0" smtClean="0"/>
              <a:t>A new larger one will be tried this year</a:t>
            </a:r>
          </a:p>
          <a:p>
            <a:pPr lvl="2"/>
            <a:endParaRPr lang="en-US" altLang="ja-JP" sz="1200" dirty="0"/>
          </a:p>
          <a:p>
            <a:r>
              <a:rPr lang="en-US" altLang="ja-JP" sz="1600" dirty="0" smtClean="0">
                <a:solidFill>
                  <a:srgbClr val="3E8EA9"/>
                </a:solidFill>
              </a:rPr>
              <a:t>US</a:t>
            </a:r>
          </a:p>
          <a:p>
            <a:pPr lvl="1"/>
            <a:r>
              <a:rPr lang="en-US" altLang="ja-JP" sz="1400" dirty="0" smtClean="0"/>
              <a:t>Very limited</a:t>
            </a:r>
            <a:r>
              <a:rPr lang="is-IS" altLang="ja-JP" sz="1400" dirty="0" smtClean="0"/>
              <a:t>…</a:t>
            </a:r>
          </a:p>
          <a:p>
            <a:pPr lvl="1"/>
            <a:r>
              <a:rPr lang="is-IS" altLang="ja-JP" sz="1400" dirty="0" smtClean="0"/>
              <a:t>Need to use generic R&amp;Ds?</a:t>
            </a:r>
            <a:endParaRPr lang="en-US" altLang="ja-JP" sz="1400" dirty="0" smtClean="0"/>
          </a:p>
          <a:p>
            <a:pPr lvl="1"/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99187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762000"/>
          </a:xfrm>
        </p:spPr>
        <p:txBody>
          <a:bodyPr/>
          <a:lstStyle/>
          <a:p>
            <a:r>
              <a:rPr kumimoji="1" lang="en-US" altLang="ja-JP" dirty="0" smtClean="0"/>
              <a:t>LC Workshops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24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672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35896" y="116632"/>
            <a:ext cx="4834880" cy="762000"/>
          </a:xfrm>
        </p:spPr>
        <p:txBody>
          <a:bodyPr/>
          <a:lstStyle/>
          <a:p>
            <a:r>
              <a:rPr kumimoji="1" lang="en-US" altLang="ja-JP" dirty="0" smtClean="0">
                <a:latin typeface="Helvetica"/>
                <a:cs typeface="Helvetica"/>
              </a:rPr>
              <a:t>LCWS</a:t>
            </a:r>
            <a:r>
              <a:rPr lang="en-US" altLang="en-US" dirty="0" smtClean="0">
                <a:latin typeface="Helvetica"/>
                <a:cs typeface="Helvetica"/>
              </a:rPr>
              <a:t>2016</a:t>
            </a:r>
            <a:endParaRPr kumimoji="1" lang="ja-JP" altLang="en-US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25</a:t>
            </a:fld>
            <a:endParaRPr lang="en-US" altLang="ja-JP" dirty="0"/>
          </a:p>
        </p:txBody>
      </p:sp>
      <p:pic>
        <p:nvPicPr>
          <p:cNvPr id="5" name="図 4" descr="LCWS2016_poster_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5040560" cy="3535393"/>
          </a:xfrm>
          <a:prstGeom prst="rect">
            <a:avLst/>
          </a:prstGeom>
        </p:spPr>
      </p:pic>
      <p:grpSp>
        <p:nvGrpSpPr>
          <p:cNvPr id="6" name="図形グループ 5"/>
          <p:cNvGrpSpPr/>
          <p:nvPr/>
        </p:nvGrpSpPr>
        <p:grpSpPr>
          <a:xfrm>
            <a:off x="5841953" y="1196752"/>
            <a:ext cx="3170966" cy="4869160"/>
            <a:chOff x="5841953" y="1196752"/>
            <a:chExt cx="3170966" cy="4869160"/>
          </a:xfrm>
        </p:grpSpPr>
        <p:pic>
          <p:nvPicPr>
            <p:cNvPr id="7" name="図 6" descr="Japan-Morioka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953" y="1196752"/>
              <a:ext cx="3170966" cy="4869160"/>
            </a:xfrm>
            <a:prstGeom prst="rect">
              <a:avLst/>
            </a:prstGeom>
          </p:spPr>
        </p:pic>
        <p:cxnSp>
          <p:nvCxnSpPr>
            <p:cNvPr id="8" name="直線コネクタ 7"/>
            <p:cNvCxnSpPr/>
            <p:nvPr/>
          </p:nvCxnSpPr>
          <p:spPr>
            <a:xfrm>
              <a:off x="8011492" y="3780656"/>
              <a:ext cx="103708" cy="277738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/楕円 8"/>
            <p:cNvSpPr/>
            <p:nvPr/>
          </p:nvSpPr>
          <p:spPr>
            <a:xfrm>
              <a:off x="7814394" y="3359150"/>
              <a:ext cx="97706" cy="101600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5994353" y="1349152"/>
            <a:ext cx="3170966" cy="4869160"/>
            <a:chOff x="5841953" y="1196752"/>
            <a:chExt cx="3170966" cy="4869160"/>
          </a:xfrm>
        </p:grpSpPr>
        <p:pic>
          <p:nvPicPr>
            <p:cNvPr id="11" name="図 10" descr="Japan-Morioka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953" y="1196752"/>
              <a:ext cx="3170966" cy="4869160"/>
            </a:xfrm>
            <a:prstGeom prst="rect">
              <a:avLst/>
            </a:prstGeom>
          </p:spPr>
        </p:pic>
        <p:cxnSp>
          <p:nvCxnSpPr>
            <p:cNvPr id="12" name="直線コネクタ 11"/>
            <p:cNvCxnSpPr/>
            <p:nvPr/>
          </p:nvCxnSpPr>
          <p:spPr>
            <a:xfrm>
              <a:off x="8011492" y="3780656"/>
              <a:ext cx="103708" cy="277738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/楕円 12"/>
            <p:cNvSpPr/>
            <p:nvPr/>
          </p:nvSpPr>
          <p:spPr>
            <a:xfrm>
              <a:off x="7814394" y="3359150"/>
              <a:ext cx="97706" cy="101600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コンテンツ プレースホルダ 2"/>
          <p:cNvSpPr txBox="1">
            <a:spLocks/>
          </p:cNvSpPr>
          <p:nvPr/>
        </p:nvSpPr>
        <p:spPr>
          <a:xfrm>
            <a:off x="107504" y="836712"/>
            <a:ext cx="4455863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l"/>
            <a:endParaRPr lang="en-US" altLang="ja-JP" sz="1800" dirty="0" smtClean="0">
              <a:latin typeface="Helvetica"/>
              <a:cs typeface="Helvetica"/>
            </a:endParaRPr>
          </a:p>
          <a:p>
            <a:pPr marL="651510" indent="-514350" algn="l"/>
            <a:r>
              <a:rPr lang="en-US" altLang="ja-JP" sz="2000" dirty="0" smtClean="0">
                <a:solidFill>
                  <a:srgbClr val="800000"/>
                </a:solidFill>
                <a:latin typeface="Helvetica"/>
                <a:cs typeface="Helvetica"/>
              </a:rPr>
              <a:t>Dec 5(Mon) - 9(Fri), 2016</a:t>
            </a:r>
          </a:p>
          <a:p>
            <a:pPr marL="651510" indent="-514350" algn="l"/>
            <a:r>
              <a:rPr lang="en-US" altLang="ja-JP" sz="2000" dirty="0" smtClean="0">
                <a:solidFill>
                  <a:srgbClr val="008000"/>
                </a:solidFill>
                <a:latin typeface="Helvetica"/>
                <a:cs typeface="Helvetica"/>
              </a:rPr>
              <a:t>Morioka, Iwate Prefecture, Japan</a:t>
            </a:r>
          </a:p>
          <a:p>
            <a:pPr marL="971550" lvl="1" indent="-514350" algn="l"/>
            <a:r>
              <a:rPr lang="en-US" altLang="ja-JP" sz="18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Venues near the Morioka station</a:t>
            </a:r>
          </a:p>
          <a:p>
            <a:pPr marL="651510" indent="-514350" algn="l"/>
            <a:r>
              <a:rPr lang="en-US" altLang="ja-JP" sz="2000" dirty="0" smtClean="0">
                <a:solidFill>
                  <a:srgbClr val="008000"/>
                </a:solidFill>
                <a:latin typeface="Helvetica"/>
                <a:cs typeface="Helvetica"/>
              </a:rPr>
              <a:t>Near the </a:t>
            </a:r>
            <a:r>
              <a:rPr lang="en-US" altLang="ja-JP" sz="2000" dirty="0" err="1" smtClean="0">
                <a:solidFill>
                  <a:srgbClr val="008000"/>
                </a:solidFill>
                <a:latin typeface="Helvetica"/>
                <a:cs typeface="Helvetica"/>
              </a:rPr>
              <a:t>Kitakami</a:t>
            </a:r>
            <a:r>
              <a:rPr lang="en-US" altLang="ja-JP" sz="2000" dirty="0" smtClean="0">
                <a:solidFill>
                  <a:srgbClr val="008000"/>
                </a:solidFill>
                <a:latin typeface="Helvetica"/>
                <a:cs typeface="Helvetica"/>
              </a:rPr>
              <a:t> candidate site</a:t>
            </a:r>
          </a:p>
          <a:p>
            <a:pPr marL="993775" lvl="1" indent="-514350" algn="l"/>
            <a:r>
              <a:rPr lang="en-US" altLang="ja-JP" sz="1800" dirty="0" smtClean="0">
                <a:solidFill>
                  <a:srgbClr val="254061"/>
                </a:solidFill>
                <a:latin typeface="Helvetica"/>
                <a:cs typeface="Helvetica"/>
              </a:rPr>
              <a:t>Site visit excursion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99992" y="764704"/>
            <a:ext cx="350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1800" dirty="0">
                <a:solidFill>
                  <a:srgbClr val="254061"/>
                </a:solidFill>
                <a:latin typeface="Helvetica"/>
                <a:cs typeface="Helvetica"/>
              </a:rPr>
              <a:t>http://lcws2016.sgk.iwate-</a:t>
            </a:r>
            <a:r>
              <a:rPr lang="en-US" altLang="ja-JP" sz="1800" dirty="0" smtClean="0">
                <a:solidFill>
                  <a:srgbClr val="254061"/>
                </a:solidFill>
                <a:latin typeface="Helvetica"/>
                <a:cs typeface="Helvetica"/>
              </a:rPr>
              <a:t>u.ac.jp</a:t>
            </a:r>
            <a:endParaRPr lang="en-US" altLang="ja-JP" sz="1800" dirty="0">
              <a:solidFill>
                <a:srgbClr val="25406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13994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35896" y="116632"/>
            <a:ext cx="4834880" cy="762000"/>
          </a:xfrm>
        </p:spPr>
        <p:txBody>
          <a:bodyPr/>
          <a:lstStyle/>
          <a:p>
            <a:r>
              <a:rPr kumimoji="1" lang="en-US" altLang="ja-JP" dirty="0" smtClean="0">
                <a:latin typeface="Helvetica"/>
                <a:cs typeface="Helvetica"/>
              </a:rPr>
              <a:t>LCWS</a:t>
            </a:r>
            <a:r>
              <a:rPr lang="en-US" altLang="en-US" dirty="0" smtClean="0">
                <a:latin typeface="Helvetica"/>
                <a:cs typeface="Helvetica"/>
              </a:rPr>
              <a:t>2016</a:t>
            </a:r>
            <a:endParaRPr kumimoji="1" lang="ja-JP" altLang="en-US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26</a:t>
            </a:fld>
            <a:endParaRPr lang="en-US" altLang="ja-JP" dirty="0"/>
          </a:p>
        </p:txBody>
      </p:sp>
      <p:sp>
        <p:nvSpPr>
          <p:cNvPr id="14" name="コンテンツ プレースホルダー 7"/>
          <p:cNvSpPr>
            <a:spLocks noGrp="1"/>
          </p:cNvSpPr>
          <p:nvPr>
            <p:ph idx="1"/>
          </p:nvPr>
        </p:nvSpPr>
        <p:spPr>
          <a:xfrm>
            <a:off x="323528" y="1052736"/>
            <a:ext cx="4392488" cy="4968552"/>
          </a:xfrm>
        </p:spPr>
        <p:txBody>
          <a:bodyPr>
            <a:noAutofit/>
          </a:bodyPr>
          <a:lstStyle/>
          <a:p>
            <a:r>
              <a:rPr lang="en-US" altLang="ja-JP" sz="1400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Organized by LCC (+ ‘experts’)</a:t>
            </a:r>
            <a:endParaRPr lang="ja-JP" altLang="en-US" sz="1400" dirty="0">
              <a:solidFill>
                <a:schemeClr val="accent3">
                  <a:lumMod val="75000"/>
                </a:schemeClr>
              </a:solidFill>
              <a:latin typeface="Helvetica"/>
              <a:cs typeface="Helvetica"/>
            </a:endParaRPr>
          </a:p>
          <a:p>
            <a:pPr marL="905256" lvl="2" indent="0">
              <a:buNone/>
            </a:pPr>
            <a:endParaRPr lang="en-US" altLang="ja-JP" sz="1400" dirty="0">
              <a:latin typeface="Helvetica"/>
              <a:cs typeface="Helvetica"/>
            </a:endParaRPr>
          </a:p>
          <a:p>
            <a:r>
              <a:rPr lang="en-US" altLang="ja-JP" sz="1400" dirty="0" smtClean="0">
                <a:solidFill>
                  <a:srgbClr val="3E8EA9"/>
                </a:solidFill>
                <a:latin typeface="Helvetica"/>
                <a:cs typeface="Helvetica"/>
              </a:rPr>
              <a:t>International Organizing Committee</a:t>
            </a:r>
          </a:p>
          <a:p>
            <a:pPr marL="137160" indent="0">
              <a:buNone/>
            </a:pPr>
            <a:endParaRPr lang="en-US" altLang="ja-JP" sz="1400" dirty="0" smtClean="0">
              <a:solidFill>
                <a:srgbClr val="3E8EA9"/>
              </a:solidFill>
              <a:latin typeface="Helvetica"/>
              <a:cs typeface="Helvetica"/>
            </a:endParaRPr>
          </a:p>
          <a:p>
            <a:pPr marL="585216" lvl="1" indent="0">
              <a:buNone/>
            </a:pPr>
            <a:r>
              <a:rPr lang="en-US" altLang="ja-JP" sz="1200" dirty="0" smtClean="0">
                <a:latin typeface="Helvetica"/>
                <a:cs typeface="Helvetica"/>
              </a:rPr>
              <a:t>- </a:t>
            </a:r>
            <a:r>
              <a:rPr lang="en-US" altLang="ja-JP" sz="1200" dirty="0">
                <a:latin typeface="Helvetica"/>
                <a:cs typeface="Helvetica"/>
              </a:rPr>
              <a:t>Observer - </a:t>
            </a:r>
          </a:p>
          <a:p>
            <a:pPr marL="585216" lvl="1" indent="0">
              <a:buNone/>
            </a:pPr>
            <a:r>
              <a:rPr lang="en-US" altLang="ja-JP" sz="1200" dirty="0">
                <a:solidFill>
                  <a:schemeClr val="bg1"/>
                </a:solidFill>
                <a:latin typeface="Helvetica"/>
                <a:cs typeface="Helvetica"/>
              </a:rPr>
              <a:t>Lyn Evans</a:t>
            </a:r>
          </a:p>
          <a:p>
            <a:pPr marL="585216" lvl="1" indent="0">
              <a:buNone/>
            </a:pPr>
            <a:r>
              <a:rPr lang="en-US" altLang="ja-JP" sz="1200" dirty="0">
                <a:solidFill>
                  <a:schemeClr val="bg1"/>
                </a:solidFill>
                <a:latin typeface="Helvetica"/>
                <a:cs typeface="Helvetica"/>
              </a:rPr>
              <a:t>Hitoshi Murayama</a:t>
            </a:r>
          </a:p>
          <a:p>
            <a:pPr marL="585216" lvl="1" indent="0">
              <a:buNone/>
            </a:pPr>
            <a:endParaRPr lang="en-US" altLang="ja-JP" sz="1200" dirty="0">
              <a:solidFill>
                <a:srgbClr val="3E8EA9"/>
              </a:solidFill>
              <a:latin typeface="Helvetica"/>
              <a:cs typeface="Helvetica"/>
            </a:endParaRPr>
          </a:p>
          <a:p>
            <a:pPr marL="585216" lvl="1" indent="0">
              <a:buNone/>
            </a:pPr>
            <a:r>
              <a:rPr lang="en-US" altLang="ja-JP" sz="1200" dirty="0">
                <a:latin typeface="Helvetica"/>
                <a:cs typeface="Helvetica"/>
              </a:rPr>
              <a:t>- Associate Directors - </a:t>
            </a:r>
          </a:p>
          <a:p>
            <a:pPr marL="585216" lvl="1" indent="0">
              <a:buNone/>
            </a:pP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Steinar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altLang="ja-JP" sz="1200" dirty="0" err="1" smtClean="0">
                <a:solidFill>
                  <a:srgbClr val="000000"/>
                </a:solidFill>
                <a:latin typeface="Helvetica"/>
                <a:cs typeface="Helvetica"/>
              </a:rPr>
              <a:t>Stapnes</a:t>
            </a:r>
            <a:r>
              <a:rPr lang="en-US" altLang="ja-JP" sz="1200" dirty="0" smtClean="0">
                <a:solidFill>
                  <a:srgbClr val="000000"/>
                </a:solidFill>
                <a:latin typeface="Helvetica"/>
                <a:cs typeface="Helvetica"/>
              </a:rPr>
              <a:t>/Phil Burrows</a:t>
            </a:r>
            <a:endParaRPr lang="en-US" altLang="ja-JP" sz="12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585216" lvl="1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Mike Harrison</a:t>
            </a:r>
          </a:p>
          <a:p>
            <a:pPr marL="585216" lvl="1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Hitoshi Yamamoto (chair)</a:t>
            </a:r>
          </a:p>
          <a:p>
            <a:pPr marL="585216" lvl="1" indent="0">
              <a:buNone/>
            </a:pPr>
            <a:endParaRPr lang="en-US" altLang="ja-JP" sz="12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585216" lvl="1" indent="0">
              <a:buNone/>
            </a:pPr>
            <a:r>
              <a:rPr lang="en-US" altLang="ja-JP" sz="1200" dirty="0">
                <a:latin typeface="Helvetica"/>
                <a:cs typeface="Helvetica"/>
              </a:rPr>
              <a:t>- regional directors - </a:t>
            </a:r>
          </a:p>
          <a:p>
            <a:pPr marL="585216" lvl="1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Brian Foster</a:t>
            </a:r>
          </a:p>
          <a:p>
            <a:pPr marL="585216" lvl="1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Harry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Weertz</a:t>
            </a:r>
            <a:endParaRPr lang="en-US" altLang="ja-JP" sz="12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585216" lvl="1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Akira Yamamoto</a:t>
            </a:r>
          </a:p>
          <a:p>
            <a:pPr marL="585216" lvl="1" indent="0">
              <a:buNone/>
            </a:pPr>
            <a:endParaRPr lang="en-US" altLang="ja-JP" sz="1200" dirty="0">
              <a:solidFill>
                <a:srgbClr val="3E8EA9"/>
              </a:solidFill>
              <a:latin typeface="Helvetica"/>
              <a:cs typeface="Helvetica"/>
            </a:endParaRPr>
          </a:p>
          <a:p>
            <a:pPr marL="585216" lvl="1" indent="0">
              <a:buNone/>
            </a:pPr>
            <a:r>
              <a:rPr lang="en-US" altLang="ja-JP" sz="1200" dirty="0">
                <a:latin typeface="Helvetica"/>
                <a:cs typeface="Helvetica"/>
              </a:rPr>
              <a:t>- concept reps -</a:t>
            </a:r>
          </a:p>
          <a:p>
            <a:pPr marL="585216" lvl="1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Ties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Behnke</a:t>
            </a:r>
            <a:endParaRPr lang="en-US" altLang="ja-JP" sz="12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585216" lvl="1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Andy White</a:t>
            </a:r>
          </a:p>
          <a:p>
            <a:pPr marL="585216" lvl="1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Frank Simon</a:t>
            </a:r>
          </a:p>
          <a:p>
            <a:endParaRPr lang="en-US" altLang="ja-JP" sz="1400" dirty="0" err="1" smtClean="0">
              <a:solidFill>
                <a:srgbClr val="3E8EA9"/>
              </a:solidFill>
              <a:latin typeface="Helvetica"/>
              <a:cs typeface="Helvetica"/>
            </a:endParaRPr>
          </a:p>
        </p:txBody>
      </p:sp>
      <p:sp>
        <p:nvSpPr>
          <p:cNvPr id="15" name="コンテンツ プレースホルダー 7"/>
          <p:cNvSpPr txBox="1">
            <a:spLocks/>
          </p:cNvSpPr>
          <p:nvPr/>
        </p:nvSpPr>
        <p:spPr>
          <a:xfrm>
            <a:off x="4283968" y="1916832"/>
            <a:ext cx="4392488" cy="4032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Tx/>
              <a:buSzPct val="65000"/>
              <a:buFont typeface="Wingdings" charset="2"/>
              <a:buChar char="n"/>
              <a:defRPr kumimoji="1" sz="2400" b="0" i="0" kern="120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ＭＳ ゴシック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Tx/>
              <a:buSzPct val="80000"/>
              <a:buFont typeface="Wingdings" charset="2"/>
              <a:buChar char="l"/>
              <a:defRPr kumimoji="1" sz="2200" b="0" i="0" kern="1200">
                <a:solidFill>
                  <a:srgbClr val="800000"/>
                </a:solidFill>
                <a:latin typeface="+mj-ea"/>
                <a:ea typeface="+mj-ea"/>
                <a:cs typeface="ＭＳ ゴシック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Tx/>
              <a:buSzPct val="95000"/>
              <a:buFont typeface="Arial"/>
              <a:buChar char="•"/>
              <a:defRPr kumimoji="1" sz="2000" b="0" i="0" kern="1200">
                <a:solidFill>
                  <a:schemeClr val="bg1"/>
                </a:solidFill>
                <a:latin typeface="+mj-ea"/>
                <a:ea typeface="+mj-ea"/>
                <a:cs typeface="ＭＳ Ｐゴシック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Tx/>
              <a:buSzPct val="100000"/>
              <a:buFont typeface="Wingdings 3"/>
              <a:buChar char=""/>
              <a:defRPr kumimoji="1" sz="1800" b="0" i="0" kern="1200">
                <a:solidFill>
                  <a:schemeClr val="bg1"/>
                </a:solidFill>
                <a:latin typeface="+mj-ea"/>
                <a:ea typeface="+mj-ea"/>
                <a:cs typeface="ＭＳ Ｐゴシック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Tx/>
              <a:buFont typeface="Wingdings 2"/>
              <a:buChar char=""/>
              <a:defRPr kumimoji="1" sz="1600" b="0" i="0" kern="1200">
                <a:solidFill>
                  <a:schemeClr val="bg1"/>
                </a:solidFill>
                <a:latin typeface="+mj-ea"/>
                <a:ea typeface="+mj-ea"/>
                <a:cs typeface="ＭＳ Ｐゴシック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" charset="2"/>
              <a:buNone/>
            </a:pPr>
            <a:endParaRPr lang="en-US" altLang="ja-JP" sz="1600" dirty="0" smtClean="0">
              <a:solidFill>
                <a:srgbClr val="3E8EA9"/>
              </a:solidFill>
              <a:latin typeface="Helvetica"/>
              <a:cs typeface="Helvetica"/>
            </a:endParaRPr>
          </a:p>
          <a:p>
            <a:pPr marL="585216" lvl="1" indent="0">
              <a:buNone/>
            </a:pPr>
            <a:r>
              <a:rPr lang="en-US" altLang="ja-JP" sz="1200" dirty="0">
                <a:latin typeface="Helvetica"/>
                <a:cs typeface="Helvetica"/>
              </a:rPr>
              <a:t>- Physics and Detector regional reps etc. </a:t>
            </a:r>
          </a:p>
          <a:p>
            <a:pPr marL="585216" lvl="1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Dmitri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Denisov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(North America)</a:t>
            </a:r>
          </a:p>
          <a:p>
            <a:pPr marL="585216" lvl="1" indent="0">
              <a:buNone/>
            </a:pP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Fuan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Fuster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   (Europe)</a:t>
            </a:r>
          </a:p>
          <a:p>
            <a:pPr marL="585216" lvl="1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Keisuke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Fujii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  (Asia)</a:t>
            </a:r>
          </a:p>
          <a:p>
            <a:pPr marL="585216" lvl="1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Philip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Roloff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(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CLICdp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)</a:t>
            </a:r>
          </a:p>
          <a:p>
            <a:pPr marL="585216" lvl="1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Maxim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Titov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(IEEE,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Det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RDs)</a:t>
            </a:r>
          </a:p>
          <a:p>
            <a:pPr marL="585216" lvl="1" indent="0">
              <a:buNone/>
            </a:pPr>
            <a:endParaRPr lang="en-US" altLang="ja-JP" sz="12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585216" lvl="1" indent="0">
              <a:buNone/>
            </a:pPr>
            <a:r>
              <a:rPr lang="en-US" altLang="ja-JP" sz="1200" dirty="0">
                <a:latin typeface="Helvetica"/>
                <a:cs typeface="Helvetica"/>
              </a:rPr>
              <a:t>- Theorists - </a:t>
            </a:r>
          </a:p>
          <a:p>
            <a:pPr marL="585216" lvl="1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Michael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Peskin</a:t>
            </a:r>
            <a:endParaRPr lang="en-US" altLang="ja-JP" sz="12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585216" lvl="1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Christophe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Grojean</a:t>
            </a:r>
            <a:endParaRPr lang="en-US" altLang="ja-JP" sz="12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585216" lvl="1" indent="0">
              <a:buNone/>
            </a:pPr>
            <a:endParaRPr lang="en-US" altLang="ja-JP" sz="1200" dirty="0">
              <a:latin typeface="Helvetica"/>
              <a:cs typeface="Helvetica"/>
            </a:endParaRPr>
          </a:p>
          <a:p>
            <a:pPr marL="585216" lvl="1" indent="0">
              <a:buNone/>
            </a:pPr>
            <a:r>
              <a:rPr lang="en-US" altLang="ja-JP" sz="1200" dirty="0">
                <a:latin typeface="Helvetica"/>
                <a:cs typeface="Helvetica"/>
              </a:rPr>
              <a:t>-accelerator - </a:t>
            </a:r>
          </a:p>
          <a:p>
            <a:pPr marL="585216" lvl="1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Kaoru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Yokoya</a:t>
            </a:r>
            <a:endParaRPr lang="en-US" altLang="ja-JP" sz="12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585216" lvl="1" indent="0">
              <a:buNone/>
            </a:pP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Michizono</a:t>
            </a:r>
            <a:endParaRPr lang="en-US" altLang="ja-JP" sz="12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585216" lvl="1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Nick Walker</a:t>
            </a:r>
          </a:p>
          <a:p>
            <a:pPr marL="585216" lvl="1" indent="0">
              <a:buNone/>
            </a:pPr>
            <a:r>
              <a:rPr lang="en-US" altLang="en-US" sz="1200" dirty="0" err="1" smtClean="0">
                <a:solidFill>
                  <a:srgbClr val="000000"/>
                </a:solidFill>
                <a:latin typeface="Helvetica"/>
                <a:cs typeface="Helvetica"/>
              </a:rPr>
              <a:t>J</a:t>
            </a:r>
            <a:r>
              <a:rPr lang="en-US" altLang="ja-JP" sz="1200" dirty="0" err="1" smtClean="0">
                <a:solidFill>
                  <a:srgbClr val="000000"/>
                </a:solidFill>
                <a:latin typeface="Helvetica"/>
                <a:cs typeface="Helvetica"/>
              </a:rPr>
              <a:t>ie</a:t>
            </a:r>
            <a:r>
              <a:rPr lang="en-US" altLang="ja-JP" sz="12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Gao</a:t>
            </a:r>
            <a:endParaRPr lang="en-US" altLang="ja-JP" sz="1200" dirty="0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US" altLang="ja-JP" sz="1600" dirty="0" err="1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499992" y="692696"/>
            <a:ext cx="3138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http://lcws2016.sgk.iwate-u.ac.jp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91366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35896" y="116632"/>
            <a:ext cx="4834880" cy="762000"/>
          </a:xfrm>
        </p:spPr>
        <p:txBody>
          <a:bodyPr/>
          <a:lstStyle/>
          <a:p>
            <a:r>
              <a:rPr kumimoji="1" lang="en-US" altLang="ja-JP" dirty="0" smtClean="0">
                <a:latin typeface="Helvetica"/>
                <a:cs typeface="Helvetica"/>
              </a:rPr>
              <a:t>LCWS</a:t>
            </a:r>
            <a:r>
              <a:rPr lang="en-US" altLang="en-US" dirty="0" smtClean="0">
                <a:latin typeface="Helvetica"/>
                <a:cs typeface="Helvetica"/>
              </a:rPr>
              <a:t>2016</a:t>
            </a:r>
            <a:endParaRPr kumimoji="1" lang="ja-JP" altLang="en-US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27</a:t>
            </a:fld>
            <a:endParaRPr lang="en-US" altLang="ja-JP" dirty="0"/>
          </a:p>
        </p:txBody>
      </p:sp>
      <p:sp>
        <p:nvSpPr>
          <p:cNvPr id="14" name="コンテンツ プレースホルダー 7"/>
          <p:cNvSpPr>
            <a:spLocks noGrp="1"/>
          </p:cNvSpPr>
          <p:nvPr>
            <p:ph idx="1"/>
          </p:nvPr>
        </p:nvSpPr>
        <p:spPr>
          <a:xfrm>
            <a:off x="1403648" y="764704"/>
            <a:ext cx="4392488" cy="5832648"/>
          </a:xfrm>
        </p:spPr>
        <p:txBody>
          <a:bodyPr>
            <a:noAutofit/>
          </a:bodyPr>
          <a:lstStyle/>
          <a:p>
            <a:pPr marL="905256" lvl="2" indent="0">
              <a:buNone/>
            </a:pPr>
            <a:endParaRPr lang="en-US" altLang="ja-JP" sz="1400" dirty="0">
              <a:latin typeface="Helvetica"/>
              <a:cs typeface="Helvetica"/>
            </a:endParaRPr>
          </a:p>
          <a:p>
            <a:pPr marL="137160" indent="0">
              <a:buNone/>
            </a:pPr>
            <a:r>
              <a:rPr lang="en-US" altLang="ja-JP" sz="1800" dirty="0" smtClean="0">
                <a:solidFill>
                  <a:srgbClr val="3E8EA9"/>
                </a:solidFill>
                <a:latin typeface="Helvetica"/>
                <a:cs typeface="Helvetica"/>
              </a:rPr>
              <a:t>International Advisory Committee</a:t>
            </a:r>
          </a:p>
          <a:p>
            <a:pPr marL="137160" indent="0">
              <a:buNone/>
            </a:pPr>
            <a:r>
              <a:rPr lang="ja-JP" altLang="ja-JP" sz="1800" dirty="0" smtClean="0">
                <a:solidFill>
                  <a:srgbClr val="3E8EA9"/>
                </a:solidFill>
                <a:latin typeface="Helvetica"/>
                <a:cs typeface="Helvetica"/>
              </a:rPr>
              <a:t>(</a:t>
            </a:r>
            <a:r>
              <a:rPr lang="en-US" altLang="ja-JP" sz="1800" dirty="0" smtClean="0">
                <a:solidFill>
                  <a:srgbClr val="3E8EA9"/>
                </a:solidFill>
                <a:latin typeface="Helvetica"/>
                <a:cs typeface="Helvetica"/>
              </a:rPr>
              <a:t>symbolic</a:t>
            </a:r>
            <a:r>
              <a:rPr lang="ja-JP" altLang="en-US" sz="1800" dirty="0" smtClean="0">
                <a:solidFill>
                  <a:srgbClr val="3E8EA9"/>
                </a:solidFill>
                <a:latin typeface="Helvetica"/>
                <a:cs typeface="Helvetica"/>
              </a:rPr>
              <a:t> </a:t>
            </a:r>
            <a:r>
              <a:rPr lang="en-US" altLang="ja-JP" sz="1800" dirty="0" smtClean="0">
                <a:solidFill>
                  <a:srgbClr val="3E8EA9"/>
                </a:solidFill>
                <a:latin typeface="Helvetica"/>
                <a:cs typeface="Helvetica"/>
              </a:rPr>
              <a:t>list</a:t>
            </a:r>
            <a:r>
              <a:rPr lang="ja-JP" altLang="en-US" sz="1800" dirty="0" smtClean="0">
                <a:solidFill>
                  <a:srgbClr val="3E8EA9"/>
                </a:solidFill>
                <a:latin typeface="Helvetica"/>
                <a:cs typeface="Helvetica"/>
              </a:rPr>
              <a:t> </a:t>
            </a:r>
            <a:r>
              <a:rPr lang="ja-JP" altLang="ja-JP" sz="1800" dirty="0" smtClean="0">
                <a:solidFill>
                  <a:srgbClr val="3E8EA9"/>
                </a:solidFill>
                <a:latin typeface="Helvetica"/>
                <a:cs typeface="Helvetica"/>
              </a:rPr>
              <a:t>s</a:t>
            </a:r>
            <a:r>
              <a:rPr lang="en-US" altLang="ja-JP" sz="1800" dirty="0" err="1" smtClean="0">
                <a:solidFill>
                  <a:srgbClr val="3E8EA9"/>
                </a:solidFill>
                <a:latin typeface="Helvetica"/>
                <a:cs typeface="Helvetica"/>
              </a:rPr>
              <a:t>howing</a:t>
            </a:r>
            <a:r>
              <a:rPr lang="ja-JP" altLang="en-US" sz="1800" dirty="0" smtClean="0">
                <a:solidFill>
                  <a:srgbClr val="3E8EA9"/>
                </a:solidFill>
                <a:latin typeface="Helvetica"/>
                <a:cs typeface="Helvetica"/>
              </a:rPr>
              <a:t> </a:t>
            </a:r>
            <a:r>
              <a:rPr lang="en-US" altLang="ja-JP" sz="1800" dirty="0" smtClean="0">
                <a:solidFill>
                  <a:srgbClr val="3E8EA9"/>
                </a:solidFill>
                <a:latin typeface="Helvetica"/>
                <a:cs typeface="Helvetica"/>
              </a:rPr>
              <a:t>support)</a:t>
            </a:r>
          </a:p>
          <a:p>
            <a:pPr marL="137160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Marcel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Demarteau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(ANL)</a:t>
            </a:r>
          </a:p>
          <a:p>
            <a:pPr marL="137160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Francois Le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Diberder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(IN2P3)</a:t>
            </a:r>
          </a:p>
          <a:p>
            <a:pPr marL="137160" indent="0">
              <a:buNone/>
            </a:pP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Yuaning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.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Gao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(Tsinghua University)</a:t>
            </a:r>
          </a:p>
          <a:p>
            <a:pPr marL="137160" indent="0">
              <a:buNone/>
            </a:pP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Dinakar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Kanjilai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(IUAC)</a:t>
            </a:r>
          </a:p>
          <a:p>
            <a:pPr marL="137160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Eckhart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Elsen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(CERN)</a:t>
            </a:r>
          </a:p>
          <a:p>
            <a:pPr marL="137160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Wei-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Shu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.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Hou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(National Taiwan University)</a:t>
            </a:r>
          </a:p>
          <a:p>
            <a:pPr marL="137160" indent="0">
              <a:buNone/>
            </a:pP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Halina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Abramowicz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(ECFA)</a:t>
            </a:r>
          </a:p>
          <a:p>
            <a:pPr marL="137160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Andy Lankford (UC Irvine</a:t>
            </a:r>
            <a:r>
              <a:rPr lang="en-US" altLang="ja-JP" sz="1200" dirty="0" smtClean="0">
                <a:solidFill>
                  <a:srgbClr val="000000"/>
                </a:solidFill>
                <a:latin typeface="Helvetica"/>
                <a:cs typeface="Helvetica"/>
              </a:rPr>
              <a:t>)</a:t>
            </a:r>
          </a:p>
          <a:p>
            <a:pPr marL="137160" indent="0">
              <a:buNone/>
            </a:pPr>
            <a:r>
              <a:rPr lang="en-US" altLang="ja-JP" sz="1200" dirty="0" smtClean="0">
                <a:solidFill>
                  <a:srgbClr val="000000"/>
                </a:solidFill>
                <a:latin typeface="Helvetica"/>
                <a:cs typeface="Helvetica"/>
              </a:rPr>
              <a:t>David MacFarlane 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(SLAC</a:t>
            </a:r>
            <a:r>
              <a:rPr lang="en-US" altLang="ja-JP" sz="1200" dirty="0" smtClean="0">
                <a:solidFill>
                  <a:srgbClr val="000000"/>
                </a:solidFill>
                <a:latin typeface="Helvetica"/>
                <a:cs typeface="Helvetica"/>
              </a:rPr>
              <a:t>)</a:t>
            </a:r>
          </a:p>
          <a:p>
            <a:pPr marL="137160" indent="0">
              <a:buNone/>
            </a:pPr>
            <a:r>
              <a:rPr lang="en-US" altLang="ja-JP" sz="1200" dirty="0" smtClean="0">
                <a:solidFill>
                  <a:srgbClr val="000000"/>
                </a:solidFill>
                <a:latin typeface="Helvetica"/>
                <a:cs typeface="Helvetica"/>
              </a:rPr>
              <a:t>Victor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Matveev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(JINR</a:t>
            </a:r>
            <a:r>
              <a:rPr lang="en-US" altLang="ja-JP" sz="1200" dirty="0" smtClean="0">
                <a:solidFill>
                  <a:srgbClr val="000000"/>
                </a:solidFill>
                <a:latin typeface="Helvetica"/>
                <a:cs typeface="Helvetica"/>
              </a:rPr>
              <a:t>)</a:t>
            </a:r>
            <a:endParaRPr lang="en-US" altLang="ja-JP" sz="12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137160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Joachim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Mnich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(DESY, ICFA)</a:t>
            </a:r>
          </a:p>
          <a:p>
            <a:pPr marL="137160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Hugh Montgomery (Jefferson Laboratory)</a:t>
            </a:r>
          </a:p>
          <a:p>
            <a:pPr marL="137160" indent="0">
              <a:buNone/>
            </a:pP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Mitsuaki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Nozaki (JSPS, KEK)</a:t>
            </a:r>
          </a:p>
          <a:p>
            <a:pPr marL="137160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Yasuhiro Okada (KEK)</a:t>
            </a:r>
          </a:p>
          <a:p>
            <a:pPr marL="137160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Ritchie Patterson (Cornell University)</a:t>
            </a:r>
          </a:p>
          <a:p>
            <a:pPr marL="137160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Lenny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Rivkin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(PSI)</a:t>
            </a:r>
          </a:p>
          <a:p>
            <a:pPr marL="137160" indent="0">
              <a:buNone/>
            </a:pP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Masa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Yamauchi (KEK)</a:t>
            </a:r>
          </a:p>
          <a:p>
            <a:pPr marL="137160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Geoffrey Taylor (University of Melbourne)</a:t>
            </a:r>
          </a:p>
          <a:p>
            <a:pPr marL="137160" indent="0">
              <a:buNone/>
            </a:pP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Yifang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Wang (IHEP Beijing)</a:t>
            </a:r>
          </a:p>
          <a:p>
            <a:pPr marL="137160" indent="0">
              <a:buNone/>
            </a:pP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Sachio </a:t>
            </a:r>
            <a:r>
              <a:rPr lang="en-US" altLang="ja-JP" sz="1200" dirty="0" err="1">
                <a:solidFill>
                  <a:srgbClr val="000000"/>
                </a:solidFill>
                <a:latin typeface="Helvetica"/>
                <a:cs typeface="Helvetica"/>
              </a:rPr>
              <a:t>Komamiya</a:t>
            </a:r>
            <a:r>
              <a:rPr lang="en-US" altLang="ja-JP" sz="1200" dirty="0">
                <a:solidFill>
                  <a:srgbClr val="000000"/>
                </a:solidFill>
                <a:latin typeface="Helvetica"/>
                <a:cs typeface="Helvetica"/>
              </a:rPr>
              <a:t> (University of Tokyo)</a:t>
            </a:r>
          </a:p>
          <a:p>
            <a:endParaRPr lang="en-US" altLang="ja-JP" sz="1400" dirty="0" err="1" smtClean="0">
              <a:solidFill>
                <a:srgbClr val="3E8EA9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34823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35896" y="116632"/>
            <a:ext cx="4834880" cy="762000"/>
          </a:xfrm>
        </p:spPr>
        <p:txBody>
          <a:bodyPr/>
          <a:lstStyle/>
          <a:p>
            <a:r>
              <a:rPr kumimoji="1" lang="en-US" altLang="ja-JP" dirty="0" smtClean="0">
                <a:latin typeface="Helvetica"/>
                <a:cs typeface="Helvetica"/>
              </a:rPr>
              <a:t>LC</a:t>
            </a:r>
            <a:r>
              <a:rPr kumimoji="1" lang="ja-JP" altLang="en-US" dirty="0" smtClean="0">
                <a:latin typeface="Helvetica"/>
                <a:cs typeface="Helvetica"/>
              </a:rPr>
              <a:t> </a:t>
            </a:r>
            <a:r>
              <a:rPr kumimoji="1" lang="en-US" altLang="ja-JP" dirty="0" smtClean="0">
                <a:latin typeface="Helvetica"/>
                <a:cs typeface="Helvetica"/>
              </a:rPr>
              <a:t>Workshops</a:t>
            </a:r>
            <a:endParaRPr kumimoji="1" lang="ja-JP" altLang="en-US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28</a:t>
            </a:fld>
            <a:endParaRPr lang="en-US" altLang="ja-JP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1340768"/>
            <a:ext cx="7772400" cy="43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360363" indent="-360363" eaLnBrk="1" fontAlgn="base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ja-JP" sz="1800" dirty="0" smtClean="0">
                <a:solidFill>
                  <a:srgbClr val="008000"/>
                </a:solidFill>
                <a:latin typeface="Helvetica"/>
                <a:cs typeface="Helvetica"/>
              </a:rPr>
              <a:t>2010 Mar 26-30, IHEP, Beijing, China</a:t>
            </a:r>
          </a:p>
          <a:p>
            <a:pPr marL="360363" indent="-360363" eaLnBrk="1" fontAlgn="base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ja-JP" altLang="ja-JP" sz="1800" dirty="0" smtClean="0">
                <a:solidFill>
                  <a:srgbClr val="800000"/>
                </a:solidFill>
                <a:latin typeface="Helvetica"/>
                <a:cs typeface="Helvetica"/>
              </a:rPr>
              <a:t> </a:t>
            </a:r>
            <a:r>
              <a:rPr kumimoji="0" lang="ja-JP" altLang="en-US" sz="1800" dirty="0" smtClean="0">
                <a:solidFill>
                  <a:srgbClr val="800000"/>
                </a:solidFill>
                <a:latin typeface="Helvetica"/>
                <a:cs typeface="Helvetica"/>
              </a:rPr>
              <a:t>    </a:t>
            </a:r>
            <a:r>
              <a:rPr kumimoji="0" lang="en-US" altLang="ja-JP" sz="1600" dirty="0" smtClean="0">
                <a:solidFill>
                  <a:srgbClr val="3366FF"/>
                </a:solidFill>
                <a:latin typeface="Helvetica"/>
                <a:cs typeface="Helvetica"/>
              </a:rPr>
              <a:t>2011 Mar 19-23, Eugene, Oregon, USA</a:t>
            </a:r>
          </a:p>
          <a:p>
            <a:pPr marL="360363" indent="-360363" eaLnBrk="1" fontAlgn="base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ja-JP" sz="1800" dirty="0" smtClean="0">
                <a:solidFill>
                  <a:srgbClr val="C60E23"/>
                </a:solidFill>
                <a:latin typeface="Helvetica"/>
                <a:cs typeface="Helvetica"/>
              </a:rPr>
              <a:t>2011 Sep 26-30, Granada, Spain</a:t>
            </a:r>
          </a:p>
          <a:p>
            <a:pPr marL="360363" indent="-360363" eaLnBrk="1" fontAlgn="base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ja-JP" sz="1800" dirty="0" smtClean="0">
                <a:solidFill>
                  <a:srgbClr val="FF0000"/>
                </a:solidFill>
                <a:latin typeface="Helvetica"/>
                <a:cs typeface="Helvetica"/>
              </a:rPr>
              <a:t>     </a:t>
            </a:r>
            <a:r>
              <a:rPr kumimoji="0" lang="en-US" altLang="ja-JP" sz="1600" dirty="0" smtClean="0">
                <a:solidFill>
                  <a:srgbClr val="008000"/>
                </a:solidFill>
                <a:latin typeface="Helvetica"/>
                <a:cs typeface="Helvetica"/>
              </a:rPr>
              <a:t>2012 Apr 23-27, </a:t>
            </a:r>
            <a:r>
              <a:rPr kumimoji="0" lang="en-US" altLang="ja-JP" sz="1600" dirty="0" err="1" smtClean="0">
                <a:solidFill>
                  <a:srgbClr val="008000"/>
                </a:solidFill>
                <a:latin typeface="Helvetica"/>
                <a:cs typeface="Helvetica"/>
              </a:rPr>
              <a:t>Daegu</a:t>
            </a:r>
            <a:r>
              <a:rPr kumimoji="0" lang="en-US" altLang="ja-JP" sz="1600" dirty="0" smtClean="0">
                <a:solidFill>
                  <a:srgbClr val="008000"/>
                </a:solidFill>
                <a:latin typeface="Helvetica"/>
                <a:cs typeface="Helvetica"/>
              </a:rPr>
              <a:t>, Korea</a:t>
            </a:r>
          </a:p>
          <a:p>
            <a:pPr marL="360363" indent="-360363" eaLnBrk="1" fontAlgn="base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ja-JP" sz="1800" dirty="0" smtClean="0">
                <a:solidFill>
                  <a:srgbClr val="0000FF"/>
                </a:solidFill>
                <a:latin typeface="Helvetica"/>
                <a:cs typeface="Helvetica"/>
              </a:rPr>
              <a:t>2012 Oct 22-26, Albuquerque, Texas, USA</a:t>
            </a:r>
          </a:p>
          <a:p>
            <a:pPr marL="360363" indent="-360363" eaLnBrk="1" fontAlgn="base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ja-JP" sz="1800" dirty="0" smtClean="0">
                <a:solidFill>
                  <a:srgbClr val="C60E23"/>
                </a:solidFill>
                <a:latin typeface="Helvetica"/>
                <a:cs typeface="Helvetica"/>
              </a:rPr>
              <a:t>     2013 </a:t>
            </a:r>
            <a:r>
              <a:rPr kumimoji="0" lang="en-US" altLang="ja-JP" sz="1600" dirty="0" smtClean="0">
                <a:solidFill>
                  <a:srgbClr val="C60E23"/>
                </a:solidFill>
                <a:latin typeface="Helvetica"/>
                <a:cs typeface="Helvetica"/>
              </a:rPr>
              <a:t>May 27-31, DESY, Germany</a:t>
            </a:r>
          </a:p>
          <a:p>
            <a:pPr marL="360363" indent="-360363" eaLnBrk="1" fontAlgn="base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ja-JP" sz="1800" dirty="0" smtClean="0">
                <a:solidFill>
                  <a:srgbClr val="008000"/>
                </a:solidFill>
                <a:latin typeface="Helvetica"/>
                <a:cs typeface="Helvetica"/>
              </a:rPr>
              <a:t>2013 Nov 11-15, Tokyo U., Japan</a:t>
            </a:r>
          </a:p>
          <a:p>
            <a:pPr marL="360363" indent="-360363" eaLnBrk="1" fontAlgn="base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ja-JP" sz="1800" dirty="0" smtClean="0">
                <a:solidFill>
                  <a:srgbClr val="008000"/>
                </a:solidFill>
                <a:latin typeface="Helvetica"/>
                <a:cs typeface="Helvetica"/>
              </a:rPr>
              <a:t>     </a:t>
            </a:r>
            <a:r>
              <a:rPr kumimoji="0" lang="en-US" altLang="ja-JP" sz="1800" dirty="0" smtClean="0">
                <a:solidFill>
                  <a:srgbClr val="0000FF"/>
                </a:solidFill>
                <a:latin typeface="Helvetica"/>
                <a:cs typeface="Helvetica"/>
              </a:rPr>
              <a:t>2014</a:t>
            </a:r>
            <a:r>
              <a:rPr kumimoji="0" lang="en-US" altLang="ja-JP" sz="1800" dirty="0" smtClean="0">
                <a:solidFill>
                  <a:srgbClr val="008000"/>
                </a:solidFill>
                <a:latin typeface="Helvetica"/>
                <a:cs typeface="Helvetica"/>
              </a:rPr>
              <a:t> </a:t>
            </a:r>
            <a:r>
              <a:rPr kumimoji="0" lang="en-US" altLang="ja-JP" sz="1600" dirty="0" smtClean="0">
                <a:solidFill>
                  <a:srgbClr val="0000FF"/>
                </a:solidFill>
                <a:latin typeface="Helvetica"/>
                <a:cs typeface="Helvetica"/>
              </a:rPr>
              <a:t>May 12-16, </a:t>
            </a:r>
            <a:r>
              <a:rPr kumimoji="0" lang="en-US" altLang="ja-JP" sz="1600" dirty="0" err="1" smtClean="0">
                <a:solidFill>
                  <a:srgbClr val="0000FF"/>
                </a:solidFill>
                <a:latin typeface="Helvetica"/>
                <a:cs typeface="Helvetica"/>
              </a:rPr>
              <a:t>Fermilab</a:t>
            </a:r>
            <a:r>
              <a:rPr kumimoji="0" lang="en-US" altLang="ja-JP" sz="1600" dirty="0" smtClean="0">
                <a:solidFill>
                  <a:srgbClr val="0000FF"/>
                </a:solidFill>
                <a:latin typeface="Helvetica"/>
                <a:cs typeface="Helvetica"/>
              </a:rPr>
              <a:t>, USA</a:t>
            </a:r>
          </a:p>
          <a:p>
            <a:pPr marL="360363" indent="-360363" eaLnBrk="1" fontAlgn="base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ja-JP" sz="1800" dirty="0" smtClean="0">
                <a:solidFill>
                  <a:srgbClr val="C60E23"/>
                </a:solidFill>
                <a:latin typeface="Helvetica"/>
                <a:cs typeface="Helvetica"/>
              </a:rPr>
              <a:t>2014 Oct 6-10, Belgrade, Serbia</a:t>
            </a:r>
          </a:p>
          <a:p>
            <a:pPr marL="360363" indent="-360363" eaLnBrk="1" fontAlgn="base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ja-JP" sz="1800" dirty="0" smtClean="0">
                <a:solidFill>
                  <a:srgbClr val="C60E23"/>
                </a:solidFill>
                <a:latin typeface="Helvetica"/>
                <a:cs typeface="Helvetica"/>
              </a:rPr>
              <a:t>   </a:t>
            </a:r>
            <a:r>
              <a:rPr kumimoji="0" lang="en-US" altLang="ja-JP" sz="1600" dirty="0" smtClean="0">
                <a:solidFill>
                  <a:srgbClr val="C60E23"/>
                </a:solidFill>
                <a:latin typeface="Helvetica"/>
                <a:cs typeface="Helvetica"/>
              </a:rPr>
              <a:t>  </a:t>
            </a:r>
            <a:r>
              <a:rPr kumimoji="0" lang="en-US" altLang="ja-JP" sz="1600" dirty="0" smtClean="0">
                <a:solidFill>
                  <a:srgbClr val="008000"/>
                </a:solidFill>
                <a:latin typeface="Helvetica"/>
                <a:cs typeface="Helvetica"/>
              </a:rPr>
              <a:t>2015</a:t>
            </a:r>
            <a:r>
              <a:rPr kumimoji="0" lang="en-US" altLang="ja-JP" sz="1600" dirty="0" smtClean="0">
                <a:solidFill>
                  <a:srgbClr val="C60E23"/>
                </a:solidFill>
                <a:latin typeface="Helvetica"/>
                <a:cs typeface="Helvetica"/>
              </a:rPr>
              <a:t> </a:t>
            </a:r>
            <a:r>
              <a:rPr kumimoji="0" lang="en-US" altLang="ja-JP" sz="1600" dirty="0" smtClean="0">
                <a:solidFill>
                  <a:srgbClr val="008000"/>
                </a:solidFill>
                <a:latin typeface="Helvetica"/>
                <a:cs typeface="Helvetica"/>
              </a:rPr>
              <a:t>Apr 20-24, KEK/Tokyo, Japan</a:t>
            </a:r>
            <a:r>
              <a:rPr kumimoji="0" lang="ja-JP" altLang="en-US" sz="1600" dirty="0" smtClean="0">
                <a:solidFill>
                  <a:srgbClr val="008000"/>
                </a:solidFill>
                <a:latin typeface="Helvetica"/>
                <a:cs typeface="Helvetica"/>
              </a:rPr>
              <a:t> </a:t>
            </a:r>
            <a:r>
              <a:rPr kumimoji="0" lang="en-US" altLang="ja-JP" sz="1600" dirty="0" smtClean="0">
                <a:solidFill>
                  <a:srgbClr val="008000"/>
                </a:solidFill>
                <a:latin typeface="Helvetica"/>
                <a:cs typeface="Helvetica"/>
              </a:rPr>
              <a:t>(omnibus)</a:t>
            </a:r>
          </a:p>
          <a:p>
            <a:pPr marL="360363" indent="-360363" eaLnBrk="1" fontAlgn="base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ja-JP" sz="1800" dirty="0" smtClean="0">
                <a:solidFill>
                  <a:srgbClr val="0000FF"/>
                </a:solidFill>
                <a:latin typeface="Helvetica"/>
                <a:cs typeface="Helvetica"/>
              </a:rPr>
              <a:t>2015 Nov 2-6, Whistler, Canada</a:t>
            </a:r>
          </a:p>
          <a:p>
            <a:pPr marL="360363" indent="-360363" eaLnBrk="1" fontAlgn="base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ja-JP" sz="1800" dirty="0" smtClean="0">
                <a:solidFill>
                  <a:srgbClr val="0000FF"/>
                </a:solidFill>
                <a:latin typeface="Helvetica"/>
                <a:cs typeface="Helvetica"/>
              </a:rPr>
              <a:t>     </a:t>
            </a:r>
            <a:r>
              <a:rPr kumimoji="0" lang="en-US" altLang="ja-JP" sz="1600" dirty="0" smtClean="0">
                <a:solidFill>
                  <a:srgbClr val="E10734"/>
                </a:solidFill>
                <a:latin typeface="Helvetica"/>
                <a:cs typeface="Helvetica"/>
              </a:rPr>
              <a:t>2016 </a:t>
            </a:r>
            <a:r>
              <a:rPr kumimoji="0" lang="en-US" altLang="ja-JP" sz="1600" dirty="0" smtClean="0">
                <a:solidFill>
                  <a:srgbClr val="C60E23"/>
                </a:solidFill>
                <a:latin typeface="Helvetica"/>
                <a:cs typeface="Helvetica"/>
              </a:rPr>
              <a:t>Jun 1-5, Santander, Spain (omnibus)</a:t>
            </a:r>
          </a:p>
          <a:p>
            <a:pPr marL="360363" indent="-360363" eaLnBrk="1" fontAlgn="base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ja-JP" altLang="ja-JP" sz="1800" dirty="0" smtClean="0">
                <a:solidFill>
                  <a:srgbClr val="008000"/>
                </a:solidFill>
                <a:latin typeface="Helvetica"/>
                <a:cs typeface="Helvetica"/>
              </a:rPr>
              <a:t>2</a:t>
            </a:r>
            <a:r>
              <a:rPr kumimoji="0" lang="en-US" altLang="ja-JP" sz="1800" dirty="0" smtClean="0">
                <a:solidFill>
                  <a:srgbClr val="008000"/>
                </a:solidFill>
                <a:latin typeface="Helvetica"/>
                <a:cs typeface="Helvetica"/>
              </a:rPr>
              <a:t>016</a:t>
            </a:r>
            <a:r>
              <a:rPr kumimoji="0" lang="ja-JP" altLang="en-US" sz="1800" dirty="0" smtClean="0">
                <a:solidFill>
                  <a:srgbClr val="008000"/>
                </a:solidFill>
                <a:latin typeface="Helvetica"/>
                <a:cs typeface="Helvetica"/>
              </a:rPr>
              <a:t> </a:t>
            </a:r>
            <a:r>
              <a:rPr kumimoji="0" lang="en-US" altLang="ja-JP" sz="1800" dirty="0" smtClean="0">
                <a:solidFill>
                  <a:srgbClr val="008000"/>
                </a:solidFill>
                <a:latin typeface="Helvetica"/>
                <a:cs typeface="Helvetica"/>
              </a:rPr>
              <a:t>Dec</a:t>
            </a:r>
            <a:r>
              <a:rPr kumimoji="0" lang="ja-JP" altLang="en-US" sz="1800" dirty="0" smtClean="0">
                <a:solidFill>
                  <a:srgbClr val="008000"/>
                </a:solidFill>
                <a:latin typeface="Helvetica"/>
                <a:cs typeface="Helvetica"/>
              </a:rPr>
              <a:t> </a:t>
            </a:r>
            <a:r>
              <a:rPr kumimoji="0" lang="en-US" altLang="ja-JP" sz="1800" dirty="0" smtClean="0">
                <a:solidFill>
                  <a:srgbClr val="008000"/>
                </a:solidFill>
                <a:latin typeface="Helvetica"/>
                <a:cs typeface="Helvetica"/>
              </a:rPr>
              <a:t>5-9,</a:t>
            </a:r>
            <a:r>
              <a:rPr kumimoji="0" lang="ja-JP" altLang="en-US" sz="1800" dirty="0" smtClean="0">
                <a:solidFill>
                  <a:srgbClr val="008000"/>
                </a:solidFill>
                <a:latin typeface="Helvetica"/>
                <a:cs typeface="Helvetica"/>
              </a:rPr>
              <a:t> </a:t>
            </a:r>
            <a:r>
              <a:rPr kumimoji="0" lang="en-US" altLang="ja-JP" sz="1800" dirty="0" smtClean="0">
                <a:solidFill>
                  <a:srgbClr val="008000"/>
                </a:solidFill>
                <a:latin typeface="Helvetica"/>
                <a:cs typeface="Helvetica"/>
              </a:rPr>
              <a:t>Morioka,</a:t>
            </a:r>
            <a:r>
              <a:rPr kumimoji="0" lang="ja-JP" altLang="en-US" sz="1800" dirty="0" smtClean="0">
                <a:solidFill>
                  <a:srgbClr val="008000"/>
                </a:solidFill>
                <a:latin typeface="Helvetica"/>
                <a:cs typeface="Helvetica"/>
              </a:rPr>
              <a:t> </a:t>
            </a:r>
            <a:r>
              <a:rPr kumimoji="0" lang="en-US" altLang="ja-JP" sz="1800" dirty="0" smtClean="0">
                <a:solidFill>
                  <a:srgbClr val="008000"/>
                </a:solidFill>
                <a:latin typeface="Helvetica"/>
                <a:cs typeface="Helvetica"/>
              </a:rPr>
              <a:t>Japan</a:t>
            </a:r>
          </a:p>
          <a:p>
            <a:pPr marL="360363" indent="-360363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ja-JP" sz="1800" dirty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kumimoji="0" lang="en-US" altLang="ja-JP" sz="1800" dirty="0" smtClean="0">
                <a:solidFill>
                  <a:srgbClr val="0000FF"/>
                </a:solidFill>
                <a:latin typeface="Helvetica"/>
                <a:cs typeface="Helvetica"/>
              </a:rPr>
              <a:t>    </a:t>
            </a:r>
            <a:r>
              <a:rPr kumimoji="0" lang="en-US" altLang="ja-JP" sz="1600" dirty="0" smtClean="0">
                <a:solidFill>
                  <a:srgbClr val="0000FF"/>
                </a:solidFill>
                <a:latin typeface="Helvetica"/>
                <a:cs typeface="Helvetica"/>
              </a:rPr>
              <a:t>2017 spring, </a:t>
            </a:r>
            <a:r>
              <a:rPr kumimoji="0" lang="en-US" altLang="ja-JP" sz="1600" dirty="0" smtClean="0">
                <a:solidFill>
                  <a:srgbClr val="3366FF"/>
                </a:solidFill>
                <a:latin typeface="Helvetica"/>
                <a:cs typeface="Helvetica"/>
              </a:rPr>
              <a:t>Regional LC workshop (omnibus) in North America (?)</a:t>
            </a:r>
          </a:p>
          <a:p>
            <a:pPr marL="360363" indent="-360363" eaLnBrk="1" fontAlgn="base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ja-JP" sz="1800" dirty="0" smtClean="0">
                <a:solidFill>
                  <a:srgbClr val="FF0000"/>
                </a:solidFill>
                <a:latin typeface="Helvetica"/>
                <a:cs typeface="Helvetica"/>
              </a:rPr>
              <a:t>     </a:t>
            </a:r>
          </a:p>
          <a:p>
            <a:pPr marL="360363" indent="-360363" eaLnBrk="1" fontAlgn="base" hangingPunct="1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ja-JP" sz="1800" dirty="0" smtClean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5724128" y="2060848"/>
            <a:ext cx="310787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n-US" altLang="ja-JP" sz="1800" dirty="0" smtClean="0">
                <a:solidFill>
                  <a:srgbClr val="000000"/>
                </a:solidFill>
              </a:rPr>
              <a:t>Not indented: LCWS (fall)</a:t>
            </a:r>
          </a:p>
          <a:p>
            <a:pPr>
              <a:defRPr/>
            </a:pPr>
            <a:r>
              <a:rPr lang="en-US" altLang="ja-JP" sz="1600" dirty="0" smtClean="0">
                <a:solidFill>
                  <a:srgbClr val="000000"/>
                </a:solidFill>
              </a:rPr>
              <a:t>     Indented: regional (spring)</a:t>
            </a:r>
          </a:p>
          <a:p>
            <a:pPr>
              <a:defRPr/>
            </a:pPr>
            <a:endParaRPr lang="en-US" altLang="ja-JP" sz="1600" dirty="0" smtClean="0"/>
          </a:p>
          <a:p>
            <a:pPr>
              <a:defRPr/>
            </a:pPr>
            <a:r>
              <a:rPr lang="en-US" altLang="ja-JP" sz="1800" dirty="0" smtClean="0">
                <a:solidFill>
                  <a:schemeClr val="bg1"/>
                </a:solidFill>
              </a:rPr>
              <a:t>Rotated over:</a:t>
            </a:r>
          </a:p>
          <a:p>
            <a:pPr>
              <a:defRPr/>
            </a:pPr>
            <a:r>
              <a:rPr lang="en-US" altLang="ja-JP" sz="1600" dirty="0" smtClean="0">
                <a:solidFill>
                  <a:srgbClr val="FF0000"/>
                </a:solidFill>
              </a:rPr>
              <a:t> Red: Europe</a:t>
            </a:r>
          </a:p>
          <a:p>
            <a:pPr>
              <a:defRPr/>
            </a:pPr>
            <a:r>
              <a:rPr lang="en-US" altLang="ja-JP" sz="1600" dirty="0" smtClean="0">
                <a:solidFill>
                  <a:srgbClr val="008000"/>
                </a:solidFill>
              </a:rPr>
              <a:t> Green: Asia</a:t>
            </a:r>
          </a:p>
          <a:p>
            <a:pPr>
              <a:defRPr/>
            </a:pPr>
            <a:r>
              <a:rPr lang="en-US" altLang="ja-JP" sz="1600" dirty="0" smtClean="0">
                <a:solidFill>
                  <a:srgbClr val="0000FF"/>
                </a:solidFill>
              </a:rPr>
              <a:t> Blue</a:t>
            </a:r>
            <a:r>
              <a:rPr lang="en-US" altLang="ja-JP" sz="1600" dirty="0">
                <a:solidFill>
                  <a:srgbClr val="0000FF"/>
                </a:solidFill>
              </a:rPr>
              <a:t>: </a:t>
            </a:r>
            <a:r>
              <a:rPr lang="en-US" altLang="ja-JP" sz="1600" dirty="0" smtClean="0">
                <a:solidFill>
                  <a:srgbClr val="0000FF"/>
                </a:solidFill>
              </a:rPr>
              <a:t>Americas</a:t>
            </a:r>
            <a:endParaRPr lang="en-US" altLang="ja-JP" sz="1600" dirty="0" smtClean="0">
              <a:solidFill>
                <a:srgbClr val="008000"/>
              </a:solidFill>
            </a:endParaRPr>
          </a:p>
          <a:p>
            <a:pPr>
              <a:defRPr/>
            </a:pPr>
            <a:endParaRPr lang="en-US" altLang="ja-JP" sz="1600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altLang="ja-JP" sz="1600" dirty="0" smtClean="0">
                <a:solidFill>
                  <a:srgbClr val="000000"/>
                </a:solidFill>
              </a:rPr>
              <a:t>Recently, regional ones are ‘omnibus’</a:t>
            </a:r>
            <a:endParaRPr lang="ja-JP" alt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65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62000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81264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Overall, a good level of activities are maintained for the physics and detector efforts</a:t>
            </a:r>
          </a:p>
          <a:p>
            <a:endParaRPr kumimoji="1" lang="en-US" altLang="ja-JP" sz="2000" dirty="0" smtClean="0"/>
          </a:p>
          <a:p>
            <a:r>
              <a:rPr lang="en-US" altLang="ja-JP" sz="2000" dirty="0" smtClean="0"/>
              <a:t>ILD has re-organized and membership is increasing, but funding is decreasing at an alarming rate</a:t>
            </a:r>
          </a:p>
          <a:p>
            <a:endParaRPr lang="en-US" altLang="ja-JP" sz="2000" dirty="0" smtClean="0"/>
          </a:p>
          <a:p>
            <a:r>
              <a:rPr kumimoji="1" lang="en-US" altLang="ja-JP" sz="2000" dirty="0" smtClean="0"/>
              <a:t>Situation with </a:t>
            </a:r>
            <a:r>
              <a:rPr kumimoji="1" lang="en-US" altLang="ja-JP" sz="2000" dirty="0" err="1" smtClean="0"/>
              <a:t>SiD</a:t>
            </a:r>
            <a:r>
              <a:rPr kumimoji="1" lang="en-US" altLang="ja-JP" sz="2000" dirty="0" smtClean="0"/>
              <a:t> is quite serious due to lack of funding</a:t>
            </a:r>
          </a:p>
          <a:p>
            <a:endParaRPr kumimoji="1" lang="en-US" altLang="ja-JP" sz="2000" dirty="0" smtClean="0"/>
          </a:p>
          <a:p>
            <a:r>
              <a:rPr lang="en-US" altLang="ja-JP" sz="2000" dirty="0" smtClean="0"/>
              <a:t>The preparation for LCWS2016 is progressing well, but the success will depend on strong supports of major labs</a:t>
            </a:r>
          </a:p>
          <a:p>
            <a:endParaRPr kumimoji="1" lang="en-US" altLang="ja-JP" sz="2000" dirty="0"/>
          </a:p>
          <a:p>
            <a:r>
              <a:rPr lang="en-US" altLang="ja-JP" sz="2000" dirty="0" smtClean="0"/>
              <a:t>There is uncertainty for the next spring LC workshop 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29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485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9872" y="19596"/>
            <a:ext cx="5266928" cy="762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X750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@Santander </a:t>
            </a:r>
            <a:r>
              <a:rPr lang="en-US" altLang="ja-JP" sz="2000" dirty="0" smtClean="0"/>
              <a:t>(June, 2016)</a:t>
            </a:r>
            <a:endParaRPr kumimoji="1"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592" y="908720"/>
            <a:ext cx="3754760" cy="158417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kumimoji="1" lang="en-US" altLang="ja-JP" sz="2000" dirty="0" smtClean="0">
                <a:latin typeface="Helvetica"/>
                <a:cs typeface="Helvetica"/>
              </a:rPr>
              <a:t>ATLAS: </a:t>
            </a:r>
          </a:p>
          <a:p>
            <a:pPr marL="137160" indent="0">
              <a:buNone/>
            </a:pPr>
            <a:r>
              <a:rPr kumimoji="1" lang="en-US" altLang="ja-JP" sz="1800" dirty="0" smtClean="0">
                <a:latin typeface="Helvetica"/>
                <a:cs typeface="Helvetica"/>
              </a:rPr>
              <a:t>13 </a:t>
            </a:r>
            <a:r>
              <a:rPr kumimoji="1" lang="en-US" altLang="ja-JP" sz="1800" dirty="0" err="1" smtClean="0">
                <a:latin typeface="Helvetica"/>
                <a:cs typeface="Helvetica"/>
              </a:rPr>
              <a:t>TeV</a:t>
            </a:r>
            <a:r>
              <a:rPr kumimoji="1" lang="en-US" altLang="ja-JP" sz="1800" dirty="0" smtClean="0">
                <a:latin typeface="Helvetica"/>
                <a:cs typeface="Helvetica"/>
              </a:rPr>
              <a:t> data, spin-0 </a:t>
            </a:r>
          </a:p>
          <a:p>
            <a:pPr marL="137160" indent="0">
              <a:buNone/>
            </a:pPr>
            <a:r>
              <a:rPr kumimoji="1" lang="en-US" altLang="ja-JP" sz="1800" dirty="0" smtClean="0">
                <a:latin typeface="Helvetica"/>
                <a:cs typeface="Helvetica"/>
              </a:rPr>
              <a:t>2.0</a:t>
            </a:r>
            <a:r>
              <a:rPr kumimoji="1" lang="en-US" altLang="ja-JP" sz="1800" dirty="0" smtClean="0">
                <a:latin typeface="Symbol" charset="2"/>
                <a:cs typeface="Symbol" charset="2"/>
              </a:rPr>
              <a:t>s</a:t>
            </a:r>
            <a:r>
              <a:rPr kumimoji="1" lang="en-US" altLang="ja-JP" sz="1800" dirty="0" smtClean="0">
                <a:latin typeface="Helvetica"/>
                <a:cs typeface="Helvetica"/>
              </a:rPr>
              <a:t> (global) 3.9</a:t>
            </a:r>
            <a:r>
              <a:rPr kumimoji="1" lang="en-US" altLang="ja-JP" sz="1800" dirty="0" smtClean="0">
                <a:latin typeface="Symbol" charset="2"/>
                <a:cs typeface="Symbol" charset="2"/>
              </a:rPr>
              <a:t>s</a:t>
            </a:r>
            <a:r>
              <a:rPr kumimoji="1" lang="en-US" altLang="ja-JP" sz="1800" dirty="0" smtClean="0">
                <a:latin typeface="Helvetica"/>
                <a:cs typeface="Helvetica"/>
              </a:rPr>
              <a:t> (local) </a:t>
            </a:r>
          </a:p>
          <a:p>
            <a:pPr marL="137160" indent="0">
              <a:buNone/>
            </a:pPr>
            <a:r>
              <a:rPr lang="en-US" altLang="ja-JP" sz="1800" dirty="0" smtClean="0">
                <a:latin typeface="Helvetica"/>
                <a:cs typeface="Helvetica"/>
              </a:rPr>
              <a:t>C</a:t>
            </a:r>
            <a:r>
              <a:rPr lang="ja-JP" altLang="ja-JP" sz="1800" dirty="0" smtClean="0">
                <a:latin typeface="Helvetica"/>
                <a:cs typeface="Helvetica"/>
              </a:rPr>
              <a:t>o</a:t>
            </a:r>
            <a:r>
              <a:rPr lang="en-US" altLang="ja-JP" sz="1800" dirty="0" err="1" smtClean="0">
                <a:latin typeface="Helvetica"/>
                <a:cs typeface="Helvetica"/>
              </a:rPr>
              <a:t>nsistent</a:t>
            </a:r>
            <a:r>
              <a:rPr lang="en-US" altLang="ja-JP" sz="1800" dirty="0" smtClean="0">
                <a:latin typeface="Helvetica"/>
                <a:cs typeface="Helvetica"/>
              </a:rPr>
              <a:t> with 8 </a:t>
            </a:r>
            <a:r>
              <a:rPr lang="en-US" altLang="ja-JP" sz="1800" dirty="0" err="1" smtClean="0">
                <a:latin typeface="Helvetica"/>
                <a:cs typeface="Helvetica"/>
              </a:rPr>
              <a:t>TeV</a:t>
            </a:r>
            <a:r>
              <a:rPr lang="en-US" altLang="ja-JP" sz="1800" dirty="0" smtClean="0">
                <a:latin typeface="Helvetica"/>
                <a:cs typeface="Helvetica"/>
              </a:rPr>
              <a:t> at 1.2</a:t>
            </a:r>
            <a:r>
              <a:rPr lang="en-US" altLang="ja-JP" sz="1800" dirty="0" smtClean="0">
                <a:latin typeface="Symbol" charset="2"/>
                <a:cs typeface="Symbol" charset="2"/>
              </a:rPr>
              <a:t>s</a:t>
            </a:r>
            <a:endParaRPr kumimoji="1" lang="ja-JP" altLang="en-US" sz="1800" dirty="0">
              <a:latin typeface="Symbol" charset="2"/>
              <a:cs typeface="Symbol" charset="2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pic>
        <p:nvPicPr>
          <p:cNvPr id="5" name="図 4" descr="X750-ATLA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3279953" cy="3357389"/>
          </a:xfrm>
          <a:prstGeom prst="rect">
            <a:avLst/>
          </a:prstGeom>
        </p:spPr>
      </p:pic>
      <p:pic>
        <p:nvPicPr>
          <p:cNvPr id="6" name="図 5" descr="X750-CM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92288"/>
            <a:ext cx="3098455" cy="3284984"/>
          </a:xfrm>
          <a:prstGeom prst="rect">
            <a:avLst/>
          </a:prstGeom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076056" y="1052736"/>
            <a:ext cx="3754760" cy="1224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Tx/>
              <a:buSzPct val="65000"/>
              <a:buFont typeface="Wingdings" charset="2"/>
              <a:buChar char="n"/>
              <a:defRPr kumimoji="1" sz="2400" b="0" i="0" kern="120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ＭＳ ゴシック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Tx/>
              <a:buSzPct val="80000"/>
              <a:buFont typeface="Wingdings" charset="2"/>
              <a:buChar char="l"/>
              <a:defRPr kumimoji="1" sz="2200" b="0" i="0" kern="1200">
                <a:solidFill>
                  <a:srgbClr val="800000"/>
                </a:solidFill>
                <a:latin typeface="+mj-ea"/>
                <a:ea typeface="+mj-ea"/>
                <a:cs typeface="ＭＳ ゴシック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Tx/>
              <a:buSzPct val="95000"/>
              <a:buFont typeface="Arial"/>
              <a:buChar char="•"/>
              <a:defRPr kumimoji="1" sz="2000" b="0" i="0" kern="1200">
                <a:solidFill>
                  <a:schemeClr val="bg1"/>
                </a:solidFill>
                <a:latin typeface="+mj-ea"/>
                <a:ea typeface="+mj-ea"/>
                <a:cs typeface="ＭＳ Ｐゴシック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Tx/>
              <a:buSzPct val="100000"/>
              <a:buFont typeface="Wingdings 3"/>
              <a:buChar char=""/>
              <a:defRPr kumimoji="1" sz="1800" b="0" i="0" kern="1200">
                <a:solidFill>
                  <a:schemeClr val="bg1"/>
                </a:solidFill>
                <a:latin typeface="+mj-ea"/>
                <a:ea typeface="+mj-ea"/>
                <a:cs typeface="ＭＳ Ｐゴシック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Tx/>
              <a:buFont typeface="Wingdings 2"/>
              <a:buChar char=""/>
              <a:defRPr kumimoji="1" sz="1600" b="0" i="0" kern="1200">
                <a:solidFill>
                  <a:schemeClr val="bg1"/>
                </a:solidFill>
                <a:latin typeface="+mj-ea"/>
                <a:ea typeface="+mj-ea"/>
                <a:cs typeface="ＭＳ Ｐゴシック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" charset="2"/>
              <a:buNone/>
            </a:pPr>
            <a:r>
              <a:rPr lang="en-US" altLang="ja-JP" sz="2000" dirty="0" smtClean="0">
                <a:latin typeface="Helvetica"/>
                <a:cs typeface="Helvetica"/>
              </a:rPr>
              <a:t>CMS: </a:t>
            </a:r>
          </a:p>
          <a:p>
            <a:pPr marL="137160" indent="0">
              <a:buFont typeface="Wingdings" charset="2"/>
              <a:buNone/>
            </a:pPr>
            <a:r>
              <a:rPr lang="en-US" altLang="ja-JP" sz="1800" dirty="0" smtClean="0">
                <a:latin typeface="Helvetica"/>
                <a:cs typeface="Helvetica"/>
              </a:rPr>
              <a:t>13/8 </a:t>
            </a:r>
            <a:r>
              <a:rPr lang="en-US" altLang="ja-JP" sz="1800" dirty="0" err="1" smtClean="0">
                <a:latin typeface="Helvetica"/>
                <a:cs typeface="Helvetica"/>
              </a:rPr>
              <a:t>TeV</a:t>
            </a:r>
            <a:r>
              <a:rPr lang="en-US" altLang="ja-JP" sz="1800" dirty="0" smtClean="0">
                <a:latin typeface="Helvetica"/>
                <a:cs typeface="Helvetica"/>
              </a:rPr>
              <a:t> data, spin-0</a:t>
            </a:r>
          </a:p>
          <a:p>
            <a:pPr marL="137160" indent="0">
              <a:buFont typeface="Wingdings" charset="2"/>
              <a:buNone/>
            </a:pPr>
            <a:r>
              <a:rPr lang="en-US" altLang="ja-JP" sz="1800" dirty="0" smtClean="0">
                <a:latin typeface="Helvetica"/>
                <a:cs typeface="Helvetica"/>
              </a:rPr>
              <a:t>3.4</a:t>
            </a:r>
            <a:r>
              <a:rPr lang="en-US" altLang="ja-JP" sz="1800" dirty="0" smtClean="0">
                <a:latin typeface="Symbol" charset="2"/>
                <a:cs typeface="Symbol" charset="2"/>
              </a:rPr>
              <a:t>s</a:t>
            </a:r>
            <a:r>
              <a:rPr lang="en-US" altLang="ja-JP" sz="1800" dirty="0" smtClean="0">
                <a:latin typeface="Helvetica"/>
                <a:cs typeface="Helvetica"/>
              </a:rPr>
              <a:t> (local at 750 </a:t>
            </a:r>
            <a:r>
              <a:rPr lang="en-US" altLang="ja-JP" sz="1800" dirty="0" err="1" smtClean="0">
                <a:latin typeface="Helvetica"/>
                <a:cs typeface="Helvetica"/>
              </a:rPr>
              <a:t>GeVl</a:t>
            </a:r>
            <a:r>
              <a:rPr lang="en-US" altLang="ja-JP" sz="1800" dirty="0" smtClean="0">
                <a:latin typeface="Helvetica"/>
                <a:cs typeface="Helvetica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9577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9872" y="19596"/>
            <a:ext cx="5266928" cy="762000"/>
          </a:xfrm>
        </p:spPr>
        <p:txBody>
          <a:bodyPr/>
          <a:lstStyle/>
          <a:p>
            <a:r>
              <a:rPr kumimoji="1" lang="en-US" altLang="ja-JP" dirty="0" smtClean="0"/>
              <a:t>X750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@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ICHEP2016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43608" y="1340768"/>
            <a:ext cx="3754760" cy="10081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kumimoji="1" lang="en-US" altLang="ja-JP" sz="2000" dirty="0" smtClean="0">
                <a:latin typeface="Helvetica"/>
                <a:cs typeface="Helvetica"/>
              </a:rPr>
              <a:t>ATLAS: </a:t>
            </a:r>
          </a:p>
          <a:p>
            <a:pPr marL="137160" indent="0">
              <a:buNone/>
            </a:pPr>
            <a:r>
              <a:rPr kumimoji="1" lang="en-US" altLang="ja-JP" sz="2000" dirty="0" smtClean="0">
                <a:latin typeface="Helvetica"/>
                <a:cs typeface="Helvetica"/>
              </a:rPr>
              <a:t>2016 only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148064" y="1268760"/>
            <a:ext cx="3754760" cy="1224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Tx/>
              <a:buSzPct val="65000"/>
              <a:buFont typeface="Wingdings" charset="2"/>
              <a:buChar char="n"/>
              <a:defRPr kumimoji="1" sz="2400" b="0" i="0" kern="120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cs typeface="ＭＳ ゴシック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Tx/>
              <a:buSzPct val="80000"/>
              <a:buFont typeface="Wingdings" charset="2"/>
              <a:buChar char="l"/>
              <a:defRPr kumimoji="1" sz="2200" b="0" i="0" kern="1200">
                <a:solidFill>
                  <a:srgbClr val="800000"/>
                </a:solidFill>
                <a:latin typeface="+mj-ea"/>
                <a:ea typeface="+mj-ea"/>
                <a:cs typeface="ＭＳ ゴシック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Tx/>
              <a:buSzPct val="95000"/>
              <a:buFont typeface="Arial"/>
              <a:buChar char="•"/>
              <a:defRPr kumimoji="1" sz="2000" b="0" i="0" kern="1200">
                <a:solidFill>
                  <a:schemeClr val="bg1"/>
                </a:solidFill>
                <a:latin typeface="+mj-ea"/>
                <a:ea typeface="+mj-ea"/>
                <a:cs typeface="ＭＳ Ｐゴシック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Tx/>
              <a:buSzPct val="100000"/>
              <a:buFont typeface="Wingdings 3"/>
              <a:buChar char=""/>
              <a:defRPr kumimoji="1" sz="1800" b="0" i="0" kern="1200">
                <a:solidFill>
                  <a:schemeClr val="bg1"/>
                </a:solidFill>
                <a:latin typeface="+mj-ea"/>
                <a:ea typeface="+mj-ea"/>
                <a:cs typeface="ＭＳ Ｐゴシック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Tx/>
              <a:buFont typeface="Wingdings 2"/>
              <a:buChar char=""/>
              <a:defRPr kumimoji="1" sz="1600" b="0" i="0" kern="1200">
                <a:solidFill>
                  <a:schemeClr val="bg1"/>
                </a:solidFill>
                <a:latin typeface="+mj-ea"/>
                <a:ea typeface="+mj-ea"/>
                <a:cs typeface="ＭＳ Ｐゴシック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" charset="2"/>
              <a:buNone/>
            </a:pPr>
            <a:r>
              <a:rPr lang="en-US" altLang="ja-JP" sz="2000" dirty="0" smtClean="0">
                <a:latin typeface="Helvetica"/>
                <a:cs typeface="Helvetica"/>
              </a:rPr>
              <a:t>CMS:</a:t>
            </a:r>
          </a:p>
          <a:p>
            <a:pPr marL="137160" indent="0">
              <a:buFont typeface="Wingdings" charset="2"/>
              <a:buNone/>
            </a:pPr>
            <a:r>
              <a:rPr lang="en-US" altLang="ja-JP" sz="2000" dirty="0" smtClean="0">
                <a:latin typeface="Helvetica"/>
                <a:cs typeface="Helvetica"/>
              </a:rPr>
              <a:t>2016 only </a:t>
            </a:r>
          </a:p>
        </p:txBody>
      </p:sp>
      <p:pic>
        <p:nvPicPr>
          <p:cNvPr id="7" name="図 6" descr="X750-2016-ATLA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4320480" cy="4025230"/>
          </a:xfrm>
          <a:prstGeom prst="rect">
            <a:avLst/>
          </a:prstGeom>
        </p:spPr>
      </p:pic>
      <p:pic>
        <p:nvPicPr>
          <p:cNvPr id="10" name="図 9" descr="X750-2016-CM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82" y="2348880"/>
            <a:ext cx="4251018" cy="331236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788024" y="6309320"/>
            <a:ext cx="346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significant signals </a:t>
            </a:r>
            <a:r>
              <a:rPr kumimoji="1" lang="is-IS" altLang="ja-JP" dirty="0" smtClean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680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7864" y="0"/>
            <a:ext cx="5194920" cy="762000"/>
          </a:xfrm>
        </p:spPr>
        <p:txBody>
          <a:bodyPr/>
          <a:lstStyle/>
          <a:p>
            <a:r>
              <a:rPr kumimoji="1" lang="en-US" altLang="ja-JP" dirty="0" smtClean="0"/>
              <a:t>X750 and LC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548680"/>
            <a:ext cx="7704856" cy="2880320"/>
          </a:xfrm>
        </p:spPr>
        <p:txBody>
          <a:bodyPr>
            <a:normAutofit/>
          </a:bodyPr>
          <a:lstStyle/>
          <a:p>
            <a:pPr marL="905256" lvl="2" indent="0">
              <a:buNone/>
            </a:pPr>
            <a:endParaRPr lang="en-US" altLang="ja-JP" sz="1800" dirty="0"/>
          </a:p>
          <a:p>
            <a:r>
              <a:rPr lang="en-US" altLang="ja-JP" sz="2000" dirty="0" smtClean="0"/>
              <a:t>It is an excellent exercise opportunity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for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LC</a:t>
            </a:r>
          </a:p>
          <a:p>
            <a:pPr lvl="1"/>
            <a:r>
              <a:rPr lang="en-US" altLang="ja-JP" sz="1800" dirty="0" smtClean="0"/>
              <a:t>Response to LHC results at higher energy</a:t>
            </a:r>
          </a:p>
          <a:p>
            <a:pPr lvl="1"/>
            <a:r>
              <a:rPr lang="ja-JP" altLang="ja-JP" sz="1800" dirty="0" smtClean="0"/>
              <a:t>I</a:t>
            </a:r>
            <a:r>
              <a:rPr lang="en-US" altLang="ja-JP" sz="1800" dirty="0" err="1" smtClean="0"/>
              <a:t>ntensive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discussions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at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Santander</a:t>
            </a:r>
          </a:p>
          <a:p>
            <a:pPr lvl="1"/>
            <a:r>
              <a:rPr lang="en-US" altLang="ja-JP" sz="1800" dirty="0" smtClean="0"/>
              <a:t>LCC Physics WG produced a document:</a:t>
            </a:r>
          </a:p>
          <a:p>
            <a:pPr marL="585216" lvl="1" indent="0">
              <a:buNone/>
            </a:pPr>
            <a:endParaRPr lang="en-US" altLang="ja-JP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pic>
        <p:nvPicPr>
          <p:cNvPr id="5" name="図 4" descr="750-archiv-frontp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92896"/>
            <a:ext cx="6226042" cy="43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6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1840" y="74712"/>
            <a:ext cx="6012160" cy="76200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ILC500 Precision Measurements</a:t>
            </a:r>
            <a:endParaRPr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3608" y="5517232"/>
            <a:ext cx="725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90"/>
                </a:solidFill>
              </a:rPr>
              <a:t>ILC500 (H20 running scenario) can distinguish variety of new physics</a:t>
            </a:r>
            <a:r>
              <a:rPr kumimoji="1" lang="ja-JP" altLang="en-US" sz="1800" dirty="0" smtClean="0">
                <a:solidFill>
                  <a:srgbClr val="000090"/>
                </a:solidFill>
              </a:rPr>
              <a:t> </a:t>
            </a:r>
            <a:endParaRPr kumimoji="1" lang="en-US" altLang="ja-JP" sz="1800" dirty="0" smtClean="0">
              <a:solidFill>
                <a:srgbClr val="000090"/>
              </a:solidFill>
            </a:endParaRPr>
          </a:p>
          <a:p>
            <a:r>
              <a:rPr lang="en-US" altLang="ja-JP" sz="1800" dirty="0">
                <a:solidFill>
                  <a:srgbClr val="000090"/>
                </a:solidFill>
              </a:rPr>
              <a:t>t</a:t>
            </a:r>
            <a:r>
              <a:rPr lang="en-US" altLang="ja-JP" sz="1800" dirty="0" smtClean="0">
                <a:solidFill>
                  <a:srgbClr val="000090"/>
                </a:solidFill>
              </a:rPr>
              <a:t>hat</a:t>
            </a:r>
            <a:r>
              <a:rPr lang="ja-JP" altLang="en-US" sz="1800" dirty="0" smtClean="0">
                <a:solidFill>
                  <a:srgbClr val="000090"/>
                </a:solidFill>
              </a:rPr>
              <a:t> </a:t>
            </a:r>
            <a:r>
              <a:rPr lang="en-US" altLang="ja-JP" sz="1800" dirty="0" smtClean="0">
                <a:solidFill>
                  <a:srgbClr val="000090"/>
                </a:solidFill>
              </a:rPr>
              <a:t>may</a:t>
            </a:r>
            <a:r>
              <a:rPr lang="ja-JP" altLang="en-US" sz="1800" dirty="0" smtClean="0">
                <a:solidFill>
                  <a:srgbClr val="000090"/>
                </a:solidFill>
              </a:rPr>
              <a:t> </a:t>
            </a:r>
            <a:r>
              <a:rPr lang="en-US" altLang="ja-JP" sz="1800" dirty="0" smtClean="0">
                <a:solidFill>
                  <a:srgbClr val="000090"/>
                </a:solidFill>
              </a:rPr>
              <a:t>be behind X750</a:t>
            </a:r>
            <a:endParaRPr kumimoji="1" lang="ja-JP" altLang="en-US" sz="1800" dirty="0">
              <a:solidFill>
                <a:srgbClr val="000090"/>
              </a:solidFill>
            </a:endParaRPr>
          </a:p>
        </p:txBody>
      </p:sp>
      <p:pic>
        <p:nvPicPr>
          <p:cNvPr id="9" name="図 8" descr="X750-ILC50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5544616" cy="414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0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84984" y="0"/>
            <a:ext cx="6059016" cy="762000"/>
          </a:xfrm>
        </p:spPr>
        <p:txBody>
          <a:bodyPr/>
          <a:lstStyle/>
          <a:p>
            <a:r>
              <a:rPr kumimoji="1" lang="en-US" altLang="ja-JP" dirty="0" smtClean="0"/>
              <a:t>X750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Production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LC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487888"/>
          </a:xfrm>
        </p:spPr>
        <p:txBody>
          <a:bodyPr/>
          <a:lstStyle/>
          <a:p>
            <a:pPr marL="137160" indent="0">
              <a:buNone/>
            </a:pPr>
            <a:r>
              <a:rPr lang="en-US" altLang="ja-JP" dirty="0" smtClean="0">
                <a:latin typeface="Helvetica"/>
                <a:cs typeface="Helvetica"/>
              </a:rPr>
              <a:t>Possible ways 1 </a:t>
            </a:r>
            <a:r>
              <a:rPr lang="en-US" altLang="ja-JP" dirty="0" err="1" smtClean="0">
                <a:latin typeface="Helvetica"/>
                <a:cs typeface="Helvetica"/>
              </a:rPr>
              <a:t>TeV</a:t>
            </a:r>
            <a:r>
              <a:rPr lang="en-US" altLang="ja-JP" dirty="0" smtClean="0">
                <a:latin typeface="Helvetica"/>
                <a:cs typeface="Helvetica"/>
              </a:rPr>
              <a:t> ILC or CLIC can produce X750</a:t>
            </a:r>
          </a:p>
          <a:p>
            <a:endParaRPr lang="en-US" altLang="ja-JP" dirty="0">
              <a:latin typeface="Helvetica"/>
              <a:cs typeface="Helvetica"/>
            </a:endParaRPr>
          </a:p>
          <a:p>
            <a:r>
              <a:rPr lang="en-US" altLang="ja-JP" dirty="0" smtClean="0">
                <a:latin typeface="Symbol" charset="2"/>
                <a:cs typeface="Symbol" charset="2"/>
              </a:rPr>
              <a:t>g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g</a:t>
            </a:r>
            <a:r>
              <a:rPr kumimoji="1" lang="en-US" altLang="ja-JP" dirty="0" smtClean="0"/>
              <a:t>→</a:t>
            </a:r>
            <a:r>
              <a:rPr kumimoji="1" lang="en-US" altLang="ja-JP" dirty="0" smtClean="0">
                <a:latin typeface="Helvetica"/>
                <a:cs typeface="Helvetica"/>
              </a:rPr>
              <a:t>X750</a:t>
            </a:r>
            <a:endParaRPr lang="en-US" altLang="ja-JP" dirty="0" smtClean="0">
              <a:latin typeface="Helvetica"/>
              <a:cs typeface="Helvetica"/>
            </a:endParaRPr>
          </a:p>
          <a:p>
            <a:pPr lvl="1"/>
            <a:r>
              <a:rPr lang="en-US" altLang="ja-JP" sz="2000" dirty="0">
                <a:latin typeface="Helvetica"/>
                <a:cs typeface="Helvetica"/>
              </a:rPr>
              <a:t>g</a:t>
            </a:r>
            <a:r>
              <a:rPr lang="en-US" altLang="ja-JP" sz="2000" dirty="0" smtClean="0">
                <a:latin typeface="Helvetica"/>
                <a:cs typeface="Helvetica"/>
              </a:rPr>
              <a:t>amma-gamma collider option</a:t>
            </a:r>
          </a:p>
          <a:p>
            <a:pPr lvl="1"/>
            <a:r>
              <a:rPr lang="en-US" altLang="ja-JP" sz="2000" dirty="0" smtClean="0">
                <a:latin typeface="Helvetica"/>
                <a:cs typeface="Helvetica"/>
              </a:rPr>
              <a:t>Almost guaranteed production</a:t>
            </a:r>
            <a:endParaRPr kumimoji="1" lang="en-US" altLang="ja-JP" dirty="0" smtClean="0">
              <a:latin typeface="Helvetica"/>
              <a:cs typeface="Helvetica"/>
            </a:endParaRPr>
          </a:p>
          <a:p>
            <a:r>
              <a:rPr lang="en-US" altLang="ja-JP" dirty="0" err="1">
                <a:latin typeface="Helvetica"/>
                <a:cs typeface="Helvetica"/>
              </a:rPr>
              <a:t>e</a:t>
            </a:r>
            <a:r>
              <a:rPr lang="en-US" altLang="ja-JP" dirty="0" err="1" smtClean="0">
                <a:latin typeface="Helvetica"/>
                <a:cs typeface="Helvetica"/>
              </a:rPr>
              <a:t>+e</a:t>
            </a:r>
            <a:r>
              <a:rPr lang="en-US" altLang="ja-JP" dirty="0" smtClean="0">
                <a:latin typeface="Helvetica"/>
                <a:cs typeface="Helvetica"/>
              </a:rPr>
              <a:t>- → X750 </a:t>
            </a:r>
            <a:r>
              <a:rPr lang="en-US" altLang="ja-JP" dirty="0" smtClean="0">
                <a:latin typeface="Symbol" charset="2"/>
                <a:cs typeface="Symbol" charset="2"/>
              </a:rPr>
              <a:t>g</a:t>
            </a:r>
          </a:p>
          <a:p>
            <a:pPr lvl="1"/>
            <a:r>
              <a:rPr lang="en-US" altLang="ja-JP" sz="2000" dirty="0" smtClean="0">
                <a:latin typeface="Helvetica"/>
                <a:cs typeface="Helvetica"/>
              </a:rPr>
              <a:t>X750-</a:t>
            </a:r>
            <a:r>
              <a:rPr lang="en-US" altLang="ja-JP" sz="2000" dirty="0" smtClean="0">
                <a:latin typeface="Symbol" charset="2"/>
                <a:cs typeface="Symbol" charset="2"/>
              </a:rPr>
              <a:t>gg</a:t>
            </a:r>
            <a:r>
              <a:rPr lang="en-US" altLang="ja-JP" sz="2000" dirty="0" smtClean="0">
                <a:latin typeface="Helvetica"/>
                <a:cs typeface="Helvetica"/>
              </a:rPr>
              <a:t> vertex should exist</a:t>
            </a:r>
          </a:p>
          <a:p>
            <a:pPr lvl="1"/>
            <a:r>
              <a:rPr lang="en-US" altLang="ja-JP" sz="2000" dirty="0" smtClean="0">
                <a:latin typeface="Helvetica"/>
                <a:cs typeface="Helvetica"/>
              </a:rPr>
              <a:t>Production rate has uncertainty</a:t>
            </a:r>
            <a:endParaRPr lang="en-US" altLang="ja-JP" sz="2000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4446246" cy="951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円/楕円 5"/>
          <p:cNvSpPr/>
          <p:nvPr/>
        </p:nvSpPr>
        <p:spPr>
          <a:xfrm>
            <a:off x="3275856" y="4653136"/>
            <a:ext cx="576064" cy="720080"/>
          </a:xfrm>
          <a:prstGeom prst="ellipse">
            <a:avLst/>
          </a:prstGeom>
          <a:noFill/>
          <a:ln w="190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5589240"/>
            <a:ext cx="747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No concrete proposal is</a:t>
            </a:r>
            <a:r>
              <a:rPr kumimoji="1" lang="ja-JP" altLang="en-US" sz="1800" dirty="0" smtClean="0"/>
              <a:t> </a:t>
            </a:r>
            <a:r>
              <a:rPr kumimoji="1" lang="en-US" altLang="ja-JP" sz="1800" dirty="0" smtClean="0"/>
              <a:t>advocated for actual upgrade/option scenarios.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3265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7864" y="0"/>
            <a:ext cx="5410944" cy="762000"/>
          </a:xfrm>
        </p:spPr>
        <p:txBody>
          <a:bodyPr/>
          <a:lstStyle/>
          <a:p>
            <a:r>
              <a:rPr kumimoji="1" lang="en-US" altLang="ja-JP" dirty="0" smtClean="0"/>
              <a:t>LC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and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X750</a:t>
            </a:r>
            <a:r>
              <a:rPr lang="en-US" altLang="ja-JP" dirty="0" smtClean="0"/>
              <a:t>: 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561184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>
                <a:latin typeface="Helvetica"/>
                <a:cs typeface="Helvetica"/>
              </a:rPr>
              <a:t>LC can elucidate the physics behind </a:t>
            </a:r>
            <a:r>
              <a:rPr lang="en-US" altLang="ja-JP" sz="2000" dirty="0" smtClean="0">
                <a:latin typeface="Helvetica"/>
                <a:cs typeface="Helvetica"/>
              </a:rPr>
              <a:t>X750</a:t>
            </a:r>
            <a:r>
              <a:rPr kumimoji="1" lang="en-US" altLang="ja-JP" sz="2000" dirty="0" smtClean="0">
                <a:latin typeface="Helvetica"/>
                <a:cs typeface="Helvetica"/>
              </a:rPr>
              <a:t> by precision measurements on Higgs, top etc. </a:t>
            </a:r>
          </a:p>
          <a:p>
            <a:endParaRPr kumimoji="1" lang="en-US" altLang="ja-JP" sz="2000" dirty="0" smtClean="0">
              <a:latin typeface="Helvetica"/>
              <a:cs typeface="Helvetica"/>
            </a:endParaRPr>
          </a:p>
          <a:p>
            <a:r>
              <a:rPr lang="en-US" altLang="ja-JP" sz="2000" dirty="0" smtClean="0">
                <a:latin typeface="Helvetica"/>
                <a:cs typeface="Helvetica"/>
              </a:rPr>
              <a:t>LC may be able to discover new particles related </a:t>
            </a:r>
            <a:r>
              <a:rPr lang="en-US" altLang="ja-JP" sz="2000" dirty="0">
                <a:latin typeface="Helvetica"/>
                <a:cs typeface="Helvetica"/>
              </a:rPr>
              <a:t>to </a:t>
            </a:r>
            <a:r>
              <a:rPr lang="en-US" altLang="ja-JP" sz="2000" dirty="0" smtClean="0">
                <a:latin typeface="Helvetica"/>
                <a:cs typeface="Helvetica"/>
              </a:rPr>
              <a:t>X750 within its energy reach</a:t>
            </a:r>
          </a:p>
          <a:p>
            <a:pPr marL="137160" indent="0">
              <a:buNone/>
            </a:pPr>
            <a:endParaRPr lang="en-US" altLang="ja-JP" sz="2000" dirty="0" smtClean="0">
              <a:latin typeface="Helvetica"/>
              <a:cs typeface="Helvetica"/>
            </a:endParaRPr>
          </a:p>
          <a:p>
            <a:r>
              <a:rPr lang="en-US" altLang="ja-JP" sz="2000" dirty="0" smtClean="0">
                <a:latin typeface="Helvetica"/>
                <a:cs typeface="Helvetica"/>
              </a:rPr>
              <a:t>With energies ~1 </a:t>
            </a:r>
            <a:r>
              <a:rPr lang="en-US" altLang="ja-JP" sz="2000" dirty="0" err="1" smtClean="0">
                <a:latin typeface="Helvetica"/>
                <a:cs typeface="Helvetica"/>
              </a:rPr>
              <a:t>TeV</a:t>
            </a:r>
            <a:r>
              <a:rPr lang="en-US" altLang="ja-JP" sz="2000" dirty="0" smtClean="0">
                <a:latin typeface="Helvetica"/>
                <a:cs typeface="Helvetica"/>
              </a:rPr>
              <a:t> and above, LC could produce X750 directly through </a:t>
            </a:r>
            <a:r>
              <a:rPr lang="en-US" altLang="ja-JP" sz="2000" dirty="0" err="1">
                <a:latin typeface="Helvetica"/>
                <a:cs typeface="Helvetica"/>
              </a:rPr>
              <a:t>e+e</a:t>
            </a:r>
            <a:r>
              <a:rPr lang="en-US" altLang="ja-JP" sz="2000" dirty="0">
                <a:latin typeface="Helvetica"/>
                <a:cs typeface="Helvetica"/>
              </a:rPr>
              <a:t>- at high </a:t>
            </a:r>
            <a:r>
              <a:rPr lang="en-US" altLang="ja-JP" sz="2000" dirty="0" smtClean="0">
                <a:latin typeface="Helvetica"/>
                <a:cs typeface="Helvetica"/>
              </a:rPr>
              <a:t>energy or</a:t>
            </a:r>
            <a:r>
              <a:rPr lang="en-US" altLang="en-US" sz="2000" dirty="0" smtClean="0">
                <a:latin typeface="Helvetica"/>
                <a:cs typeface="Helvetica"/>
              </a:rPr>
              <a:t> </a:t>
            </a:r>
            <a:r>
              <a:rPr lang="en-US" altLang="ja-JP" sz="2000" dirty="0" smtClean="0">
                <a:latin typeface="Helvetica"/>
                <a:cs typeface="Helvetica"/>
              </a:rPr>
              <a:t>future </a:t>
            </a:r>
            <a:r>
              <a:rPr lang="en-US" altLang="ja-JP" sz="2000" dirty="0" err="1" smtClean="0">
                <a:latin typeface="Symbol" charset="2"/>
                <a:cs typeface="Symbol" charset="2"/>
              </a:rPr>
              <a:t>gg</a:t>
            </a:r>
            <a:r>
              <a:rPr lang="en-US" altLang="ja-JP" sz="2000" dirty="0" smtClean="0">
                <a:latin typeface="Helvetica"/>
                <a:cs typeface="Helvetica"/>
              </a:rPr>
              <a:t> option</a:t>
            </a:r>
            <a:endParaRPr kumimoji="1" lang="ja-JP" altLang="en-US" sz="2000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4941168"/>
            <a:ext cx="5858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This is essentially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what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we have been advocating:</a:t>
            </a:r>
          </a:p>
          <a:p>
            <a:r>
              <a:rPr lang="en-US" altLang="ja-JP" sz="2000" dirty="0" smtClean="0"/>
              <a:t>LC provides excellent</a:t>
            </a:r>
            <a:r>
              <a:rPr kumimoji="1" lang="en-US" altLang="ja-JP" sz="2000" dirty="0" smtClean="0"/>
              <a:t> complementarity to LHC</a:t>
            </a:r>
          </a:p>
        </p:txBody>
      </p:sp>
    </p:spTree>
    <p:extLst>
      <p:ext uri="{BB962C8B-B14F-4D97-AF65-F5344CB8AC3E}">
        <p14:creationId xmlns:p14="http://schemas.microsoft.com/office/powerpoint/2010/main" val="14051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800" y="27980"/>
            <a:ext cx="6192688" cy="762000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Helvetica"/>
                <a:cs typeface="Helvetica"/>
              </a:rPr>
              <a:t>ICFA</a:t>
            </a:r>
            <a:r>
              <a:rPr lang="ja-JP" altLang="en-US" sz="2400" dirty="0" smtClean="0">
                <a:latin typeface="Helvetica"/>
                <a:cs typeface="Helvetica"/>
              </a:rPr>
              <a:t> </a:t>
            </a:r>
            <a:r>
              <a:rPr lang="en-US" altLang="ja-JP" sz="2400" dirty="0" smtClean="0">
                <a:latin typeface="Helvetica"/>
                <a:cs typeface="Helvetica"/>
              </a:rPr>
              <a:t>Letter</a:t>
            </a:r>
            <a:r>
              <a:rPr lang="ja-JP" altLang="en-US" sz="2400" dirty="0" smtClean="0">
                <a:latin typeface="Helvetica"/>
                <a:cs typeface="Helvetica"/>
              </a:rPr>
              <a:t> </a:t>
            </a:r>
            <a:r>
              <a:rPr lang="en-US" altLang="ja-JP" sz="2400" dirty="0" smtClean="0">
                <a:latin typeface="Helvetica"/>
                <a:cs typeface="Helvetica"/>
              </a:rPr>
              <a:t>to</a:t>
            </a:r>
            <a:r>
              <a:rPr lang="ja-JP" altLang="en-US" sz="2400" dirty="0" smtClean="0">
                <a:latin typeface="Helvetica"/>
                <a:cs typeface="Helvetica"/>
              </a:rPr>
              <a:t> </a:t>
            </a:r>
            <a:r>
              <a:rPr lang="en-US" altLang="ja-JP" sz="2400" dirty="0" smtClean="0">
                <a:latin typeface="Helvetica"/>
                <a:cs typeface="Helvetica"/>
              </a:rPr>
              <a:t>MEXT Committee</a:t>
            </a:r>
            <a:endParaRPr kumimoji="1" lang="ja-JP" altLang="en-US" sz="2400" dirty="0">
              <a:latin typeface="Helvetica"/>
              <a:cs typeface="Helvetic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179512" y="1556792"/>
            <a:ext cx="8723312" cy="4536504"/>
          </a:xfrm>
        </p:spPr>
        <p:txBody>
          <a:bodyPr>
            <a:normAutofit/>
          </a:bodyPr>
          <a:lstStyle/>
          <a:p>
            <a:r>
              <a:rPr lang="en-US" altLang="ja-JP" sz="1800" dirty="0">
                <a:solidFill>
                  <a:srgbClr val="800000"/>
                </a:solidFill>
                <a:latin typeface="Helvetica"/>
                <a:cs typeface="Helvetica"/>
              </a:rPr>
              <a:t>If the LHC discovers a new particle</a:t>
            </a:r>
            <a:r>
              <a:rPr lang="en-US" altLang="ja-JP" sz="1800" dirty="0">
                <a:latin typeface="Helvetica"/>
                <a:cs typeface="Helvetica"/>
              </a:rPr>
              <a:t>, this will imply the presence of new laws of physics, but the nature of this new physics will not be clear. </a:t>
            </a:r>
            <a:r>
              <a:rPr lang="en-US" altLang="ja-JP" sz="1800" u="sng" dirty="0">
                <a:latin typeface="Helvetica"/>
                <a:cs typeface="Helvetica"/>
              </a:rPr>
              <a:t>To learn about the underlying physics, we will need precision measurements of particle properties</a:t>
            </a:r>
            <a:r>
              <a:rPr lang="en-US" altLang="ja-JP" sz="1800" dirty="0">
                <a:latin typeface="Helvetica"/>
                <a:cs typeface="Helvetica"/>
              </a:rPr>
              <a:t>, which are in many cases challenging at the LHC and hence require the ILC.</a:t>
            </a:r>
          </a:p>
          <a:p>
            <a:endParaRPr lang="en-US" altLang="ja-JP" sz="1800" dirty="0">
              <a:latin typeface="Helvetica"/>
              <a:cs typeface="Helvetica"/>
            </a:endParaRPr>
          </a:p>
          <a:p>
            <a:r>
              <a:rPr lang="en-US" altLang="ja-JP" sz="1800" dirty="0">
                <a:solidFill>
                  <a:srgbClr val="800000"/>
                </a:solidFill>
                <a:latin typeface="Helvetica"/>
                <a:cs typeface="Helvetica"/>
              </a:rPr>
              <a:t>If the LHC discovers light new particles</a:t>
            </a:r>
            <a:r>
              <a:rPr lang="en-US" altLang="ja-JP" sz="1800" dirty="0">
                <a:latin typeface="Helvetica"/>
                <a:cs typeface="Helvetica"/>
              </a:rPr>
              <a:t> beyond the SM, this would open the door to new and unknown laws of physics, and </a:t>
            </a:r>
            <a:r>
              <a:rPr lang="en-US" altLang="ja-JP" sz="1800" u="sng" dirty="0">
                <a:latin typeface="Helvetica"/>
                <a:cs typeface="Helvetica"/>
              </a:rPr>
              <a:t>the ILC provides great capabilities to discover different new particles related to the LHC discovery</a:t>
            </a:r>
            <a:r>
              <a:rPr lang="en-US" altLang="ja-JP" sz="1800" dirty="0">
                <a:latin typeface="Helvetica"/>
                <a:cs typeface="Helvetica"/>
              </a:rPr>
              <a:t>.</a:t>
            </a:r>
          </a:p>
          <a:p>
            <a:endParaRPr lang="en-US" altLang="ja-JP" sz="1800" dirty="0">
              <a:latin typeface="Helvetica"/>
              <a:cs typeface="Helvetica"/>
            </a:endParaRPr>
          </a:p>
          <a:p>
            <a:r>
              <a:rPr lang="en-US" altLang="ja-JP" sz="1800" dirty="0">
                <a:solidFill>
                  <a:srgbClr val="800000"/>
                </a:solidFill>
                <a:latin typeface="Helvetica"/>
                <a:cs typeface="Helvetica"/>
              </a:rPr>
              <a:t>If the LHC discovers heavy new particles</a:t>
            </a:r>
            <a:r>
              <a:rPr lang="en-US" altLang="ja-JP" sz="1800" dirty="0">
                <a:latin typeface="Helvetica"/>
                <a:cs typeface="Helvetica"/>
              </a:rPr>
              <a:t> beyond the SM, this will imply the presence of unknown new laws of physics. </a:t>
            </a:r>
            <a:r>
              <a:rPr lang="en-US" altLang="ja-JP" sz="1800" u="sng" dirty="0">
                <a:latin typeface="Helvetica"/>
                <a:cs typeface="Helvetica"/>
              </a:rPr>
              <a:t>The ILC has great capabilities to uncover these new laws, by the discovery of further new particles or through new measurements qualitatively different from those at the LHC.</a:t>
            </a:r>
            <a:endParaRPr lang="en-US" altLang="ja-JP" sz="1800" u="sng" dirty="0" smtClean="0">
              <a:latin typeface="Helvetica"/>
              <a:cs typeface="Helvetic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23928" y="908720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800000"/>
                </a:solidFill>
              </a:rPr>
              <a:t>Excerpts</a:t>
            </a:r>
            <a:endParaRPr kumimoji="1" lang="ja-JP" altLang="en-US" sz="2000" dirty="0">
              <a:solidFill>
                <a:srgbClr val="8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5656" y="6021288"/>
            <a:ext cx="584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case study verified the value of (I)LC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53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ひらめき">
  <a:themeElements>
    <a:clrScheme name="ユーザー設定 2">
      <a:dk1>
        <a:sysClr val="windowText" lastClr="000000"/>
      </a:dk1>
      <a:lt1>
        <a:srgbClr val="26056F"/>
      </a:lt1>
      <a:dk2>
        <a:srgbClr val="69676D"/>
      </a:dk2>
      <a:lt2>
        <a:srgbClr val="201F22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ひらめき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ひらめき.thmx</Template>
  <TotalTime>14001</TotalTime>
  <Words>2044</Words>
  <Application>Microsoft Macintosh PowerPoint</Application>
  <PresentationFormat>画面に合わせる (4:3)</PresentationFormat>
  <Paragraphs>370</Paragraphs>
  <Slides>29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ひらめき</vt:lpstr>
      <vt:lpstr>LCC Physics and Detector Status Report</vt:lpstr>
      <vt:lpstr>LCC Physics and Detector WGs</vt:lpstr>
      <vt:lpstr>X750 @Santander (June, 2016)</vt:lpstr>
      <vt:lpstr>X750 @ ICHEP2016</vt:lpstr>
      <vt:lpstr>X750 and LC</vt:lpstr>
      <vt:lpstr>ILC500 Precision Measurements</vt:lpstr>
      <vt:lpstr>X750 Production at LC</vt:lpstr>
      <vt:lpstr>LC and X750: summary</vt:lpstr>
      <vt:lpstr>ICFA Letter to MEXT Committee</vt:lpstr>
      <vt:lpstr>Physics Brochure</vt:lpstr>
      <vt:lpstr>ICHEP Talks</vt:lpstr>
      <vt:lpstr>Low-energy operation of ILC</vt:lpstr>
      <vt:lpstr>Detector R&amp;Ds</vt:lpstr>
      <vt:lpstr>PDAP (Physics and Detector Advisory Panel)</vt:lpstr>
      <vt:lpstr>Concept Groups</vt:lpstr>
      <vt:lpstr>CLICdp</vt:lpstr>
      <vt:lpstr>CLICdp</vt:lpstr>
      <vt:lpstr>ILD</vt:lpstr>
      <vt:lpstr>ILD</vt:lpstr>
      <vt:lpstr>ILD</vt:lpstr>
      <vt:lpstr>SiD</vt:lpstr>
      <vt:lpstr>SiD</vt:lpstr>
      <vt:lpstr>Funding Situations</vt:lpstr>
      <vt:lpstr>LC Workshops</vt:lpstr>
      <vt:lpstr>LCWS2016</vt:lpstr>
      <vt:lpstr>LCWS2016</vt:lpstr>
      <vt:lpstr>LCWS2016</vt:lpstr>
      <vt:lpstr>LC Workshops</vt:lpstr>
      <vt:lpstr>Summary</vt:lpstr>
    </vt:vector>
  </TitlesOfParts>
  <Company>Tohoku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リニアコライダーの物理</dc:title>
  <dc:creator>Hitoshi Yamamoto</dc:creator>
  <cp:lastModifiedBy>山本 均</cp:lastModifiedBy>
  <cp:revision>601</cp:revision>
  <cp:lastPrinted>2012-12-28T02:50:15Z</cp:lastPrinted>
  <dcterms:created xsi:type="dcterms:W3CDTF">2013-11-11T06:07:27Z</dcterms:created>
  <dcterms:modified xsi:type="dcterms:W3CDTF">2016-08-07T16:09:42Z</dcterms:modified>
</cp:coreProperties>
</file>