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068" r:id="rId3"/>
  </p:sldMasterIdLst>
  <p:notesMasterIdLst>
    <p:notesMasterId r:id="rId15"/>
  </p:notesMasterIdLst>
  <p:handoutMasterIdLst>
    <p:handoutMasterId r:id="rId16"/>
  </p:handoutMasterIdLst>
  <p:sldIdLst>
    <p:sldId id="265" r:id="rId4"/>
    <p:sldId id="300" r:id="rId5"/>
    <p:sldId id="298" r:id="rId6"/>
    <p:sldId id="299" r:id="rId7"/>
    <p:sldId id="303" r:id="rId8"/>
    <p:sldId id="287" r:id="rId9"/>
    <p:sldId id="306" r:id="rId10"/>
    <p:sldId id="304" r:id="rId11"/>
    <p:sldId id="305" r:id="rId12"/>
    <p:sldId id="296" r:id="rId13"/>
    <p:sldId id="274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92A"/>
    <a:srgbClr val="003087"/>
    <a:srgbClr val="0F2D62"/>
    <a:srgbClr val="505050"/>
    <a:srgbClr val="808080"/>
    <a:srgbClr val="BD1F24"/>
    <a:srgbClr val="154D81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2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126" y="47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BD15A65-E033-400A-A9E2-513FB5D68094}" type="datetimeFigureOut">
              <a:rPr lang="en-US" altLang="en-US"/>
              <a:pPr/>
              <a:t>8/1/2016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C997784D-7248-4DA8-9B0F-57DE2E029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257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F3086E61-8BB7-4B62-A056-58F4F721C9CC}" type="datetimeFigureOut">
              <a:rPr lang="en-US" altLang="en-US"/>
              <a:pPr/>
              <a:t>8/1/2016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0098E81-642F-4BA6-995B-CAAADC05B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759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1" y="495301"/>
            <a:ext cx="2530503" cy="11680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 hidden="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7111" r="8250" b="64297"/>
          <a:stretch/>
        </p:blipFill>
        <p:spPr bwMode="auto">
          <a:xfrm>
            <a:off x="744540" y="1394460"/>
            <a:ext cx="7645081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 hidden="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1" y="495301"/>
            <a:ext cx="337343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2669464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04851" y="1470288"/>
            <a:ext cx="7751445" cy="307777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Operated by Fermi Research Alliance,</a:t>
            </a:r>
            <a:r>
              <a:rPr lang="en-US" sz="1400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LLC for the U.S. Department of Energy Office of Science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793450" y="1436738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793450" y="1801820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3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0FD8-DA15-4030-A593-EB73CDDBAD57}" type="datetime1">
              <a:rPr lang="en-US" altLang="en-US" smtClean="0"/>
              <a:pPr/>
              <a:t>8/1/2016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28A1-EECB-4F9B-B28C-A2B514F63A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371600" y="1200150"/>
            <a:ext cx="7620000" cy="74295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aseline="0" dirty="0" smtClean="0"/>
              <a:t>Click to edit master title style</a:t>
            </a:r>
            <a:endParaRPr lang="en-US" baseline="0" dirty="0"/>
          </a:p>
        </p:txBody>
      </p:sp>
      <p:sp>
        <p:nvSpPr>
          <p:cNvPr id="14" name="Slide Number Placeholder 12"/>
          <p:cNvSpPr txBox="1">
            <a:spLocks/>
          </p:cNvSpPr>
          <p:nvPr userDrawn="1"/>
        </p:nvSpPr>
        <p:spPr bwMode="auto">
          <a:xfrm>
            <a:off x="0" y="1314450"/>
            <a:ext cx="1295400" cy="52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9144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fld id="{8F82E0A0-C266-4798-8C8F-B9F91E9DA37E}" type="slidenum">
              <a:rPr lang="en-US" b="1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0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5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4886325"/>
            <a:ext cx="1076325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2719A-7F52-4398-8E0A-255610598EA8}" type="datetime1">
              <a:rPr lang="en-US" altLang="en-US"/>
              <a:pPr>
                <a:defRPr/>
              </a:pPr>
              <a:t>8/1/2016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B4312F-1A9D-4725-9F8E-FE9EA0A45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50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" y="495301"/>
            <a:ext cx="2530503" cy="11680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 hidden="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7111" r="8250" b="64297"/>
          <a:stretch/>
        </p:blipFill>
        <p:spPr bwMode="auto">
          <a:xfrm>
            <a:off x="744541" y="1394460"/>
            <a:ext cx="7645081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 hidden="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" y="495301"/>
            <a:ext cx="337343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2669465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189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378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566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754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2" y="1470288"/>
            <a:ext cx="7751445" cy="307777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Managed by Fermi Research Alliance, LLC for the U.S. Department of Energy Office of Science</a:t>
            </a:r>
            <a:endParaRPr lang="en-US" sz="1400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93450" y="1436739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3450" y="1801821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7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4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7" y="4886327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719A-7F52-4398-8E0A-255610598EA8}" type="datetime1">
              <a:rPr lang="en-US" altLang="en-US" smtClean="0"/>
              <a:pPr>
                <a:defRPr/>
              </a:pPr>
              <a:t>8/1/2016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312F-1A9D-4725-9F8E-FE9EA0A45AE5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8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7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3573827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4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8/1/2016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1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782773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F10-C260-4C46-927D-2A5F4BF17390}" type="datetime1">
              <a:rPr lang="en-US" altLang="en-US" smtClean="0"/>
              <a:pPr>
                <a:defRPr/>
              </a:pPr>
              <a:t>8/1/2016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0CE4-F75E-420B-A5F9-BF1DFB439319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7" y="782772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7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FD97-532E-4B0B-B52F-AF6D2EDC1B1F}" type="datetime1">
              <a:rPr lang="en-US" altLang="en-US" smtClean="0"/>
              <a:pPr>
                <a:defRPr/>
              </a:pPr>
              <a:t>8/1/2016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1D9F-4EC6-4D70-A5C1-C254AE1D876A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0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" y="862012"/>
            <a:ext cx="3267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2669464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4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343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6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3573826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A82-3C43-4510-B487-8E0304371749}" type="datetime1">
              <a:rPr lang="en-US" altLang="en-US"/>
              <a:pPr>
                <a:defRPr/>
              </a:pPr>
              <a:t>8/1/2016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64F-42CC-4D29-8A6C-8694189DD9C4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09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0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782772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F10-C260-4C46-927D-2A5F4BF17390}" type="datetime1">
              <a:rPr lang="en-US" altLang="en-US"/>
              <a:pPr>
                <a:defRPr/>
              </a:pPr>
              <a:t>8/1/2016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0CE4-F75E-420B-A5F9-BF1DFB439319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3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6" y="4886326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fld id="{F6C7763E-9A84-4826-B9FB-17F2BEA2B9FD}" type="datetime1">
              <a:rPr lang="en-US" altLang="en-US"/>
              <a:pPr/>
              <a:t>8/1/2016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15B59-BD64-4D4F-A817-D8AEEDDE0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26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782770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3707255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FD97-532E-4B0B-B52F-AF6D2EDC1B1F}" type="datetime1">
              <a:rPr lang="en-US" altLang="en-US"/>
              <a:pPr>
                <a:defRPr/>
              </a:pPr>
              <a:t>8/1/2016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1D9F-4EC6-4D70-A5C1-C254AE1D876A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2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7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3573827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3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209C0090-73EB-4559-A72F-0B8857FACA0F}" type="datetime1">
              <a:rPr lang="en-US" altLang="en-US"/>
              <a:pPr/>
              <a:t>8/1/2016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66BEECE-8BD2-4B69-951A-9CA6C3E6C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1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782772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FF38BB9-5141-4B23-9BB5-1A179A182E6F}" type="datetime1">
              <a:rPr lang="en-US" altLang="en-US"/>
              <a:pPr/>
              <a:t>8/1/2016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3FE00A2-BFBE-4E2E-9F02-7C16E43AE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2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6" y="782771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6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2368D-0F6A-4300-A9E6-1F060E87B617}" type="datetime1">
              <a:rPr lang="en-US" altLang="en-US"/>
              <a:pPr/>
              <a:t>8/1/2016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CD173-772D-4672-97C7-6CB65C72B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44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271464"/>
            <a:ext cx="8675688" cy="425172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8B37D-51D5-4701-A09F-B3E1AA7431EA}" type="datetime1">
              <a:rPr lang="en-US" altLang="en-US"/>
              <a:pPr/>
              <a:t>8/1/2016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33185-0B91-4C75-B3D9-09257A7FB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4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6" y="271463"/>
            <a:ext cx="8700851" cy="327730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6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3BBA3-5D30-4F47-8D3F-A2B77847DE14}" type="datetime1">
              <a:rPr lang="en-US" altLang="en-US"/>
              <a:pPr/>
              <a:t>8/1/2016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27B11-21BF-481B-B4E8-A31DB4D92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5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DFD01-56E2-4BF2-A657-97CE40701608}" type="datetime1">
              <a:rPr lang="en-US" altLang="en-US"/>
              <a:pPr/>
              <a:t>8/1/2016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59244-5EA4-4F38-8DD3-41E1161F9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43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266395"/>
            <a:ext cx="4206240" cy="31876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266395"/>
            <a:ext cx="4206240" cy="31876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3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4C6CE-4764-4C87-BA63-B1E228F67514}" type="datetime1">
              <a:rPr lang="en-US" altLang="en-US"/>
              <a:pPr/>
              <a:t>8/1/2016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801C6-D584-4FD1-8506-E9F4DA07C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67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microsoft.com/office/2007/relationships/hdphoto" Target="../media/hdphoto3.wdp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41" y="4886326"/>
            <a:ext cx="107632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DC061A44-85F6-4132-86B1-E45142B76A6D}" type="datetime1">
              <a:rPr lang="en-US" altLang="en-US"/>
              <a:pPr/>
              <a:t>8/1/2016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4886326"/>
            <a:ext cx="5373688" cy="1809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3" y="4886326"/>
            <a:ext cx="4476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chemeClr val="accent2"/>
                </a:solidFill>
                <a:latin typeface="Helvetica" pitchFamily="34" charset="0"/>
              </a:defRPr>
            </a:lvl1pPr>
          </a:lstStyle>
          <a:p>
            <a:fld id="{7AEEC8D7-5559-4319-9972-03153817825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2" y="604650"/>
            <a:ext cx="8686798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1" y="4774093"/>
            <a:ext cx="7618444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FermilabLogo_r0g48b135.png"/>
          <p:cNvPicPr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4530869"/>
            <a:ext cx="1065945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57" r:id="rId3"/>
    <p:sldLayoutId id="2147484058" r:id="rId4"/>
    <p:sldLayoutId id="214748405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ooter_041114.png" hidden="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6" y="4886326"/>
            <a:ext cx="1076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6B580FD8-DA15-4030-A593-EB73CDDBAD57}" type="datetime1">
              <a:rPr lang="en-US" altLang="en-US"/>
              <a:pPr/>
              <a:t>8/1/2016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4886326"/>
            <a:ext cx="53736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3" y="4886326"/>
            <a:ext cx="4476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546128A1-EECB-4F9B-B28C-A2B514F63A95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1" y="4774093"/>
            <a:ext cx="7609113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FermilabLogo_r0g48b135.png"/>
          <p:cNvPicPr>
            <a:picLocks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4530869"/>
            <a:ext cx="1069848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6" r:id="rId5"/>
    <p:sldLayoutId id="214748406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 hidden="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42" y="4886327"/>
            <a:ext cx="107632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2BA5B293-D4D9-4699-9DE8-E0426F483397}" type="datetime1">
              <a:rPr lang="en-US" altLang="en-US" smtClean="0"/>
              <a:pPr>
                <a:defRPr/>
              </a:pPr>
              <a:t>8/1/2016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1" y="4886327"/>
            <a:ext cx="5373688" cy="1809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4" y="4886327"/>
            <a:ext cx="4476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chemeClr val="accent2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4C9C0C48-0DDA-4F70-9497-E5F788C50976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3" y="604651"/>
            <a:ext cx="8686798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2" y="4774093"/>
            <a:ext cx="7618444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FermilabLogo_r0g48b135.png"/>
          <p:cNvPicPr>
            <a:picLocks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60" y="4530870"/>
            <a:ext cx="1065945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0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5" r:id="rId6"/>
    <p:sldLayoutId id="2147484076" r:id="rId7"/>
    <p:sldLayoutId id="2147484077" r:id="rId8"/>
    <p:sldLayoutId id="2147484078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31" indent="-285743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2972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348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</a:rPr>
              <a:t>All Experimenters’ Meeting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noFill/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Duane Newhart</a:t>
            </a:r>
            <a:endParaRPr lang="en-US" altLang="en-US" sz="1800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Accelerator Complex Status</a:t>
            </a:r>
          </a:p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01</a:t>
            </a:r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 Aug 2016</a:t>
            </a:r>
            <a:endParaRPr lang="en-US" altLang="en-US" sz="18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alt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Controlled Accesses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28663"/>
            <a:ext cx="8522109" cy="39262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spcCol="18288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 smtClean="0"/>
              <a:t>Controlled Access Event (3/01/2016)</a:t>
            </a:r>
          </a:p>
          <a:p>
            <a:pPr lvl="1"/>
            <a:r>
              <a:rPr lang="en-US" sz="1200" b="1" dirty="0" smtClean="0"/>
              <a:t>Four people performed a controlled access into Booster</a:t>
            </a:r>
          </a:p>
          <a:p>
            <a:pPr lvl="1"/>
            <a:r>
              <a:rPr lang="en-US" sz="1200" b="1" dirty="0" smtClean="0"/>
              <a:t>One had the wrong key (Verification is important)</a:t>
            </a:r>
          </a:p>
          <a:p>
            <a:pPr lvl="1"/>
            <a:r>
              <a:rPr lang="en-US" sz="1200" b="1" dirty="0" smtClean="0"/>
              <a:t>Enclosure dropped as training requires</a:t>
            </a:r>
          </a:p>
          <a:p>
            <a:pPr lvl="1"/>
            <a:r>
              <a:rPr lang="en-US" sz="1200" b="1" dirty="0" smtClean="0"/>
              <a:t>Similar to incident in 2014</a:t>
            </a:r>
          </a:p>
          <a:p>
            <a:pPr lvl="1"/>
            <a:r>
              <a:rPr lang="en-US" sz="1200" b="1" dirty="0" smtClean="0"/>
              <a:t>Controlled accesses were not permitted </a:t>
            </a:r>
          </a:p>
          <a:p>
            <a:pPr lvl="0"/>
            <a:r>
              <a:rPr lang="en-US" sz="1400" b="1" dirty="0"/>
              <a:t>Controlled </a:t>
            </a:r>
            <a:r>
              <a:rPr lang="en-US" sz="1400" b="1" dirty="0" smtClean="0"/>
              <a:t>Access Modification (3/02/2016)</a:t>
            </a:r>
          </a:p>
          <a:p>
            <a:pPr lvl="1"/>
            <a:r>
              <a:rPr lang="en-US" sz="1200" b="1" dirty="0" smtClean="0"/>
              <a:t>No more group controlled accesses</a:t>
            </a:r>
          </a:p>
          <a:p>
            <a:pPr lvl="1"/>
            <a:r>
              <a:rPr lang="en-US" sz="1200" b="1" dirty="0" smtClean="0"/>
              <a:t>Controlled accesses can resume in pairs</a:t>
            </a:r>
            <a:endParaRPr lang="en-US" sz="1000" b="1" dirty="0" smtClean="0"/>
          </a:p>
          <a:p>
            <a:pPr lvl="1"/>
            <a:r>
              <a:rPr lang="en-US" sz="1200" b="1" dirty="0" smtClean="0"/>
              <a:t>Each person must manipulate their key for entry</a:t>
            </a:r>
          </a:p>
          <a:p>
            <a:pPr lvl="1"/>
            <a:r>
              <a:rPr lang="en-US" sz="1200" b="1" dirty="0" smtClean="0"/>
              <a:t>Interim procedure until investigation has been completed, corrective actions identified/implemented</a:t>
            </a:r>
          </a:p>
          <a:p>
            <a:pPr lvl="1"/>
            <a:endParaRPr lang="en-US" sz="1200" b="1" dirty="0"/>
          </a:p>
          <a:p>
            <a:pPr lvl="1"/>
            <a:endParaRPr lang="en-US" sz="1200" b="1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8/1/2016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10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4886325"/>
            <a:ext cx="5373688" cy="180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</a:t>
            </a:r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77391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Schedules and Links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634365"/>
            <a:ext cx="8672513" cy="40205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endParaRPr lang="en-US" sz="2000" dirty="0"/>
          </a:p>
          <a:p>
            <a:r>
              <a:rPr lang="en-US" dirty="0"/>
              <a:t>Schedule can be accessed from the Operations Home Page</a:t>
            </a:r>
          </a:p>
          <a:p>
            <a:pPr marL="800100" lvl="1" indent="-342900"/>
            <a:r>
              <a:rPr lang="en-US" sz="2000" dirty="0"/>
              <a:t>- Schedules -&gt; </a:t>
            </a:r>
            <a:r>
              <a:rPr lang="en-US" sz="2000" dirty="0">
                <a:hlinkClick r:id="rId2"/>
              </a:rPr>
              <a:t>Operations Schedule</a:t>
            </a:r>
            <a:endParaRPr lang="en-US" sz="2000" dirty="0"/>
          </a:p>
          <a:p>
            <a:pPr marL="800100" lvl="1" indent="-342900"/>
            <a:endParaRPr lang="en-US" sz="2400" dirty="0"/>
          </a:p>
          <a:p>
            <a:r>
              <a:rPr lang="en-US" dirty="0"/>
              <a:t> Direct link to schedule</a:t>
            </a:r>
          </a:p>
          <a:p>
            <a:pPr lvl="1"/>
            <a:r>
              <a:rPr lang="en-US" sz="2000" dirty="0"/>
              <a:t>- </a:t>
            </a:r>
            <a:r>
              <a:rPr lang="en-US" sz="2000" dirty="0">
                <a:hlinkClick r:id="rId2"/>
              </a:rPr>
              <a:t>http://www-ad.fnal.gov/ops/schedule.html</a:t>
            </a:r>
            <a:endParaRPr lang="en-US" sz="2000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8/1/2016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</a:t>
            </a:r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Date Placeholder 2"/>
          <p:cNvSpPr>
            <a:spLocks noGrp="1"/>
          </p:cNvSpPr>
          <p:nvPr>
            <p:ph type="dt" sz="quarter" idx="2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C652AAB-22DC-46A6-ACB0-2B75993D246D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8/1/2016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174" name="Slide Number Placeholder 4"/>
          <p:cNvSpPr>
            <a:spLocks noGrp="1"/>
          </p:cNvSpPr>
          <p:nvPr>
            <p:ph type="sldNum" sz="quarter" idx="2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A8812A6-6EAD-4707-B4FB-5DB55A1CD558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</a:t>
            </a:r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123112" y="147281"/>
            <a:ext cx="4930428" cy="50737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Accelerator Operations 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123112" y="646322"/>
            <a:ext cx="4930427" cy="405037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1300" dirty="0" smtClean="0"/>
              <a:t>From:   July    </a:t>
            </a:r>
            <a:r>
              <a:rPr lang="en-US" sz="1300" dirty="0" smtClean="0"/>
              <a:t>25, </a:t>
            </a:r>
            <a:r>
              <a:rPr lang="en-US" sz="1300" dirty="0" smtClean="0"/>
              <a:t>2016 (0000 hours)</a:t>
            </a:r>
          </a:p>
          <a:p>
            <a:pPr marL="0" indent="0" algn="just">
              <a:buNone/>
            </a:pPr>
            <a:r>
              <a:rPr lang="en-US" sz="1300" dirty="0" smtClean="0"/>
              <a:t>To:       </a:t>
            </a:r>
            <a:r>
              <a:rPr lang="en-US" sz="1300" dirty="0" smtClean="0"/>
              <a:t>Aug    01, </a:t>
            </a:r>
            <a:r>
              <a:rPr lang="en-US" sz="1300" dirty="0" smtClean="0"/>
              <a:t>2016 (0000 hours)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Calendar Week # </a:t>
            </a:r>
            <a:r>
              <a:rPr lang="en-US" dirty="0" smtClean="0">
                <a:latin typeface="+mj-lt"/>
              </a:rPr>
              <a:t>30</a:t>
            </a:r>
            <a:endParaRPr lang="en-US" dirty="0" smtClean="0">
              <a:latin typeface="+mj-lt"/>
            </a:endParaRPr>
          </a:p>
          <a:p>
            <a:pPr marL="0" indent="0"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 </a:t>
            </a:r>
            <a:r>
              <a:rPr lang="en-US" b="1" dirty="0" smtClean="0">
                <a:solidFill>
                  <a:schemeClr val="tx2"/>
                </a:solidFill>
              </a:rPr>
              <a:t>1.01 </a:t>
            </a:r>
            <a:r>
              <a:rPr lang="en-US" b="1" dirty="0" smtClean="0">
                <a:solidFill>
                  <a:schemeClr val="tx2"/>
                </a:solidFill>
              </a:rPr>
              <a:t>E19  </a:t>
            </a:r>
            <a:r>
              <a:rPr lang="en-US" dirty="0" smtClean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	                               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b="1" dirty="0" smtClean="0">
                <a:solidFill>
                  <a:schemeClr val="tx2"/>
                </a:solidFill>
              </a:rPr>
              <a:t>99.8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hours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			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BNB Weekly Integrated Intensity	        </a:t>
            </a:r>
            <a:r>
              <a:rPr lang="en-US" b="1" dirty="0" smtClean="0">
                <a:solidFill>
                  <a:schemeClr val="tx2"/>
                </a:solidFill>
              </a:rPr>
              <a:t>3</a:t>
            </a:r>
            <a:r>
              <a:rPr lang="en-US" b="1" dirty="0" smtClean="0">
                <a:solidFill>
                  <a:schemeClr val="tx2"/>
                </a:solidFill>
              </a:rPr>
              <a:t>.08 </a:t>
            </a:r>
            <a:r>
              <a:rPr lang="en-US" b="1" dirty="0" smtClean="0">
                <a:solidFill>
                  <a:schemeClr val="tx2"/>
                </a:solidFill>
              </a:rPr>
              <a:t>E18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BNB				   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99</a:t>
            </a:r>
            <a:r>
              <a:rPr lang="en-US" b="1" dirty="0" smtClean="0">
                <a:solidFill>
                  <a:schemeClr val="tx2"/>
                </a:solidFill>
              </a:rPr>
              <a:t>.8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</a:t>
            </a:r>
            <a:r>
              <a:rPr lang="en-US" b="1" dirty="0">
                <a:solidFill>
                  <a:schemeClr val="tx2"/>
                </a:solidFill>
              </a:rPr>
              <a:t>3</a:t>
            </a:r>
            <a:r>
              <a:rPr lang="en-US" b="1" dirty="0" smtClean="0">
                <a:solidFill>
                  <a:schemeClr val="tx2"/>
                </a:solidFill>
              </a:rPr>
              <a:t>.03 </a:t>
            </a:r>
            <a:r>
              <a:rPr lang="en-US" b="1" dirty="0" smtClean="0">
                <a:solidFill>
                  <a:schemeClr val="tx2"/>
                </a:solidFill>
              </a:rPr>
              <a:t>E16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                       </a:t>
            </a:r>
            <a:r>
              <a:rPr lang="en-US" b="1" dirty="0" smtClean="0">
                <a:solidFill>
                  <a:schemeClr val="tx2"/>
                </a:solidFill>
              </a:rPr>
              <a:t>  99.2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1</a:t>
            </a:r>
            <a:r>
              <a:rPr lang="en-US" b="1" dirty="0" smtClean="0">
                <a:solidFill>
                  <a:schemeClr val="tx2"/>
                </a:solidFill>
              </a:rPr>
              <a:t>.46 </a:t>
            </a:r>
            <a:r>
              <a:rPr lang="en-US" b="1" dirty="0" smtClean="0">
                <a:solidFill>
                  <a:schemeClr val="tx2"/>
                </a:solidFill>
              </a:rPr>
              <a:t>E13 </a:t>
            </a:r>
            <a:r>
              <a:rPr lang="en-US" dirty="0" smtClean="0">
                <a:solidFill>
                  <a:schemeClr val="tx2"/>
                </a:solidFill>
              </a:rPr>
              <a:t>protons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	                    </a:t>
            </a:r>
            <a:r>
              <a:rPr lang="en-US" b="1" dirty="0" smtClean="0">
                <a:solidFill>
                  <a:schemeClr val="tx2"/>
                </a:solidFill>
              </a:rPr>
              <a:t> 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         </a:t>
            </a:r>
            <a:r>
              <a:rPr lang="en-US" b="1" dirty="0" smtClean="0">
                <a:solidFill>
                  <a:schemeClr val="tx2"/>
                </a:solidFill>
              </a:rPr>
              <a:t>30</a:t>
            </a:r>
            <a:r>
              <a:rPr lang="en-US" b="1" dirty="0" smtClean="0">
                <a:solidFill>
                  <a:schemeClr val="tx2"/>
                </a:solidFill>
              </a:rPr>
              <a:t>.5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Weekly Integrated Intensity 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4</a:t>
            </a:r>
            <a:r>
              <a:rPr lang="en-US" b="1" dirty="0" smtClean="0">
                <a:solidFill>
                  <a:schemeClr val="tx2"/>
                </a:solidFill>
              </a:rPr>
              <a:t>.60 E13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protons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Beam Hours </a:t>
            </a: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>
                <a:solidFill>
                  <a:schemeClr val="tx2"/>
                </a:solidFill>
              </a:rPr>
              <a:t>	   </a:t>
            </a:r>
            <a:r>
              <a:rPr lang="en-US" b="1" dirty="0" smtClean="0">
                <a:solidFill>
                  <a:schemeClr val="tx2"/>
                </a:solidFill>
              </a:rPr>
              <a:t>                  </a:t>
            </a:r>
            <a:r>
              <a:rPr lang="en-US" b="1" dirty="0" smtClean="0">
                <a:solidFill>
                  <a:schemeClr val="tx2"/>
                </a:solidFill>
              </a:rPr>
              <a:t>    86.3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hours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6215" y="844691"/>
            <a:ext cx="4680580" cy="3343272"/>
          </a:xfrm>
        </p:spPr>
      </p:pic>
    </p:spTree>
    <p:extLst>
      <p:ext uri="{BB962C8B-B14F-4D97-AF65-F5344CB8AC3E}">
        <p14:creationId xmlns:p14="http://schemas.microsoft.com/office/powerpoint/2010/main" val="16572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Performance measures: BNB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8/1/2016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</a:t>
            </a:r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8525"/>
            <a:ext cx="4252725" cy="283515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1185817"/>
            <a:ext cx="4260850" cy="2840566"/>
          </a:xfrm>
        </p:spPr>
      </p:pic>
    </p:spTree>
    <p:extLst>
      <p:ext uri="{BB962C8B-B14F-4D97-AF65-F5344CB8AC3E}">
        <p14:creationId xmlns:p14="http://schemas.microsoft.com/office/powerpoint/2010/main" val="4825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Performance measures: </a:t>
            </a:r>
            <a:r>
              <a:rPr lang="en-US" altLang="en-US" dirty="0" err="1">
                <a:latin typeface="Helvetica" pitchFamily="34" charset="0"/>
              </a:rPr>
              <a:t>NuMI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8/1/2016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</a:t>
            </a:r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6" y="1225393"/>
            <a:ext cx="4249279" cy="283285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1221536"/>
            <a:ext cx="4260850" cy="2840566"/>
          </a:xfrm>
        </p:spPr>
      </p:pic>
    </p:spTree>
    <p:extLst>
      <p:ext uri="{BB962C8B-B14F-4D97-AF65-F5344CB8AC3E}">
        <p14:creationId xmlns:p14="http://schemas.microsoft.com/office/powerpoint/2010/main" val="32521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Performance </a:t>
            </a:r>
            <a:r>
              <a:rPr lang="en-US" altLang="en-US" dirty="0" smtClean="0">
                <a:latin typeface="Helvetica" pitchFamily="34" charset="0"/>
              </a:rPr>
              <a:t>measures</a:t>
            </a:r>
            <a:r>
              <a:rPr lang="en-US" altLang="en-US" dirty="0" smtClean="0">
                <a:latin typeface="Helvetica" pitchFamily="34" charset="0"/>
              </a:rPr>
              <a:t>: FY16 comparison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8/1/2016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</a:t>
            </a:r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6" y="1225393"/>
            <a:ext cx="4249278" cy="283285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1221536"/>
            <a:ext cx="4260849" cy="2840566"/>
          </a:xfrm>
        </p:spPr>
      </p:pic>
    </p:spTree>
    <p:extLst>
      <p:ext uri="{BB962C8B-B14F-4D97-AF65-F5344CB8AC3E}">
        <p14:creationId xmlns:p14="http://schemas.microsoft.com/office/powerpoint/2010/main" val="891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Complex Status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07923"/>
            <a:ext cx="8522109" cy="3946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2" spcCol="18288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/>
              <a:t>LINAC</a:t>
            </a:r>
          </a:p>
          <a:p>
            <a:pPr lvl="1"/>
            <a:r>
              <a:rPr lang="en-US" sz="1200" dirty="0"/>
              <a:t>Ran well last week</a:t>
            </a:r>
          </a:p>
          <a:p>
            <a:r>
              <a:rPr lang="en-US" sz="1400" b="1" dirty="0" smtClean="0"/>
              <a:t>Booster </a:t>
            </a:r>
            <a:endParaRPr lang="en-US" sz="1200" b="1" dirty="0"/>
          </a:p>
          <a:p>
            <a:pPr lvl="1"/>
            <a:r>
              <a:rPr lang="en-US" sz="1200" dirty="0" smtClean="0"/>
              <a:t>Booster rate: ~11 Hz</a:t>
            </a:r>
          </a:p>
          <a:p>
            <a:pPr lvl="1"/>
            <a:r>
              <a:rPr lang="en-US" sz="1200" dirty="0" smtClean="0"/>
              <a:t>Tuning </a:t>
            </a:r>
            <a:r>
              <a:rPr lang="en-US" sz="1200" dirty="0"/>
              <a:t>up</a:t>
            </a:r>
            <a:r>
              <a:rPr lang="en-US" sz="1100" dirty="0"/>
              <a:t> / studies</a:t>
            </a:r>
          </a:p>
          <a:p>
            <a:pPr lvl="2"/>
            <a:r>
              <a:rPr lang="en-US" sz="1100" dirty="0" smtClean="0"/>
              <a:t>Beam </a:t>
            </a:r>
            <a:r>
              <a:rPr lang="en-US" sz="1100" dirty="0"/>
              <a:t>to Main </a:t>
            </a:r>
            <a:r>
              <a:rPr lang="en-US" sz="1100" dirty="0" smtClean="0"/>
              <a:t>Injector &amp; RR</a:t>
            </a:r>
          </a:p>
          <a:p>
            <a:pPr lvl="1"/>
            <a:r>
              <a:rPr lang="en-US" sz="1300" dirty="0"/>
              <a:t>Ran well last </a:t>
            </a:r>
            <a:r>
              <a:rPr lang="en-US" sz="1300" dirty="0" smtClean="0"/>
              <a:t>week</a:t>
            </a:r>
          </a:p>
          <a:p>
            <a:pPr lvl="2"/>
            <a:r>
              <a:rPr lang="en-US" sz="1100" dirty="0" smtClean="0"/>
              <a:t>Until the flood </a:t>
            </a:r>
            <a:endParaRPr lang="en-US" sz="1100" dirty="0"/>
          </a:p>
          <a:p>
            <a:r>
              <a:rPr lang="en-US" sz="1400" b="1" dirty="0" smtClean="0"/>
              <a:t>MI/RR</a:t>
            </a:r>
            <a:endParaRPr lang="en-US" sz="1400" b="1" dirty="0"/>
          </a:p>
          <a:p>
            <a:pPr lvl="1"/>
            <a:r>
              <a:rPr lang="en-US" sz="1200" dirty="0"/>
              <a:t>Delivering beam to </a:t>
            </a:r>
            <a:r>
              <a:rPr lang="en-US" sz="1200" dirty="0" err="1"/>
              <a:t>NuMI</a:t>
            </a:r>
            <a:r>
              <a:rPr lang="en-US" sz="1200" dirty="0"/>
              <a:t> &amp; </a:t>
            </a:r>
            <a:r>
              <a:rPr lang="en-US" sz="1200" dirty="0" smtClean="0"/>
              <a:t>Switchyard</a:t>
            </a:r>
          </a:p>
          <a:p>
            <a:pPr lvl="1"/>
            <a:r>
              <a:rPr lang="en-US" sz="1200" dirty="0" smtClean="0"/>
              <a:t>Standard operation: 2As </a:t>
            </a:r>
            <a:r>
              <a:rPr lang="en-US" sz="1200" dirty="0"/>
              <a:t>(</a:t>
            </a:r>
            <a:r>
              <a:rPr lang="en-US" sz="1200" dirty="0" smtClean="0"/>
              <a:t>1.33 </a:t>
            </a:r>
            <a:r>
              <a:rPr lang="en-US" sz="1200" dirty="0"/>
              <a:t>Sec MI ramp rate</a:t>
            </a:r>
            <a:r>
              <a:rPr lang="en-US" sz="1200" dirty="0" smtClean="0"/>
              <a:t>) with 6+6 slip stacking </a:t>
            </a:r>
          </a:p>
          <a:p>
            <a:r>
              <a:rPr lang="en-US" sz="1400" b="1" dirty="0" err="1" smtClean="0"/>
              <a:t>NuMI</a:t>
            </a:r>
            <a:endParaRPr lang="en-US" sz="1400" b="1" dirty="0"/>
          </a:p>
          <a:p>
            <a:pPr lvl="1"/>
            <a:r>
              <a:rPr lang="en-US" sz="1200" dirty="0"/>
              <a:t>Ran well last week</a:t>
            </a:r>
          </a:p>
          <a:p>
            <a:pPr lvl="2"/>
            <a:r>
              <a:rPr lang="en-US" sz="1100" dirty="0" smtClean="0"/>
              <a:t>Beam </a:t>
            </a:r>
            <a:r>
              <a:rPr lang="en-US" sz="1100" dirty="0" smtClean="0"/>
              <a:t>Power ~550 kW (6+6</a:t>
            </a:r>
            <a:r>
              <a:rPr lang="en-US" sz="1100" dirty="0"/>
              <a:t>)</a:t>
            </a:r>
            <a:endParaRPr lang="en-US" sz="1100" dirty="0" smtClean="0"/>
          </a:p>
          <a:p>
            <a:r>
              <a:rPr lang="en-US" sz="1400" b="1" dirty="0" smtClean="0"/>
              <a:t>Booster </a:t>
            </a:r>
            <a:r>
              <a:rPr lang="en-US" sz="1400" b="1" dirty="0"/>
              <a:t>Neutrino Beamline (BNB)</a:t>
            </a:r>
          </a:p>
          <a:p>
            <a:pPr lvl="1"/>
            <a:r>
              <a:rPr lang="en-US" sz="1200" dirty="0" smtClean="0"/>
              <a:t>Ran well last week</a:t>
            </a:r>
            <a:endParaRPr lang="en-US" sz="1200" dirty="0" smtClean="0"/>
          </a:p>
          <a:p>
            <a:r>
              <a:rPr lang="en-US" sz="1400" b="1" dirty="0" smtClean="0"/>
              <a:t>Switchyard</a:t>
            </a:r>
            <a:endParaRPr lang="en-US" sz="1400" b="1" dirty="0"/>
          </a:p>
          <a:p>
            <a:pPr lvl="1"/>
            <a:r>
              <a:rPr lang="en-US" sz="1200" dirty="0" smtClean="0"/>
              <a:t>Meson </a:t>
            </a:r>
            <a:r>
              <a:rPr lang="en-US" sz="1200" dirty="0"/>
              <a:t>beam </a:t>
            </a:r>
            <a:endParaRPr lang="en-US" sz="1200" dirty="0" smtClean="0"/>
          </a:p>
          <a:p>
            <a:pPr lvl="2"/>
            <a:r>
              <a:rPr lang="en-US" sz="1000" dirty="0" err="1" smtClean="0"/>
              <a:t>MTest</a:t>
            </a:r>
            <a:r>
              <a:rPr lang="en-US" sz="1000" dirty="0" smtClean="0"/>
              <a:t> </a:t>
            </a:r>
            <a:r>
              <a:rPr lang="en-US" sz="1000" dirty="0"/>
              <a:t>Ran well last week</a:t>
            </a:r>
          </a:p>
          <a:p>
            <a:pPr lvl="2"/>
            <a:r>
              <a:rPr lang="en-US" sz="1000" dirty="0" err="1" smtClean="0"/>
              <a:t>MCenter</a:t>
            </a:r>
            <a:r>
              <a:rPr lang="en-US" sz="1000" dirty="0" smtClean="0"/>
              <a:t> </a:t>
            </a:r>
            <a:r>
              <a:rPr lang="en-US" sz="1000" dirty="0"/>
              <a:t>Ran well last week</a:t>
            </a:r>
          </a:p>
          <a:p>
            <a:pPr lvl="1"/>
            <a:r>
              <a:rPr lang="en-US" sz="1200" dirty="0" err="1" smtClean="0"/>
              <a:t>SeaQuest</a:t>
            </a:r>
            <a:r>
              <a:rPr lang="en-US" sz="1200" dirty="0" smtClean="0"/>
              <a:t> </a:t>
            </a:r>
            <a:endParaRPr lang="en-US" sz="1200" dirty="0" smtClean="0"/>
          </a:p>
          <a:p>
            <a:pPr lvl="2"/>
            <a:r>
              <a:rPr lang="en-US" sz="1000" dirty="0"/>
              <a:t>Ran well last week</a:t>
            </a:r>
          </a:p>
          <a:p>
            <a:pPr lvl="0"/>
            <a:r>
              <a:rPr lang="en-US" sz="1400" b="1" dirty="0" smtClean="0"/>
              <a:t>General</a:t>
            </a:r>
            <a:endParaRPr lang="en-US" sz="1200" dirty="0" smtClean="0"/>
          </a:p>
          <a:p>
            <a:pPr lvl="1"/>
            <a:r>
              <a:rPr lang="en-US" sz="1200" strike="sngStrike" dirty="0" smtClean="0"/>
              <a:t>Saturday</a:t>
            </a:r>
            <a:r>
              <a:rPr lang="en-US" sz="1200" strike="sngStrike" dirty="0" smtClean="0"/>
              <a:t>, July 30</a:t>
            </a:r>
            <a:r>
              <a:rPr lang="en-US" sz="1200" strike="sngStrike" baseline="30000" dirty="0" smtClean="0"/>
              <a:t>th</a:t>
            </a:r>
            <a:r>
              <a:rPr lang="en-US" sz="1200" strike="sngStrike" dirty="0" smtClean="0"/>
              <a:t> @ 0001</a:t>
            </a:r>
          </a:p>
          <a:p>
            <a:pPr lvl="2"/>
            <a:r>
              <a:rPr lang="en-US" sz="1100" strike="sngStrike" dirty="0" smtClean="0"/>
              <a:t>Beam off </a:t>
            </a:r>
          </a:p>
          <a:p>
            <a:pPr lvl="2"/>
            <a:r>
              <a:rPr lang="en-US" sz="1100" strike="sngStrike" dirty="0" smtClean="0"/>
              <a:t>Prepare for Summer </a:t>
            </a:r>
            <a:r>
              <a:rPr lang="en-US" sz="1100" strike="sngStrike" dirty="0" smtClean="0"/>
              <a:t>Shutdown</a:t>
            </a:r>
            <a:endParaRPr lang="en-US" sz="1100" strike="sngStrike" dirty="0" smtClean="0"/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Find a unusual way to begin the Shutdown early </a:t>
            </a:r>
          </a:p>
          <a:p>
            <a:pPr lvl="2"/>
            <a:r>
              <a:rPr lang="en-US" sz="1200" dirty="0" smtClean="0">
                <a:solidFill>
                  <a:schemeClr val="tx1"/>
                </a:solidFill>
              </a:rPr>
              <a:t>Done</a:t>
            </a:r>
            <a:r>
              <a:rPr lang="en-US" sz="1200" dirty="0" smtClean="0"/>
              <a:t>	</a:t>
            </a:r>
            <a:endParaRPr lang="en-US" sz="1200" dirty="0" smtClean="0"/>
          </a:p>
          <a:p>
            <a:pPr lvl="1"/>
            <a:r>
              <a:rPr lang="en-US" sz="1200" dirty="0" smtClean="0"/>
              <a:t>Monday</a:t>
            </a:r>
            <a:r>
              <a:rPr lang="en-US" sz="1200" dirty="0" smtClean="0"/>
              <a:t>, August 1</a:t>
            </a:r>
            <a:r>
              <a:rPr lang="en-US" sz="1200" baseline="30000" dirty="0" smtClean="0"/>
              <a:t>st</a:t>
            </a:r>
            <a:endParaRPr lang="en-US" sz="1200" dirty="0" smtClean="0"/>
          </a:p>
          <a:p>
            <a:pPr lvl="2"/>
            <a:r>
              <a:rPr lang="en-US" sz="1100" dirty="0" smtClean="0"/>
              <a:t>Start Date of Summer </a:t>
            </a:r>
            <a:r>
              <a:rPr lang="en-US" sz="1100" dirty="0" smtClean="0"/>
              <a:t>Shutdown</a:t>
            </a:r>
            <a:endParaRPr lang="en-US" sz="1100" dirty="0" smtClean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8/1/2016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</a:t>
            </a:r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" y="1279477"/>
            <a:ext cx="3157538" cy="2368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Placeholder 11"/>
          <p:cNvSpPr>
            <a:spLocks noGrp="1"/>
          </p:cNvSpPr>
          <p:nvPr>
            <p:ph type="body" sz="half" idx="12"/>
          </p:nvPr>
        </p:nvSpPr>
        <p:spPr>
          <a:xfrm>
            <a:off x="229365" y="4370571"/>
            <a:ext cx="5950773" cy="305229"/>
          </a:xfrm>
        </p:spPr>
        <p:txBody>
          <a:bodyPr/>
          <a:lstStyle/>
          <a:p>
            <a:r>
              <a:rPr lang="en-US" dirty="0" smtClean="0"/>
              <a:t>Booster Exit Door vs. Flood water: Door Lost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81" y="1355797"/>
            <a:ext cx="2404323" cy="3205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67" y="845873"/>
            <a:ext cx="2623156" cy="3497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Unusual </a:t>
            </a:r>
            <a:r>
              <a:rPr lang="en-US" dirty="0"/>
              <a:t>way to begin the Shutdown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6C7763E-9A84-4826-B9FB-17F2BEA2B9FD}" type="datetime1">
              <a:rPr lang="en-US" altLang="en-US" smtClean="0"/>
              <a:pPr/>
              <a:t>8/1/2016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Duane Newhart | All Experimenters’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BB15B59-BD64-4D4F-A817-D8AEEDDE07D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77" y="614578"/>
            <a:ext cx="2373673" cy="3164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2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Outages - Power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07923"/>
            <a:ext cx="8522109" cy="3946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2" spcCol="182880" anchor="t" anchorCtr="0" compatLnSpc="1">
            <a:prstTxWarp prst="textNoShape">
              <a:avLst/>
            </a:prstTxWarp>
            <a:normAutofit/>
          </a:bodyPr>
          <a:lstStyle/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8/1/2016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</a:t>
            </a:r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145969"/>
              </p:ext>
            </p:extLst>
          </p:nvPr>
        </p:nvGraphicFramePr>
        <p:xfrm>
          <a:off x="0" y="9332"/>
          <a:ext cx="9144000" cy="479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3" imgW="9500569" imgH="6969666" progId="Word.Document.12">
                  <p:embed/>
                </p:oleObj>
              </mc:Choice>
              <mc:Fallback>
                <p:oleObj name="Document" r:id="rId3" imgW="9500569" imgH="69696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332"/>
                        <a:ext cx="9144000" cy="4791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Outages - Power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07923"/>
            <a:ext cx="8522109" cy="3946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2" spcCol="182880" anchor="t" anchorCtr="0" compatLnSpc="1">
            <a:prstTxWarp prst="textNoShape">
              <a:avLst/>
            </a:prstTxWarp>
            <a:normAutofit/>
          </a:bodyPr>
          <a:lstStyle/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8/1/2016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9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</a:t>
            </a:r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446508"/>
              </p:ext>
            </p:extLst>
          </p:nvPr>
        </p:nvGraphicFramePr>
        <p:xfrm>
          <a:off x="0" y="1"/>
          <a:ext cx="9086849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3" imgW="9485471" imgH="6826225" progId="Word.Document.12">
                  <p:embed/>
                </p:oleObj>
              </mc:Choice>
              <mc:Fallback>
                <p:oleObj name="Document" r:id="rId3" imgW="9485471" imgH="68262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9086849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3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16x9_custom2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16x9_custom2" id="{1A36BE46-CA35-4D68-900B-C171F85BEA93}" vid="{A3C71E54-BEAA-46A2-A1A5-B9EC9EE19F28}"/>
    </a:ext>
  </a:extLst>
</a:theme>
</file>

<file path=ppt/theme/theme2.xml><?xml version="1.0" encoding="utf-8"?>
<a:theme xmlns:a="http://schemas.openxmlformats.org/drawingml/2006/main" name="Fermilab: Footer Only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16x9_custom2" id="{1A36BE46-CA35-4D68-900B-C171F85BEA93}" vid="{23F5942B-6224-4303-9968-868F5D99B2EE}"/>
    </a:ext>
  </a:extLst>
</a:theme>
</file>

<file path=ppt/theme/theme3.xml><?xml version="1.0" encoding="utf-8"?>
<a:theme xmlns:a="http://schemas.openxmlformats.org/drawingml/2006/main" name="FermiWide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Wide" id="{055DBA9C-6286-4D7B-819A-F82C4E735718}" vid="{DADCF6AB-70AC-425E-988D-EE327A7715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FNAL_16x9_custom2</Template>
  <TotalTime>5265</TotalTime>
  <Words>395</Words>
  <Application>Microsoft Office PowerPoint</Application>
  <PresentationFormat>On-screen Show (16:9)</PresentationFormat>
  <Paragraphs>111</Paragraphs>
  <Slides>11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Helvetica</vt:lpstr>
      <vt:lpstr>FNAL_16x9_custom2</vt:lpstr>
      <vt:lpstr>Fermilab: Footer Only</vt:lpstr>
      <vt:lpstr>FermiWide</vt:lpstr>
      <vt:lpstr>Microsoft Word Document</vt:lpstr>
      <vt:lpstr>All Experimenters’ Meeting</vt:lpstr>
      <vt:lpstr>PowerPoint Presentation</vt:lpstr>
      <vt:lpstr>Performance measures: BNB</vt:lpstr>
      <vt:lpstr>Performance measures: NuMI</vt:lpstr>
      <vt:lpstr>Performance measures: FY16 comparison</vt:lpstr>
      <vt:lpstr>Complex Status</vt:lpstr>
      <vt:lpstr>Unusual way to begin the Shutdown</vt:lpstr>
      <vt:lpstr>Outages - Power</vt:lpstr>
      <vt:lpstr>Outages - Power</vt:lpstr>
      <vt:lpstr>Controlled Accesses</vt:lpstr>
      <vt:lpstr>Schedules and Links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Experimenters’ Meeting</dc:title>
  <dc:creator>Daniel A. Johnson x2074 05157N</dc:creator>
  <cp:lastModifiedBy>Duane L. Newhart x6378,3721,6378 11580N</cp:lastModifiedBy>
  <cp:revision>330</cp:revision>
  <cp:lastPrinted>2014-01-20T19:40:21Z</cp:lastPrinted>
  <dcterms:created xsi:type="dcterms:W3CDTF">2015-02-16T17:27:00Z</dcterms:created>
  <dcterms:modified xsi:type="dcterms:W3CDTF">2016-08-01T18:59:51Z</dcterms:modified>
</cp:coreProperties>
</file>