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5" r:id="rId4"/>
    <p:sldId id="300" r:id="rId5"/>
    <p:sldId id="277" r:id="rId6"/>
    <p:sldId id="291" r:id="rId7"/>
    <p:sldId id="293" r:id="rId8"/>
    <p:sldId id="259" r:id="rId9"/>
    <p:sldId id="290" r:id="rId10"/>
    <p:sldId id="303" r:id="rId11"/>
    <p:sldId id="280" r:id="rId12"/>
    <p:sldId id="304" r:id="rId13"/>
    <p:sldId id="286" r:id="rId14"/>
    <p:sldId id="296" r:id="rId15"/>
    <p:sldId id="298" r:id="rId16"/>
    <p:sldId id="295" r:id="rId17"/>
    <p:sldId id="302" r:id="rId18"/>
    <p:sldId id="301" r:id="rId1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6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D4980D44-D2A5-466D-8B16-FE8CD583650C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17904"/>
            <a:ext cx="3026833" cy="464185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1BFB8586-32AA-4FF6-BC42-EC649C38FD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1B7BC-204A-4ABF-A08A-65B1F2C2F383}" type="datetimeFigureOut">
              <a:rPr lang="en-US" smtClean="0"/>
              <a:pPr/>
              <a:t>8/15/2016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3289E-0BDB-4E52-986A-5E30D679E2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DDD47-39CB-49C1-9904-5015B043814E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A954-E796-4F7C-9F92-97C9A12B5BFC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EE349-998E-4A68-BF88-AD05AFADB9AD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ECA2-E3CD-4720-A940-0377C9086D22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D4C8C-20E8-46A5-99A9-B68B31250C94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15909E-24F4-4C37-A34B-7AC5F9CE4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CAB2B-C7B5-4F70-87F7-371FF2BCD621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1401-7E14-4FBE-AB97-BA27AD20C7E9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9F3F5-91FD-472C-BA0A-FCDFD518E4D8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2589D-B7BE-413C-B35C-EB08A2411E10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2F4C-5EDA-44CF-A099-CD427CBF49BE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4BF14-B209-4E15-98C6-9F729E6B8FDF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55FD6B-F77A-435C-ACF8-A545ED81B6C4}" type="datetime1">
              <a:rPr lang="en-US" smtClean="0"/>
              <a:pPr/>
              <a:t>8/15/2016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15909E-24F4-4C37-A34B-7AC5F9CE4E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Search for dark matter using Mono-Higgs Events in the four lepton final state at CMS</a:t>
            </a:r>
            <a:endParaRPr lang="en-US" sz="28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By: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Jairrin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Dickens (Florida A and M University, USA)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Supervisor(s):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Dr.Pushpa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Bhat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Fermilab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USA)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Dr.Nicola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Filippis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(Bari, Italy)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7086600" y="1143000"/>
            <a:ext cx="1905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Number of events(data) per channel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2e2mu=70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4e=20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4mu=49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34200" y="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Backgrounds and signal models are weighted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2.8 fb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 </a:t>
            </a:r>
            <a:endParaRPr lang="en-US" dirty="0"/>
          </a:p>
        </p:txBody>
      </p:sp>
      <p:pic>
        <p:nvPicPr>
          <p:cNvPr id="10" name="Picture 9" descr="2e2m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960870" cy="6629400"/>
          </a:xfrm>
          <a:prstGeom prst="rect">
            <a:avLst/>
          </a:prstGeom>
        </p:spPr>
      </p:pic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010400" y="3505200"/>
            <a:ext cx="2133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Missing E</a:t>
            </a:r>
            <a:r>
              <a:rPr lang="en-US" baseline="-25000" dirty="0" smtClean="0"/>
              <a:t>T </a:t>
            </a:r>
            <a:r>
              <a:rPr lang="en-US" dirty="0" smtClean="0"/>
              <a:t> of the data is negligible and explained by the Standard Model  </a:t>
            </a: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</a:t>
            </a:r>
            <a:r>
              <a:rPr kumimoji="0" lang="en-US" sz="1100" b="0" i="0" u="none" strike="noStrike" cap="none" normalizeH="0" baseline="-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Missing E</a:t>
            </a:r>
            <a:r>
              <a:rPr lang="en-US" baseline="-25000" dirty="0" smtClean="0"/>
              <a:t>T</a:t>
            </a:r>
            <a:r>
              <a:rPr lang="en-US" dirty="0" smtClean="0"/>
              <a:t> events at 2.8</a:t>
            </a:r>
            <a:r>
              <a:rPr lang="en-US" dirty="0" smtClean="0"/>
              <a:t> </a:t>
            </a:r>
            <a:r>
              <a:rPr lang="en-US" dirty="0" smtClean="0"/>
              <a:t>fb</a:t>
            </a:r>
            <a:r>
              <a:rPr lang="en-US" baseline="30000" dirty="0" smtClean="0"/>
              <a:t>-1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762000" y="2743200"/>
          <a:ext cx="7467600" cy="2438400"/>
        </p:xfrm>
        <a:graphic>
          <a:graphicData uri="http://schemas.openxmlformats.org/drawingml/2006/table">
            <a:tbl>
              <a:tblPr/>
              <a:tblGrid>
                <a:gridCol w="1493364"/>
                <a:gridCol w="1493364"/>
                <a:gridCol w="1493364"/>
                <a:gridCol w="1493364"/>
                <a:gridCol w="1494144"/>
              </a:tblGrid>
              <a:tr h="812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MZ’=600GeV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MZ’=800GeV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MZ’=1000GeV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Background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ME</a:t>
                      </a:r>
                      <a:r>
                        <a:rPr lang="en-US" sz="1800" baseline="-25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  </a:t>
                      </a: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&gt; 150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0.02148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0.01108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0.008606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0.40146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ME</a:t>
                      </a:r>
                      <a:r>
                        <a:rPr lang="en-US" sz="1800" baseline="-25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&gt; 250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0.00171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0.00909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0.008158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0.06187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86000" y="2286000"/>
            <a:ext cx="457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Signal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2209800"/>
            <a:ext cx="4495800" cy="5334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mT2e2mu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352800" y="-304800"/>
            <a:ext cx="10744200" cy="1036616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15200" y="533400"/>
            <a:ext cx="1828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Events (data) do not extend into the range modeled by the signal models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7315200" y="0"/>
            <a:ext cx="1828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is a significant amount of the signal after </a:t>
            </a:r>
            <a:r>
              <a:rPr lang="en-US" dirty="0" smtClean="0"/>
              <a:t>∆</a:t>
            </a:r>
            <a:r>
              <a:rPr lang="en-US" dirty="0" smtClean="0"/>
              <a:t>φ&gt;2 </a:t>
            </a:r>
            <a:r>
              <a:rPr lang="en-US" dirty="0" smtClean="0"/>
              <a:t>radians </a:t>
            </a:r>
            <a:r>
              <a:rPr lang="en-US" dirty="0" smtClean="0"/>
              <a:t>while the background has an even distribution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15200" y="2971800"/>
            <a:ext cx="1828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Making a cut at </a:t>
            </a:r>
            <a:r>
              <a:rPr lang="en-US" dirty="0" smtClean="0"/>
              <a:t>∆φ&gt;2 </a:t>
            </a:r>
            <a:r>
              <a:rPr lang="en-US" dirty="0" smtClean="0"/>
              <a:t>radians will allow for significant amount of background rejection while at the same time allowing for a significant amount of the signal to remain</a:t>
            </a:r>
            <a:endParaRPr lang="en-US" dirty="0"/>
          </a:p>
        </p:txBody>
      </p:sp>
      <p:pic>
        <p:nvPicPr>
          <p:cNvPr id="6" name="Picture 5" descr="elm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648450" cy="3581400"/>
          </a:xfrm>
          <a:prstGeom prst="rect">
            <a:avLst/>
          </a:prstGeom>
        </p:spPr>
      </p:pic>
      <p:pic>
        <p:nvPicPr>
          <p:cNvPr id="8" name="Picture 7" descr="grove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505200"/>
            <a:ext cx="6648450" cy="3352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34200" y="25908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peak at 125GeV suggest Higgs production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34200" y="0"/>
            <a:ext cx="2209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Invariant mass of the four leptons </a:t>
            </a:r>
            <a:endParaRPr lang="en-US" dirty="0"/>
          </a:p>
        </p:txBody>
      </p:sp>
      <p:pic>
        <p:nvPicPr>
          <p:cNvPr id="9" name="Picture 8" descr="mass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6957028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significant missing E</a:t>
            </a:r>
            <a:r>
              <a:rPr lang="en-US" baseline="-25000" dirty="0" smtClean="0"/>
              <a:t>T</a:t>
            </a:r>
            <a:r>
              <a:rPr lang="en-US" dirty="0" smtClean="0"/>
              <a:t> in the 2015 </a:t>
            </a:r>
            <a:r>
              <a:rPr lang="en-US" dirty="0" smtClean="0"/>
              <a:t>data</a:t>
            </a:r>
          </a:p>
          <a:p>
            <a:r>
              <a:rPr lang="en-US" dirty="0" smtClean="0"/>
              <a:t> The data is well modeled by the standard model background </a:t>
            </a:r>
            <a:endParaRPr lang="en-US" baseline="-25000" dirty="0" smtClean="0"/>
          </a:p>
          <a:p>
            <a:r>
              <a:rPr lang="en-US" dirty="0" smtClean="0"/>
              <a:t>We need a lot more data to have significant sensitivity in this channel</a:t>
            </a:r>
          </a:p>
          <a:p>
            <a:r>
              <a:rPr lang="en-US" dirty="0" smtClean="0"/>
              <a:t>Advanced Multivariate Analysis should improve signal/background separation and sensitivity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Acknowledgments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Supervisors:</a:t>
            </a:r>
          </a:p>
          <a:p>
            <a:pPr lvl="1"/>
            <a:r>
              <a:rPr lang="en-US" dirty="0" smtClean="0"/>
              <a:t>Dr. </a:t>
            </a:r>
            <a:r>
              <a:rPr lang="en-US" dirty="0" err="1" smtClean="0"/>
              <a:t>Pushpa</a:t>
            </a:r>
            <a:r>
              <a:rPr lang="en-US" dirty="0" smtClean="0"/>
              <a:t> </a:t>
            </a:r>
            <a:r>
              <a:rPr lang="en-US" dirty="0" err="1" smtClean="0"/>
              <a:t>Bhat</a:t>
            </a:r>
            <a:endParaRPr lang="en-US" dirty="0" smtClean="0"/>
          </a:p>
          <a:p>
            <a:pPr lvl="1"/>
            <a:r>
              <a:rPr lang="en-US" dirty="0" smtClean="0"/>
              <a:t>Dr. Nicola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Filippis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My Mentors</a:t>
            </a:r>
          </a:p>
          <a:p>
            <a:pPr lvl="1"/>
            <a:r>
              <a:rPr lang="en-US" dirty="0" smtClean="0"/>
              <a:t>Mr. Gustavo </a:t>
            </a:r>
            <a:r>
              <a:rPr lang="en-US" dirty="0" err="1" smtClean="0"/>
              <a:t>Cancelo</a:t>
            </a:r>
            <a:endParaRPr lang="en-US" dirty="0" smtClean="0"/>
          </a:p>
          <a:p>
            <a:pPr lvl="1"/>
            <a:r>
              <a:rPr lang="en-US" dirty="0" smtClean="0"/>
              <a:t>Mr. David W. Peterson</a:t>
            </a:r>
          </a:p>
          <a:p>
            <a:r>
              <a:rPr lang="en-US" dirty="0" smtClean="0"/>
              <a:t>Ms. Sandra Charles</a:t>
            </a:r>
          </a:p>
          <a:p>
            <a:r>
              <a:rPr lang="en-US" dirty="0" smtClean="0"/>
              <a:t>Ms. Judy Nunez</a:t>
            </a:r>
          </a:p>
          <a:p>
            <a:r>
              <a:rPr lang="en-US" dirty="0" smtClean="0"/>
              <a:t>Dr. Elliott </a:t>
            </a:r>
            <a:r>
              <a:rPr lang="en-US" dirty="0" err="1" smtClean="0"/>
              <a:t>Mcrory</a:t>
            </a:r>
            <a:endParaRPr lang="en-US" dirty="0" smtClean="0"/>
          </a:p>
          <a:p>
            <a:r>
              <a:rPr lang="en-US" dirty="0" smtClean="0"/>
              <a:t>Dr.  Leonard Spiegel</a:t>
            </a:r>
          </a:p>
          <a:p>
            <a:r>
              <a:rPr lang="en-US" dirty="0" smtClean="0"/>
              <a:t>Dr. Harrison Prosper</a:t>
            </a:r>
          </a:p>
          <a:p>
            <a:r>
              <a:rPr lang="en-US" dirty="0" smtClean="0"/>
              <a:t>My fellow SIST interns</a:t>
            </a:r>
          </a:p>
          <a:p>
            <a:r>
              <a:rPr lang="en-US" dirty="0" smtClean="0"/>
              <a:t>And my carpool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8" name="Content Placeholder 7" descr="579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524000"/>
            <a:ext cx="5029200" cy="4343400"/>
          </a:xfrm>
        </p:spPr>
      </p:pic>
      <p:sp>
        <p:nvSpPr>
          <p:cNvPr id="6" name="TextBox 5"/>
          <p:cNvSpPr txBox="1"/>
          <p:nvPr/>
        </p:nvSpPr>
        <p:spPr>
          <a:xfrm>
            <a:off x="381000" y="6324600"/>
            <a:ext cx="75438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*photo credit: www.crowdedcomics.com</a:t>
            </a:r>
            <a:endParaRPr lang="en-US" sz="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0" y="273050"/>
            <a:ext cx="3352800" cy="5853113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Dark matter seems to outweigh visible matter, making up about 27% of the universe.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can only detect dark matter from its gravitational effects.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If such particles interact non-gravitationally with standard model particles detecting it through high-energy collisions at particle accelerators is one of the most promising avenues towards identifying the specific nature of its detailed interactions.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mass-energy-pie-chart-628x3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4953000" cy="6096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6400800"/>
            <a:ext cx="47244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*Photo credit: http://newscenter.lbl.gov/2016/05/24/3-knowns-3-unknowns-dark-matter/</a:t>
            </a:r>
            <a:endParaRPr lang="en-US" sz="6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Dark matter particles could be produced at the Large </a:t>
            </a:r>
            <a:r>
              <a:rPr lang="en-US" sz="2400" dirty="0" err="1" smtClean="0"/>
              <a:t>Hadron</a:t>
            </a:r>
            <a:r>
              <a:rPr lang="en-US" sz="2400" dirty="0" smtClean="0"/>
              <a:t> Collider, but would escape detection being stable and weakly interacting.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standard model Higgs boson can provide an additional probe beyond the Standard Model into the dark matter sector.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Experimentally, these “mono-Higgs” events are characterized by the presence of a Higgs boson and non negligible missing transverse momentum due to the undetected dark matter particles.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order to plot and analyze the data, background, and signal distributions ROOT version 6.06/01 was used. </a:t>
            </a:r>
          </a:p>
          <a:p>
            <a:r>
              <a:rPr lang="en-US" dirty="0" smtClean="0"/>
              <a:t>ROOT is an object-oriented program and library developed by CERN. It is mainly written in C++ but integrated with other languages such as Python and R.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0" y="6553200"/>
            <a:ext cx="3810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*photo credit: root.cern.ch</a:t>
            </a:r>
            <a:endParaRPr lang="en-US" sz="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" name="Picture 9" descr="root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4953000"/>
            <a:ext cx="5029200" cy="1430528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TNtuples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with various  calculated variables were provided to work with.</a:t>
            </a:r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TNutple</a:t>
            </a:r>
            <a:r>
              <a:rPr lang="en-US" sz="2400" dirty="0" smtClean="0"/>
              <a:t> is a </a:t>
            </a:r>
            <a:r>
              <a:rPr lang="en-US" sz="2400" dirty="0" err="1" smtClean="0"/>
              <a:t>TTree</a:t>
            </a:r>
            <a:r>
              <a:rPr lang="en-US" sz="2400" dirty="0" smtClean="0"/>
              <a:t> restricted to a list of float variables.</a:t>
            </a:r>
          </a:p>
          <a:p>
            <a:r>
              <a:rPr lang="en-US" sz="2400" dirty="0" smtClean="0"/>
              <a:t>A </a:t>
            </a:r>
            <a:r>
              <a:rPr lang="en-US" sz="2400" dirty="0" err="1" smtClean="0"/>
              <a:t>TTree</a:t>
            </a:r>
            <a:r>
              <a:rPr lang="en-US" sz="2400" dirty="0" smtClean="0"/>
              <a:t> consists of a list of independent branches, and each branch has its own definition and list of buffers.</a:t>
            </a:r>
          </a:p>
          <a:p>
            <a:endParaRPr lang="en-US" sz="2400" baseline="30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study focused on the decay of the standard model-like Higgs boson to two Z bosons both decaying to charged leptons. (H</a:t>
            </a:r>
            <a:r>
              <a:rPr lang="en-US" dirty="0" smtClean="0"/>
              <a:t>→ ZZ → 4l)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TNtuples</a:t>
            </a:r>
            <a:r>
              <a:rPr lang="en-US" dirty="0" smtClean="0"/>
              <a:t> were separated into the three different decay channels of the leptons.</a:t>
            </a:r>
          </a:p>
          <a:p>
            <a:pPr lvl="1"/>
            <a:r>
              <a:rPr lang="en-US" dirty="0" smtClean="0"/>
              <a:t>Two electrons two </a:t>
            </a:r>
            <a:r>
              <a:rPr lang="en-US" dirty="0" err="1" smtClean="0"/>
              <a:t>muons</a:t>
            </a:r>
            <a:r>
              <a:rPr lang="en-US" dirty="0" smtClean="0"/>
              <a:t> (2e2mu)</a:t>
            </a:r>
          </a:p>
          <a:p>
            <a:pPr lvl="1"/>
            <a:r>
              <a:rPr lang="en-US" dirty="0" smtClean="0"/>
              <a:t>Four electrons (4e)</a:t>
            </a:r>
          </a:p>
          <a:p>
            <a:pPr lvl="1"/>
            <a:r>
              <a:rPr lang="en-US" dirty="0" smtClean="0"/>
              <a:t>Four </a:t>
            </a:r>
            <a:r>
              <a:rPr lang="en-US" dirty="0" err="1" smtClean="0"/>
              <a:t>muons</a:t>
            </a:r>
            <a:r>
              <a:rPr lang="en-US" dirty="0" smtClean="0"/>
              <a:t> (4mu)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2015 data was collected from CMS for this study had a luminosity of  2.8 fb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-1 </a:t>
            </a:r>
          </a:p>
          <a:p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processes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gg→ttH→ttZZ→4l+X</a:t>
            </a:r>
          </a:p>
          <a:p>
            <a:r>
              <a:rPr lang="en-US" dirty="0" smtClean="0"/>
              <a:t> tt→2l2v2b</a:t>
            </a:r>
          </a:p>
          <a:p>
            <a:r>
              <a:rPr lang="en-US" dirty="0" err="1" smtClean="0"/>
              <a:t>qq</a:t>
            </a:r>
            <a:r>
              <a:rPr lang="en-US" dirty="0" smtClean="0"/>
              <a:t> →</a:t>
            </a:r>
            <a:r>
              <a:rPr lang="en-US" dirty="0" err="1" smtClean="0"/>
              <a:t>Hqq</a:t>
            </a:r>
            <a:r>
              <a:rPr lang="en-US" dirty="0" smtClean="0"/>
              <a:t> →</a:t>
            </a:r>
            <a:r>
              <a:rPr lang="en-US" dirty="0" err="1" smtClean="0"/>
              <a:t>ZZqq</a:t>
            </a:r>
            <a:r>
              <a:rPr lang="en-US" dirty="0" smtClean="0"/>
              <a:t> →4lqq</a:t>
            </a:r>
          </a:p>
          <a:p>
            <a:r>
              <a:rPr lang="en-US" dirty="0" err="1" smtClean="0"/>
              <a:t>WJets</a:t>
            </a:r>
            <a:r>
              <a:rPr lang="en-US" dirty="0" smtClean="0"/>
              <a:t> →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lv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/>
              <a:t>qq</a:t>
            </a:r>
            <a:r>
              <a:rPr lang="en-US" dirty="0" smtClean="0"/>
              <a:t> →W</a:t>
            </a:r>
            <a:r>
              <a:rPr lang="en-US" baseline="30000" dirty="0" smtClean="0"/>
              <a:t>-</a:t>
            </a:r>
            <a:r>
              <a:rPr lang="en-US" dirty="0" smtClean="0"/>
              <a:t>H →W</a:t>
            </a:r>
            <a:r>
              <a:rPr lang="en-US" baseline="30000" dirty="0" smtClean="0"/>
              <a:t>-</a:t>
            </a:r>
            <a:r>
              <a:rPr lang="en-US" dirty="0" smtClean="0"/>
              <a:t>ZZ →4l+X</a:t>
            </a:r>
          </a:p>
          <a:p>
            <a:r>
              <a:rPr lang="en-US" dirty="0" err="1" smtClean="0"/>
              <a:t>qq</a:t>
            </a:r>
            <a:r>
              <a:rPr lang="en-US" dirty="0" smtClean="0"/>
              <a:t> →W</a:t>
            </a:r>
            <a:r>
              <a:rPr lang="en-US" baseline="30000" dirty="0" smtClean="0"/>
              <a:t>+</a:t>
            </a:r>
            <a:r>
              <a:rPr lang="en-US" dirty="0" smtClean="0"/>
              <a:t>H →W</a:t>
            </a:r>
            <a:r>
              <a:rPr lang="en-US" baseline="30000" dirty="0" smtClean="0"/>
              <a:t>+</a:t>
            </a:r>
            <a:r>
              <a:rPr lang="en-US" dirty="0" smtClean="0"/>
              <a:t>ZZ →4l+X</a:t>
            </a:r>
          </a:p>
          <a:p>
            <a:r>
              <a:rPr lang="en-US" dirty="0" smtClean="0"/>
              <a:t>WW →2l2v</a:t>
            </a:r>
          </a:p>
          <a:p>
            <a:r>
              <a:rPr lang="en-US" dirty="0" smtClean="0"/>
              <a:t>WZ →3lv</a:t>
            </a:r>
          </a:p>
          <a:p>
            <a:r>
              <a:rPr lang="en-US" dirty="0" err="1" smtClean="0"/>
              <a:t>qq</a:t>
            </a:r>
            <a:r>
              <a:rPr lang="en-US" dirty="0" smtClean="0"/>
              <a:t> →ZH →ZZZ →4l+X</a:t>
            </a:r>
          </a:p>
          <a:p>
            <a:r>
              <a:rPr lang="en-US" dirty="0" smtClean="0"/>
              <a:t>Z →</a:t>
            </a:r>
            <a:r>
              <a:rPr lang="en-US" dirty="0" err="1" smtClean="0"/>
              <a:t>ll</a:t>
            </a:r>
            <a:r>
              <a:rPr lang="en-US" dirty="0" smtClean="0"/>
              <a:t>, H →2lvv, l=e,</a:t>
            </a:r>
            <a:r>
              <a:rPr lang="en-US" dirty="0"/>
              <a:t> µ</a:t>
            </a:r>
            <a:endParaRPr lang="en-US" dirty="0" smtClean="0"/>
          </a:p>
          <a:p>
            <a:r>
              <a:rPr lang="en-US" dirty="0" err="1" smtClean="0"/>
              <a:t>qq</a:t>
            </a:r>
            <a:r>
              <a:rPr lang="en-US" dirty="0" smtClean="0"/>
              <a:t> →ZZ →4l</a:t>
            </a:r>
          </a:p>
          <a:p>
            <a:r>
              <a:rPr lang="en-US" dirty="0" smtClean="0"/>
              <a:t>Z →</a:t>
            </a:r>
            <a:r>
              <a:rPr lang="en-US" dirty="0" err="1" smtClean="0"/>
              <a:t>ll+jets</a:t>
            </a:r>
            <a:endParaRPr lang="en-US" dirty="0" smtClean="0"/>
          </a:p>
          <a:p>
            <a:r>
              <a:rPr lang="en-US" dirty="0" err="1" smtClean="0"/>
              <a:t>gg</a:t>
            </a:r>
            <a:r>
              <a:rPr lang="en-US" dirty="0" smtClean="0"/>
              <a:t> →H →ZZ →2e2mu</a:t>
            </a:r>
          </a:p>
          <a:p>
            <a:r>
              <a:rPr lang="en-US" dirty="0" err="1" smtClean="0"/>
              <a:t>gg</a:t>
            </a:r>
            <a:r>
              <a:rPr lang="en-US" dirty="0" smtClean="0"/>
              <a:t> →H →ZZ →2e2tau</a:t>
            </a:r>
          </a:p>
          <a:p>
            <a:r>
              <a:rPr lang="en-US" dirty="0" err="1" smtClean="0"/>
              <a:t>gg</a:t>
            </a:r>
            <a:r>
              <a:rPr lang="en-US" dirty="0" smtClean="0"/>
              <a:t> →H →ZZ →2mu2tau</a:t>
            </a:r>
          </a:p>
          <a:p>
            <a:r>
              <a:rPr lang="en-US" dirty="0" err="1" smtClean="0"/>
              <a:t>gg</a:t>
            </a:r>
            <a:r>
              <a:rPr lang="en-US" dirty="0" smtClean="0"/>
              <a:t> →H →ZZ →4e</a:t>
            </a:r>
          </a:p>
          <a:p>
            <a:r>
              <a:rPr lang="en-US" dirty="0" err="1" smtClean="0"/>
              <a:t>gg</a:t>
            </a:r>
            <a:r>
              <a:rPr lang="en-US" dirty="0" smtClean="0"/>
              <a:t> →H →ZZ →4mu</a:t>
            </a:r>
          </a:p>
          <a:p>
            <a:r>
              <a:rPr lang="en-US" dirty="0" err="1" smtClean="0"/>
              <a:t>gg</a:t>
            </a:r>
            <a:r>
              <a:rPr lang="en-US" dirty="0" smtClean="0"/>
              <a:t> →H →ZZ →4tau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>
                <a:latin typeface="Times New Roman" pitchFamily="18" charset="0"/>
                <a:cs typeface="Times New Roman" pitchFamily="18" charset="0"/>
              </a:rPr>
              <a:t>Signal: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Higgs Doublet Model    (2HDM)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Simplified Model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152400" y="4191000"/>
            <a:ext cx="3889375" cy="75088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Z’ decays to a Higgs plus an intermediate state which decays to a dark matter pair.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monohiggs_Zp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86000"/>
            <a:ext cx="3371850" cy="1600200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4191000" y="1905000"/>
            <a:ext cx="4876800" cy="4419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standard model state decaying to dark matter is highly constrained.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However dark matter-standard model particle interactions mediated by 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pseudoscalar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particle (Z’)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possible, evading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constraints from direct detection experiments.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models used in my </a:t>
            </a:r>
            <a:r>
              <a:rPr lang="en-US" dirty="0" smtClean="0"/>
              <a:t>study differed in </a:t>
            </a:r>
            <a:r>
              <a:rPr lang="en-US" dirty="0" smtClean="0"/>
              <a:t>the mass of the Z’ with  A</a:t>
            </a:r>
            <a:r>
              <a:rPr lang="en-US" baseline="30000" dirty="0" smtClean="0"/>
              <a:t>0 </a:t>
            </a:r>
            <a:r>
              <a:rPr lang="en-US" dirty="0" smtClean="0"/>
              <a:t> set to</a:t>
            </a:r>
            <a:r>
              <a:rPr lang="en-US" dirty="0" smtClean="0"/>
              <a:t> </a:t>
            </a:r>
            <a:r>
              <a:rPr lang="en-US" dirty="0" smtClean="0"/>
              <a:t>300GeV.</a:t>
            </a:r>
          </a:p>
          <a:p>
            <a:r>
              <a:rPr lang="en-US" dirty="0" smtClean="0"/>
              <a:t>Z’ = 600GeV, 800GeV, 1000GeV,  1200GeV, 1400GeV, 1700GeV, 2000GeV, 2500GeV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15909E-24F4-4C37-A34B-7AC5F9CE4E3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2782</TotalTime>
  <Words>835</Words>
  <Application>Microsoft Office PowerPoint</Application>
  <PresentationFormat>On-screen Show (4:3)</PresentationFormat>
  <Paragraphs>117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Apex</vt:lpstr>
      <vt:lpstr>Search for dark matter using Mono-Higgs Events in the four lepton final state at CMS</vt:lpstr>
      <vt:lpstr>Slide 2</vt:lpstr>
      <vt:lpstr>Slide 3</vt:lpstr>
      <vt:lpstr>Slide 4</vt:lpstr>
      <vt:lpstr>Slide 5</vt:lpstr>
      <vt:lpstr>Slide 6</vt:lpstr>
      <vt:lpstr>Background processes </vt:lpstr>
      <vt:lpstr>Signal: Two Higgs Doublet Model    (2HDM)</vt:lpstr>
      <vt:lpstr>Slide 9</vt:lpstr>
      <vt:lpstr>Results</vt:lpstr>
      <vt:lpstr>Slide 11</vt:lpstr>
      <vt:lpstr>Missing ET events at 2.8 fb-1</vt:lpstr>
      <vt:lpstr>Slide 13</vt:lpstr>
      <vt:lpstr>Slide 14</vt:lpstr>
      <vt:lpstr>Slide 15</vt:lpstr>
      <vt:lpstr>Conclusion</vt:lpstr>
      <vt:lpstr>Acknowledgments  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jairrin dickens</dc:creator>
  <cp:lastModifiedBy>jairrin dickens</cp:lastModifiedBy>
  <cp:revision>246</cp:revision>
  <dcterms:created xsi:type="dcterms:W3CDTF">2016-07-27T16:19:29Z</dcterms:created>
  <dcterms:modified xsi:type="dcterms:W3CDTF">2016-08-16T03:24:30Z</dcterms:modified>
</cp:coreProperties>
</file>