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300" r:id="rId4"/>
    <p:sldId id="258" r:id="rId5"/>
    <p:sldId id="272" r:id="rId6"/>
    <p:sldId id="292" r:id="rId7"/>
    <p:sldId id="274" r:id="rId8"/>
    <p:sldId id="280" r:id="rId9"/>
    <p:sldId id="275" r:id="rId10"/>
    <p:sldId id="284" r:id="rId11"/>
    <p:sldId id="299" r:id="rId12"/>
    <p:sldId id="291" r:id="rId13"/>
    <p:sldId id="293" r:id="rId14"/>
    <p:sldId id="295" r:id="rId15"/>
    <p:sldId id="287" r:id="rId16"/>
    <p:sldId id="289" r:id="rId17"/>
    <p:sldId id="276" r:id="rId18"/>
    <p:sldId id="283" r:id="rId19"/>
    <p:sldId id="298" r:id="rId20"/>
    <p:sldId id="282" r:id="rId21"/>
    <p:sldId id="301" r:id="rId22"/>
    <p:sldId id="288" r:id="rId23"/>
    <p:sldId id="285" r:id="rId24"/>
    <p:sldId id="296" r:id="rId25"/>
    <p:sldId id="290" r:id="rId26"/>
    <p:sldId id="294" r:id="rId27"/>
    <p:sldId id="266" r:id="rId28"/>
    <p:sldId id="279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arah" initials="AF" lastIdx="2" clrIdx="0">
    <p:extLst>
      <p:ext uri="{19B8F6BF-5375-455C-9EA6-DF929625EA0E}">
        <p15:presenceInfo xmlns:p15="http://schemas.microsoft.com/office/powerpoint/2012/main" userId="3316bc60dd878e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BF0F1"/>
    <a:srgbClr val="E5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0305" autoAdjust="0"/>
  </p:normalViewPr>
  <p:slideViewPr>
    <p:cSldViewPr snapToGrid="0">
      <p:cViewPr>
        <p:scale>
          <a:sx n="66" d="100"/>
          <a:sy n="66" d="100"/>
        </p:scale>
        <p:origin x="34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2T16:34:18.477" idx="2">
    <p:pos x="10" y="10"/>
    <p:text>put plot here instead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08:17:23.667" idx="1">
    <p:pos x="10" y="10"/>
    <p:text>cite book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3A15C-6CD1-47E5-B149-C5BA60FD3D4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7BA4B75-BC86-4990-A15B-6CF8834899A4}">
      <dgm:prSet phldrT="[Text]"/>
      <dgm:spPr/>
      <dgm:t>
        <a:bodyPr/>
        <a:lstStyle/>
        <a:p>
          <a:r>
            <a:rPr lang="en-US" dirty="0" smtClean="0"/>
            <a:t>Event Generation</a:t>
          </a:r>
          <a:endParaRPr lang="en-US" dirty="0"/>
        </a:p>
      </dgm:t>
    </dgm:pt>
    <dgm:pt modelId="{85BBC7BF-1261-4C98-9CE7-0A867AD8DBB3}" type="parTrans" cxnId="{29FE4DBE-F71E-496E-842F-A38ADBC2B469}">
      <dgm:prSet/>
      <dgm:spPr/>
      <dgm:t>
        <a:bodyPr/>
        <a:lstStyle/>
        <a:p>
          <a:endParaRPr lang="en-US"/>
        </a:p>
      </dgm:t>
    </dgm:pt>
    <dgm:pt modelId="{CD79A7FD-F544-4715-A758-CFEFB8896E58}" type="sibTrans" cxnId="{29FE4DBE-F71E-496E-842F-A38ADBC2B469}">
      <dgm:prSet/>
      <dgm:spPr/>
      <dgm:t>
        <a:bodyPr/>
        <a:lstStyle/>
        <a:p>
          <a:endParaRPr lang="en-US"/>
        </a:p>
      </dgm:t>
    </dgm:pt>
    <dgm:pt modelId="{A6450646-79A8-4A56-A7C8-10FBAF7026D0}">
      <dgm:prSet phldrT="[Text]"/>
      <dgm:spPr/>
      <dgm:t>
        <a:bodyPr/>
        <a:lstStyle/>
        <a:p>
          <a:r>
            <a:rPr lang="en-US" dirty="0" smtClean="0"/>
            <a:t>PYTHIA</a:t>
          </a:r>
          <a:endParaRPr lang="en-US" dirty="0"/>
        </a:p>
      </dgm:t>
    </dgm:pt>
    <dgm:pt modelId="{BEEEACD9-DF9D-405A-AF64-D6164997F175}" type="parTrans" cxnId="{AB651672-8AD7-48BD-AF64-666EE4AB6A28}">
      <dgm:prSet/>
      <dgm:spPr/>
      <dgm:t>
        <a:bodyPr/>
        <a:lstStyle/>
        <a:p>
          <a:endParaRPr lang="en-US"/>
        </a:p>
      </dgm:t>
    </dgm:pt>
    <dgm:pt modelId="{3078171A-4527-4019-B374-9039A56A83B6}" type="sibTrans" cxnId="{AB651672-8AD7-48BD-AF64-666EE4AB6A28}">
      <dgm:prSet/>
      <dgm:spPr/>
      <dgm:t>
        <a:bodyPr/>
        <a:lstStyle/>
        <a:p>
          <a:endParaRPr lang="en-US"/>
        </a:p>
      </dgm:t>
    </dgm:pt>
    <dgm:pt modelId="{ED884352-45E9-417A-96A4-02F79F337B82}">
      <dgm:prSet phldrT="[Text]"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0A903F16-E965-40FB-9147-C147076FDB1F}" type="parTrans" cxnId="{6C728654-09AA-48EA-A3C7-2BCBF7A08C92}">
      <dgm:prSet/>
      <dgm:spPr/>
      <dgm:t>
        <a:bodyPr/>
        <a:lstStyle/>
        <a:p>
          <a:endParaRPr lang="en-US"/>
        </a:p>
      </dgm:t>
    </dgm:pt>
    <dgm:pt modelId="{311E2AC9-892C-4914-8C1D-24C77293097C}" type="sibTrans" cxnId="{6C728654-09AA-48EA-A3C7-2BCBF7A08C92}">
      <dgm:prSet/>
      <dgm:spPr/>
      <dgm:t>
        <a:bodyPr/>
        <a:lstStyle/>
        <a:p>
          <a:endParaRPr lang="en-US"/>
        </a:p>
      </dgm:t>
    </dgm:pt>
    <dgm:pt modelId="{4B5C1BF1-832D-4036-A2A2-1EF393C2B772}">
      <dgm:prSet phldrT="[Text]"/>
      <dgm:spPr/>
      <dgm:t>
        <a:bodyPr/>
        <a:lstStyle/>
        <a:p>
          <a:r>
            <a:rPr lang="en-US" dirty="0" smtClean="0"/>
            <a:t>ED Analyzer</a:t>
          </a:r>
          <a:endParaRPr lang="en-US" dirty="0"/>
        </a:p>
      </dgm:t>
    </dgm:pt>
    <dgm:pt modelId="{13FD0AF0-DAD9-437C-80FB-1D55F109361F}" type="parTrans" cxnId="{91C23182-DFCE-4F60-A122-BF55FF09F16A}">
      <dgm:prSet/>
      <dgm:spPr/>
      <dgm:t>
        <a:bodyPr/>
        <a:lstStyle/>
        <a:p>
          <a:endParaRPr lang="en-US"/>
        </a:p>
      </dgm:t>
    </dgm:pt>
    <dgm:pt modelId="{2AD60FBC-4C66-4E1B-A737-D7495121324F}" type="sibTrans" cxnId="{91C23182-DFCE-4F60-A122-BF55FF09F16A}">
      <dgm:prSet/>
      <dgm:spPr/>
      <dgm:t>
        <a:bodyPr/>
        <a:lstStyle/>
        <a:p>
          <a:endParaRPr lang="en-US"/>
        </a:p>
      </dgm:t>
    </dgm:pt>
    <dgm:pt modelId="{BBB4101E-B0FA-4A98-ACFA-FF619D92071C}" type="pres">
      <dgm:prSet presAssocID="{EB93A15C-6CD1-47E5-B149-C5BA60FD3D4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AE3BA8-DDA2-4943-9367-342591A43DC0}" type="pres">
      <dgm:prSet presAssocID="{E7BA4B75-BC86-4990-A15B-6CF8834899A4}" presName="chaos" presStyleCnt="0"/>
      <dgm:spPr/>
      <dgm:t>
        <a:bodyPr/>
        <a:lstStyle/>
        <a:p>
          <a:endParaRPr lang="en-US"/>
        </a:p>
      </dgm:t>
    </dgm:pt>
    <dgm:pt modelId="{5545F699-E2AB-4AAE-ADC8-EE685EB181A3}" type="pres">
      <dgm:prSet presAssocID="{E7BA4B75-BC86-4990-A15B-6CF8834899A4}" presName="parTx1" presStyleLbl="revTx" presStyleIdx="0" presStyleCnt="3" custScaleY="134828" custLinFactNeighborX="-22439" custLinFactNeighborY="-2279"/>
      <dgm:spPr/>
      <dgm:t>
        <a:bodyPr/>
        <a:lstStyle/>
        <a:p>
          <a:endParaRPr lang="en-US"/>
        </a:p>
      </dgm:t>
    </dgm:pt>
    <dgm:pt modelId="{AA85F742-1CDF-4D17-BBBD-7F588F45C009}" type="pres">
      <dgm:prSet presAssocID="{E7BA4B75-BC86-4990-A15B-6CF8834899A4}" presName="desTx1" presStyleLbl="revTx" presStyleIdx="1" presStyleCnt="3" custLinFactNeighborX="-31836" custLinFactNeighborY="-4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6B28-616D-44F3-B188-7926519E00E6}" type="pres">
      <dgm:prSet presAssocID="{E7BA4B75-BC86-4990-A15B-6CF8834899A4}" presName="c1" presStyleLbl="node1" presStyleIdx="0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F02176F4-E11E-4786-9652-1B94E7932070}" type="pres">
      <dgm:prSet presAssocID="{E7BA4B75-BC86-4990-A15B-6CF8834899A4}" presName="c2" presStyleLbl="node1" presStyleIdx="1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B8369AF6-EFF9-48D9-A1DD-B01F0C829F05}" type="pres">
      <dgm:prSet presAssocID="{E7BA4B75-BC86-4990-A15B-6CF8834899A4}" presName="c3" presStyleLbl="node1" presStyleIdx="2" presStyleCnt="19" custLinFactX="-79497" custLinFactNeighborX="-100000" custLinFactNeighborY="-6008"/>
      <dgm:spPr/>
      <dgm:t>
        <a:bodyPr/>
        <a:lstStyle/>
        <a:p>
          <a:endParaRPr lang="en-US"/>
        </a:p>
      </dgm:t>
    </dgm:pt>
    <dgm:pt modelId="{B518EE6B-0E00-4F75-BCBF-D1793B6BE546}" type="pres">
      <dgm:prSet presAssocID="{E7BA4B75-BC86-4990-A15B-6CF8834899A4}" presName="c4" presStyleLbl="node1" presStyleIdx="3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3F2A6B6F-4FD4-4C65-83D6-677D887E671A}" type="pres">
      <dgm:prSet presAssocID="{E7BA4B75-BC86-4990-A15B-6CF8834899A4}" presName="c5" presStyleLbl="node1" presStyleIdx="4" presStyleCnt="19"/>
      <dgm:spPr/>
      <dgm:t>
        <a:bodyPr/>
        <a:lstStyle/>
        <a:p>
          <a:endParaRPr lang="en-US"/>
        </a:p>
      </dgm:t>
    </dgm:pt>
    <dgm:pt modelId="{C04E79B4-B66C-4684-B983-AD09F38623D1}" type="pres">
      <dgm:prSet presAssocID="{E7BA4B75-BC86-4990-A15B-6CF8834899A4}" presName="c6" presStyleLbl="node1" presStyleIdx="5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51EFCD2E-4D4F-4212-AFC9-26665A08DE60}" type="pres">
      <dgm:prSet presAssocID="{E7BA4B75-BC86-4990-A15B-6CF8834899A4}" presName="c7" presStyleLbl="node1" presStyleIdx="6" presStyleCnt="19" custLinFactX="-79497" custLinFactNeighborX="-100000" custLinFactNeighborY="-6008"/>
      <dgm:spPr/>
      <dgm:t>
        <a:bodyPr/>
        <a:lstStyle/>
        <a:p>
          <a:endParaRPr lang="en-US"/>
        </a:p>
      </dgm:t>
    </dgm:pt>
    <dgm:pt modelId="{29CBF3B3-044E-4F65-9B55-7EF1BADC615B}" type="pres">
      <dgm:prSet presAssocID="{E7BA4B75-BC86-4990-A15B-6CF8834899A4}" presName="c8" presStyleLbl="node1" presStyleIdx="7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034C31CD-A0B8-4843-923A-DACB638D9C2A}" type="pres">
      <dgm:prSet presAssocID="{E7BA4B75-BC86-4990-A15B-6CF8834899A4}" presName="c9" presStyleLbl="node1" presStyleIdx="8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5ADD5FCA-DB8F-4F15-9EAD-A6BA8AD44640}" type="pres">
      <dgm:prSet presAssocID="{E7BA4B75-BC86-4990-A15B-6CF8834899A4}" presName="c10" presStyleLbl="node1" presStyleIdx="9" presStyleCnt="19" custLinFactX="-9691" custLinFactNeighborX="-100000" custLinFactNeighborY="-3671"/>
      <dgm:spPr/>
      <dgm:t>
        <a:bodyPr/>
        <a:lstStyle/>
        <a:p>
          <a:endParaRPr lang="en-US"/>
        </a:p>
      </dgm:t>
    </dgm:pt>
    <dgm:pt modelId="{16174C89-D7A5-4186-865C-5D7C5095BDBC}" type="pres">
      <dgm:prSet presAssocID="{E7BA4B75-BC86-4990-A15B-6CF8834899A4}" presName="c11" presStyleLbl="node1" presStyleIdx="10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5AAE9FFA-91DB-4DCC-9B94-0536B4B70A1C}" type="pres">
      <dgm:prSet presAssocID="{E7BA4B75-BC86-4990-A15B-6CF8834899A4}" presName="c12" presStyleLbl="node1" presStyleIdx="11" presStyleCnt="19" custLinFactX="-79497" custLinFactNeighborX="-100000" custLinFactNeighborY="-6008"/>
      <dgm:spPr/>
      <dgm:t>
        <a:bodyPr/>
        <a:lstStyle/>
        <a:p>
          <a:endParaRPr lang="en-US"/>
        </a:p>
      </dgm:t>
    </dgm:pt>
    <dgm:pt modelId="{DD435B38-8A94-4A64-A1D7-B2C64E589EDA}" type="pres">
      <dgm:prSet presAssocID="{E7BA4B75-BC86-4990-A15B-6CF8834899A4}" presName="c13" presStyleLbl="node1" presStyleIdx="12" presStyleCnt="19" custLinFactX="-23403" custLinFactNeighborX="-100000" custLinFactNeighborY="-4130"/>
      <dgm:spPr/>
      <dgm:t>
        <a:bodyPr/>
        <a:lstStyle/>
        <a:p>
          <a:endParaRPr lang="en-US"/>
        </a:p>
      </dgm:t>
    </dgm:pt>
    <dgm:pt modelId="{A927B7E1-9100-4A39-A636-6B191AC7232E}" type="pres">
      <dgm:prSet presAssocID="{E7BA4B75-BC86-4990-A15B-6CF8834899A4}" presName="c14" presStyleLbl="node1" presStyleIdx="13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ED9DA2A5-ABF8-43C4-958C-66D8B7985BB5}" type="pres">
      <dgm:prSet presAssocID="{E7BA4B75-BC86-4990-A15B-6CF8834899A4}" presName="c15" presStyleLbl="node1" presStyleIdx="14" presStyleCnt="19" custLinFactX="-79497" custLinFactNeighborX="-100000" custLinFactNeighborY="-6008"/>
      <dgm:spPr/>
      <dgm:t>
        <a:bodyPr/>
        <a:lstStyle/>
        <a:p>
          <a:endParaRPr lang="en-US"/>
        </a:p>
      </dgm:t>
    </dgm:pt>
    <dgm:pt modelId="{0CF8676B-CA61-4F17-B995-3770A58BB166}" type="pres">
      <dgm:prSet presAssocID="{E7BA4B75-BC86-4990-A15B-6CF8834899A4}" presName="c16" presStyleLbl="node1" presStyleIdx="15" presStyleCnt="19" custLinFactX="-100000" custLinFactNeighborX="-182073" custLinFactNeighborY="-9443"/>
      <dgm:spPr/>
      <dgm:t>
        <a:bodyPr/>
        <a:lstStyle/>
        <a:p>
          <a:endParaRPr lang="en-US"/>
        </a:p>
      </dgm:t>
    </dgm:pt>
    <dgm:pt modelId="{04337F68-1D3B-4F35-9F2D-14D2C9CEFCC2}" type="pres">
      <dgm:prSet presAssocID="{E7BA4B75-BC86-4990-A15B-6CF8834899A4}" presName="c17" presStyleLbl="node1" presStyleIdx="16" presStyleCnt="19" custLinFactX="-23403" custLinFactNeighborX="-100000" custLinFactNeighborY="-4130"/>
      <dgm:spPr/>
      <dgm:t>
        <a:bodyPr/>
        <a:lstStyle/>
        <a:p>
          <a:endParaRPr lang="en-US"/>
        </a:p>
      </dgm:t>
    </dgm:pt>
    <dgm:pt modelId="{EA3D2707-CF33-4825-856F-B6AF7D6F7EFF}" type="pres">
      <dgm:prSet presAssocID="{E7BA4B75-BC86-4990-A15B-6CF8834899A4}" presName="c18" presStyleLbl="node1" presStyleIdx="17" presStyleCnt="19" custLinFactX="-79497" custLinFactNeighborX="-100000" custLinFactNeighborY="-6008"/>
      <dgm:spPr/>
      <dgm:t>
        <a:bodyPr/>
        <a:lstStyle/>
        <a:p>
          <a:endParaRPr lang="en-US"/>
        </a:p>
      </dgm:t>
    </dgm:pt>
    <dgm:pt modelId="{B25D18AA-298F-4974-A8E8-1CDEFA2CCA7A}" type="pres">
      <dgm:prSet presAssocID="{CD79A7FD-F544-4715-A758-CFEFB8896E58}" presName="chevronComposite1" presStyleCnt="0"/>
      <dgm:spPr/>
      <dgm:t>
        <a:bodyPr/>
        <a:lstStyle/>
        <a:p>
          <a:endParaRPr lang="en-US"/>
        </a:p>
      </dgm:t>
    </dgm:pt>
    <dgm:pt modelId="{F11BB33F-7147-46A7-8B5A-67AD3AF2FB03}" type="pres">
      <dgm:prSet presAssocID="{CD79A7FD-F544-4715-A758-CFEFB8896E58}" presName="chevron1" presStyleLbl="sibTrans2D1" presStyleIdx="0" presStyleCnt="2" custLinFactNeighborX="-22426" custLinFactNeighborY="1851"/>
      <dgm:spPr/>
      <dgm:t>
        <a:bodyPr/>
        <a:lstStyle/>
        <a:p>
          <a:endParaRPr lang="en-US"/>
        </a:p>
      </dgm:t>
    </dgm:pt>
    <dgm:pt modelId="{463C66F8-8864-4FFE-821D-D80E2752DB9E}" type="pres">
      <dgm:prSet presAssocID="{CD79A7FD-F544-4715-A758-CFEFB8896E58}" presName="spChevron1" presStyleCnt="0"/>
      <dgm:spPr/>
      <dgm:t>
        <a:bodyPr/>
        <a:lstStyle/>
        <a:p>
          <a:endParaRPr lang="en-US"/>
        </a:p>
      </dgm:t>
    </dgm:pt>
    <dgm:pt modelId="{DC76C788-5990-48FA-90AF-48E3717AFA5B}" type="pres">
      <dgm:prSet presAssocID="{CD79A7FD-F544-4715-A758-CFEFB8896E58}" presName="overlap" presStyleCnt="0"/>
      <dgm:spPr/>
      <dgm:t>
        <a:bodyPr/>
        <a:lstStyle/>
        <a:p>
          <a:endParaRPr lang="en-US"/>
        </a:p>
      </dgm:t>
    </dgm:pt>
    <dgm:pt modelId="{18C02C59-E055-41B8-8A4E-8F81CDEF8306}" type="pres">
      <dgm:prSet presAssocID="{CD79A7FD-F544-4715-A758-CFEFB8896E58}" presName="chevronComposite2" presStyleCnt="0"/>
      <dgm:spPr/>
      <dgm:t>
        <a:bodyPr/>
        <a:lstStyle/>
        <a:p>
          <a:endParaRPr lang="en-US"/>
        </a:p>
      </dgm:t>
    </dgm:pt>
    <dgm:pt modelId="{6847EADB-5AFC-48ED-8B7F-66B8C5209D4E}" type="pres">
      <dgm:prSet presAssocID="{CD79A7FD-F544-4715-A758-CFEFB8896E58}" presName="chevron2" presStyleLbl="sibTrans2D1" presStyleIdx="1" presStyleCnt="2" custLinFactNeighborX="-22426" custLinFactNeighborY="185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C824C50-466E-478E-B118-B9E837F58E12}" type="pres">
      <dgm:prSet presAssocID="{CD79A7FD-F544-4715-A758-CFEFB8896E58}" presName="spChevron2" presStyleCnt="0"/>
      <dgm:spPr/>
      <dgm:t>
        <a:bodyPr/>
        <a:lstStyle/>
        <a:p>
          <a:endParaRPr lang="en-US"/>
        </a:p>
      </dgm:t>
    </dgm:pt>
    <dgm:pt modelId="{77060BC7-3B68-404E-A3A7-D940FB0EEEC0}" type="pres">
      <dgm:prSet presAssocID="{ED884352-45E9-417A-96A4-02F79F337B82}" presName="last" presStyleCnt="0"/>
      <dgm:spPr/>
      <dgm:t>
        <a:bodyPr/>
        <a:lstStyle/>
        <a:p>
          <a:endParaRPr lang="en-US"/>
        </a:p>
      </dgm:t>
    </dgm:pt>
    <dgm:pt modelId="{EEFB24A8-0036-46BE-B872-2E6A484F811E}" type="pres">
      <dgm:prSet presAssocID="{ED884352-45E9-417A-96A4-02F79F337B82}" presName="circleTx" presStyleLbl="node1" presStyleIdx="18" presStyleCnt="19" custScaleX="119272" custScaleY="117010" custLinFactNeighborX="6119" custLinFactNeighborY="1224"/>
      <dgm:spPr/>
      <dgm:t>
        <a:bodyPr/>
        <a:lstStyle/>
        <a:p>
          <a:endParaRPr lang="en-US"/>
        </a:p>
      </dgm:t>
    </dgm:pt>
    <dgm:pt modelId="{46958808-413A-4CAD-AA0A-9B485B264592}" type="pres">
      <dgm:prSet presAssocID="{ED884352-45E9-417A-96A4-02F79F337B82}" presName="desTxN" presStyleLbl="revTx" presStyleIdx="2" presStyleCnt="3" custLinFactNeighborX="-95808" custLinFactNeighborY="-14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8C0F1-4BEB-4226-B80E-D7EE3E51A24A}" type="pres">
      <dgm:prSet presAssocID="{ED884352-45E9-417A-96A4-02F79F337B82}" presName="spN" presStyleCnt="0"/>
      <dgm:spPr/>
      <dgm:t>
        <a:bodyPr/>
        <a:lstStyle/>
        <a:p>
          <a:endParaRPr lang="en-US"/>
        </a:p>
      </dgm:t>
    </dgm:pt>
  </dgm:ptLst>
  <dgm:cxnLst>
    <dgm:cxn modelId="{C5D52AD5-8B54-4025-A477-5CBEF1BCFA84}" type="presOf" srcId="{4B5C1BF1-832D-4036-A2A2-1EF393C2B772}" destId="{46958808-413A-4CAD-AA0A-9B485B264592}" srcOrd="0" destOrd="0" presId="urn:microsoft.com/office/officeart/2009/3/layout/RandomtoResultProcess"/>
    <dgm:cxn modelId="{AB651672-8AD7-48BD-AF64-666EE4AB6A28}" srcId="{E7BA4B75-BC86-4990-A15B-6CF8834899A4}" destId="{A6450646-79A8-4A56-A7C8-10FBAF7026D0}" srcOrd="0" destOrd="0" parTransId="{BEEEACD9-DF9D-405A-AF64-D6164997F175}" sibTransId="{3078171A-4527-4019-B374-9039A56A83B6}"/>
    <dgm:cxn modelId="{6C728654-09AA-48EA-A3C7-2BCBF7A08C92}" srcId="{EB93A15C-6CD1-47E5-B149-C5BA60FD3D47}" destId="{ED884352-45E9-417A-96A4-02F79F337B82}" srcOrd="1" destOrd="0" parTransId="{0A903F16-E965-40FB-9147-C147076FDB1F}" sibTransId="{311E2AC9-892C-4914-8C1D-24C77293097C}"/>
    <dgm:cxn modelId="{C986CF7B-5E66-4C94-97F7-8F3E65AF72CB}" type="presOf" srcId="{EB93A15C-6CD1-47E5-B149-C5BA60FD3D47}" destId="{BBB4101E-B0FA-4A98-ACFA-FF619D92071C}" srcOrd="0" destOrd="0" presId="urn:microsoft.com/office/officeart/2009/3/layout/RandomtoResultProcess"/>
    <dgm:cxn modelId="{CD521986-22AB-4637-B982-2A67D9332CA9}" type="presOf" srcId="{E7BA4B75-BC86-4990-A15B-6CF8834899A4}" destId="{5545F699-E2AB-4AAE-ADC8-EE685EB181A3}" srcOrd="0" destOrd="0" presId="urn:microsoft.com/office/officeart/2009/3/layout/RandomtoResultProcess"/>
    <dgm:cxn modelId="{D2EE4882-5044-45FA-BA97-FD2C7AF58C72}" type="presOf" srcId="{A6450646-79A8-4A56-A7C8-10FBAF7026D0}" destId="{AA85F742-1CDF-4D17-BBBD-7F588F45C009}" srcOrd="0" destOrd="0" presId="urn:microsoft.com/office/officeart/2009/3/layout/RandomtoResultProcess"/>
    <dgm:cxn modelId="{3F7B035E-B383-4B7B-BDBD-7C54C119DA3A}" type="presOf" srcId="{ED884352-45E9-417A-96A4-02F79F337B82}" destId="{EEFB24A8-0036-46BE-B872-2E6A484F811E}" srcOrd="0" destOrd="0" presId="urn:microsoft.com/office/officeart/2009/3/layout/RandomtoResultProcess"/>
    <dgm:cxn modelId="{91C23182-DFCE-4F60-A122-BF55FF09F16A}" srcId="{ED884352-45E9-417A-96A4-02F79F337B82}" destId="{4B5C1BF1-832D-4036-A2A2-1EF393C2B772}" srcOrd="0" destOrd="0" parTransId="{13FD0AF0-DAD9-437C-80FB-1D55F109361F}" sibTransId="{2AD60FBC-4C66-4E1B-A737-D7495121324F}"/>
    <dgm:cxn modelId="{29FE4DBE-F71E-496E-842F-A38ADBC2B469}" srcId="{EB93A15C-6CD1-47E5-B149-C5BA60FD3D47}" destId="{E7BA4B75-BC86-4990-A15B-6CF8834899A4}" srcOrd="0" destOrd="0" parTransId="{85BBC7BF-1261-4C98-9CE7-0A867AD8DBB3}" sibTransId="{CD79A7FD-F544-4715-A758-CFEFB8896E58}"/>
    <dgm:cxn modelId="{E9A7D210-207C-4F38-AEDB-9CC9F8F7E5B0}" type="presParOf" srcId="{BBB4101E-B0FA-4A98-ACFA-FF619D92071C}" destId="{C8AE3BA8-DDA2-4943-9367-342591A43DC0}" srcOrd="0" destOrd="0" presId="urn:microsoft.com/office/officeart/2009/3/layout/RandomtoResultProcess"/>
    <dgm:cxn modelId="{58245C25-300C-481C-AEE5-859F3C98DD40}" type="presParOf" srcId="{C8AE3BA8-DDA2-4943-9367-342591A43DC0}" destId="{5545F699-E2AB-4AAE-ADC8-EE685EB181A3}" srcOrd="0" destOrd="0" presId="urn:microsoft.com/office/officeart/2009/3/layout/RandomtoResultProcess"/>
    <dgm:cxn modelId="{9666F86F-0C57-4417-A4B0-458E4D086156}" type="presParOf" srcId="{C8AE3BA8-DDA2-4943-9367-342591A43DC0}" destId="{AA85F742-1CDF-4D17-BBBD-7F588F45C009}" srcOrd="1" destOrd="0" presId="urn:microsoft.com/office/officeart/2009/3/layout/RandomtoResultProcess"/>
    <dgm:cxn modelId="{689D89C7-AE25-4622-BD86-04A8FAC98F98}" type="presParOf" srcId="{C8AE3BA8-DDA2-4943-9367-342591A43DC0}" destId="{5BC46B28-616D-44F3-B188-7926519E00E6}" srcOrd="2" destOrd="0" presId="urn:microsoft.com/office/officeart/2009/3/layout/RandomtoResultProcess"/>
    <dgm:cxn modelId="{94B2D2F6-DD28-4E62-B7BA-2651BD53B633}" type="presParOf" srcId="{C8AE3BA8-DDA2-4943-9367-342591A43DC0}" destId="{F02176F4-E11E-4786-9652-1B94E7932070}" srcOrd="3" destOrd="0" presId="urn:microsoft.com/office/officeart/2009/3/layout/RandomtoResultProcess"/>
    <dgm:cxn modelId="{ED96508B-AFE9-4528-BF13-CA98E27652F8}" type="presParOf" srcId="{C8AE3BA8-DDA2-4943-9367-342591A43DC0}" destId="{B8369AF6-EFF9-48D9-A1DD-B01F0C829F05}" srcOrd="4" destOrd="0" presId="urn:microsoft.com/office/officeart/2009/3/layout/RandomtoResultProcess"/>
    <dgm:cxn modelId="{971F64A5-7DD6-4D88-ABD3-AA8DE06B0928}" type="presParOf" srcId="{C8AE3BA8-DDA2-4943-9367-342591A43DC0}" destId="{B518EE6B-0E00-4F75-BCBF-D1793B6BE546}" srcOrd="5" destOrd="0" presId="urn:microsoft.com/office/officeart/2009/3/layout/RandomtoResultProcess"/>
    <dgm:cxn modelId="{17500679-89CA-4CD4-AFA6-61902E086BC4}" type="presParOf" srcId="{C8AE3BA8-DDA2-4943-9367-342591A43DC0}" destId="{3F2A6B6F-4FD4-4C65-83D6-677D887E671A}" srcOrd="6" destOrd="0" presId="urn:microsoft.com/office/officeart/2009/3/layout/RandomtoResultProcess"/>
    <dgm:cxn modelId="{13513A61-3AF4-4F3B-BF2F-F07849C9C814}" type="presParOf" srcId="{C8AE3BA8-DDA2-4943-9367-342591A43DC0}" destId="{C04E79B4-B66C-4684-B983-AD09F38623D1}" srcOrd="7" destOrd="0" presId="urn:microsoft.com/office/officeart/2009/3/layout/RandomtoResultProcess"/>
    <dgm:cxn modelId="{3585BD01-C644-4510-BBCA-E9C16FFA4B96}" type="presParOf" srcId="{C8AE3BA8-DDA2-4943-9367-342591A43DC0}" destId="{51EFCD2E-4D4F-4212-AFC9-26665A08DE60}" srcOrd="8" destOrd="0" presId="urn:microsoft.com/office/officeart/2009/3/layout/RandomtoResultProcess"/>
    <dgm:cxn modelId="{C58637BB-1604-4EE3-BE18-7EC86777B015}" type="presParOf" srcId="{C8AE3BA8-DDA2-4943-9367-342591A43DC0}" destId="{29CBF3B3-044E-4F65-9B55-7EF1BADC615B}" srcOrd="9" destOrd="0" presId="urn:microsoft.com/office/officeart/2009/3/layout/RandomtoResultProcess"/>
    <dgm:cxn modelId="{A17E94B2-8F72-4684-BC81-6E72DB4D7444}" type="presParOf" srcId="{C8AE3BA8-DDA2-4943-9367-342591A43DC0}" destId="{034C31CD-A0B8-4843-923A-DACB638D9C2A}" srcOrd="10" destOrd="0" presId="urn:microsoft.com/office/officeart/2009/3/layout/RandomtoResultProcess"/>
    <dgm:cxn modelId="{898133D2-5CD7-4243-9E42-C8C4A8CB5B16}" type="presParOf" srcId="{C8AE3BA8-DDA2-4943-9367-342591A43DC0}" destId="{5ADD5FCA-DB8F-4F15-9EAD-A6BA8AD44640}" srcOrd="11" destOrd="0" presId="urn:microsoft.com/office/officeart/2009/3/layout/RandomtoResultProcess"/>
    <dgm:cxn modelId="{8BA86CE9-86A6-4456-ADC1-CDEDC2B00C2E}" type="presParOf" srcId="{C8AE3BA8-DDA2-4943-9367-342591A43DC0}" destId="{16174C89-D7A5-4186-865C-5D7C5095BDBC}" srcOrd="12" destOrd="0" presId="urn:microsoft.com/office/officeart/2009/3/layout/RandomtoResultProcess"/>
    <dgm:cxn modelId="{AFA361F0-F97D-4FB1-8778-6F54E15A27A8}" type="presParOf" srcId="{C8AE3BA8-DDA2-4943-9367-342591A43DC0}" destId="{5AAE9FFA-91DB-4DCC-9B94-0536B4B70A1C}" srcOrd="13" destOrd="0" presId="urn:microsoft.com/office/officeart/2009/3/layout/RandomtoResultProcess"/>
    <dgm:cxn modelId="{1FE6E8D8-1ABC-470E-BDE2-55370B3B2DCA}" type="presParOf" srcId="{C8AE3BA8-DDA2-4943-9367-342591A43DC0}" destId="{DD435B38-8A94-4A64-A1D7-B2C64E589EDA}" srcOrd="14" destOrd="0" presId="urn:microsoft.com/office/officeart/2009/3/layout/RandomtoResultProcess"/>
    <dgm:cxn modelId="{8827FA58-8971-4F46-B007-079BE39ABD91}" type="presParOf" srcId="{C8AE3BA8-DDA2-4943-9367-342591A43DC0}" destId="{A927B7E1-9100-4A39-A636-6B191AC7232E}" srcOrd="15" destOrd="0" presId="urn:microsoft.com/office/officeart/2009/3/layout/RandomtoResultProcess"/>
    <dgm:cxn modelId="{AA8846A2-3C84-4F4D-B106-EBB1FEFDBD89}" type="presParOf" srcId="{C8AE3BA8-DDA2-4943-9367-342591A43DC0}" destId="{ED9DA2A5-ABF8-43C4-958C-66D8B7985BB5}" srcOrd="16" destOrd="0" presId="urn:microsoft.com/office/officeart/2009/3/layout/RandomtoResultProcess"/>
    <dgm:cxn modelId="{14D38D7E-6C30-4FEE-BB5D-86E97276BF44}" type="presParOf" srcId="{C8AE3BA8-DDA2-4943-9367-342591A43DC0}" destId="{0CF8676B-CA61-4F17-B995-3770A58BB166}" srcOrd="17" destOrd="0" presId="urn:microsoft.com/office/officeart/2009/3/layout/RandomtoResultProcess"/>
    <dgm:cxn modelId="{17D57193-82DB-4553-84D1-23A0B9960C03}" type="presParOf" srcId="{C8AE3BA8-DDA2-4943-9367-342591A43DC0}" destId="{04337F68-1D3B-4F35-9F2D-14D2C9CEFCC2}" srcOrd="18" destOrd="0" presId="urn:microsoft.com/office/officeart/2009/3/layout/RandomtoResultProcess"/>
    <dgm:cxn modelId="{704865A2-3088-478A-AD4B-20DC7FAC4CB0}" type="presParOf" srcId="{C8AE3BA8-DDA2-4943-9367-342591A43DC0}" destId="{EA3D2707-CF33-4825-856F-B6AF7D6F7EFF}" srcOrd="19" destOrd="0" presId="urn:microsoft.com/office/officeart/2009/3/layout/RandomtoResultProcess"/>
    <dgm:cxn modelId="{520087EE-2188-4526-A17A-EDF97BDEABBA}" type="presParOf" srcId="{BBB4101E-B0FA-4A98-ACFA-FF619D92071C}" destId="{B25D18AA-298F-4974-A8E8-1CDEFA2CCA7A}" srcOrd="1" destOrd="0" presId="urn:microsoft.com/office/officeart/2009/3/layout/RandomtoResultProcess"/>
    <dgm:cxn modelId="{CF638FFB-0B7A-4979-B65D-14D6A8104FB1}" type="presParOf" srcId="{B25D18AA-298F-4974-A8E8-1CDEFA2CCA7A}" destId="{F11BB33F-7147-46A7-8B5A-67AD3AF2FB03}" srcOrd="0" destOrd="0" presId="urn:microsoft.com/office/officeart/2009/3/layout/RandomtoResultProcess"/>
    <dgm:cxn modelId="{013CC89D-7CE0-4016-AFB4-D67602DD5D01}" type="presParOf" srcId="{B25D18AA-298F-4974-A8E8-1CDEFA2CCA7A}" destId="{463C66F8-8864-4FFE-821D-D80E2752DB9E}" srcOrd="1" destOrd="0" presId="urn:microsoft.com/office/officeart/2009/3/layout/RandomtoResultProcess"/>
    <dgm:cxn modelId="{EACF9DF8-45E7-44FE-8B76-A7293C1B3CC0}" type="presParOf" srcId="{BBB4101E-B0FA-4A98-ACFA-FF619D92071C}" destId="{DC76C788-5990-48FA-90AF-48E3717AFA5B}" srcOrd="2" destOrd="0" presId="urn:microsoft.com/office/officeart/2009/3/layout/RandomtoResultProcess"/>
    <dgm:cxn modelId="{1C5922F8-EEDD-46D5-9150-05C2B40876FE}" type="presParOf" srcId="{BBB4101E-B0FA-4A98-ACFA-FF619D92071C}" destId="{18C02C59-E055-41B8-8A4E-8F81CDEF8306}" srcOrd="3" destOrd="0" presId="urn:microsoft.com/office/officeart/2009/3/layout/RandomtoResultProcess"/>
    <dgm:cxn modelId="{1E0E9E52-8CAF-472E-B5FC-DC25D8547339}" type="presParOf" srcId="{18C02C59-E055-41B8-8A4E-8F81CDEF8306}" destId="{6847EADB-5AFC-48ED-8B7F-66B8C5209D4E}" srcOrd="0" destOrd="0" presId="urn:microsoft.com/office/officeart/2009/3/layout/RandomtoResultProcess"/>
    <dgm:cxn modelId="{10A2A6D3-0979-4CE1-ACDD-9A8460668423}" type="presParOf" srcId="{18C02C59-E055-41B8-8A4E-8F81CDEF8306}" destId="{CC824C50-466E-478E-B118-B9E837F58E12}" srcOrd="1" destOrd="0" presId="urn:microsoft.com/office/officeart/2009/3/layout/RandomtoResultProcess"/>
    <dgm:cxn modelId="{90A7C8B1-60C9-4664-985B-3A41340D8E4E}" type="presParOf" srcId="{BBB4101E-B0FA-4A98-ACFA-FF619D92071C}" destId="{77060BC7-3B68-404E-A3A7-D940FB0EEEC0}" srcOrd="4" destOrd="0" presId="urn:microsoft.com/office/officeart/2009/3/layout/RandomtoResultProcess"/>
    <dgm:cxn modelId="{956E264A-ECA3-46D8-B584-394B80B2B500}" type="presParOf" srcId="{77060BC7-3B68-404E-A3A7-D940FB0EEEC0}" destId="{EEFB24A8-0036-46BE-B872-2E6A484F811E}" srcOrd="0" destOrd="0" presId="urn:microsoft.com/office/officeart/2009/3/layout/RandomtoResultProcess"/>
    <dgm:cxn modelId="{1753A179-F8BD-4E29-A2DE-7B1D0E39053A}" type="presParOf" srcId="{77060BC7-3B68-404E-A3A7-D940FB0EEEC0}" destId="{46958808-413A-4CAD-AA0A-9B485B264592}" srcOrd="1" destOrd="0" presId="urn:microsoft.com/office/officeart/2009/3/layout/RandomtoResultProcess"/>
    <dgm:cxn modelId="{331AC275-0B73-4814-B21A-8E6D58776722}" type="presParOf" srcId="{77060BC7-3B68-404E-A3A7-D940FB0EEEC0}" destId="{ED18C0F1-4BEB-4226-B80E-D7EE3E51A24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5F699-E2AB-4AAE-ADC8-EE685EB181A3}">
      <dsp:nvSpPr>
        <dsp:cNvPr id="0" name=""/>
        <dsp:cNvSpPr/>
      </dsp:nvSpPr>
      <dsp:spPr>
        <a:xfrm>
          <a:off x="906364" y="720949"/>
          <a:ext cx="2473528" cy="1099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Event Generation</a:t>
          </a:r>
          <a:endParaRPr lang="en-US" sz="2700" kern="1200" dirty="0"/>
        </a:p>
      </dsp:txBody>
      <dsp:txXfrm>
        <a:off x="906364" y="720949"/>
        <a:ext cx="2473528" cy="1099036"/>
      </dsp:txXfrm>
    </dsp:sp>
    <dsp:sp modelId="{AA85F742-1CDF-4D17-BBBD-7F588F45C009}">
      <dsp:nvSpPr>
        <dsp:cNvPr id="0" name=""/>
        <dsp:cNvSpPr/>
      </dsp:nvSpPr>
      <dsp:spPr>
        <a:xfrm>
          <a:off x="673927" y="2529036"/>
          <a:ext cx="2473528" cy="152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PYTHIA</a:t>
          </a:r>
          <a:endParaRPr lang="en-US" sz="5000" kern="1200" dirty="0"/>
        </a:p>
      </dsp:txBody>
      <dsp:txXfrm>
        <a:off x="673927" y="2529036"/>
        <a:ext cx="2473528" cy="1527175"/>
      </dsp:txXfrm>
    </dsp:sp>
    <dsp:sp modelId="{5BC46B28-616D-44F3-B188-7926519E00E6}">
      <dsp:nvSpPr>
        <dsp:cNvPr id="0" name=""/>
        <dsp:cNvSpPr/>
      </dsp:nvSpPr>
      <dsp:spPr>
        <a:xfrm>
          <a:off x="903588" y="614980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176F4-E11E-4786-9652-1B94E7932070}">
      <dsp:nvSpPr>
        <dsp:cNvPr id="0" name=""/>
        <dsp:cNvSpPr/>
      </dsp:nvSpPr>
      <dsp:spPr>
        <a:xfrm>
          <a:off x="1041318" y="339519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528"/>
                <a:satOff val="-2301"/>
                <a:lumOff val="4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528"/>
                <a:satOff val="-2301"/>
                <a:lumOff val="4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528"/>
                <a:satOff val="-2301"/>
                <a:lumOff val="4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69AF6-EFF9-48D9-A1DD-B01F0C829F05}">
      <dsp:nvSpPr>
        <dsp:cNvPr id="0" name=""/>
        <dsp:cNvSpPr/>
      </dsp:nvSpPr>
      <dsp:spPr>
        <a:xfrm>
          <a:off x="1371884" y="394615"/>
          <a:ext cx="309191" cy="3091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056"/>
                <a:satOff val="-4602"/>
                <a:lumOff val="9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9056"/>
                <a:satOff val="-4602"/>
                <a:lumOff val="9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9056"/>
                <a:satOff val="-4602"/>
                <a:lumOff val="9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8EE6B-0E00-4F75-BCBF-D1793B6BE546}">
      <dsp:nvSpPr>
        <dsp:cNvPr id="0" name=""/>
        <dsp:cNvSpPr/>
      </dsp:nvSpPr>
      <dsp:spPr>
        <a:xfrm>
          <a:off x="1647333" y="91604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585"/>
                <a:satOff val="-6903"/>
                <a:lumOff val="14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585"/>
                <a:satOff val="-6903"/>
                <a:lumOff val="14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585"/>
                <a:satOff val="-6903"/>
                <a:lumOff val="14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A6B6F-4FD4-4C65-83D6-677D887E671A}">
      <dsp:nvSpPr>
        <dsp:cNvPr id="0" name=""/>
        <dsp:cNvSpPr/>
      </dsp:nvSpPr>
      <dsp:spPr>
        <a:xfrm>
          <a:off x="2560433" y="0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113"/>
                <a:satOff val="-9204"/>
                <a:lumOff val="190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8113"/>
                <a:satOff val="-9204"/>
                <a:lumOff val="190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8113"/>
                <a:satOff val="-9204"/>
                <a:lumOff val="190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E79B4-B66C-4684-B983-AD09F38623D1}">
      <dsp:nvSpPr>
        <dsp:cNvPr id="0" name=""/>
        <dsp:cNvSpPr/>
      </dsp:nvSpPr>
      <dsp:spPr>
        <a:xfrm>
          <a:off x="2446170" y="174242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641"/>
                <a:satOff val="-11505"/>
                <a:lumOff val="23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641"/>
                <a:satOff val="-11505"/>
                <a:lumOff val="23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641"/>
                <a:satOff val="-11505"/>
                <a:lumOff val="23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FCD2E-4D4F-4212-AFC9-26665A08DE60}">
      <dsp:nvSpPr>
        <dsp:cNvPr id="0" name=""/>
        <dsp:cNvSpPr/>
      </dsp:nvSpPr>
      <dsp:spPr>
        <a:xfrm>
          <a:off x="2721643" y="311977"/>
          <a:ext cx="309191" cy="3091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169"/>
                <a:satOff val="-13806"/>
                <a:lumOff val="285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7169"/>
                <a:satOff val="-13806"/>
                <a:lumOff val="285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7169"/>
                <a:satOff val="-13806"/>
                <a:lumOff val="285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BF3B3-044E-4F65-9B55-7EF1BADC615B}">
      <dsp:nvSpPr>
        <dsp:cNvPr id="0" name=""/>
        <dsp:cNvSpPr/>
      </dsp:nvSpPr>
      <dsp:spPr>
        <a:xfrm>
          <a:off x="3107276" y="614980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1697"/>
                <a:satOff val="-16107"/>
                <a:lumOff val="33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1697"/>
                <a:satOff val="-16107"/>
                <a:lumOff val="33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1697"/>
                <a:satOff val="-16107"/>
                <a:lumOff val="33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C31CD-A0B8-4843-923A-DACB638D9C2A}">
      <dsp:nvSpPr>
        <dsp:cNvPr id="0" name=""/>
        <dsp:cNvSpPr/>
      </dsp:nvSpPr>
      <dsp:spPr>
        <a:xfrm>
          <a:off x="3272553" y="917987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226"/>
                <a:satOff val="-18408"/>
                <a:lumOff val="380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6226"/>
                <a:satOff val="-18408"/>
                <a:lumOff val="380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6226"/>
                <a:satOff val="-18408"/>
                <a:lumOff val="380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D5FCA-DB8F-4F15-9EAD-A6BA8AD44640}">
      <dsp:nvSpPr>
        <dsp:cNvPr id="0" name=""/>
        <dsp:cNvSpPr/>
      </dsp:nvSpPr>
      <dsp:spPr>
        <a:xfrm>
          <a:off x="1840176" y="339526"/>
          <a:ext cx="505948" cy="50594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754"/>
                <a:satOff val="-20709"/>
                <a:lumOff val="427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754"/>
                <a:satOff val="-20709"/>
                <a:lumOff val="427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754"/>
                <a:satOff val="-20709"/>
                <a:lumOff val="427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74C89-D7A5-4186-865C-5D7C5095BDBC}">
      <dsp:nvSpPr>
        <dsp:cNvPr id="0" name=""/>
        <dsp:cNvSpPr/>
      </dsp:nvSpPr>
      <dsp:spPr>
        <a:xfrm>
          <a:off x="765857" y="1386271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754"/>
                <a:satOff val="-20709"/>
                <a:lumOff val="427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754"/>
                <a:satOff val="-20709"/>
                <a:lumOff val="427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754"/>
                <a:satOff val="-20709"/>
                <a:lumOff val="427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E9FFA-91DB-4DCC-9B94-0536B4B70A1C}">
      <dsp:nvSpPr>
        <dsp:cNvPr id="0" name=""/>
        <dsp:cNvSpPr/>
      </dsp:nvSpPr>
      <dsp:spPr>
        <a:xfrm>
          <a:off x="931146" y="1634190"/>
          <a:ext cx="309191" cy="3091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226"/>
                <a:satOff val="-18408"/>
                <a:lumOff val="380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6226"/>
                <a:satOff val="-18408"/>
                <a:lumOff val="380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6226"/>
                <a:satOff val="-18408"/>
                <a:lumOff val="380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35B38-8A94-4A64-A1D7-B2C64E589EDA}">
      <dsp:nvSpPr>
        <dsp:cNvPr id="0" name=""/>
        <dsp:cNvSpPr/>
      </dsp:nvSpPr>
      <dsp:spPr>
        <a:xfrm>
          <a:off x="1344343" y="1854561"/>
          <a:ext cx="449732" cy="449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1697"/>
                <a:satOff val="-16107"/>
                <a:lumOff val="33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1697"/>
                <a:satOff val="-16107"/>
                <a:lumOff val="33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1697"/>
                <a:satOff val="-16107"/>
                <a:lumOff val="33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7B7E1-9100-4A39-A636-6B191AC7232E}">
      <dsp:nvSpPr>
        <dsp:cNvPr id="0" name=""/>
        <dsp:cNvSpPr/>
      </dsp:nvSpPr>
      <dsp:spPr>
        <a:xfrm>
          <a:off x="1922794" y="2212655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169"/>
                <a:satOff val="-13806"/>
                <a:lumOff val="285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7169"/>
                <a:satOff val="-13806"/>
                <a:lumOff val="285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7169"/>
                <a:satOff val="-13806"/>
                <a:lumOff val="285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DA2A5-ABF8-43C4-958C-66D8B7985BB5}">
      <dsp:nvSpPr>
        <dsp:cNvPr id="0" name=""/>
        <dsp:cNvSpPr/>
      </dsp:nvSpPr>
      <dsp:spPr>
        <a:xfrm>
          <a:off x="2032990" y="1854559"/>
          <a:ext cx="309191" cy="3091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641"/>
                <a:satOff val="-11505"/>
                <a:lumOff val="23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641"/>
                <a:satOff val="-11505"/>
                <a:lumOff val="23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641"/>
                <a:satOff val="-11505"/>
                <a:lumOff val="23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8676B-CA61-4F17-B995-3770A58BB166}">
      <dsp:nvSpPr>
        <dsp:cNvPr id="0" name=""/>
        <dsp:cNvSpPr/>
      </dsp:nvSpPr>
      <dsp:spPr>
        <a:xfrm>
          <a:off x="2308439" y="2240201"/>
          <a:ext cx="196757" cy="19675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113"/>
                <a:satOff val="-9204"/>
                <a:lumOff val="190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8113"/>
                <a:satOff val="-9204"/>
                <a:lumOff val="190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8113"/>
                <a:satOff val="-9204"/>
                <a:lumOff val="190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37F68-1D3B-4F35-9F2D-14D2C9CEFCC2}">
      <dsp:nvSpPr>
        <dsp:cNvPr id="0" name=""/>
        <dsp:cNvSpPr/>
      </dsp:nvSpPr>
      <dsp:spPr>
        <a:xfrm>
          <a:off x="2556372" y="1799469"/>
          <a:ext cx="449732" cy="449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585"/>
                <a:satOff val="-6903"/>
                <a:lumOff val="14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585"/>
                <a:satOff val="-6903"/>
                <a:lumOff val="14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585"/>
                <a:satOff val="-6903"/>
                <a:lumOff val="14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D2707-CF33-4825-856F-B6AF7D6F7EFF}">
      <dsp:nvSpPr>
        <dsp:cNvPr id="0" name=""/>
        <dsp:cNvSpPr/>
      </dsp:nvSpPr>
      <dsp:spPr>
        <a:xfrm>
          <a:off x="3162381" y="1689282"/>
          <a:ext cx="309191" cy="3091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056"/>
                <a:satOff val="-4602"/>
                <a:lumOff val="9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9056"/>
                <a:satOff val="-4602"/>
                <a:lumOff val="9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9056"/>
                <a:satOff val="-4602"/>
                <a:lumOff val="9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BB33F-7147-46A7-8B5A-67AD3AF2FB03}">
      <dsp:nvSpPr>
        <dsp:cNvPr id="0" name=""/>
        <dsp:cNvSpPr/>
      </dsp:nvSpPr>
      <dsp:spPr>
        <a:xfrm>
          <a:off x="3822921" y="444821"/>
          <a:ext cx="908050" cy="173356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7EADB-5AFC-48ED-8B7F-66B8C5209D4E}">
      <dsp:nvSpPr>
        <dsp:cNvPr id="0" name=""/>
        <dsp:cNvSpPr/>
      </dsp:nvSpPr>
      <dsp:spPr>
        <a:xfrm>
          <a:off x="4565871" y="444821"/>
          <a:ext cx="908050" cy="1733566"/>
        </a:xfrm>
        <a:prstGeom prst="chevron">
          <a:avLst>
            <a:gd name="adj" fmla="val 6231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B24A8-0036-46BE-B872-2E6A484F811E}">
      <dsp:nvSpPr>
        <dsp:cNvPr id="0" name=""/>
        <dsp:cNvSpPr/>
      </dsp:nvSpPr>
      <dsp:spPr>
        <a:xfrm>
          <a:off x="5806367" y="136483"/>
          <a:ext cx="2510705" cy="24630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528"/>
                <a:satOff val="-2301"/>
                <a:lumOff val="4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528"/>
                <a:satOff val="-2301"/>
                <a:lumOff val="4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528"/>
                <a:satOff val="-2301"/>
                <a:lumOff val="4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Presentation</a:t>
          </a:r>
          <a:endParaRPr lang="en-US" sz="2700" kern="1200" dirty="0"/>
        </a:p>
      </dsp:txBody>
      <dsp:txXfrm>
        <a:off x="6174051" y="497194"/>
        <a:ext cx="1775337" cy="1741667"/>
      </dsp:txXfrm>
    </dsp:sp>
    <dsp:sp modelId="{46958808-413A-4CAD-AA0A-9B485B264592}">
      <dsp:nvSpPr>
        <dsp:cNvPr id="0" name=""/>
        <dsp:cNvSpPr/>
      </dsp:nvSpPr>
      <dsp:spPr>
        <a:xfrm>
          <a:off x="3321978" y="2373371"/>
          <a:ext cx="2476499" cy="152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ED Analyzer</a:t>
          </a:r>
          <a:endParaRPr lang="en-US" sz="5000" kern="1200" dirty="0"/>
        </a:p>
      </dsp:txBody>
      <dsp:txXfrm>
        <a:off x="3321978" y="2373371"/>
        <a:ext cx="2476499" cy="152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sure you’ve all heard about CMS and that other people have talked/will talk about it, so</a:t>
            </a:r>
            <a:r>
              <a:rPr lang="en-US" baseline="0" dirty="0" smtClean="0"/>
              <a:t> I’m not going to go into it. But basically it is a huge detector at the LHC that is really good at detecting muons that come out of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I am leaving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Cliff notes: if you didn’t understand the SR, just know that the CS frame is a special point of view</a:t>
            </a:r>
            <a:r>
              <a:rPr lang="en-US" baseline="0" dirty="0" smtClean="0"/>
              <a:t> and theta is an angle in that point of view that depends on which direction the muons are going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Pz</a:t>
            </a:r>
            <a:r>
              <a:rPr lang="en-US" dirty="0" smtClean="0"/>
              <a:t> is the </a:t>
            </a:r>
            <a:r>
              <a:rPr lang="en-US" dirty="0" err="1" smtClean="0"/>
              <a:t>dilepton</a:t>
            </a:r>
            <a:r>
              <a:rPr lang="en-US" dirty="0" smtClean="0"/>
              <a:t> momentum in the z direction</a:t>
            </a:r>
          </a:p>
          <a:p>
            <a:r>
              <a:rPr lang="en-US" dirty="0" smtClean="0"/>
              <a:t>P1, p2 +/- are related to the</a:t>
            </a:r>
            <a:r>
              <a:rPr lang="en-US" baseline="0" dirty="0" smtClean="0"/>
              <a:t> z momentum and E of the individual leptons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Kinematics are complicated and hard to explain, but this is the basic idea. CS angle</a:t>
            </a:r>
            <a:r>
              <a:rPr lang="en-US" baseline="0" dirty="0" smtClean="0"/>
              <a:t> is always defined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the negative lepton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2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Cliffnotes</a:t>
            </a:r>
            <a:r>
              <a:rPr lang="en-US" dirty="0" smtClean="0"/>
              <a:t>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4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haven’t we found </a:t>
            </a:r>
            <a:r>
              <a:rPr lang="en-US" baseline="0" dirty="0" err="1" smtClean="0"/>
              <a:t>preons</a:t>
            </a:r>
            <a:r>
              <a:rPr lang="en-US" baseline="0" dirty="0" smtClean="0"/>
              <a:t> yet? They must be held together very strongly. It takes a certain amount of energy to pull them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at which we can detect CI</a:t>
            </a:r>
          </a:p>
          <a:p>
            <a:r>
              <a:rPr lang="en-US" dirty="0" smtClean="0"/>
              <a:t>Kind of </a:t>
            </a:r>
            <a:r>
              <a:rPr lang="en-US" dirty="0" smtClean="0"/>
              <a:t>like</a:t>
            </a:r>
            <a:r>
              <a:rPr lang="en-US" baseline="0" dirty="0" smtClean="0"/>
              <a:t> activation </a:t>
            </a:r>
            <a:r>
              <a:rPr lang="en-US" baseline="0" dirty="0" smtClean="0"/>
              <a:t>energy or binding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at which we can detect CI</a:t>
            </a:r>
          </a:p>
          <a:p>
            <a:r>
              <a:rPr lang="en-US" dirty="0" smtClean="0"/>
              <a:t>Kind of </a:t>
            </a:r>
            <a:r>
              <a:rPr lang="en-US" dirty="0" smtClean="0"/>
              <a:t>like</a:t>
            </a:r>
            <a:r>
              <a:rPr lang="en-US" baseline="0" dirty="0" smtClean="0"/>
              <a:t> activation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the case that we don’t see </a:t>
            </a:r>
            <a:r>
              <a:rPr lang="en-US" dirty="0" smtClean="0"/>
              <a:t>CI</a:t>
            </a:r>
          </a:p>
          <a:p>
            <a:r>
              <a:rPr lang="en-US" dirty="0" smtClean="0"/>
              <a:t>Lambda = 19.1 </a:t>
            </a:r>
            <a:r>
              <a:rPr lang="en-US" dirty="0" err="1" smtClean="0"/>
              <a:t>TeV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r>
              <a:rPr lang="en-US" baseline="0" dirty="0" smtClean="0"/>
              <a:t> in backup slides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estimate that only takes in one kind of signal (the mas spectrum) into account. We can look at other signals as well – Collins-</a:t>
            </a:r>
            <a:r>
              <a:rPr lang="en-US" baseline="0" dirty="0" err="1" smtClean="0"/>
              <a:t>soper</a:t>
            </a:r>
            <a:r>
              <a:rPr lang="en-US" baseline="0" dirty="0" smtClean="0"/>
              <a:t> frame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 frame is a “reference frame” its</a:t>
            </a:r>
            <a:r>
              <a:rPr lang="en-US" baseline="0" dirty="0" smtClean="0"/>
              <a:t> </a:t>
            </a:r>
            <a:r>
              <a:rPr lang="en-US" dirty="0" smtClean="0"/>
              <a:t>just like pretending we are</a:t>
            </a:r>
            <a:r>
              <a:rPr lang="en-US" baseline="0" dirty="0" smtClean="0"/>
              <a:t> moving along with the two muons so they look like they have the same speed as each other but in opposite directions.</a:t>
            </a:r>
          </a:p>
          <a:p>
            <a:endParaRPr lang="en-US" dirty="0" smtClean="0"/>
          </a:p>
          <a:p>
            <a:r>
              <a:rPr lang="en-US" dirty="0" smtClean="0"/>
              <a:t>The CS angle is the angle that the negative muon makes with the z axis in the CS frame. </a:t>
            </a:r>
          </a:p>
          <a:p>
            <a:endParaRPr lang="en-US" dirty="0" smtClean="0"/>
          </a:p>
          <a:p>
            <a:r>
              <a:rPr lang="en-US" dirty="0" smtClean="0"/>
              <a:t>this asymmetry is more pronounced for </a:t>
            </a:r>
            <a:r>
              <a:rPr lang="en-US" dirty="0" err="1" smtClean="0"/>
              <a:t>Drell</a:t>
            </a:r>
            <a:r>
              <a:rPr lang="en-US" dirty="0" smtClean="0"/>
              <a:t>-Yan events than for LR contact interaction events</a:t>
            </a:r>
          </a:p>
          <a:p>
            <a:endParaRPr lang="en-US" dirty="0" smtClean="0"/>
          </a:p>
          <a:p>
            <a:r>
              <a:rPr lang="en-US" dirty="0" smtClean="0"/>
              <a:t> Determining the asymmetry of $\cos\theta$ for </a:t>
            </a:r>
            <a:r>
              <a:rPr lang="en-US" dirty="0" err="1" smtClean="0"/>
              <a:t>dimuon</a:t>
            </a:r>
            <a:r>
              <a:rPr lang="en-US" dirty="0" smtClean="0"/>
              <a:t> events can aid in differentiating between CI and DY in the case where the LR model 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necessary to define a quantity called the forward-backward asymmetry, A_{FB}, which is a measure of the asymmetry of the CS angle distribution</a:t>
            </a:r>
          </a:p>
          <a:p>
            <a:endParaRPr lang="en-US" dirty="0" smtClean="0"/>
          </a:p>
          <a:p>
            <a:r>
              <a:rPr lang="en-US" dirty="0" smtClean="0"/>
              <a:t>This will</a:t>
            </a:r>
            <a:r>
              <a:rPr lang="en-US" baseline="0" dirty="0" smtClean="0"/>
              <a:t> help us spot CI if the LR model is true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 and DY are most differentiable at high mass events</a:t>
            </a:r>
          </a:p>
          <a:p>
            <a:endParaRPr lang="en-US" dirty="0" smtClean="0"/>
          </a:p>
          <a:p>
            <a:r>
              <a:rPr lang="en-US" dirty="0" smtClean="0"/>
              <a:t>We therefore plot $A_FB$ as a function of mass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gives a clear distinction b/w DY and LR model of CI if we have high mass events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we are lucky and nature happens to work this way (i.e. if things are composite and LR)</a:t>
            </a:r>
            <a:r>
              <a:rPr lang="en-US" baseline="0" dirty="0" smtClean="0"/>
              <a:t> then this will be a good signal. However, if we don’t see this, it does not mean that compositeness doesn’t exist or help us put a limit on it – it could still be LL or 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200" dirty="0" smtClean="0"/>
              <a:t>Modeling Quark Compositeness </a:t>
            </a:r>
            <a:r>
              <a:rPr lang="en-US" sz="5200" dirty="0"/>
              <a:t>at the Compact Muon Solenoid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Amanda Farah, </a:t>
            </a:r>
            <a:r>
              <a:rPr lang="en-US" sz="2400" i="1" dirty="0" smtClean="0"/>
              <a:t>University of Pennsylvania</a:t>
            </a:r>
            <a:endParaRPr lang="en-US" sz="2400" dirty="0" smtClean="0"/>
          </a:p>
          <a:p>
            <a:r>
              <a:rPr lang="en-US" sz="2400" dirty="0" smtClean="0"/>
              <a:t>Dr</a:t>
            </a:r>
            <a:r>
              <a:rPr lang="en-US" sz="2400" dirty="0" smtClean="0"/>
              <a:t>. Lenny Spiegel and Dr. Pushpa Bhat</a:t>
            </a:r>
          </a:p>
          <a:p>
            <a:r>
              <a:rPr lang="en-US" sz="2400" dirty="0" smtClean="0"/>
              <a:t>FNAL, </a:t>
            </a:r>
            <a:r>
              <a:rPr lang="en-US" sz="2400" i="1" dirty="0" smtClean="0"/>
              <a:t>CMS</a:t>
            </a:r>
            <a:endParaRPr lang="en-US" sz="2400" i="1" dirty="0"/>
          </a:p>
        </p:txBody>
      </p:sp>
      <p:pic>
        <p:nvPicPr>
          <p:cNvPr id="4" name="Picture 2" descr="http://www.fnal.gov/faw/designstandards/filesfordownload/FNAL-Logo-NAL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9" y="5820227"/>
            <a:ext cx="4189991" cy="8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371" y="5229749"/>
            <a:ext cx="1471575" cy="14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 : Compositeness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54" y="1901952"/>
            <a:ext cx="9509760" cy="41276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to the energy that it takes to pull apart quarks into </a:t>
            </a:r>
            <a:r>
              <a:rPr lang="en-US" sz="2400" dirty="0" err="1" smtClean="0"/>
              <a:t>preons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Energy </a:t>
            </a:r>
            <a:r>
              <a:rPr lang="en-US" sz="2400" dirty="0" smtClean="0"/>
              <a:t>at which contact interactions occur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Unknown</a:t>
            </a:r>
          </a:p>
          <a:p>
            <a:endParaRPr lang="en-US" sz="2400" dirty="0"/>
          </a:p>
          <a:p>
            <a:r>
              <a:rPr lang="en-US" sz="2400" dirty="0"/>
              <a:t>Different values of </a:t>
            </a:r>
            <a:r>
              <a:rPr lang="en-US" sz="2400" dirty="0">
                <a:sym typeface="Symbol" panose="05050102010706020507" pitchFamily="18" charset="2"/>
              </a:rPr>
              <a:t> predict different signals for CI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440" y="36748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61673" y="1325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Placeholder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b="2743"/>
          <a:stretch>
            <a:fillRect/>
          </a:stretch>
        </p:blipFill>
        <p:spPr>
          <a:xfrm>
            <a:off x="5462152" y="1014984"/>
            <a:ext cx="6702552" cy="584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4686" y="317862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quark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811657" y="1014984"/>
            <a:ext cx="420914" cy="1466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291786" y="1014984"/>
            <a:ext cx="966067" cy="2083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432800" y="4645589"/>
            <a:ext cx="1415429" cy="1383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9724" y="1834619"/>
            <a:ext cx="3406345" cy="1993392"/>
          </a:xfrm>
        </p:spPr>
        <p:txBody>
          <a:bodyPr/>
          <a:lstStyle/>
          <a:p>
            <a:r>
              <a:rPr lang="en-US" dirty="0" smtClean="0"/>
              <a:t>Invariant Mass Spectra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t="-4091" r="509" b="-5111"/>
          <a:stretch/>
        </p:blipFill>
        <p:spPr>
          <a:xfrm>
            <a:off x="301751" y="518616"/>
            <a:ext cx="7968792" cy="582732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9724" y="3828011"/>
            <a:ext cx="3297163" cy="2517925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 </a:t>
            </a:r>
            <a:r>
              <a:rPr lang="en-US" dirty="0"/>
              <a:t>is high, </a:t>
            </a:r>
            <a:r>
              <a:rPr lang="en-US" dirty="0" smtClean="0"/>
              <a:t>there are fewer </a:t>
            </a:r>
            <a:r>
              <a:rPr lang="en-US" dirty="0"/>
              <a:t>high mass </a:t>
            </a:r>
            <a:r>
              <a:rPr lang="en-US" dirty="0" smtClean="0"/>
              <a:t>events and </a:t>
            </a:r>
            <a:r>
              <a:rPr lang="en-US" dirty="0"/>
              <a:t>the invariant mass spectrum for contact interactions is hard to distinguish from that of the </a:t>
            </a:r>
            <a:r>
              <a:rPr lang="en-US" dirty="0" err="1"/>
              <a:t>Drell</a:t>
            </a:r>
            <a:r>
              <a:rPr lang="en-US" dirty="0"/>
              <a:t>-Yan process.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Need to look at high mass events to see the difference</a:t>
            </a:r>
            <a:endParaRPr lang="en-US" dirty="0"/>
          </a:p>
        </p:txBody>
      </p:sp>
      <p:pic>
        <p:nvPicPr>
          <p:cNvPr id="7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49591" y="1364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239659" y="3338286"/>
            <a:ext cx="2873828" cy="267753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</a:t>
            </a:r>
            <a:r>
              <a:rPr lang="en-US" dirty="0" smtClean="0">
                <a:sym typeface="Symbol" panose="05050102010706020507" pitchFamily="18" charset="2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to find highest </a:t>
            </a:r>
            <a:r>
              <a:rPr lang="en-US" dirty="0" smtClean="0">
                <a:sym typeface="Symbol" panose="05050102010706020507" pitchFamily="18" charset="2"/>
              </a:rPr>
              <a:t> </a:t>
            </a:r>
            <a:r>
              <a:rPr lang="en-US" dirty="0" smtClean="0"/>
              <a:t>that we would be able to differentiate from DY given our systematics and number of events</a:t>
            </a:r>
          </a:p>
          <a:p>
            <a:endParaRPr lang="en-US" dirty="0"/>
          </a:p>
          <a:p>
            <a:r>
              <a:rPr lang="en-US" dirty="0" smtClean="0"/>
              <a:t>Look at background to signal ratio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(r) </a:t>
            </a:r>
          </a:p>
          <a:p>
            <a:pPr lvl="1"/>
            <a:r>
              <a:rPr lang="en-US" dirty="0" smtClean="0"/>
              <a:t>If r = 1, can’t tell apart background (DY) and signal (CI)</a:t>
            </a:r>
            <a:endParaRPr lang="en-US" dirty="0"/>
          </a:p>
        </p:txBody>
      </p:sp>
      <p:pic>
        <p:nvPicPr>
          <p:cNvPr id="8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t="-4091" r="509" b="-5111"/>
          <a:stretch/>
        </p:blipFill>
        <p:spPr>
          <a:xfrm>
            <a:off x="1297578" y="34350"/>
            <a:ext cx="9091720" cy="664848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241964" y="2427316"/>
            <a:ext cx="6866312" cy="2560320"/>
          </a:xfrm>
          <a:custGeom>
            <a:avLst/>
            <a:gdLst>
              <a:gd name="connsiteX0" fmla="*/ 6866312 w 6866312"/>
              <a:gd name="connsiteY0" fmla="*/ 2560320 h 2560320"/>
              <a:gd name="connsiteX1" fmla="*/ 6733309 w 6866312"/>
              <a:gd name="connsiteY1" fmla="*/ 2543695 h 2560320"/>
              <a:gd name="connsiteX2" fmla="*/ 6633556 w 6866312"/>
              <a:gd name="connsiteY2" fmla="*/ 2460568 h 2560320"/>
              <a:gd name="connsiteX3" fmla="*/ 6384174 w 6866312"/>
              <a:gd name="connsiteY3" fmla="*/ 2410691 h 2560320"/>
              <a:gd name="connsiteX4" fmla="*/ 6284421 w 6866312"/>
              <a:gd name="connsiteY4" fmla="*/ 2360815 h 2560320"/>
              <a:gd name="connsiteX5" fmla="*/ 6168043 w 6866312"/>
              <a:gd name="connsiteY5" fmla="*/ 2310939 h 2560320"/>
              <a:gd name="connsiteX6" fmla="*/ 6068291 w 6866312"/>
              <a:gd name="connsiteY6" fmla="*/ 2327564 h 2560320"/>
              <a:gd name="connsiteX7" fmla="*/ 6051665 w 6866312"/>
              <a:gd name="connsiteY7" fmla="*/ 2377440 h 2560320"/>
              <a:gd name="connsiteX8" fmla="*/ 6001789 w 6866312"/>
              <a:gd name="connsiteY8" fmla="*/ 2410691 h 2560320"/>
              <a:gd name="connsiteX9" fmla="*/ 5918661 w 6866312"/>
              <a:gd name="connsiteY9" fmla="*/ 2394066 h 2560320"/>
              <a:gd name="connsiteX10" fmla="*/ 5835534 w 6866312"/>
              <a:gd name="connsiteY10" fmla="*/ 2327564 h 2560320"/>
              <a:gd name="connsiteX11" fmla="*/ 5586152 w 6866312"/>
              <a:gd name="connsiteY11" fmla="*/ 2310939 h 2560320"/>
              <a:gd name="connsiteX12" fmla="*/ 5536276 w 6866312"/>
              <a:gd name="connsiteY12" fmla="*/ 2294313 h 2560320"/>
              <a:gd name="connsiteX13" fmla="*/ 5436523 w 6866312"/>
              <a:gd name="connsiteY13" fmla="*/ 2211186 h 2560320"/>
              <a:gd name="connsiteX14" fmla="*/ 5403272 w 6866312"/>
              <a:gd name="connsiteY14" fmla="*/ 2111433 h 2560320"/>
              <a:gd name="connsiteX15" fmla="*/ 5386647 w 6866312"/>
              <a:gd name="connsiteY15" fmla="*/ 2061557 h 2560320"/>
              <a:gd name="connsiteX16" fmla="*/ 5336771 w 6866312"/>
              <a:gd name="connsiteY16" fmla="*/ 2078182 h 2560320"/>
              <a:gd name="connsiteX17" fmla="*/ 5270269 w 6866312"/>
              <a:gd name="connsiteY17" fmla="*/ 2177935 h 2560320"/>
              <a:gd name="connsiteX18" fmla="*/ 5054138 w 6866312"/>
              <a:gd name="connsiteY18" fmla="*/ 2161309 h 2560320"/>
              <a:gd name="connsiteX19" fmla="*/ 5004261 w 6866312"/>
              <a:gd name="connsiteY19" fmla="*/ 2144684 h 2560320"/>
              <a:gd name="connsiteX20" fmla="*/ 4838007 w 6866312"/>
              <a:gd name="connsiteY20" fmla="*/ 2111433 h 2560320"/>
              <a:gd name="connsiteX21" fmla="*/ 4788131 w 6866312"/>
              <a:gd name="connsiteY21" fmla="*/ 2078182 h 2560320"/>
              <a:gd name="connsiteX22" fmla="*/ 4688378 w 6866312"/>
              <a:gd name="connsiteY22" fmla="*/ 1978429 h 2560320"/>
              <a:gd name="connsiteX23" fmla="*/ 4522123 w 6866312"/>
              <a:gd name="connsiteY23" fmla="*/ 1945179 h 2560320"/>
              <a:gd name="connsiteX24" fmla="*/ 4389120 w 6866312"/>
              <a:gd name="connsiteY24" fmla="*/ 1878677 h 2560320"/>
              <a:gd name="connsiteX25" fmla="*/ 4339243 w 6866312"/>
              <a:gd name="connsiteY25" fmla="*/ 1862051 h 2560320"/>
              <a:gd name="connsiteX26" fmla="*/ 4006734 w 6866312"/>
              <a:gd name="connsiteY26" fmla="*/ 1845426 h 2560320"/>
              <a:gd name="connsiteX27" fmla="*/ 3906981 w 6866312"/>
              <a:gd name="connsiteY27" fmla="*/ 1828800 h 2560320"/>
              <a:gd name="connsiteX28" fmla="*/ 3840480 w 6866312"/>
              <a:gd name="connsiteY28" fmla="*/ 1812175 h 2560320"/>
              <a:gd name="connsiteX29" fmla="*/ 3541221 w 6866312"/>
              <a:gd name="connsiteY29" fmla="*/ 1778924 h 2560320"/>
              <a:gd name="connsiteX30" fmla="*/ 3458094 w 6866312"/>
              <a:gd name="connsiteY30" fmla="*/ 1762299 h 2560320"/>
              <a:gd name="connsiteX31" fmla="*/ 3341716 w 6866312"/>
              <a:gd name="connsiteY31" fmla="*/ 1729048 h 2560320"/>
              <a:gd name="connsiteX32" fmla="*/ 3225338 w 6866312"/>
              <a:gd name="connsiteY32" fmla="*/ 1712422 h 2560320"/>
              <a:gd name="connsiteX33" fmla="*/ 3059083 w 6866312"/>
              <a:gd name="connsiteY33" fmla="*/ 1629295 h 2560320"/>
              <a:gd name="connsiteX34" fmla="*/ 2942705 w 6866312"/>
              <a:gd name="connsiteY34" fmla="*/ 1546168 h 2560320"/>
              <a:gd name="connsiteX35" fmla="*/ 2809701 w 6866312"/>
              <a:gd name="connsiteY35" fmla="*/ 1512917 h 2560320"/>
              <a:gd name="connsiteX36" fmla="*/ 2759825 w 6866312"/>
              <a:gd name="connsiteY36" fmla="*/ 1496291 h 2560320"/>
              <a:gd name="connsiteX37" fmla="*/ 2626821 w 6866312"/>
              <a:gd name="connsiteY37" fmla="*/ 1463040 h 2560320"/>
              <a:gd name="connsiteX38" fmla="*/ 2576945 w 6866312"/>
              <a:gd name="connsiteY38" fmla="*/ 1429789 h 2560320"/>
              <a:gd name="connsiteX39" fmla="*/ 2477192 w 6866312"/>
              <a:gd name="connsiteY39" fmla="*/ 1396539 h 2560320"/>
              <a:gd name="connsiteX40" fmla="*/ 2360814 w 6866312"/>
              <a:gd name="connsiteY40" fmla="*/ 1330037 h 2560320"/>
              <a:gd name="connsiteX41" fmla="*/ 2310938 w 6866312"/>
              <a:gd name="connsiteY41" fmla="*/ 1313411 h 2560320"/>
              <a:gd name="connsiteX42" fmla="*/ 2194560 w 6866312"/>
              <a:gd name="connsiteY42" fmla="*/ 1230284 h 2560320"/>
              <a:gd name="connsiteX43" fmla="*/ 2078181 w 6866312"/>
              <a:gd name="connsiteY43" fmla="*/ 1213659 h 2560320"/>
              <a:gd name="connsiteX44" fmla="*/ 1978429 w 6866312"/>
              <a:gd name="connsiteY44" fmla="*/ 1180408 h 2560320"/>
              <a:gd name="connsiteX45" fmla="*/ 1928552 w 6866312"/>
              <a:gd name="connsiteY45" fmla="*/ 1163782 h 2560320"/>
              <a:gd name="connsiteX46" fmla="*/ 1828800 w 6866312"/>
              <a:gd name="connsiteY46" fmla="*/ 1080655 h 2560320"/>
              <a:gd name="connsiteX47" fmla="*/ 1679171 w 6866312"/>
              <a:gd name="connsiteY47" fmla="*/ 1014153 h 2560320"/>
              <a:gd name="connsiteX48" fmla="*/ 1479665 w 6866312"/>
              <a:gd name="connsiteY48" fmla="*/ 964277 h 2560320"/>
              <a:gd name="connsiteX49" fmla="*/ 1429789 w 6866312"/>
              <a:gd name="connsiteY49" fmla="*/ 947651 h 2560320"/>
              <a:gd name="connsiteX50" fmla="*/ 1313411 w 6866312"/>
              <a:gd name="connsiteY50" fmla="*/ 831273 h 2560320"/>
              <a:gd name="connsiteX51" fmla="*/ 1246909 w 6866312"/>
              <a:gd name="connsiteY51" fmla="*/ 731520 h 2560320"/>
              <a:gd name="connsiteX52" fmla="*/ 1130531 w 6866312"/>
              <a:gd name="connsiteY52" fmla="*/ 714895 h 2560320"/>
              <a:gd name="connsiteX53" fmla="*/ 1080654 w 6866312"/>
              <a:gd name="connsiteY53" fmla="*/ 665019 h 2560320"/>
              <a:gd name="connsiteX54" fmla="*/ 1047403 w 6866312"/>
              <a:gd name="connsiteY54" fmla="*/ 615142 h 2560320"/>
              <a:gd name="connsiteX55" fmla="*/ 931025 w 6866312"/>
              <a:gd name="connsiteY55" fmla="*/ 581891 h 2560320"/>
              <a:gd name="connsiteX56" fmla="*/ 864523 w 6866312"/>
              <a:gd name="connsiteY56" fmla="*/ 532015 h 2560320"/>
              <a:gd name="connsiteX57" fmla="*/ 798021 w 6866312"/>
              <a:gd name="connsiteY57" fmla="*/ 448888 h 2560320"/>
              <a:gd name="connsiteX58" fmla="*/ 648392 w 6866312"/>
              <a:gd name="connsiteY58" fmla="*/ 448888 h 2560320"/>
              <a:gd name="connsiteX59" fmla="*/ 598516 w 6866312"/>
              <a:gd name="connsiteY59" fmla="*/ 399011 h 2560320"/>
              <a:gd name="connsiteX60" fmla="*/ 548640 w 6866312"/>
              <a:gd name="connsiteY60" fmla="*/ 382386 h 2560320"/>
              <a:gd name="connsiteX61" fmla="*/ 432261 w 6866312"/>
              <a:gd name="connsiteY61" fmla="*/ 315884 h 2560320"/>
              <a:gd name="connsiteX62" fmla="*/ 282632 w 6866312"/>
              <a:gd name="connsiteY62" fmla="*/ 232757 h 2560320"/>
              <a:gd name="connsiteX63" fmla="*/ 182880 w 6866312"/>
              <a:gd name="connsiteY63" fmla="*/ 166255 h 2560320"/>
              <a:gd name="connsiteX64" fmla="*/ 133003 w 6866312"/>
              <a:gd name="connsiteY64" fmla="*/ 83128 h 2560320"/>
              <a:gd name="connsiteX65" fmla="*/ 49876 w 6866312"/>
              <a:gd name="connsiteY65" fmla="*/ 66502 h 2560320"/>
              <a:gd name="connsiteX66" fmla="*/ 0 w 6866312"/>
              <a:gd name="connsiteY66" fmla="*/ 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66312" h="2560320">
                <a:moveTo>
                  <a:pt x="6866312" y="2560320"/>
                </a:moveTo>
                <a:cubicBezTo>
                  <a:pt x="6821978" y="2554778"/>
                  <a:pt x="6776414" y="2555451"/>
                  <a:pt x="6733309" y="2543695"/>
                </a:cubicBezTo>
                <a:cubicBezTo>
                  <a:pt x="6651136" y="2521284"/>
                  <a:pt x="6712544" y="2496471"/>
                  <a:pt x="6633556" y="2460568"/>
                </a:cubicBezTo>
                <a:cubicBezTo>
                  <a:pt x="6574769" y="2433847"/>
                  <a:pt x="6449553" y="2420031"/>
                  <a:pt x="6384174" y="2410691"/>
                </a:cubicBezTo>
                <a:cubicBezTo>
                  <a:pt x="6241237" y="2315399"/>
                  <a:pt x="6422085" y="2429647"/>
                  <a:pt x="6284421" y="2360815"/>
                </a:cubicBezTo>
                <a:cubicBezTo>
                  <a:pt x="6169605" y="2303408"/>
                  <a:pt x="6306451" y="2345540"/>
                  <a:pt x="6168043" y="2310939"/>
                </a:cubicBezTo>
                <a:cubicBezTo>
                  <a:pt x="6134792" y="2316481"/>
                  <a:pt x="6097559" y="2310840"/>
                  <a:pt x="6068291" y="2327564"/>
                </a:cubicBezTo>
                <a:cubicBezTo>
                  <a:pt x="6053075" y="2336259"/>
                  <a:pt x="6062613" y="2363756"/>
                  <a:pt x="6051665" y="2377440"/>
                </a:cubicBezTo>
                <a:cubicBezTo>
                  <a:pt x="6039183" y="2393043"/>
                  <a:pt x="6018414" y="2399607"/>
                  <a:pt x="6001789" y="2410691"/>
                </a:cubicBezTo>
                <a:cubicBezTo>
                  <a:pt x="5974080" y="2405149"/>
                  <a:pt x="5943196" y="2408086"/>
                  <a:pt x="5918661" y="2394066"/>
                </a:cubicBezTo>
                <a:cubicBezTo>
                  <a:pt x="5826889" y="2341624"/>
                  <a:pt x="5947169" y="2339968"/>
                  <a:pt x="5835534" y="2327564"/>
                </a:cubicBezTo>
                <a:cubicBezTo>
                  <a:pt x="5752732" y="2318364"/>
                  <a:pt x="5669279" y="2316481"/>
                  <a:pt x="5586152" y="2310939"/>
                </a:cubicBezTo>
                <a:cubicBezTo>
                  <a:pt x="5569527" y="2305397"/>
                  <a:pt x="5551951" y="2302150"/>
                  <a:pt x="5536276" y="2294313"/>
                </a:cubicBezTo>
                <a:cubicBezTo>
                  <a:pt x="5489984" y="2271167"/>
                  <a:pt x="5473291" y="2247954"/>
                  <a:pt x="5436523" y="2211186"/>
                </a:cubicBezTo>
                <a:lnTo>
                  <a:pt x="5403272" y="2111433"/>
                </a:lnTo>
                <a:lnTo>
                  <a:pt x="5386647" y="2061557"/>
                </a:lnTo>
                <a:cubicBezTo>
                  <a:pt x="5370022" y="2067099"/>
                  <a:pt x="5351352" y="2068461"/>
                  <a:pt x="5336771" y="2078182"/>
                </a:cubicBezTo>
                <a:cubicBezTo>
                  <a:pt x="5283398" y="2113764"/>
                  <a:pt x="5287699" y="2125644"/>
                  <a:pt x="5270269" y="2177935"/>
                </a:cubicBezTo>
                <a:cubicBezTo>
                  <a:pt x="5198225" y="2172393"/>
                  <a:pt x="5125837" y="2170271"/>
                  <a:pt x="5054138" y="2161309"/>
                </a:cubicBezTo>
                <a:cubicBezTo>
                  <a:pt x="5036748" y="2159135"/>
                  <a:pt x="5021337" y="2148625"/>
                  <a:pt x="5004261" y="2144684"/>
                </a:cubicBezTo>
                <a:cubicBezTo>
                  <a:pt x="4949193" y="2131976"/>
                  <a:pt x="4838007" y="2111433"/>
                  <a:pt x="4838007" y="2111433"/>
                </a:cubicBezTo>
                <a:cubicBezTo>
                  <a:pt x="4821382" y="2100349"/>
                  <a:pt x="4803065" y="2091457"/>
                  <a:pt x="4788131" y="2078182"/>
                </a:cubicBezTo>
                <a:cubicBezTo>
                  <a:pt x="4752985" y="2046941"/>
                  <a:pt x="4734489" y="1987651"/>
                  <a:pt x="4688378" y="1978429"/>
                </a:cubicBezTo>
                <a:lnTo>
                  <a:pt x="4522123" y="1945179"/>
                </a:lnTo>
                <a:cubicBezTo>
                  <a:pt x="4477789" y="1923012"/>
                  <a:pt x="4436144" y="1894352"/>
                  <a:pt x="4389120" y="1878677"/>
                </a:cubicBezTo>
                <a:cubicBezTo>
                  <a:pt x="4372494" y="1873135"/>
                  <a:pt x="4356702" y="1863569"/>
                  <a:pt x="4339243" y="1862051"/>
                </a:cubicBezTo>
                <a:cubicBezTo>
                  <a:pt x="4228685" y="1852437"/>
                  <a:pt x="4117570" y="1850968"/>
                  <a:pt x="4006734" y="1845426"/>
                </a:cubicBezTo>
                <a:cubicBezTo>
                  <a:pt x="3973483" y="1839884"/>
                  <a:pt x="3940036" y="1835411"/>
                  <a:pt x="3906981" y="1828800"/>
                </a:cubicBezTo>
                <a:cubicBezTo>
                  <a:pt x="3884576" y="1824319"/>
                  <a:pt x="3863153" y="1815009"/>
                  <a:pt x="3840480" y="1812175"/>
                </a:cubicBezTo>
                <a:cubicBezTo>
                  <a:pt x="3523851" y="1772596"/>
                  <a:pt x="3748994" y="1816700"/>
                  <a:pt x="3541221" y="1778924"/>
                </a:cubicBezTo>
                <a:cubicBezTo>
                  <a:pt x="3513419" y="1773869"/>
                  <a:pt x="3485508" y="1769153"/>
                  <a:pt x="3458094" y="1762299"/>
                </a:cubicBezTo>
                <a:cubicBezTo>
                  <a:pt x="3363112" y="1738553"/>
                  <a:pt x="3455767" y="1749785"/>
                  <a:pt x="3341716" y="1729048"/>
                </a:cubicBezTo>
                <a:cubicBezTo>
                  <a:pt x="3303162" y="1722038"/>
                  <a:pt x="3264131" y="1717964"/>
                  <a:pt x="3225338" y="1712422"/>
                </a:cubicBezTo>
                <a:cubicBezTo>
                  <a:pt x="3169920" y="1684713"/>
                  <a:pt x="3108651" y="1666470"/>
                  <a:pt x="3059083" y="1629295"/>
                </a:cubicBezTo>
                <a:cubicBezTo>
                  <a:pt x="3044025" y="1618001"/>
                  <a:pt x="2967013" y="1558322"/>
                  <a:pt x="2942705" y="1546168"/>
                </a:cubicBezTo>
                <a:cubicBezTo>
                  <a:pt x="2904697" y="1527164"/>
                  <a:pt x="2847649" y="1522404"/>
                  <a:pt x="2809701" y="1512917"/>
                </a:cubicBezTo>
                <a:cubicBezTo>
                  <a:pt x="2792700" y="1508667"/>
                  <a:pt x="2776826" y="1500541"/>
                  <a:pt x="2759825" y="1496291"/>
                </a:cubicBezTo>
                <a:cubicBezTo>
                  <a:pt x="2721879" y="1486804"/>
                  <a:pt x="2664828" y="1482043"/>
                  <a:pt x="2626821" y="1463040"/>
                </a:cubicBezTo>
                <a:cubicBezTo>
                  <a:pt x="2608949" y="1454104"/>
                  <a:pt x="2595204" y="1437904"/>
                  <a:pt x="2576945" y="1429789"/>
                </a:cubicBezTo>
                <a:cubicBezTo>
                  <a:pt x="2544916" y="1415554"/>
                  <a:pt x="2509735" y="1409556"/>
                  <a:pt x="2477192" y="1396539"/>
                </a:cubicBezTo>
                <a:cubicBezTo>
                  <a:pt x="2331483" y="1338256"/>
                  <a:pt x="2480764" y="1390013"/>
                  <a:pt x="2360814" y="1330037"/>
                </a:cubicBezTo>
                <a:cubicBezTo>
                  <a:pt x="2345139" y="1322200"/>
                  <a:pt x="2327563" y="1318953"/>
                  <a:pt x="2310938" y="1313411"/>
                </a:cubicBezTo>
                <a:cubicBezTo>
                  <a:pt x="2310863" y="1313354"/>
                  <a:pt x="2208064" y="1234335"/>
                  <a:pt x="2194560" y="1230284"/>
                </a:cubicBezTo>
                <a:cubicBezTo>
                  <a:pt x="2157026" y="1219024"/>
                  <a:pt x="2116974" y="1219201"/>
                  <a:pt x="2078181" y="1213659"/>
                </a:cubicBezTo>
                <a:lnTo>
                  <a:pt x="1978429" y="1180408"/>
                </a:lnTo>
                <a:lnTo>
                  <a:pt x="1928552" y="1163782"/>
                </a:lnTo>
                <a:cubicBezTo>
                  <a:pt x="1876321" y="1085437"/>
                  <a:pt x="1919663" y="1132577"/>
                  <a:pt x="1828800" y="1080655"/>
                </a:cubicBezTo>
                <a:cubicBezTo>
                  <a:pt x="1743890" y="1032135"/>
                  <a:pt x="1808176" y="1046404"/>
                  <a:pt x="1679171" y="1014153"/>
                </a:cubicBezTo>
                <a:cubicBezTo>
                  <a:pt x="1612669" y="997528"/>
                  <a:pt x="1544696" y="985955"/>
                  <a:pt x="1479665" y="964277"/>
                </a:cubicBezTo>
                <a:cubicBezTo>
                  <a:pt x="1463040" y="958735"/>
                  <a:pt x="1445464" y="955488"/>
                  <a:pt x="1429789" y="947651"/>
                </a:cubicBezTo>
                <a:cubicBezTo>
                  <a:pt x="1371863" y="918688"/>
                  <a:pt x="1354255" y="887433"/>
                  <a:pt x="1313411" y="831273"/>
                </a:cubicBezTo>
                <a:cubicBezTo>
                  <a:pt x="1289906" y="798954"/>
                  <a:pt x="1286470" y="737171"/>
                  <a:pt x="1246909" y="731520"/>
                </a:cubicBezTo>
                <a:lnTo>
                  <a:pt x="1130531" y="714895"/>
                </a:lnTo>
                <a:cubicBezTo>
                  <a:pt x="1113905" y="698270"/>
                  <a:pt x="1095706" y="683081"/>
                  <a:pt x="1080654" y="665019"/>
                </a:cubicBezTo>
                <a:cubicBezTo>
                  <a:pt x="1067862" y="649669"/>
                  <a:pt x="1063006" y="627624"/>
                  <a:pt x="1047403" y="615142"/>
                </a:cubicBezTo>
                <a:cubicBezTo>
                  <a:pt x="1036563" y="606470"/>
                  <a:pt x="935367" y="582976"/>
                  <a:pt x="931025" y="581891"/>
                </a:cubicBezTo>
                <a:cubicBezTo>
                  <a:pt x="908858" y="565266"/>
                  <a:pt x="882262" y="553302"/>
                  <a:pt x="864523" y="532015"/>
                </a:cubicBezTo>
                <a:cubicBezTo>
                  <a:pt x="764142" y="411559"/>
                  <a:pt x="950773" y="550722"/>
                  <a:pt x="798021" y="448888"/>
                </a:cubicBezTo>
                <a:cubicBezTo>
                  <a:pt x="737896" y="468929"/>
                  <a:pt x="723630" y="482327"/>
                  <a:pt x="648392" y="448888"/>
                </a:cubicBezTo>
                <a:cubicBezTo>
                  <a:pt x="626906" y="439339"/>
                  <a:pt x="618079" y="412053"/>
                  <a:pt x="598516" y="399011"/>
                </a:cubicBezTo>
                <a:cubicBezTo>
                  <a:pt x="583935" y="389290"/>
                  <a:pt x="565265" y="387928"/>
                  <a:pt x="548640" y="382386"/>
                </a:cubicBezTo>
                <a:cubicBezTo>
                  <a:pt x="330487" y="218770"/>
                  <a:pt x="595471" y="406556"/>
                  <a:pt x="432261" y="315884"/>
                </a:cubicBezTo>
                <a:cubicBezTo>
                  <a:pt x="260759" y="220606"/>
                  <a:pt x="395491" y="270375"/>
                  <a:pt x="282632" y="232757"/>
                </a:cubicBezTo>
                <a:cubicBezTo>
                  <a:pt x="249381" y="210590"/>
                  <a:pt x="203441" y="200522"/>
                  <a:pt x="182880" y="166255"/>
                </a:cubicBezTo>
                <a:cubicBezTo>
                  <a:pt x="166254" y="138546"/>
                  <a:pt x="158854" y="102516"/>
                  <a:pt x="133003" y="83128"/>
                </a:cubicBezTo>
                <a:cubicBezTo>
                  <a:pt x="110397" y="66173"/>
                  <a:pt x="77585" y="72044"/>
                  <a:pt x="49876" y="66502"/>
                </a:cubicBezTo>
                <a:cubicBezTo>
                  <a:pt x="12278" y="10105"/>
                  <a:pt x="30753" y="30755"/>
                  <a:pt x="0" y="0"/>
                </a:cubicBezTo>
              </a:path>
            </a:pathLst>
          </a:custGeom>
          <a:noFill/>
          <a:ln w="762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09207" y="2310938"/>
            <a:ext cx="7082488" cy="3574473"/>
          </a:xfrm>
          <a:custGeom>
            <a:avLst/>
            <a:gdLst>
              <a:gd name="connsiteX0" fmla="*/ 0 w 7082488"/>
              <a:gd name="connsiteY0" fmla="*/ 0 h 3574473"/>
              <a:gd name="connsiteX1" fmla="*/ 66502 w 7082488"/>
              <a:gd name="connsiteY1" fmla="*/ 149629 h 3574473"/>
              <a:gd name="connsiteX2" fmla="*/ 232757 w 7082488"/>
              <a:gd name="connsiteY2" fmla="*/ 199506 h 3574473"/>
              <a:gd name="connsiteX3" fmla="*/ 332509 w 7082488"/>
              <a:gd name="connsiteY3" fmla="*/ 282633 h 3574473"/>
              <a:gd name="connsiteX4" fmla="*/ 382386 w 7082488"/>
              <a:gd name="connsiteY4" fmla="*/ 399011 h 3574473"/>
              <a:gd name="connsiteX5" fmla="*/ 399011 w 7082488"/>
              <a:gd name="connsiteY5" fmla="*/ 448887 h 3574473"/>
              <a:gd name="connsiteX6" fmla="*/ 515389 w 7082488"/>
              <a:gd name="connsiteY6" fmla="*/ 465513 h 3574473"/>
              <a:gd name="connsiteX7" fmla="*/ 698269 w 7082488"/>
              <a:gd name="connsiteY7" fmla="*/ 515389 h 3574473"/>
              <a:gd name="connsiteX8" fmla="*/ 748146 w 7082488"/>
              <a:gd name="connsiteY8" fmla="*/ 548640 h 3574473"/>
              <a:gd name="connsiteX9" fmla="*/ 814648 w 7082488"/>
              <a:gd name="connsiteY9" fmla="*/ 581891 h 3574473"/>
              <a:gd name="connsiteX10" fmla="*/ 914400 w 7082488"/>
              <a:gd name="connsiteY10" fmla="*/ 681644 h 3574473"/>
              <a:gd name="connsiteX11" fmla="*/ 897775 w 7082488"/>
              <a:gd name="connsiteY11" fmla="*/ 731520 h 3574473"/>
              <a:gd name="connsiteX12" fmla="*/ 997528 w 7082488"/>
              <a:gd name="connsiteY12" fmla="*/ 781397 h 3574473"/>
              <a:gd name="connsiteX13" fmla="*/ 1097280 w 7082488"/>
              <a:gd name="connsiteY13" fmla="*/ 847898 h 3574473"/>
              <a:gd name="connsiteX14" fmla="*/ 1197033 w 7082488"/>
              <a:gd name="connsiteY14" fmla="*/ 897775 h 3574473"/>
              <a:gd name="connsiteX15" fmla="*/ 1330037 w 7082488"/>
              <a:gd name="connsiteY15" fmla="*/ 931026 h 3574473"/>
              <a:gd name="connsiteX16" fmla="*/ 1446415 w 7082488"/>
              <a:gd name="connsiteY16" fmla="*/ 1014153 h 3574473"/>
              <a:gd name="connsiteX17" fmla="*/ 1546168 w 7082488"/>
              <a:gd name="connsiteY17" fmla="*/ 1080655 h 3574473"/>
              <a:gd name="connsiteX18" fmla="*/ 1596044 w 7082488"/>
              <a:gd name="connsiteY18" fmla="*/ 1113906 h 3574473"/>
              <a:gd name="connsiteX19" fmla="*/ 1645920 w 7082488"/>
              <a:gd name="connsiteY19" fmla="*/ 1163782 h 3574473"/>
              <a:gd name="connsiteX20" fmla="*/ 1762298 w 7082488"/>
              <a:gd name="connsiteY20" fmla="*/ 1197033 h 3574473"/>
              <a:gd name="connsiteX21" fmla="*/ 1828800 w 7082488"/>
              <a:gd name="connsiteY21" fmla="*/ 1230284 h 3574473"/>
              <a:gd name="connsiteX22" fmla="*/ 1845426 w 7082488"/>
              <a:gd name="connsiteY22" fmla="*/ 1280160 h 3574473"/>
              <a:gd name="connsiteX23" fmla="*/ 1978429 w 7082488"/>
              <a:gd name="connsiteY23" fmla="*/ 1396538 h 3574473"/>
              <a:gd name="connsiteX24" fmla="*/ 2078182 w 7082488"/>
              <a:gd name="connsiteY24" fmla="*/ 1463040 h 3574473"/>
              <a:gd name="connsiteX25" fmla="*/ 2144684 w 7082488"/>
              <a:gd name="connsiteY25" fmla="*/ 1496291 h 3574473"/>
              <a:gd name="connsiteX26" fmla="*/ 2194560 w 7082488"/>
              <a:gd name="connsiteY26" fmla="*/ 1512917 h 3574473"/>
              <a:gd name="connsiteX27" fmla="*/ 2244437 w 7082488"/>
              <a:gd name="connsiteY27" fmla="*/ 1546167 h 3574473"/>
              <a:gd name="connsiteX28" fmla="*/ 2327564 w 7082488"/>
              <a:gd name="connsiteY28" fmla="*/ 1612669 h 3574473"/>
              <a:gd name="connsiteX29" fmla="*/ 2360815 w 7082488"/>
              <a:gd name="connsiteY29" fmla="*/ 1662546 h 3574473"/>
              <a:gd name="connsiteX30" fmla="*/ 2527069 w 7082488"/>
              <a:gd name="connsiteY30" fmla="*/ 1679171 h 3574473"/>
              <a:gd name="connsiteX31" fmla="*/ 2610197 w 7082488"/>
              <a:gd name="connsiteY31" fmla="*/ 1695797 h 3574473"/>
              <a:gd name="connsiteX32" fmla="*/ 2643448 w 7082488"/>
              <a:gd name="connsiteY32" fmla="*/ 1745673 h 3574473"/>
              <a:gd name="connsiteX33" fmla="*/ 2693324 w 7082488"/>
              <a:gd name="connsiteY33" fmla="*/ 1762298 h 3574473"/>
              <a:gd name="connsiteX34" fmla="*/ 2743200 w 7082488"/>
              <a:gd name="connsiteY34" fmla="*/ 1795549 h 3574473"/>
              <a:gd name="connsiteX35" fmla="*/ 2793077 w 7082488"/>
              <a:gd name="connsiteY35" fmla="*/ 1845426 h 3574473"/>
              <a:gd name="connsiteX36" fmla="*/ 2942706 w 7082488"/>
              <a:gd name="connsiteY36" fmla="*/ 1928553 h 3574473"/>
              <a:gd name="connsiteX37" fmla="*/ 3125586 w 7082488"/>
              <a:gd name="connsiteY37" fmla="*/ 1945178 h 3574473"/>
              <a:gd name="connsiteX38" fmla="*/ 3175462 w 7082488"/>
              <a:gd name="connsiteY38" fmla="*/ 1961804 h 3574473"/>
              <a:gd name="connsiteX39" fmla="*/ 3241964 w 7082488"/>
              <a:gd name="connsiteY39" fmla="*/ 1978429 h 3574473"/>
              <a:gd name="connsiteX40" fmla="*/ 3374968 w 7082488"/>
              <a:gd name="connsiteY40" fmla="*/ 2078182 h 3574473"/>
              <a:gd name="connsiteX41" fmla="*/ 3657600 w 7082488"/>
              <a:gd name="connsiteY41" fmla="*/ 2161309 h 3574473"/>
              <a:gd name="connsiteX42" fmla="*/ 3773978 w 7082488"/>
              <a:gd name="connsiteY42" fmla="*/ 2227811 h 3574473"/>
              <a:gd name="connsiteX43" fmla="*/ 3890357 w 7082488"/>
              <a:gd name="connsiteY43" fmla="*/ 2344189 h 3574473"/>
              <a:gd name="connsiteX44" fmla="*/ 3956858 w 7082488"/>
              <a:gd name="connsiteY44" fmla="*/ 2377440 h 3574473"/>
              <a:gd name="connsiteX45" fmla="*/ 4056611 w 7082488"/>
              <a:gd name="connsiteY45" fmla="*/ 2443942 h 3574473"/>
              <a:gd name="connsiteX46" fmla="*/ 4172989 w 7082488"/>
              <a:gd name="connsiteY46" fmla="*/ 2477193 h 3574473"/>
              <a:gd name="connsiteX47" fmla="*/ 4272742 w 7082488"/>
              <a:gd name="connsiteY47" fmla="*/ 2593571 h 3574473"/>
              <a:gd name="connsiteX48" fmla="*/ 4472248 w 7082488"/>
              <a:gd name="connsiteY48" fmla="*/ 2643447 h 3574473"/>
              <a:gd name="connsiteX49" fmla="*/ 4522124 w 7082488"/>
              <a:gd name="connsiteY49" fmla="*/ 2676698 h 3574473"/>
              <a:gd name="connsiteX50" fmla="*/ 4572000 w 7082488"/>
              <a:gd name="connsiteY50" fmla="*/ 2776451 h 3574473"/>
              <a:gd name="connsiteX51" fmla="*/ 4638502 w 7082488"/>
              <a:gd name="connsiteY51" fmla="*/ 2793077 h 3574473"/>
              <a:gd name="connsiteX52" fmla="*/ 4671753 w 7082488"/>
              <a:gd name="connsiteY52" fmla="*/ 2743200 h 3574473"/>
              <a:gd name="connsiteX53" fmla="*/ 4921135 w 7082488"/>
              <a:gd name="connsiteY53" fmla="*/ 2759826 h 3574473"/>
              <a:gd name="connsiteX54" fmla="*/ 4954386 w 7082488"/>
              <a:gd name="connsiteY54" fmla="*/ 3059084 h 3574473"/>
              <a:gd name="connsiteX55" fmla="*/ 4971011 w 7082488"/>
              <a:gd name="connsiteY55" fmla="*/ 3175462 h 3574473"/>
              <a:gd name="connsiteX56" fmla="*/ 5004262 w 7082488"/>
              <a:gd name="connsiteY56" fmla="*/ 3025833 h 3574473"/>
              <a:gd name="connsiteX57" fmla="*/ 5020888 w 7082488"/>
              <a:gd name="connsiteY57" fmla="*/ 2959331 h 3574473"/>
              <a:gd name="connsiteX58" fmla="*/ 5054138 w 7082488"/>
              <a:gd name="connsiteY58" fmla="*/ 2909455 h 3574473"/>
              <a:gd name="connsiteX59" fmla="*/ 5137266 w 7082488"/>
              <a:gd name="connsiteY59" fmla="*/ 2892829 h 3574473"/>
              <a:gd name="connsiteX60" fmla="*/ 5187142 w 7082488"/>
              <a:gd name="connsiteY60" fmla="*/ 2926080 h 3574473"/>
              <a:gd name="connsiteX61" fmla="*/ 5203768 w 7082488"/>
              <a:gd name="connsiteY61" fmla="*/ 2975957 h 3574473"/>
              <a:gd name="connsiteX62" fmla="*/ 5237018 w 7082488"/>
              <a:gd name="connsiteY62" fmla="*/ 3092335 h 3574473"/>
              <a:gd name="connsiteX63" fmla="*/ 5286895 w 7082488"/>
              <a:gd name="connsiteY63" fmla="*/ 2826327 h 3574473"/>
              <a:gd name="connsiteX64" fmla="*/ 5370022 w 7082488"/>
              <a:gd name="connsiteY64" fmla="*/ 2859578 h 3574473"/>
              <a:gd name="connsiteX65" fmla="*/ 5453149 w 7082488"/>
              <a:gd name="connsiteY65" fmla="*/ 2959331 h 3574473"/>
              <a:gd name="connsiteX66" fmla="*/ 5519651 w 7082488"/>
              <a:gd name="connsiteY66" fmla="*/ 3192087 h 3574473"/>
              <a:gd name="connsiteX67" fmla="*/ 5536277 w 7082488"/>
              <a:gd name="connsiteY67" fmla="*/ 3241964 h 3574473"/>
              <a:gd name="connsiteX68" fmla="*/ 5569528 w 7082488"/>
              <a:gd name="connsiteY68" fmla="*/ 3291840 h 3574473"/>
              <a:gd name="connsiteX69" fmla="*/ 5586153 w 7082488"/>
              <a:gd name="connsiteY69" fmla="*/ 3341717 h 3574473"/>
              <a:gd name="connsiteX70" fmla="*/ 5669280 w 7082488"/>
              <a:gd name="connsiteY70" fmla="*/ 3308466 h 3574473"/>
              <a:gd name="connsiteX71" fmla="*/ 5702531 w 7082488"/>
              <a:gd name="connsiteY71" fmla="*/ 3258589 h 3574473"/>
              <a:gd name="connsiteX72" fmla="*/ 5719157 w 7082488"/>
              <a:gd name="connsiteY72" fmla="*/ 3208713 h 3574473"/>
              <a:gd name="connsiteX73" fmla="*/ 5835535 w 7082488"/>
              <a:gd name="connsiteY73" fmla="*/ 3192087 h 3574473"/>
              <a:gd name="connsiteX74" fmla="*/ 5868786 w 7082488"/>
              <a:gd name="connsiteY74" fmla="*/ 3125586 h 3574473"/>
              <a:gd name="connsiteX75" fmla="*/ 5885411 w 7082488"/>
              <a:gd name="connsiteY75" fmla="*/ 3192087 h 3574473"/>
              <a:gd name="connsiteX76" fmla="*/ 5951913 w 7082488"/>
              <a:gd name="connsiteY76" fmla="*/ 3341717 h 3574473"/>
              <a:gd name="connsiteX77" fmla="*/ 5985164 w 7082488"/>
              <a:gd name="connsiteY77" fmla="*/ 3491346 h 3574473"/>
              <a:gd name="connsiteX78" fmla="*/ 6001789 w 7082488"/>
              <a:gd name="connsiteY78" fmla="*/ 3557847 h 3574473"/>
              <a:gd name="connsiteX79" fmla="*/ 6051666 w 7082488"/>
              <a:gd name="connsiteY79" fmla="*/ 3574473 h 3574473"/>
              <a:gd name="connsiteX80" fmla="*/ 6084917 w 7082488"/>
              <a:gd name="connsiteY80" fmla="*/ 3474720 h 3574473"/>
              <a:gd name="connsiteX81" fmla="*/ 6118168 w 7082488"/>
              <a:gd name="connsiteY81" fmla="*/ 3424844 h 3574473"/>
              <a:gd name="connsiteX82" fmla="*/ 6134793 w 7082488"/>
              <a:gd name="connsiteY82" fmla="*/ 3325091 h 3574473"/>
              <a:gd name="connsiteX83" fmla="*/ 6151418 w 7082488"/>
              <a:gd name="connsiteY83" fmla="*/ 3092335 h 3574473"/>
              <a:gd name="connsiteX84" fmla="*/ 6201295 w 7082488"/>
              <a:gd name="connsiteY84" fmla="*/ 3158837 h 3574473"/>
              <a:gd name="connsiteX85" fmla="*/ 6267797 w 7082488"/>
              <a:gd name="connsiteY85" fmla="*/ 3258589 h 3574473"/>
              <a:gd name="connsiteX86" fmla="*/ 6301048 w 7082488"/>
              <a:gd name="connsiteY86" fmla="*/ 3358342 h 3574473"/>
              <a:gd name="connsiteX87" fmla="*/ 6317673 w 7082488"/>
              <a:gd name="connsiteY87" fmla="*/ 3474720 h 3574473"/>
              <a:gd name="connsiteX88" fmla="*/ 6367549 w 7082488"/>
              <a:gd name="connsiteY88" fmla="*/ 3491346 h 3574473"/>
              <a:gd name="connsiteX89" fmla="*/ 6417426 w 7082488"/>
              <a:gd name="connsiteY89" fmla="*/ 3474720 h 3574473"/>
              <a:gd name="connsiteX90" fmla="*/ 6467302 w 7082488"/>
              <a:gd name="connsiteY90" fmla="*/ 3374967 h 3574473"/>
              <a:gd name="connsiteX91" fmla="*/ 6517178 w 7082488"/>
              <a:gd name="connsiteY91" fmla="*/ 3391593 h 3574473"/>
              <a:gd name="connsiteX92" fmla="*/ 6567055 w 7082488"/>
              <a:gd name="connsiteY92" fmla="*/ 3441469 h 3574473"/>
              <a:gd name="connsiteX93" fmla="*/ 6650182 w 7082488"/>
              <a:gd name="connsiteY93" fmla="*/ 3391593 h 3574473"/>
              <a:gd name="connsiteX94" fmla="*/ 6783186 w 7082488"/>
              <a:gd name="connsiteY94" fmla="*/ 3108960 h 3574473"/>
              <a:gd name="connsiteX95" fmla="*/ 6833062 w 7082488"/>
              <a:gd name="connsiteY95" fmla="*/ 3042458 h 3574473"/>
              <a:gd name="connsiteX96" fmla="*/ 6882938 w 7082488"/>
              <a:gd name="connsiteY96" fmla="*/ 3025833 h 3574473"/>
              <a:gd name="connsiteX97" fmla="*/ 6966066 w 7082488"/>
              <a:gd name="connsiteY97" fmla="*/ 3059084 h 3574473"/>
              <a:gd name="connsiteX98" fmla="*/ 6982691 w 7082488"/>
              <a:gd name="connsiteY98" fmla="*/ 3225338 h 3574473"/>
              <a:gd name="connsiteX99" fmla="*/ 7032568 w 7082488"/>
              <a:gd name="connsiteY99" fmla="*/ 3358342 h 3574473"/>
              <a:gd name="connsiteX100" fmla="*/ 7065818 w 7082488"/>
              <a:gd name="connsiteY100" fmla="*/ 3474720 h 3574473"/>
              <a:gd name="connsiteX101" fmla="*/ 7082444 w 7082488"/>
              <a:gd name="connsiteY101" fmla="*/ 3541222 h 357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082488" h="3574473">
                <a:moveTo>
                  <a:pt x="0" y="0"/>
                </a:moveTo>
                <a:cubicBezTo>
                  <a:pt x="22167" y="49876"/>
                  <a:pt x="29787" y="109243"/>
                  <a:pt x="66502" y="149629"/>
                </a:cubicBezTo>
                <a:cubicBezTo>
                  <a:pt x="78406" y="162723"/>
                  <a:pt x="203654" y="192230"/>
                  <a:pt x="232757" y="199506"/>
                </a:cubicBezTo>
                <a:cubicBezTo>
                  <a:pt x="265933" y="221624"/>
                  <a:pt x="311174" y="247075"/>
                  <a:pt x="332509" y="282633"/>
                </a:cubicBezTo>
                <a:cubicBezTo>
                  <a:pt x="354224" y="318824"/>
                  <a:pt x="366711" y="359824"/>
                  <a:pt x="382386" y="399011"/>
                </a:cubicBezTo>
                <a:cubicBezTo>
                  <a:pt x="388895" y="415282"/>
                  <a:pt x="383337" y="441050"/>
                  <a:pt x="399011" y="448887"/>
                </a:cubicBezTo>
                <a:cubicBezTo>
                  <a:pt x="434060" y="466412"/>
                  <a:pt x="476596" y="459971"/>
                  <a:pt x="515389" y="465513"/>
                </a:cubicBezTo>
                <a:cubicBezTo>
                  <a:pt x="686964" y="551300"/>
                  <a:pt x="446640" y="439901"/>
                  <a:pt x="698269" y="515389"/>
                </a:cubicBezTo>
                <a:cubicBezTo>
                  <a:pt x="717408" y="521131"/>
                  <a:pt x="730797" y="538726"/>
                  <a:pt x="748146" y="548640"/>
                </a:cubicBezTo>
                <a:cubicBezTo>
                  <a:pt x="769664" y="560936"/>
                  <a:pt x="795295" y="566409"/>
                  <a:pt x="814648" y="581891"/>
                </a:cubicBezTo>
                <a:cubicBezTo>
                  <a:pt x="851367" y="611267"/>
                  <a:pt x="914400" y="681644"/>
                  <a:pt x="914400" y="681644"/>
                </a:cubicBezTo>
                <a:cubicBezTo>
                  <a:pt x="908858" y="698269"/>
                  <a:pt x="891266" y="715249"/>
                  <a:pt x="897775" y="731520"/>
                </a:cubicBezTo>
                <a:cubicBezTo>
                  <a:pt x="910427" y="763151"/>
                  <a:pt x="974132" y="768399"/>
                  <a:pt x="997528" y="781397"/>
                </a:cubicBezTo>
                <a:cubicBezTo>
                  <a:pt x="1032461" y="800804"/>
                  <a:pt x="1064029" y="825731"/>
                  <a:pt x="1097280" y="847898"/>
                </a:cubicBezTo>
                <a:cubicBezTo>
                  <a:pt x="1146039" y="880404"/>
                  <a:pt x="1141970" y="884009"/>
                  <a:pt x="1197033" y="897775"/>
                </a:cubicBezTo>
                <a:cubicBezTo>
                  <a:pt x="1234979" y="907262"/>
                  <a:pt x="1292030" y="912023"/>
                  <a:pt x="1330037" y="931026"/>
                </a:cubicBezTo>
                <a:cubicBezTo>
                  <a:pt x="1357059" y="944537"/>
                  <a:pt x="1427593" y="1000978"/>
                  <a:pt x="1446415" y="1014153"/>
                </a:cubicBezTo>
                <a:cubicBezTo>
                  <a:pt x="1479154" y="1037070"/>
                  <a:pt x="1512917" y="1058488"/>
                  <a:pt x="1546168" y="1080655"/>
                </a:cubicBezTo>
                <a:cubicBezTo>
                  <a:pt x="1562793" y="1091739"/>
                  <a:pt x="1581915" y="1099777"/>
                  <a:pt x="1596044" y="1113906"/>
                </a:cubicBezTo>
                <a:cubicBezTo>
                  <a:pt x="1612669" y="1130531"/>
                  <a:pt x="1626357" y="1150740"/>
                  <a:pt x="1645920" y="1163782"/>
                </a:cubicBezTo>
                <a:cubicBezTo>
                  <a:pt x="1663141" y="1175262"/>
                  <a:pt x="1749636" y="1192285"/>
                  <a:pt x="1762298" y="1197033"/>
                </a:cubicBezTo>
                <a:cubicBezTo>
                  <a:pt x="1785504" y="1205735"/>
                  <a:pt x="1806633" y="1219200"/>
                  <a:pt x="1828800" y="1230284"/>
                </a:cubicBezTo>
                <a:cubicBezTo>
                  <a:pt x="1834342" y="1246909"/>
                  <a:pt x="1835705" y="1265579"/>
                  <a:pt x="1845426" y="1280160"/>
                </a:cubicBezTo>
                <a:cubicBezTo>
                  <a:pt x="1865559" y="1310359"/>
                  <a:pt x="1959699" y="1382917"/>
                  <a:pt x="1978429" y="1396538"/>
                </a:cubicBezTo>
                <a:cubicBezTo>
                  <a:pt x="2010748" y="1420043"/>
                  <a:pt x="2042438" y="1445168"/>
                  <a:pt x="2078182" y="1463040"/>
                </a:cubicBezTo>
                <a:cubicBezTo>
                  <a:pt x="2100349" y="1474124"/>
                  <a:pt x="2121904" y="1486528"/>
                  <a:pt x="2144684" y="1496291"/>
                </a:cubicBezTo>
                <a:cubicBezTo>
                  <a:pt x="2160792" y="1503194"/>
                  <a:pt x="2178885" y="1505080"/>
                  <a:pt x="2194560" y="1512917"/>
                </a:cubicBezTo>
                <a:cubicBezTo>
                  <a:pt x="2212432" y="1521853"/>
                  <a:pt x="2227811" y="1535084"/>
                  <a:pt x="2244437" y="1546167"/>
                </a:cubicBezTo>
                <a:cubicBezTo>
                  <a:pt x="2339731" y="1689109"/>
                  <a:pt x="2212843" y="1520892"/>
                  <a:pt x="2327564" y="1612669"/>
                </a:cubicBezTo>
                <a:cubicBezTo>
                  <a:pt x="2343167" y="1625151"/>
                  <a:pt x="2341859" y="1656227"/>
                  <a:pt x="2360815" y="1662546"/>
                </a:cubicBezTo>
                <a:cubicBezTo>
                  <a:pt x="2413651" y="1680158"/>
                  <a:pt x="2471651" y="1673629"/>
                  <a:pt x="2527069" y="1679171"/>
                </a:cubicBezTo>
                <a:cubicBezTo>
                  <a:pt x="2554778" y="1684713"/>
                  <a:pt x="2585662" y="1681777"/>
                  <a:pt x="2610197" y="1695797"/>
                </a:cubicBezTo>
                <a:cubicBezTo>
                  <a:pt x="2627546" y="1705710"/>
                  <a:pt x="2627845" y="1733191"/>
                  <a:pt x="2643448" y="1745673"/>
                </a:cubicBezTo>
                <a:cubicBezTo>
                  <a:pt x="2657132" y="1756620"/>
                  <a:pt x="2676699" y="1756756"/>
                  <a:pt x="2693324" y="1762298"/>
                </a:cubicBezTo>
                <a:cubicBezTo>
                  <a:pt x="2709949" y="1773382"/>
                  <a:pt x="2727850" y="1782757"/>
                  <a:pt x="2743200" y="1795549"/>
                </a:cubicBezTo>
                <a:cubicBezTo>
                  <a:pt x="2761263" y="1810601"/>
                  <a:pt x="2774518" y="1830991"/>
                  <a:pt x="2793077" y="1845426"/>
                </a:cubicBezTo>
                <a:cubicBezTo>
                  <a:pt x="2827345" y="1872078"/>
                  <a:pt x="2890030" y="1921028"/>
                  <a:pt x="2942706" y="1928553"/>
                </a:cubicBezTo>
                <a:cubicBezTo>
                  <a:pt x="3003302" y="1937210"/>
                  <a:pt x="3064626" y="1939636"/>
                  <a:pt x="3125586" y="1945178"/>
                </a:cubicBezTo>
                <a:cubicBezTo>
                  <a:pt x="3142211" y="1950720"/>
                  <a:pt x="3158612" y="1956990"/>
                  <a:pt x="3175462" y="1961804"/>
                </a:cubicBezTo>
                <a:cubicBezTo>
                  <a:pt x="3197432" y="1968081"/>
                  <a:pt x="3221990" y="1967332"/>
                  <a:pt x="3241964" y="1978429"/>
                </a:cubicBezTo>
                <a:cubicBezTo>
                  <a:pt x="3289751" y="2004977"/>
                  <a:pt x="3324252" y="2054774"/>
                  <a:pt x="3374968" y="2078182"/>
                </a:cubicBezTo>
                <a:cubicBezTo>
                  <a:pt x="3538477" y="2153648"/>
                  <a:pt x="3507824" y="2139913"/>
                  <a:pt x="3657600" y="2161309"/>
                </a:cubicBezTo>
                <a:cubicBezTo>
                  <a:pt x="3690968" y="2177993"/>
                  <a:pt x="3744603" y="2201373"/>
                  <a:pt x="3773978" y="2227811"/>
                </a:cubicBezTo>
                <a:cubicBezTo>
                  <a:pt x="3814756" y="2264511"/>
                  <a:pt x="3841288" y="2319654"/>
                  <a:pt x="3890357" y="2344189"/>
                </a:cubicBezTo>
                <a:cubicBezTo>
                  <a:pt x="3912524" y="2355273"/>
                  <a:pt x="3935606" y="2364689"/>
                  <a:pt x="3956858" y="2377440"/>
                </a:cubicBezTo>
                <a:cubicBezTo>
                  <a:pt x="3991126" y="2398001"/>
                  <a:pt x="4018699" y="2431305"/>
                  <a:pt x="4056611" y="2443942"/>
                </a:cubicBezTo>
                <a:cubicBezTo>
                  <a:pt x="4128165" y="2467792"/>
                  <a:pt x="4089486" y="2456316"/>
                  <a:pt x="4172989" y="2477193"/>
                </a:cubicBezTo>
                <a:cubicBezTo>
                  <a:pt x="4190189" y="2500125"/>
                  <a:pt x="4242970" y="2577031"/>
                  <a:pt x="4272742" y="2593571"/>
                </a:cubicBezTo>
                <a:cubicBezTo>
                  <a:pt x="4329200" y="2624937"/>
                  <a:pt x="4410319" y="2633126"/>
                  <a:pt x="4472248" y="2643447"/>
                </a:cubicBezTo>
                <a:cubicBezTo>
                  <a:pt x="4488873" y="2654531"/>
                  <a:pt x="4509642" y="2661095"/>
                  <a:pt x="4522124" y="2676698"/>
                </a:cubicBezTo>
                <a:cubicBezTo>
                  <a:pt x="4560059" y="2724118"/>
                  <a:pt x="4511935" y="2736407"/>
                  <a:pt x="4572000" y="2776451"/>
                </a:cubicBezTo>
                <a:cubicBezTo>
                  <a:pt x="4591012" y="2789126"/>
                  <a:pt x="4616335" y="2787535"/>
                  <a:pt x="4638502" y="2793077"/>
                </a:cubicBezTo>
                <a:cubicBezTo>
                  <a:pt x="4649586" y="2776451"/>
                  <a:pt x="4656150" y="2755682"/>
                  <a:pt x="4671753" y="2743200"/>
                </a:cubicBezTo>
                <a:cubicBezTo>
                  <a:pt x="4730632" y="2696096"/>
                  <a:pt x="4915766" y="2758931"/>
                  <a:pt x="4921135" y="2759826"/>
                </a:cubicBezTo>
                <a:cubicBezTo>
                  <a:pt x="4956340" y="2935854"/>
                  <a:pt x="4924318" y="2758403"/>
                  <a:pt x="4954386" y="3059084"/>
                </a:cubicBezTo>
                <a:cubicBezTo>
                  <a:pt x="4958285" y="3098076"/>
                  <a:pt x="4965469" y="3136669"/>
                  <a:pt x="4971011" y="3175462"/>
                </a:cubicBezTo>
                <a:cubicBezTo>
                  <a:pt x="5011558" y="3013277"/>
                  <a:pt x="4962049" y="3215793"/>
                  <a:pt x="5004262" y="3025833"/>
                </a:cubicBezTo>
                <a:cubicBezTo>
                  <a:pt x="5009219" y="3003528"/>
                  <a:pt x="5011887" y="2980333"/>
                  <a:pt x="5020888" y="2959331"/>
                </a:cubicBezTo>
                <a:cubicBezTo>
                  <a:pt x="5028759" y="2940966"/>
                  <a:pt x="5036790" y="2919368"/>
                  <a:pt x="5054138" y="2909455"/>
                </a:cubicBezTo>
                <a:cubicBezTo>
                  <a:pt x="5078673" y="2895435"/>
                  <a:pt x="5109557" y="2898371"/>
                  <a:pt x="5137266" y="2892829"/>
                </a:cubicBezTo>
                <a:cubicBezTo>
                  <a:pt x="5153891" y="2903913"/>
                  <a:pt x="5174660" y="2910477"/>
                  <a:pt x="5187142" y="2926080"/>
                </a:cubicBezTo>
                <a:cubicBezTo>
                  <a:pt x="5198090" y="2939765"/>
                  <a:pt x="5198953" y="2959106"/>
                  <a:pt x="5203768" y="2975957"/>
                </a:cubicBezTo>
                <a:cubicBezTo>
                  <a:pt x="5245528" y="3122115"/>
                  <a:pt x="5197150" y="2972726"/>
                  <a:pt x="5237018" y="3092335"/>
                </a:cubicBezTo>
                <a:cubicBezTo>
                  <a:pt x="5276880" y="2893025"/>
                  <a:pt x="5260978" y="2981827"/>
                  <a:pt x="5286895" y="2826327"/>
                </a:cubicBezTo>
                <a:cubicBezTo>
                  <a:pt x="5314604" y="2837411"/>
                  <a:pt x="5344715" y="2843761"/>
                  <a:pt x="5370022" y="2859578"/>
                </a:cubicBezTo>
                <a:cubicBezTo>
                  <a:pt x="5406595" y="2882436"/>
                  <a:pt x="5430169" y="2924861"/>
                  <a:pt x="5453149" y="2959331"/>
                </a:cubicBezTo>
                <a:cubicBezTo>
                  <a:pt x="5481330" y="3072053"/>
                  <a:pt x="5469483" y="3029042"/>
                  <a:pt x="5519651" y="3192087"/>
                </a:cubicBezTo>
                <a:cubicBezTo>
                  <a:pt x="5524805" y="3208837"/>
                  <a:pt x="5528440" y="3226289"/>
                  <a:pt x="5536277" y="3241964"/>
                </a:cubicBezTo>
                <a:cubicBezTo>
                  <a:pt x="5545213" y="3259836"/>
                  <a:pt x="5558444" y="3275215"/>
                  <a:pt x="5569528" y="3291840"/>
                </a:cubicBezTo>
                <a:cubicBezTo>
                  <a:pt x="5575070" y="3308466"/>
                  <a:pt x="5576432" y="3327135"/>
                  <a:pt x="5586153" y="3341717"/>
                </a:cubicBezTo>
                <a:cubicBezTo>
                  <a:pt x="5651716" y="3440063"/>
                  <a:pt x="5634170" y="3378685"/>
                  <a:pt x="5669280" y="3308466"/>
                </a:cubicBezTo>
                <a:cubicBezTo>
                  <a:pt x="5678216" y="3290594"/>
                  <a:pt x="5693595" y="3276461"/>
                  <a:pt x="5702531" y="3258589"/>
                </a:cubicBezTo>
                <a:cubicBezTo>
                  <a:pt x="5710368" y="3242914"/>
                  <a:pt x="5703482" y="3216550"/>
                  <a:pt x="5719157" y="3208713"/>
                </a:cubicBezTo>
                <a:cubicBezTo>
                  <a:pt x="5754207" y="3191188"/>
                  <a:pt x="5796742" y="3197629"/>
                  <a:pt x="5835535" y="3192087"/>
                </a:cubicBezTo>
                <a:cubicBezTo>
                  <a:pt x="5846619" y="3169920"/>
                  <a:pt x="5844002" y="3125586"/>
                  <a:pt x="5868786" y="3125586"/>
                </a:cubicBezTo>
                <a:cubicBezTo>
                  <a:pt x="5891635" y="3125586"/>
                  <a:pt x="5878845" y="3170201"/>
                  <a:pt x="5885411" y="3192087"/>
                </a:cubicBezTo>
                <a:cubicBezTo>
                  <a:pt x="5917786" y="3300004"/>
                  <a:pt x="5903322" y="3268829"/>
                  <a:pt x="5951913" y="3341717"/>
                </a:cubicBezTo>
                <a:cubicBezTo>
                  <a:pt x="5984268" y="3438783"/>
                  <a:pt x="5955904" y="3345049"/>
                  <a:pt x="5985164" y="3491346"/>
                </a:cubicBezTo>
                <a:cubicBezTo>
                  <a:pt x="5989645" y="3513751"/>
                  <a:pt x="5987515" y="3540005"/>
                  <a:pt x="6001789" y="3557847"/>
                </a:cubicBezTo>
                <a:cubicBezTo>
                  <a:pt x="6012737" y="3571532"/>
                  <a:pt x="6035040" y="3568931"/>
                  <a:pt x="6051666" y="3574473"/>
                </a:cubicBezTo>
                <a:cubicBezTo>
                  <a:pt x="6062750" y="3541222"/>
                  <a:pt x="6070682" y="3506749"/>
                  <a:pt x="6084917" y="3474720"/>
                </a:cubicBezTo>
                <a:cubicBezTo>
                  <a:pt x="6093032" y="3456461"/>
                  <a:pt x="6111849" y="3443800"/>
                  <a:pt x="6118168" y="3424844"/>
                </a:cubicBezTo>
                <a:cubicBezTo>
                  <a:pt x="6128828" y="3392864"/>
                  <a:pt x="6129251" y="3358342"/>
                  <a:pt x="6134793" y="3325091"/>
                </a:cubicBezTo>
                <a:cubicBezTo>
                  <a:pt x="6140335" y="3247506"/>
                  <a:pt x="6122530" y="3164555"/>
                  <a:pt x="6151418" y="3092335"/>
                </a:cubicBezTo>
                <a:cubicBezTo>
                  <a:pt x="6161709" y="3066608"/>
                  <a:pt x="6185405" y="3136137"/>
                  <a:pt x="6201295" y="3158837"/>
                </a:cubicBezTo>
                <a:cubicBezTo>
                  <a:pt x="6224212" y="3191575"/>
                  <a:pt x="6267797" y="3258589"/>
                  <a:pt x="6267797" y="3258589"/>
                </a:cubicBezTo>
                <a:cubicBezTo>
                  <a:pt x="6278881" y="3291840"/>
                  <a:pt x="6296091" y="3323645"/>
                  <a:pt x="6301048" y="3358342"/>
                </a:cubicBezTo>
                <a:cubicBezTo>
                  <a:pt x="6306590" y="3397135"/>
                  <a:pt x="6300148" y="3439670"/>
                  <a:pt x="6317673" y="3474720"/>
                </a:cubicBezTo>
                <a:cubicBezTo>
                  <a:pt x="6325510" y="3490395"/>
                  <a:pt x="6350924" y="3485804"/>
                  <a:pt x="6367549" y="3491346"/>
                </a:cubicBezTo>
                <a:cubicBezTo>
                  <a:pt x="6384175" y="3485804"/>
                  <a:pt x="6403741" y="3485668"/>
                  <a:pt x="6417426" y="3474720"/>
                </a:cubicBezTo>
                <a:cubicBezTo>
                  <a:pt x="6446726" y="3451280"/>
                  <a:pt x="6456350" y="3407825"/>
                  <a:pt x="6467302" y="3374967"/>
                </a:cubicBezTo>
                <a:cubicBezTo>
                  <a:pt x="6483927" y="3380509"/>
                  <a:pt x="6502597" y="3381872"/>
                  <a:pt x="6517178" y="3391593"/>
                </a:cubicBezTo>
                <a:cubicBezTo>
                  <a:pt x="6536741" y="3404635"/>
                  <a:pt x="6543543" y="3441469"/>
                  <a:pt x="6567055" y="3441469"/>
                </a:cubicBezTo>
                <a:cubicBezTo>
                  <a:pt x="6599369" y="3441469"/>
                  <a:pt x="6622473" y="3408218"/>
                  <a:pt x="6650182" y="3391593"/>
                </a:cubicBezTo>
                <a:cubicBezTo>
                  <a:pt x="6694517" y="3297382"/>
                  <a:pt x="6734873" y="3201194"/>
                  <a:pt x="6783186" y="3108960"/>
                </a:cubicBezTo>
                <a:cubicBezTo>
                  <a:pt x="6796043" y="3084414"/>
                  <a:pt x="6811775" y="3060197"/>
                  <a:pt x="6833062" y="3042458"/>
                </a:cubicBezTo>
                <a:cubicBezTo>
                  <a:pt x="6846525" y="3031239"/>
                  <a:pt x="6866313" y="3031375"/>
                  <a:pt x="6882938" y="3025833"/>
                </a:cubicBezTo>
                <a:cubicBezTo>
                  <a:pt x="6910647" y="3036917"/>
                  <a:pt x="6952719" y="3032391"/>
                  <a:pt x="6966066" y="3059084"/>
                </a:cubicBezTo>
                <a:cubicBezTo>
                  <a:pt x="6990973" y="3108899"/>
                  <a:pt x="6974815" y="3170203"/>
                  <a:pt x="6982691" y="3225338"/>
                </a:cubicBezTo>
                <a:cubicBezTo>
                  <a:pt x="6993638" y="3301966"/>
                  <a:pt x="7001778" y="3286499"/>
                  <a:pt x="7032568" y="3358342"/>
                </a:cubicBezTo>
                <a:cubicBezTo>
                  <a:pt x="7049652" y="3398204"/>
                  <a:pt x="7053766" y="3432537"/>
                  <a:pt x="7065818" y="3474720"/>
                </a:cubicBezTo>
                <a:cubicBezTo>
                  <a:pt x="7084196" y="3539045"/>
                  <a:pt x="7082444" y="3504166"/>
                  <a:pt x="7082444" y="3541222"/>
                </a:cubicBezTo>
              </a:path>
            </a:pathLst>
          </a:cu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4506" y="4456277"/>
            <a:ext cx="1106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66FF"/>
                </a:solidFill>
              </a:rPr>
              <a:t>signal</a:t>
            </a:r>
            <a:endParaRPr lang="en-US" sz="3000" b="1" dirty="0">
              <a:solidFill>
                <a:srgbClr val="FF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7091" y="5010275"/>
            <a:ext cx="2066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2"/>
                </a:solidFill>
              </a:rPr>
              <a:t>background</a:t>
            </a:r>
            <a:endParaRPr lang="en-US" sz="3000" b="1" dirty="0">
              <a:solidFill>
                <a:schemeClr val="bg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607724" y="798022"/>
            <a:ext cx="0" cy="50873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7724" y="3707476"/>
            <a:ext cx="7980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6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</a:t>
            </a:r>
            <a:r>
              <a:rPr lang="en-US" dirty="0" smtClean="0">
                <a:sym typeface="Symbol" panose="05050102010706020507" pitchFamily="18" charset="2"/>
              </a:rPr>
              <a:t>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999" y="3614655"/>
            <a:ext cx="192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 panose="05050102010706020507" pitchFamily="18" charset="2"/>
              </a:rPr>
              <a:t> = 19.01 </a:t>
            </a:r>
            <a:r>
              <a:rPr lang="en-US" sz="2400" b="1" dirty="0" err="1" smtClean="0">
                <a:sym typeface="Symbol" panose="05050102010706020507" pitchFamily="18" charset="2"/>
              </a:rPr>
              <a:t>TeV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8" y="1480458"/>
            <a:ext cx="8584752" cy="47300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91429" y="4267200"/>
            <a:ext cx="3280228" cy="1582057"/>
            <a:chOff x="3991429" y="4267200"/>
            <a:chExt cx="3280228" cy="15820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91429" y="4267200"/>
              <a:ext cx="3280228" cy="14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71657" y="4281714"/>
              <a:ext cx="0" cy="1567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52401" y="1018793"/>
            <a:ext cx="99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 vs. </a:t>
            </a:r>
            <a:r>
              <a:rPr lang="en-US" sz="2400" b="1" dirty="0" smtClean="0">
                <a:sym typeface="Symbol" panose="05050102010706020507" pitchFamily="18" charset="2"/>
              </a:rPr>
              <a:t></a:t>
            </a:r>
            <a:endParaRPr lang="en-US" sz="2400" b="1" dirty="0"/>
          </a:p>
        </p:txBody>
      </p:sp>
      <p:pic>
        <p:nvPicPr>
          <p:cNvPr id="16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19102" y="901828"/>
            <a:ext cx="7322818" cy="4340076"/>
            <a:chOff x="7934632" y="345029"/>
            <a:chExt cx="2890684" cy="1704997"/>
          </a:xfrm>
        </p:grpSpPr>
        <p:grpSp>
          <p:nvGrpSpPr>
            <p:cNvPr id="42" name="Group 41"/>
            <p:cNvGrpSpPr/>
            <p:nvPr/>
          </p:nvGrpSpPr>
          <p:grpSpPr>
            <a:xfrm>
              <a:off x="7934632" y="383458"/>
              <a:ext cx="2890684" cy="1666568"/>
              <a:chOff x="7934632" y="383458"/>
              <a:chExt cx="2890684" cy="166656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9335729" y="521155"/>
                <a:ext cx="899652" cy="700854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7934632" y="383458"/>
                <a:ext cx="2890684" cy="1666568"/>
                <a:chOff x="7934632" y="383458"/>
                <a:chExt cx="2890684" cy="1666568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934632" y="1222009"/>
                  <a:ext cx="2890684" cy="0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9320981" y="383458"/>
                  <a:ext cx="14748" cy="1666568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8465574" y="1222009"/>
                  <a:ext cx="870155" cy="665785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Arc 51"/>
                <p:cNvSpPr/>
                <p:nvPr/>
              </p:nvSpPr>
              <p:spPr>
                <a:xfrm>
                  <a:off x="9497966" y="1017638"/>
                  <a:ext cx="280217" cy="371564"/>
                </a:xfrm>
                <a:prstGeom prst="arc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9768258" y="901828"/>
                  <a:ext cx="151995" cy="2176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</a:t>
                  </a:r>
                  <a:endParaRPr lang="en-US" sz="30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10214779" y="521155"/>
              <a:ext cx="206415" cy="21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4"/>
                  </a:solidFill>
                  <a:sym typeface="Symbol" panose="05050102010706020507" pitchFamily="18" charset="2"/>
                </a:rPr>
                <a:t>-</a:t>
              </a:r>
              <a:endParaRPr lang="en-US" sz="3000" b="1" dirty="0">
                <a:solidFill>
                  <a:schemeClr val="accent4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24042" y="1670325"/>
              <a:ext cx="236156" cy="21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4"/>
                  </a:solidFill>
                  <a:sym typeface="Symbol" panose="05050102010706020507" pitchFamily="18" charset="2"/>
                </a:rPr>
                <a:t>+</a:t>
              </a:r>
              <a:endParaRPr lang="en-US" sz="30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13441" y="1203420"/>
              <a:ext cx="133012" cy="21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1"/>
                  </a:solidFill>
                </a:rPr>
                <a:t>z</a:t>
              </a:r>
              <a:endParaRPr lang="en-US" sz="30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19102" y="345029"/>
              <a:ext cx="142503" cy="21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1"/>
                  </a:solidFill>
                </a:rPr>
                <a:t>x</a:t>
              </a:r>
              <a:endParaRPr lang="en-US" sz="3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1560807"/>
            <a:ext cx="4206240" cy="1993392"/>
          </a:xfrm>
        </p:spPr>
        <p:txBody>
          <a:bodyPr/>
          <a:lstStyle/>
          <a:p>
            <a:r>
              <a:rPr lang="en-US" dirty="0" smtClean="0"/>
              <a:t>Collins-Soper Frame Angle </a:t>
            </a:r>
            <a:r>
              <a:rPr lang="en-US" dirty="0" smtClean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7470648" y="3933346"/>
            <a:ext cx="4206240" cy="1870554"/>
          </a:xfrm>
        </p:spPr>
        <p:txBody>
          <a:bodyPr>
            <a:normAutofit/>
          </a:bodyPr>
          <a:lstStyle/>
          <a:p>
            <a:r>
              <a:rPr lang="en-US" dirty="0" smtClean="0"/>
              <a:t>Not symmetric around </a:t>
            </a:r>
            <a:r>
              <a:rPr lang="en-US" dirty="0" smtClean="0"/>
              <a:t>zero (more positive events than negative ones)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LL and DY look similar, but LR looks different</a:t>
            </a:r>
          </a:p>
          <a:p>
            <a:r>
              <a:rPr lang="en-US" dirty="0" smtClean="0"/>
              <a:t>This difference is more exaggerated at higher mass events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475" y="5061398"/>
            <a:ext cx="307167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25k events per line</a:t>
            </a:r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 = 14 </a:t>
            </a:r>
            <a:r>
              <a:rPr lang="en-US" dirty="0" err="1" smtClean="0">
                <a:sym typeface="Symbol" panose="05050102010706020507" pitchFamily="18" charset="2"/>
              </a:rPr>
              <a:t>TeV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Minimum mass cut of 400 GeV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2009"/>
            <a:ext cx="6629400" cy="3839389"/>
          </a:xfrm>
          <a:prstGeom prst="rect">
            <a:avLst/>
          </a:prstGeom>
        </p:spPr>
      </p:pic>
      <p:pic>
        <p:nvPicPr>
          <p:cNvPr id="15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934632" y="357196"/>
            <a:ext cx="2890684" cy="1692830"/>
            <a:chOff x="7934632" y="357196"/>
            <a:chExt cx="2890684" cy="1692830"/>
          </a:xfrm>
        </p:grpSpPr>
        <p:grpSp>
          <p:nvGrpSpPr>
            <p:cNvPr id="26" name="Group 25"/>
            <p:cNvGrpSpPr/>
            <p:nvPr/>
          </p:nvGrpSpPr>
          <p:grpSpPr>
            <a:xfrm>
              <a:off x="7934632" y="383458"/>
              <a:ext cx="2890684" cy="1666568"/>
              <a:chOff x="7934632" y="383458"/>
              <a:chExt cx="2890684" cy="166656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9335729" y="521155"/>
                <a:ext cx="899652" cy="700854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7934632" y="383458"/>
                <a:ext cx="2890684" cy="1666568"/>
                <a:chOff x="7934632" y="383458"/>
                <a:chExt cx="2890684" cy="1666568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7934632" y="1222009"/>
                  <a:ext cx="2890684" cy="0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9320981" y="383458"/>
                  <a:ext cx="14748" cy="1666568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8465574" y="1222009"/>
                  <a:ext cx="870155" cy="665785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Arc 15"/>
                <p:cNvSpPr/>
                <p:nvPr/>
              </p:nvSpPr>
              <p:spPr>
                <a:xfrm>
                  <a:off x="9497966" y="1017638"/>
                  <a:ext cx="280217" cy="371564"/>
                </a:xfrm>
                <a:prstGeom prst="arc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9768258" y="901828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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10191136" y="383458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/>
                  </a:solidFill>
                  <a:sym typeface="Symbol" panose="05050102010706020507" pitchFamily="18" charset="2"/>
                </a:rPr>
                <a:t>-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54265" y="1401102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/>
                  </a:solidFill>
                  <a:sym typeface="Symbol" panose="05050102010706020507" pitchFamily="18" charset="2"/>
                </a:rPr>
                <a:t>+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20901" y="1252787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z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87376" y="35719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x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2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Forward-Backward Asymmetry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30531" y="1901952"/>
                <a:ext cx="4782589" cy="4123944"/>
              </a:xfrm>
            </p:spPr>
            <p:txBody>
              <a:bodyPr/>
              <a:lstStyle/>
              <a:p>
                <a:r>
                  <a:rPr lang="en-US" dirty="0"/>
                  <a:t>Measure of </a:t>
                </a:r>
                <a:r>
                  <a:rPr lang="en-US" dirty="0" smtClean="0"/>
                  <a:t>cos</a:t>
                </a:r>
                <a:r>
                  <a:rPr lang="en-US" dirty="0" smtClean="0">
                    <a:sym typeface="Symbol" panose="05050102010706020507" pitchFamily="18" charset="2"/>
                  </a:rPr>
                  <a:t> </a:t>
                </a:r>
                <a:r>
                  <a:rPr lang="en-US" dirty="0" smtClean="0"/>
                  <a:t>asymmetry around zero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= number of events with cos(</a:t>
                </a:r>
                <a:r>
                  <a:rPr lang="en-US" dirty="0" smtClean="0">
                    <a:sym typeface="Symbol" panose="05050102010706020507" pitchFamily="18" charset="2"/>
                  </a:rPr>
                  <a:t>) </a:t>
                </a:r>
                <a:r>
                  <a:rPr lang="en-US" dirty="0">
                    <a:sym typeface="Symbol" panose="05050102010706020507" pitchFamily="18" charset="2"/>
                  </a:rPr>
                  <a:t>&gt; 0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number of events </a:t>
                </a:r>
                <a:r>
                  <a:rPr lang="en-US" dirty="0" smtClean="0"/>
                  <a:t>with </a:t>
                </a:r>
                <a:r>
                  <a:rPr lang="en-US" dirty="0"/>
                  <a:t>cos(</a:t>
                </a:r>
                <a:r>
                  <a:rPr lang="en-US" dirty="0" smtClean="0">
                    <a:sym typeface="Symbol" panose="05050102010706020507" pitchFamily="18" charset="2"/>
                  </a:rPr>
                  <a:t>) </a:t>
                </a:r>
                <a:r>
                  <a:rPr lang="en-US" dirty="0">
                    <a:sym typeface="Symbol" panose="05050102010706020507" pitchFamily="18" charset="2"/>
                  </a:rPr>
                  <a:t>&lt; </a:t>
                </a:r>
                <a:r>
                  <a:rPr lang="en-US" dirty="0" smtClean="0">
                    <a:sym typeface="Symbol" panose="05050102010706020507" pitchFamily="18" charset="2"/>
                  </a:rPr>
                  <a:t>0</a:t>
                </a:r>
              </a:p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CI (signal) and  DY (background) are most differentiable at high mass events, so we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as a function of mass</a:t>
                </a:r>
                <a:endParaRPr lang="en-US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30531" y="1901952"/>
                <a:ext cx="4782589" cy="4123944"/>
              </a:xfrm>
              <a:blipFill rotWithShape="0">
                <a:blip r:embed="rId3"/>
                <a:stretch>
                  <a:fillRect t="-1773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24" y="1700784"/>
            <a:ext cx="5820850" cy="4325112"/>
          </a:xfrm>
        </p:spPr>
      </p:pic>
      <p:pic>
        <p:nvPicPr>
          <p:cNvPr id="9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31" y="342608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65911" y="4520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My supervisors</a:t>
            </a:r>
            <a:r>
              <a:rPr lang="en-US" dirty="0"/>
              <a:t>, Dr. Lenny Spiegel and Dr. </a:t>
            </a:r>
            <a:r>
              <a:rPr lang="en-US" dirty="0" err="1"/>
              <a:t>Pushpa</a:t>
            </a:r>
            <a:r>
              <a:rPr lang="en-US" dirty="0"/>
              <a:t> </a:t>
            </a:r>
            <a:r>
              <a:rPr lang="en-US" dirty="0" smtClean="0"/>
              <a:t>Bhat</a:t>
            </a:r>
          </a:p>
          <a:p>
            <a:pPr marL="45720" indent="0">
              <a:buNone/>
            </a:pPr>
            <a:r>
              <a:rPr lang="en-US" dirty="0" smtClean="0"/>
              <a:t>Judy Nunez, Sandra </a:t>
            </a:r>
            <a:r>
              <a:rPr lang="en-US" dirty="0" smtClean="0"/>
              <a:t>Charles, </a:t>
            </a:r>
            <a:r>
              <a:rPr lang="en-US" dirty="0" smtClean="0"/>
              <a:t>Dr. Elliot </a:t>
            </a:r>
            <a:r>
              <a:rPr lang="en-US" dirty="0" smtClean="0"/>
              <a:t>McCrory, </a:t>
            </a:r>
            <a:r>
              <a:rPr lang="en-US" dirty="0" err="1"/>
              <a:t>Mayling</a:t>
            </a:r>
            <a:r>
              <a:rPr lang="en-US" dirty="0"/>
              <a:t> Wong-Squires, Charles </a:t>
            </a:r>
            <a:r>
              <a:rPr lang="en-US" dirty="0" smtClean="0"/>
              <a:t>Orozco, and </a:t>
            </a:r>
            <a:r>
              <a:rPr lang="en-US" dirty="0" smtClean="0"/>
              <a:t>the rest of the SIST </a:t>
            </a:r>
            <a:r>
              <a:rPr lang="en-US" dirty="0" smtClean="0"/>
              <a:t>program</a:t>
            </a:r>
          </a:p>
          <a:p>
            <a:pPr marL="45720" indent="0">
              <a:buNone/>
            </a:pPr>
            <a:r>
              <a:rPr lang="en-US" dirty="0" smtClean="0"/>
              <a:t>Dr</a:t>
            </a:r>
            <a:r>
              <a:rPr lang="en-US" dirty="0"/>
              <a:t>. Steve </a:t>
            </a:r>
            <a:r>
              <a:rPr lang="en-US" dirty="0" err="1"/>
              <a:t>Mrenna</a:t>
            </a:r>
            <a:r>
              <a:rPr lang="en-US" dirty="0"/>
              <a:t>, an author of </a:t>
            </a:r>
            <a:r>
              <a:rPr lang="en-US" dirty="0" smtClean="0"/>
              <a:t>PYTHIA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Also </a:t>
            </a:r>
            <a:r>
              <a:rPr lang="en-US" dirty="0" smtClean="0"/>
              <a:t>a shout-out to Shawn </a:t>
            </a:r>
            <a:r>
              <a:rPr lang="en-US" dirty="0" err="1" smtClean="0"/>
              <a:t>Zaleski</a:t>
            </a:r>
            <a:r>
              <a:rPr lang="en-US" dirty="0" smtClean="0"/>
              <a:t> </a:t>
            </a: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Tamra</a:t>
            </a:r>
            <a:r>
              <a:rPr lang="en-US" dirty="0" smtClean="0"/>
              <a:t> - my cubicle buddy!</a:t>
            </a:r>
            <a:endParaRPr lang="en-US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3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Quark Compositeness </a:t>
            </a:r>
            <a:r>
              <a:rPr lang="en-US" dirty="0"/>
              <a:t>at the Compact Muon Solenoid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Farah, </a:t>
            </a:r>
            <a:r>
              <a:rPr lang="en-US" i="1" dirty="0" smtClean="0"/>
              <a:t>University of Pennsylvania</a:t>
            </a:r>
            <a:endParaRPr lang="en-US" dirty="0" smtClean="0"/>
          </a:p>
          <a:p>
            <a:r>
              <a:rPr lang="en-US" dirty="0" smtClean="0"/>
              <a:t>Supervisors: Dr. Lenny Spiegel and Dr. Pushpa Bhat</a:t>
            </a:r>
          </a:p>
          <a:p>
            <a:r>
              <a:rPr lang="en-US" dirty="0" smtClean="0"/>
              <a:t>FNAL, </a:t>
            </a:r>
            <a:r>
              <a:rPr lang="en-US" i="1" dirty="0" smtClean="0"/>
              <a:t>CMS</a:t>
            </a:r>
            <a:endParaRPr lang="en-US" i="1" dirty="0"/>
          </a:p>
        </p:txBody>
      </p:sp>
      <p:pic>
        <p:nvPicPr>
          <p:cNvPr id="4" name="Picture 2" descr="http://www.fnal.gov/faw/designstandards/filesfordownload/FNAL-Logo-NAL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" y="6100549"/>
            <a:ext cx="2539035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5588979"/>
            <a:ext cx="1054289" cy="10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err="1"/>
              <a:t>Kottachchi</a:t>
            </a:r>
            <a:r>
              <a:rPr lang="en-US" dirty="0"/>
              <a:t>, </a:t>
            </a:r>
            <a:r>
              <a:rPr lang="en-US" dirty="0" err="1"/>
              <a:t>Chamath</a:t>
            </a:r>
            <a:r>
              <a:rPr lang="en-US" dirty="0"/>
              <a:t>. "SEARCH FOR CONTACT INTERACTIONS USING THE DIMUON MASS </a:t>
            </a:r>
            <a:r>
              <a:rPr lang="en-US" dirty="0" smtClean="0"/>
              <a:t>	SPECTRUM </a:t>
            </a:r>
            <a:r>
              <a:rPr lang="en-US" dirty="0"/>
              <a:t>IN P-P COLLISIONS AT √ S = 8 </a:t>
            </a:r>
            <a:r>
              <a:rPr lang="en-US" dirty="0" err="1"/>
              <a:t>TeV</a:t>
            </a:r>
            <a:r>
              <a:rPr lang="en-US" dirty="0"/>
              <a:t> AT CMS." Diss. Wayne State U, 2014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err="1" smtClean="0"/>
              <a:t>Nagashima</a:t>
            </a:r>
            <a:r>
              <a:rPr lang="en-US" dirty="0"/>
              <a:t>, </a:t>
            </a:r>
            <a:r>
              <a:rPr lang="en-US" dirty="0" err="1"/>
              <a:t>Yorikiyo</a:t>
            </a:r>
            <a:r>
              <a:rPr lang="en-US" dirty="0"/>
              <a:t>. 2013. Elementary Particle Physics Vol.2: Foundations of the Standard </a:t>
            </a:r>
            <a:r>
              <a:rPr lang="en-US" dirty="0" smtClean="0"/>
              <a:t>	Model</a:t>
            </a:r>
            <a:r>
              <a:rPr lang="en-US" dirty="0"/>
              <a:t>. </a:t>
            </a:r>
            <a:r>
              <a:rPr lang="en-US" dirty="0" err="1"/>
              <a:t>Weinheim</a:t>
            </a:r>
            <a:r>
              <a:rPr lang="en-US" dirty="0"/>
              <a:t>, Germany: WILEY-VCH.</a:t>
            </a:r>
          </a:p>
          <a:p>
            <a:pPr marL="45720" indent="0">
              <a:buNone/>
            </a:pPr>
            <a:r>
              <a:rPr lang="en-US" dirty="0" smtClean="0"/>
              <a:t>The </a:t>
            </a:r>
            <a:r>
              <a:rPr lang="en-US" dirty="0"/>
              <a:t>ATLAS Collaboration. 2014. Search for contact interactions and large extra dimensions 	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dilepton</a:t>
            </a:r>
            <a:r>
              <a:rPr lang="en-US" dirty="0"/>
              <a:t> channel using proton-proton collisions </a:t>
            </a:r>
            <a:r>
              <a:rPr lang="en-US" dirty="0" smtClean="0"/>
              <a:t>at √</a:t>
            </a:r>
            <a:r>
              <a:rPr lang="en-US" dirty="0"/>
              <a:t>s = 8 </a:t>
            </a:r>
            <a:r>
              <a:rPr lang="en-US" dirty="0" err="1"/>
              <a:t>TeV</a:t>
            </a:r>
            <a:r>
              <a:rPr lang="en-US" dirty="0"/>
              <a:t> with the </a:t>
            </a:r>
            <a:r>
              <a:rPr lang="en-US" dirty="0" smtClean="0"/>
              <a:t>	ATLAS detector</a:t>
            </a:r>
            <a:r>
              <a:rPr lang="en-US" dirty="0"/>
              <a:t>. Eur. Phys. J. C. (2014) 74:3134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Introduction:</a:t>
            </a:r>
          </a:p>
          <a:p>
            <a:pPr lvl="1"/>
            <a:r>
              <a:rPr lang="en-US" sz="2000" dirty="0" smtClean="0"/>
              <a:t>What is compositeness? How do we find it?</a:t>
            </a:r>
          </a:p>
          <a:p>
            <a:pPr lvl="1"/>
            <a:r>
              <a:rPr lang="en-US" sz="2000" dirty="0" smtClean="0"/>
              <a:t>How much energy does it take to see compositeness?</a:t>
            </a:r>
          </a:p>
          <a:p>
            <a:r>
              <a:rPr lang="en-US" sz="2400" dirty="0" smtClean="0"/>
              <a:t>Methods:</a:t>
            </a:r>
          </a:p>
          <a:p>
            <a:pPr lvl="1"/>
            <a:r>
              <a:rPr lang="en-US" sz="2000" dirty="0" smtClean="0"/>
              <a:t>Invariant mass spectra</a:t>
            </a:r>
          </a:p>
          <a:p>
            <a:pPr lvl="1"/>
            <a:r>
              <a:rPr lang="en-US" sz="2000" dirty="0" smtClean="0"/>
              <a:t>Collins-</a:t>
            </a:r>
            <a:r>
              <a:rPr lang="en-US" sz="2000" dirty="0" err="1" smtClean="0"/>
              <a:t>Soper</a:t>
            </a:r>
            <a:r>
              <a:rPr lang="en-US" sz="2000" dirty="0" smtClean="0"/>
              <a:t> Angle</a:t>
            </a:r>
          </a:p>
          <a:p>
            <a:pPr lvl="1"/>
            <a:r>
              <a:rPr lang="en-US" sz="2000" dirty="0" smtClean="0"/>
              <a:t>Figuring out the minimum energy it must take to see compositeness</a:t>
            </a:r>
          </a:p>
          <a:p>
            <a:r>
              <a:rPr lang="en-US" sz="2400" dirty="0" smtClean="0"/>
              <a:t>Concluding remarks and acknowledgments </a:t>
            </a:r>
            <a:endParaRPr lang="en-US" sz="2400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711" y="-30915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84000" y="785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</a:t>
            </a:r>
            <a:r>
              <a:rPr lang="en-US" dirty="0" smtClean="0">
                <a:sym typeface="Symbol" panose="05050102010706020507" pitchFamily="18" charset="2"/>
              </a:rPr>
              <a:t>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76082"/>
              </p:ext>
            </p:extLst>
          </p:nvPr>
        </p:nvGraphicFramePr>
        <p:xfrm>
          <a:off x="503492" y="2084387"/>
          <a:ext cx="11185015" cy="3196221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2257793"/>
                <a:gridCol w="971759"/>
                <a:gridCol w="868104"/>
                <a:gridCol w="919931"/>
                <a:gridCol w="894018"/>
                <a:gridCol w="842191"/>
                <a:gridCol w="881061"/>
                <a:gridCol w="971759"/>
                <a:gridCol w="868104"/>
                <a:gridCol w="824236"/>
                <a:gridCol w="886059"/>
              </a:tblGrid>
              <a:tr h="5363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sym typeface="Symbol" panose="05050102010706020507" pitchFamily="18" charset="2"/>
                        </a:rPr>
                        <a:t> (</a:t>
                      </a:r>
                      <a:r>
                        <a:rPr lang="en-US" sz="2000" u="none" strike="noStrike" dirty="0" err="1" smtClean="0">
                          <a:effectLst/>
                          <a:sym typeface="Symbol" panose="05050102010706020507" pitchFamily="18" charset="2"/>
                        </a:rPr>
                        <a:t>TeV</a:t>
                      </a:r>
                      <a:r>
                        <a:rPr lang="en-US" sz="2000" u="none" strike="noStrike" dirty="0" smtClean="0">
                          <a:effectLst/>
                          <a:sym typeface="Symbol" panose="05050102010706020507" pitchFamily="18" charset="2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478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 smtClean="0">
                          <a:effectLst/>
                        </a:rPr>
                        <a:t> CI </a:t>
                      </a:r>
                      <a:r>
                        <a:rPr lang="en-US" sz="2000" u="none" strike="noStrike" dirty="0" smtClean="0">
                          <a:effectLst/>
                        </a:rPr>
                        <a:t>Yield </a:t>
                      </a:r>
                      <a:r>
                        <a:rPr lang="en-US" sz="2000" u="none" strike="noStrike" dirty="0" smtClean="0">
                          <a:effectLst/>
                        </a:rPr>
                        <a:t>(events)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92.741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80.183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75.120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70.202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68.155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65.725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62.493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62.181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60.874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64.157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635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DY </a:t>
                      </a:r>
                      <a:r>
                        <a:rPr lang="en-US" sz="2000" u="none" strike="noStrike" dirty="0" smtClean="0">
                          <a:effectLst/>
                        </a:rPr>
                        <a:t>Yield </a:t>
                      </a:r>
                      <a:r>
                        <a:rPr lang="en-US" sz="2000" u="none" strike="noStrike" dirty="0" smtClean="0">
                          <a:effectLst/>
                        </a:rPr>
                        <a:t>(events)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52.095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924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Difference in Yield (events)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40.645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28.088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23.025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18.106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16.060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13.630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10.397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10.086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8.779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229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r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= noise/signal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(expected)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0.635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1.113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7713" y="5772150"/>
            <a:ext cx="148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 = 19.01 </a:t>
            </a:r>
            <a:r>
              <a:rPr lang="en-US" dirty="0" err="1" smtClean="0">
                <a:sym typeface="Symbol" panose="05050102010706020507" pitchFamily="18" charset="2"/>
              </a:rPr>
              <a:t>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1120" y="256502"/>
            <a:ext cx="9509760" cy="1233424"/>
          </a:xfrm>
        </p:spPr>
        <p:txBody>
          <a:bodyPr/>
          <a:lstStyle/>
          <a:p>
            <a:r>
              <a:rPr lang="en-US" dirty="0"/>
              <a:t>Collins-Soper Frame Angle </a:t>
            </a:r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13501" y="1887728"/>
            <a:ext cx="4572000" cy="4123944"/>
          </a:xfrm>
        </p:spPr>
        <p:txBody>
          <a:bodyPr/>
          <a:lstStyle/>
          <a:p>
            <a:r>
              <a:rPr lang="en-US" dirty="0" smtClean="0"/>
              <a:t>Tells us about the “angular distribution” of the muons’ momentum</a:t>
            </a:r>
          </a:p>
          <a:p>
            <a:r>
              <a:rPr lang="en-US" dirty="0" smtClean="0"/>
              <a:t>This distribution is different for different models of compositeness</a:t>
            </a:r>
          </a:p>
          <a:p>
            <a:pPr lvl="1"/>
            <a:r>
              <a:rPr lang="en-US" dirty="0" smtClean="0"/>
              <a:t>One of these models has a different distribution than the background does</a:t>
            </a:r>
            <a:endParaRPr lang="en-US" dirty="0"/>
          </a:p>
          <a:p>
            <a:r>
              <a:rPr lang="en-US" dirty="0" smtClean="0"/>
              <a:t>But what is this angle?</a:t>
            </a:r>
          </a:p>
        </p:txBody>
      </p:sp>
      <p:pic>
        <p:nvPicPr>
          <p:cNvPr id="2050" name="Picture 2" descr="http://atlas.physicsmasterclasses.org/zpath_files/img/proton-proton_e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12065" r="556" b="336"/>
          <a:stretch/>
        </p:blipFill>
        <p:spPr bwMode="auto">
          <a:xfrm>
            <a:off x="368302" y="1947126"/>
            <a:ext cx="5905499" cy="42850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321051" y="3250252"/>
            <a:ext cx="508000" cy="1028700"/>
            <a:chOff x="9296400" y="2311400"/>
            <a:chExt cx="508000" cy="1028700"/>
          </a:xfrm>
        </p:grpSpPr>
        <p:sp>
          <p:nvSpPr>
            <p:cNvPr id="8" name="Oval 7"/>
            <p:cNvSpPr/>
            <p:nvPr/>
          </p:nvSpPr>
          <p:spPr>
            <a:xfrm>
              <a:off x="9296400" y="2311400"/>
              <a:ext cx="508000" cy="10287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436100" y="2311400"/>
              <a:ext cx="1778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436100" y="2768600"/>
              <a:ext cx="1778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986964"/>
            <a:ext cx="4206240" cy="1993392"/>
          </a:xfrm>
        </p:spPr>
        <p:txBody>
          <a:bodyPr/>
          <a:lstStyle/>
          <a:p>
            <a:r>
              <a:rPr lang="en-US" dirty="0" smtClean="0"/>
              <a:t>Collins-Soper Frame Angle </a:t>
            </a:r>
            <a:r>
              <a:rPr lang="en-US" dirty="0" smtClean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3469"/>
          <a:stretch/>
        </p:blipFill>
        <p:spPr>
          <a:xfrm>
            <a:off x="301752" y="345364"/>
            <a:ext cx="7013448" cy="584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470648" y="3196118"/>
            <a:ext cx="4206240" cy="3359228"/>
          </a:xfrm>
        </p:spPr>
        <p:txBody>
          <a:bodyPr>
            <a:normAutofit/>
          </a:bodyPr>
          <a:lstStyle/>
          <a:p>
            <a:r>
              <a:rPr lang="en-US" dirty="0" smtClean="0"/>
              <a:t>Two Lorentz boosts:</a:t>
            </a:r>
          </a:p>
          <a:p>
            <a:pPr marL="342900" indent="-342900">
              <a:buAutoNum type="arabicPeriod"/>
            </a:pPr>
            <a:r>
              <a:rPr lang="en-US" dirty="0" smtClean="0"/>
              <a:t>Proton center of mass frame to * frame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Boost along z-axis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E</a:t>
            </a:r>
            <a:r>
              <a:rPr lang="en-US" dirty="0" smtClean="0"/>
              <a:t>liminate muon z-momentum </a:t>
            </a:r>
          </a:p>
          <a:p>
            <a:pPr marL="342900" indent="-342900">
              <a:buAutoNum type="arabicPeriod"/>
            </a:pPr>
            <a:r>
              <a:rPr lang="en-US" dirty="0" smtClean="0"/>
              <a:t>* frame to center of mass frame of dimuon system (Collins-Soper frame)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Boost along opposite direction of muon transverse momentum (Q</a:t>
            </a:r>
            <a:r>
              <a:rPr lang="en-US" baseline="-25000" dirty="0" smtClean="0"/>
              <a:t>T</a:t>
            </a:r>
            <a:r>
              <a:rPr lang="en-US" dirty="0" smtClean="0"/>
              <a:t>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Eliminate rest of muon momentum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 Is the angle that the muons make with the z-axis of the Collins-Soper (CS) frame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00800" y="734096"/>
            <a:ext cx="1339403" cy="28333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36986" y="3979611"/>
            <a:ext cx="445223" cy="4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64953" y="2764594"/>
            <a:ext cx="445223" cy="4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1752" y="5718220"/>
            <a:ext cx="399245" cy="41032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82209" y="5729296"/>
            <a:ext cx="399245" cy="41032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00997" y="2144847"/>
            <a:ext cx="399245" cy="41032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82209" y="2144846"/>
            <a:ext cx="399245" cy="41032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0997" y="583345"/>
            <a:ext cx="2969303" cy="199722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4909" y="2764594"/>
            <a:ext cx="399245" cy="55010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94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97 0.00856 L 3.33333E-6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7.40741E-7 L -0.00287 0.25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Collins-Soper Frame Angle </a:t>
            </a:r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6" y="2032225"/>
            <a:ext cx="4516755" cy="317292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2264516"/>
            <a:ext cx="5146112" cy="2940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4903" y="5252777"/>
            <a:ext cx="117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 Frame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77142" y="5252777"/>
            <a:ext cx="208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Collins-Soper Frame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98244" y="4230172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Proton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331" y="4230172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Proton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079" y="2878403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Lepton +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832" y="2165366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Lepton -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9211" y="2310682"/>
            <a:ext cx="13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Total lepton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momentum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7" name="Curved Connector 16"/>
          <p:cNvCxnSpPr>
            <a:stCxn id="15" idx="2"/>
          </p:cNvCxnSpPr>
          <p:nvPr/>
        </p:nvCxnSpPr>
        <p:spPr>
          <a:xfrm rot="5400000">
            <a:off x="5042899" y="2528977"/>
            <a:ext cx="331443" cy="118751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25530" y="5669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 Is the angle that the muons make with the z-axis of the Collins-Soper (CS) frame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0319134" y="3734834"/>
            <a:ext cx="531746" cy="959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982189" y="2742143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Lepton +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7694" y="4690674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Lepton -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2894" y="6086691"/>
            <a:ext cx="395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Nagashimi</a:t>
            </a:r>
            <a:r>
              <a:rPr lang="en-US" dirty="0" smtClean="0"/>
              <a:t>, Elementary Particle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Collins-Soper Frame Angle </a:t>
            </a:r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be able to calculate it in of lab frame variables</a:t>
            </a:r>
          </a:p>
          <a:p>
            <a:pPr lvl="1"/>
            <a:r>
              <a:rPr lang="en-US" dirty="0" smtClean="0"/>
              <a:t>Things the CMS detector can directly measure from its point of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96" y="3042338"/>
            <a:ext cx="6662106" cy="1123262"/>
          </a:xfrm>
          <a:prstGeom prst="rect">
            <a:avLst/>
          </a:prstGeom>
        </p:spPr>
      </p:pic>
      <p:pic>
        <p:nvPicPr>
          <p:cNvPr id="5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70648" y="914397"/>
            <a:ext cx="4206240" cy="1993392"/>
          </a:xfrm>
        </p:spPr>
        <p:txBody>
          <a:bodyPr/>
          <a:lstStyle/>
          <a:p>
            <a:r>
              <a:rPr lang="en-US" dirty="0"/>
              <a:t>Forward-Backward Asymmetry</a:t>
            </a:r>
          </a:p>
        </p:txBody>
      </p:sp>
      <p:pic>
        <p:nvPicPr>
          <p:cNvPr id="3074" name="Picture 2" descr="http://atlas.physicsmasterclasses.org/zpath_files/img/proton-proton_en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10546" r="1170" b="1630"/>
          <a:stretch/>
        </p:blipFill>
        <p:spPr bwMode="auto">
          <a:xfrm>
            <a:off x="218364" y="914397"/>
            <a:ext cx="6878472" cy="51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70648" y="2907789"/>
            <a:ext cx="4206240" cy="3182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 quarks have less z momentum than valence quarks</a:t>
            </a:r>
          </a:p>
          <a:p>
            <a:endParaRPr lang="en-US" dirty="0"/>
          </a:p>
          <a:p>
            <a:r>
              <a:rPr lang="en-US" dirty="0" smtClean="0"/>
              <a:t>Valence quarks: up, down quarks that “make up” structure of proton</a:t>
            </a:r>
          </a:p>
          <a:p>
            <a:endParaRPr lang="en-US" dirty="0" smtClean="0"/>
          </a:p>
          <a:p>
            <a:r>
              <a:rPr lang="en-US" dirty="0" smtClean="0"/>
              <a:t>Sea quarks: quarks that briefly pop in and out of existence within the proton</a:t>
            </a:r>
          </a:p>
          <a:p>
            <a:endParaRPr lang="en-US" dirty="0"/>
          </a:p>
          <a:p>
            <a:r>
              <a:rPr lang="en-US" dirty="0" smtClean="0"/>
              <a:t>Antiquark always comes from sea (no anti valence quarks)</a:t>
            </a:r>
            <a:endParaRPr lang="en-US" dirty="0"/>
          </a:p>
        </p:txBody>
      </p:sp>
      <p:pic>
        <p:nvPicPr>
          <p:cNvPr id="11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647797" y="151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38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graphicFrame>
        <p:nvGraphicFramePr>
          <p:cNvPr id="5" name="Content Placeholder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25132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58864" y="2921810"/>
            <a:ext cx="1576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Analysis</a:t>
            </a:r>
            <a:endParaRPr lang="en-US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6848897" y="4398109"/>
            <a:ext cx="3170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Histogram</a:t>
            </a:r>
            <a:r>
              <a:rPr lang="en-US" dirty="0" smtClean="0"/>
              <a:t> </a:t>
            </a:r>
            <a:r>
              <a:rPr lang="en-US" sz="5000" dirty="0" smtClean="0"/>
              <a:t>Maker</a:t>
            </a:r>
            <a:endParaRPr lang="en-US" sz="5000" dirty="0"/>
          </a:p>
        </p:txBody>
      </p:sp>
      <p:pic>
        <p:nvPicPr>
          <p:cNvPr id="10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47797" y="1381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properly analyze real data when it is available, need to understand what we would expect to see in every scenario</a:t>
            </a:r>
          </a:p>
          <a:p>
            <a:r>
              <a:rPr lang="en-US" dirty="0" smtClean="0"/>
              <a:t>This study was entirely simulation based </a:t>
            </a:r>
          </a:p>
          <a:p>
            <a:pPr lvl="1"/>
            <a:r>
              <a:rPr lang="en-US" dirty="0" smtClean="0"/>
              <a:t>Verify software works before simulate whole detector</a:t>
            </a:r>
          </a:p>
          <a:p>
            <a:pPr lvl="1"/>
            <a:r>
              <a:rPr lang="en-US" dirty="0" smtClean="0"/>
              <a:t>Develop analysis methods using simulated data and then use them on real data</a:t>
            </a:r>
          </a:p>
          <a:p>
            <a:pPr lvl="2"/>
            <a:r>
              <a:rPr lang="en-US" dirty="0" smtClean="0"/>
              <a:t>Know what we expect to see, provides objective checks</a:t>
            </a:r>
            <a:endParaRPr lang="en-US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6306" y="151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2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Term (summer)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Gain strong understanding of backgrounds</a:t>
            </a:r>
          </a:p>
          <a:p>
            <a:r>
              <a:rPr lang="en-US" dirty="0" smtClean="0"/>
              <a:t>Strengthen methods to look for signal</a:t>
            </a:r>
          </a:p>
          <a:p>
            <a:r>
              <a:rPr lang="en-US" dirty="0" smtClean="0"/>
              <a:t>Create and analyze simulation against which to compare real data</a:t>
            </a:r>
          </a:p>
          <a:p>
            <a:r>
              <a:rPr lang="en-US" dirty="0" smtClean="0"/>
              <a:t>Verify software in order to submit full-detector simulation request</a:t>
            </a:r>
          </a:p>
          <a:p>
            <a:r>
              <a:rPr lang="en-US" dirty="0" smtClean="0"/>
              <a:t>Develop statistical tools to use for later analysis of real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 Term (CMS’ future)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Find evidence for compositeness </a:t>
            </a:r>
          </a:p>
          <a:p>
            <a:pPr marL="45720" indent="0">
              <a:buNone/>
            </a:pPr>
            <a:r>
              <a:rPr lang="en-US" dirty="0" smtClean="0"/>
              <a:t>OR </a:t>
            </a:r>
          </a:p>
          <a:p>
            <a:r>
              <a:rPr lang="en-US" dirty="0" smtClean="0"/>
              <a:t>set a strong lower limit on the energy scale at which it will be detectable</a:t>
            </a:r>
            <a:endParaRPr lang="en-US" dirty="0"/>
          </a:p>
        </p:txBody>
      </p:sp>
      <p:pic>
        <p:nvPicPr>
          <p:cNvPr id="9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04949" y="151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47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9334"/>
            <a:ext cx="9601200" cy="235915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947885"/>
            <a:ext cx="9601200" cy="841248"/>
          </a:xfrm>
        </p:spPr>
        <p:txBody>
          <a:bodyPr/>
          <a:lstStyle/>
          <a:p>
            <a:r>
              <a:rPr lang="en-US" dirty="0" smtClean="0"/>
              <a:t>What is compositeness and How do we find it?</a:t>
            </a:r>
            <a:endParaRPr lang="en-US" dirty="0"/>
          </a:p>
        </p:txBody>
      </p:sp>
      <p:pic>
        <p:nvPicPr>
          <p:cNvPr id="7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893" y="279076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39638" y="374894"/>
            <a:ext cx="2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62057" y="2801886"/>
            <a:ext cx="5014831" cy="1993392"/>
          </a:xfrm>
        </p:spPr>
        <p:txBody>
          <a:bodyPr>
            <a:normAutofit/>
          </a:bodyPr>
          <a:lstStyle/>
          <a:p>
            <a:r>
              <a:rPr lang="en-US" dirty="0" smtClean="0"/>
              <a:t>Compositeness is the idea that quarks and leptons are made up of even smaller particles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662057" y="4546354"/>
            <a:ext cx="5014830" cy="172821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 smtClean="0"/>
              <a:t>smaller particles are called </a:t>
            </a:r>
            <a:r>
              <a:rPr lang="en-US" i="1" dirty="0" smtClean="0"/>
              <a:t>preons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06306" y="151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AutoShape 6" descr="Displaying Untitled-1.jpg"/>
          <p:cNvSpPr>
            <a:spLocks noChangeAspect="1" noChangeArrowheads="1"/>
          </p:cNvSpPr>
          <p:nvPr/>
        </p:nvSpPr>
        <p:spPr bwMode="auto">
          <a:xfrm>
            <a:off x="947145" y="1719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fnal.gov/pub/today/images/images12/NS120309_Figure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0" r="796" b="3935"/>
          <a:stretch/>
        </p:blipFill>
        <p:spPr bwMode="auto">
          <a:xfrm>
            <a:off x="816516" y="0"/>
            <a:ext cx="414313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422" b="29823"/>
          <a:stretch/>
        </p:blipFill>
        <p:spPr>
          <a:xfrm>
            <a:off x="5787375" y="151823"/>
            <a:ext cx="4947913" cy="1981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5943" y="1719631"/>
            <a:ext cx="33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</a:t>
            </a:r>
            <a:r>
              <a:rPr lang="en-US" dirty="0" err="1" smtClean="0"/>
              <a:t>A</a:t>
            </a:r>
            <a:r>
              <a:rPr lang="en-US" dirty="0" smtClean="0"/>
              <a:t>         </a:t>
            </a:r>
            <a:r>
              <a:rPr lang="en-US" dirty="0" err="1" smtClean="0"/>
              <a:t>A</a:t>
            </a:r>
            <a:r>
              <a:rPr lang="en-US" dirty="0" smtClean="0"/>
              <a:t>         </a:t>
            </a:r>
            <a:r>
              <a:rPr lang="en-US" dirty="0" err="1" smtClean="0"/>
              <a:t>A</a:t>
            </a:r>
            <a:r>
              <a:rPr lang="en-US" dirty="0" smtClean="0"/>
              <a:t>         </a:t>
            </a:r>
            <a:r>
              <a:rPr lang="en-US" dirty="0" err="1" smtClean="0"/>
              <a:t>A</a:t>
            </a:r>
            <a:r>
              <a:rPr lang="en-US" dirty="0" smtClean="0"/>
              <a:t>    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8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 : Compositeness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to the energy that it takes to pull quarks apart into </a:t>
            </a:r>
            <a:r>
              <a:rPr lang="en-US" sz="2400" dirty="0" err="1" smtClean="0"/>
              <a:t>preons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Energy </a:t>
            </a:r>
            <a:r>
              <a:rPr lang="en-US" sz="2400" dirty="0" smtClean="0"/>
              <a:t>at </a:t>
            </a:r>
            <a:r>
              <a:rPr lang="en-US" sz="2400" dirty="0" smtClean="0"/>
              <a:t>which we can detect evidence of</a:t>
            </a:r>
          </a:p>
          <a:p>
            <a:pPr marL="365760" lvl="1" indent="0">
              <a:buNone/>
            </a:pPr>
            <a:r>
              <a:rPr lang="en-US" sz="2200" dirty="0" smtClean="0"/>
              <a:t>compositeness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440" y="36748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19729" y="132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pic>
        <p:nvPicPr>
          <p:cNvPr id="7" name="Picture Placeholder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b="2743"/>
          <a:stretch>
            <a:fillRect/>
          </a:stretch>
        </p:blipFill>
        <p:spPr>
          <a:xfrm>
            <a:off x="5462152" y="1014984"/>
            <a:ext cx="6702552" cy="584301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811657" y="1014984"/>
            <a:ext cx="420914" cy="1466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291786" y="1014984"/>
            <a:ext cx="966067" cy="2083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32800" y="4645589"/>
            <a:ext cx="1415429" cy="1383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4686" y="317862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quark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3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Compositeness Predicts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 smtClean="0"/>
              <a:t>Contact Interactions (CI)</a:t>
            </a:r>
          </a:p>
          <a:p>
            <a:pPr lvl="1"/>
            <a:r>
              <a:rPr lang="en-US" sz="2000" dirty="0" smtClean="0"/>
              <a:t>Instead of transferring a particle, preons make direct contact with each other </a:t>
            </a:r>
          </a:p>
          <a:p>
            <a:pPr lvl="1"/>
            <a:r>
              <a:rPr lang="en-US" sz="2000" dirty="0" smtClean="0"/>
              <a:t>Quark and antiquark each give a </a:t>
            </a:r>
            <a:r>
              <a:rPr lang="en-US" sz="2000" dirty="0" err="1" smtClean="0"/>
              <a:t>preon</a:t>
            </a:r>
            <a:r>
              <a:rPr lang="en-US" sz="2000" dirty="0" smtClean="0"/>
              <a:t>, which interact to give </a:t>
            </a:r>
            <a:r>
              <a:rPr lang="en-US" sz="2000" dirty="0" smtClean="0"/>
              <a:t>a muon and </a:t>
            </a:r>
            <a:r>
              <a:rPr lang="en-US" sz="2000" dirty="0" err="1" smtClean="0"/>
              <a:t>antimuon</a:t>
            </a:r>
            <a:endParaRPr lang="en-US" sz="2000" dirty="0" smtClean="0"/>
          </a:p>
          <a:p>
            <a:pPr lvl="1"/>
            <a:r>
              <a:rPr lang="en-US" sz="2000" dirty="0" smtClean="0"/>
              <a:t>If </a:t>
            </a:r>
            <a:r>
              <a:rPr lang="en-US" sz="2000" dirty="0" smtClean="0"/>
              <a:t>CMS finds CI, this shows that compositeness exists</a:t>
            </a:r>
          </a:p>
        </p:txBody>
      </p:sp>
      <p:pic>
        <p:nvPicPr>
          <p:cNvPr id="6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42357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06306" y="1518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8729" y="5841230"/>
            <a:ext cx="129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time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0349" y="5841230"/>
            <a:ext cx="32263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49" y="1901952"/>
            <a:ext cx="3226394" cy="36427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512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Drell-Yan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Drell-Yan (DY) process </a:t>
                </a:r>
                <a:r>
                  <a:rPr lang="en-US" dirty="0" smtClean="0"/>
                  <a:t>is the </a:t>
                </a:r>
                <a:r>
                  <a:rPr lang="en-US" dirty="0" smtClean="0"/>
                  <a:t>main background</a:t>
                </a:r>
              </a:p>
              <a:p>
                <a:pPr marL="4572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Also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Cant see </a:t>
                </a:r>
                <a:r>
                  <a:rPr lang="en-US" dirty="0" smtClean="0"/>
                  <a:t>Z/</a:t>
                </a:r>
                <a:r>
                  <a:rPr lang="en-US" dirty="0" smtClean="0">
                    <a:sym typeface="Symbol" panose="05050102010706020507" pitchFamily="18" charset="2"/>
                  </a:rPr>
                  <a:t>*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 </a:t>
                </a:r>
                <a:r>
                  <a:rPr lang="en-US" dirty="0" smtClean="0"/>
                  <a:t>other methods to differentiate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017" y="56005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06306" y="165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09" y="1336864"/>
            <a:ext cx="4927108" cy="372862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367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53493"/>
            <a:ext cx="9601200" cy="2359152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093030"/>
            <a:ext cx="9601200" cy="841248"/>
          </a:xfrm>
        </p:spPr>
        <p:txBody>
          <a:bodyPr/>
          <a:lstStyle/>
          <a:p>
            <a:r>
              <a:rPr lang="en-US" dirty="0" smtClean="0"/>
              <a:t>How Do we use computer simulations to Learn about contact interactions?</a:t>
            </a:r>
            <a:endParaRPr lang="en-US" dirty="0"/>
          </a:p>
        </p:txBody>
      </p:sp>
      <p:pic>
        <p:nvPicPr>
          <p:cNvPr id="4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723" y="342608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79495" y="437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9884" y="2350008"/>
            <a:ext cx="3157003" cy="1993392"/>
          </a:xfrm>
        </p:spPr>
        <p:txBody>
          <a:bodyPr/>
          <a:lstStyle/>
          <a:p>
            <a:r>
              <a:rPr lang="en-US" dirty="0" smtClean="0"/>
              <a:t>Invariant Mass Spectra</a:t>
            </a: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r="609" b="2372"/>
          <a:stretch/>
        </p:blipFill>
        <p:spPr>
          <a:xfrm>
            <a:off x="188685" y="768821"/>
            <a:ext cx="8331200" cy="5155765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8519884" y="4361688"/>
            <a:ext cx="3157004" cy="1728216"/>
          </a:xfrm>
        </p:spPr>
        <p:txBody>
          <a:bodyPr/>
          <a:lstStyle/>
          <a:p>
            <a:r>
              <a:rPr lang="en-US" dirty="0"/>
              <a:t>CI </a:t>
            </a:r>
            <a:r>
              <a:rPr lang="en-US" dirty="0" smtClean="0"/>
              <a:t>makes </a:t>
            </a:r>
            <a:r>
              <a:rPr lang="en-US" dirty="0"/>
              <a:t>more high mass </a:t>
            </a:r>
            <a:r>
              <a:rPr lang="en-US" dirty="0" smtClean="0"/>
              <a:t>events </a:t>
            </a:r>
            <a:r>
              <a:rPr lang="en-US" dirty="0"/>
              <a:t>than DY </a:t>
            </a:r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Invariant mass is related to energy</a:t>
            </a:r>
            <a:endParaRPr lang="en-US" dirty="0" smtClean="0"/>
          </a:p>
        </p:txBody>
      </p:sp>
      <p:pic>
        <p:nvPicPr>
          <p:cNvPr id="10" name="Picture 2" descr="https://pbs.twimg.com/profile_images/634856987465904128/mpfSh-t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091" y="40944"/>
            <a:ext cx="588264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707927" y="150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2881" y="3162037"/>
            <a:ext cx="243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Mass of the two muons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68571" y="3531369"/>
            <a:ext cx="580572" cy="66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47771" y="3531369"/>
            <a:ext cx="1901372" cy="140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14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18369</TotalTime>
  <Words>1554</Words>
  <Application>Microsoft Office PowerPoint</Application>
  <PresentationFormat>Widescreen</PresentationFormat>
  <Paragraphs>313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Symbol</vt:lpstr>
      <vt:lpstr>Banded Design Teal 16x9</vt:lpstr>
      <vt:lpstr>Modeling Quark Compositeness at the Compact Muon Solenoid</vt:lpstr>
      <vt:lpstr>Outline</vt:lpstr>
      <vt:lpstr>Introduction</vt:lpstr>
      <vt:lpstr>Compositeness is the idea that quarks and leptons are made up of even smaller particles</vt:lpstr>
      <vt:lpstr> : Compositeness Energy Scale</vt:lpstr>
      <vt:lpstr>What Compositeness Predicts</vt:lpstr>
      <vt:lpstr>Background: Drell-Yan</vt:lpstr>
      <vt:lpstr>Methods</vt:lpstr>
      <vt:lpstr>Invariant Mass Spectra</vt:lpstr>
      <vt:lpstr> : Compositeness Energy Scale</vt:lpstr>
      <vt:lpstr>Invariant Mass Spectra</vt:lpstr>
      <vt:lpstr>Limiting </vt:lpstr>
      <vt:lpstr>Limiting </vt:lpstr>
      <vt:lpstr>Collins-Soper Frame Angle </vt:lpstr>
      <vt:lpstr>Forward-Backward Asymmetry</vt:lpstr>
      <vt:lpstr>Concluding Remarks</vt:lpstr>
      <vt:lpstr>Acknowledgements </vt:lpstr>
      <vt:lpstr>Modeling Quark Compositeness at the Compact Muon Solenoid</vt:lpstr>
      <vt:lpstr>References</vt:lpstr>
      <vt:lpstr>Limiting </vt:lpstr>
      <vt:lpstr>Collins-Soper Frame Angle </vt:lpstr>
      <vt:lpstr>Collins-Soper Frame Angle </vt:lpstr>
      <vt:lpstr>Collins-Soper Frame Angle </vt:lpstr>
      <vt:lpstr>Collins-Soper Frame Angle </vt:lpstr>
      <vt:lpstr>Forward-Backward Asymmetry</vt:lpstr>
      <vt:lpstr>Workflow</vt:lpstr>
      <vt:lpstr>Importance of Simulation</vt:lpstr>
      <vt:lpstr>Goals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Quark Compositeness at the Compact Muon Solenoid</dc:title>
  <dc:creator>Amanda Farah</dc:creator>
  <cp:keywords/>
  <cp:lastModifiedBy>Amanda Farah</cp:lastModifiedBy>
  <cp:revision>87</cp:revision>
  <dcterms:created xsi:type="dcterms:W3CDTF">2016-08-03T15:00:04Z</dcterms:created>
  <dcterms:modified xsi:type="dcterms:W3CDTF">2016-08-16T13:15:23Z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