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9"/>
  </p:notesMasterIdLst>
  <p:handoutMasterIdLst>
    <p:handoutMasterId r:id="rId20"/>
  </p:handoutMasterIdLst>
  <p:sldIdLst>
    <p:sldId id="294" r:id="rId2"/>
    <p:sldId id="275" r:id="rId3"/>
    <p:sldId id="284" r:id="rId4"/>
    <p:sldId id="295" r:id="rId5"/>
    <p:sldId id="296" r:id="rId6"/>
    <p:sldId id="306" r:id="rId7"/>
    <p:sldId id="312" r:id="rId8"/>
    <p:sldId id="308" r:id="rId9"/>
    <p:sldId id="302" r:id="rId10"/>
    <p:sldId id="303" r:id="rId11"/>
    <p:sldId id="300" r:id="rId12"/>
    <p:sldId id="310" r:id="rId13"/>
    <p:sldId id="304" r:id="rId14"/>
    <p:sldId id="305" r:id="rId15"/>
    <p:sldId id="311" r:id="rId16"/>
    <p:sldId id="278" r:id="rId17"/>
    <p:sldId id="309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4E"/>
    <a:srgbClr val="4E4E4E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1644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22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4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85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88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48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20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20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20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20750" eaLnBrk="0" hangingPunct="0"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5876A7D-DDDE-4ADC-9C64-9CEAD99A4492}" type="slidenum">
              <a:rPr lang="en-US" altLang="en-US" sz="120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66564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52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02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7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C680C-EFCB-4330-B54D-1BDBBC9DE6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55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8/17/2016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Demetrius Andrews	</a:t>
            </a:r>
          </a:p>
          <a:p>
            <a:r>
              <a:rPr lang="en-US" dirty="0"/>
              <a:t>Virginia Tech/SIST</a:t>
            </a:r>
          </a:p>
          <a:p>
            <a:r>
              <a:rPr lang="en-US" dirty="0"/>
              <a:t>August 16, 2016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Analysis of Beam Emittance for the Booster at Injection and Extraction</a:t>
            </a:r>
          </a:p>
        </p:txBody>
      </p:sp>
      <p:pic>
        <p:nvPicPr>
          <p:cNvPr id="2050" name="Picture 2" descr="http://www.hokiesports.com/wsoccer/fanpage/2013/images/sliders/vt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316" y="4858801"/>
            <a:ext cx="1763840" cy="17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71550"/>
            <a:ext cx="8686800" cy="5059363"/>
          </a:xfrm>
        </p:spPr>
        <p:txBody>
          <a:bodyPr/>
          <a:lstStyle/>
          <a:p>
            <a:r>
              <a:rPr lang="en-US" dirty="0"/>
              <a:t>Goal was to write a Python and ACNET application program to measure longitudinal emittances at inj. and ext.</a:t>
            </a:r>
          </a:p>
          <a:p>
            <a:r>
              <a:rPr lang="en-US" dirty="0"/>
              <a:t>Written in Python coding Language</a:t>
            </a:r>
          </a:p>
          <a:p>
            <a:r>
              <a:rPr lang="en-US" dirty="0"/>
              <a:t>Take 2 traces of raw data from the Booster scope at 3 channels</a:t>
            </a:r>
          </a:p>
          <a:p>
            <a:pPr lvl="1"/>
            <a:r>
              <a:rPr lang="en-US" dirty="0"/>
              <a:t>Wall Current Monitor (WCM)</a:t>
            </a:r>
          </a:p>
          <a:p>
            <a:pPr lvl="1"/>
            <a:r>
              <a:rPr lang="en-US" dirty="0"/>
              <a:t>RF Voltage</a:t>
            </a:r>
          </a:p>
          <a:p>
            <a:pPr lvl="1"/>
            <a:r>
              <a:rPr lang="en-US" dirty="0"/>
              <a:t>Radial Position</a:t>
            </a:r>
          </a:p>
          <a:p>
            <a:r>
              <a:rPr lang="en-US" dirty="0"/>
              <a:t>Locate proper position on WCM to be analyzed at injection and extraction</a:t>
            </a:r>
          </a:p>
          <a:p>
            <a:r>
              <a:rPr lang="en-US" dirty="0"/>
              <a:t>Fast Fourier Transform (FFT) to find frequency and period</a:t>
            </a:r>
          </a:p>
          <a:p>
            <a:r>
              <a:rPr lang="en-US" dirty="0"/>
              <a:t>Find Bunch Length</a:t>
            </a:r>
          </a:p>
          <a:p>
            <a:r>
              <a:rPr lang="en-US" dirty="0"/>
              <a:t>Calculation of longitudinal emittance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59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68576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Plots of Raw Data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4459457" cy="49096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914400"/>
            <a:ext cx="4571998" cy="4909625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351418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2251" y="3936300"/>
            <a:ext cx="5468866" cy="6200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Radial position that locates injection region of WCM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Shows where the bunch notches are formed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Magnified View of Raw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49" y="780908"/>
            <a:ext cx="5223207" cy="30541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57599"/>
            <a:ext cx="5926540" cy="14472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9757" y="4503665"/>
            <a:ext cx="2442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Example of Bunch Formation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155140" y="5335017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04040"/>
                </a:solidFill>
              </a:rPr>
              <a:t>Dip due to Radial Position</a:t>
            </a:r>
          </a:p>
        </p:txBody>
      </p:sp>
    </p:spTree>
    <p:extLst>
      <p:ext uri="{BB962C8B-B14F-4D97-AF65-F5344CB8AC3E}">
        <p14:creationId xmlns:p14="http://schemas.microsoft.com/office/powerpoint/2010/main" val="322271389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826" y="5767848"/>
            <a:ext cx="7768223" cy="461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Injection: Freq = 37.9MHz, Trev = 2.21 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04040"/>
                </a:solidFill>
              </a:rPr>
              <a:t>Extraction: Freq =52.7MHz, Trev = 1.59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Magnified View of Raw Data cont.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79629"/>
            <a:ext cx="4301197" cy="4813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339" y="679629"/>
            <a:ext cx="4273062" cy="4813845"/>
          </a:xfrm>
          <a:prstGeom prst="rect">
            <a:avLst/>
          </a:prstGeom>
        </p:spPr>
      </p:pic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320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87615" y="26067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654868"/>
              </p:ext>
            </p:extLst>
          </p:nvPr>
        </p:nvGraphicFramePr>
        <p:xfrm>
          <a:off x="3722135" y="1197914"/>
          <a:ext cx="3913467" cy="982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Equation" r:id="rId4" imgW="2082800" imgH="520700" progId="Equation.3">
                  <p:embed/>
                </p:oleObj>
              </mc:Choice>
              <mc:Fallback>
                <p:oleObj name="Equation" r:id="rId4" imgW="20828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135" y="1197914"/>
                        <a:ext cx="3913467" cy="982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2250" y="1474846"/>
            <a:ext cx="33552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Bunch Length Formula:</a:t>
            </a: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Longitudinal Emittance:</a:t>
            </a: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= 4*sigma</a:t>
            </a: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Bucket Height:</a:t>
            </a: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Beam Height: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8636" y="4065251"/>
            <a:ext cx="5446764" cy="802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468636" y="5659991"/>
            <a:ext cx="54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BH = Bucket Height X sin(     )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350" y="5563391"/>
            <a:ext cx="280656" cy="654864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87615" y="1977730"/>
            <a:ext cx="262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= rev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Lambda =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= Voltage magnitude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i="1" dirty="0">
              <a:solidFill>
                <a:srgbClr val="40404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827" y="2495387"/>
            <a:ext cx="609600" cy="26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62" y="3357811"/>
            <a:ext cx="298765" cy="33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1002" y="4886338"/>
            <a:ext cx="2190750" cy="3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0183" y="2712496"/>
            <a:ext cx="4964839" cy="106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76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961965"/>
              </p:ext>
            </p:extLst>
          </p:nvPr>
        </p:nvGraphicFramePr>
        <p:xfrm>
          <a:off x="228600" y="918034"/>
          <a:ext cx="7748336" cy="26908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71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1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37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Booster Turns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Emittance(eV-s)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Beam Height(MeV)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Injection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Injection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16.633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0.0274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0.1042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16.882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16.856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16.953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0.02552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0.1163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17.838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0.02525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1.481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17.367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1.327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19.162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0.02531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1.483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18.918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18.151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0.02664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18.459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0.1271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18.629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18_1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19.436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450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18_2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18.983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411190"/>
              </p:ext>
            </p:extLst>
          </p:nvPr>
        </p:nvGraphicFramePr>
        <p:xfrm>
          <a:off x="222248" y="3688386"/>
          <a:ext cx="7754689" cy="26908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9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7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86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Intensity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Emittance(eV-s)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Beam Height(MeV)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Injection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Injection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Extraction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2.64E12ppc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0.027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3.38E12ppc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16.9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0.000415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0.0485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4.02E12ppc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0.000135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0.2355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4.78E12ppc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0.00515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0.0105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0.3835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5.26E12ppc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0.00011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0.00115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5.58E12ppc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87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Deviation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7.5E-05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0.00335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0.2265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514803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250" y="846161"/>
            <a:ext cx="85332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Supervisors: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Dr. Chandra Bhat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Brian S. Hendricks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SIST Mentors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Jodi Coghill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William S. Freeman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SIST Committee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512434" y="6489496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Demetrius Andrews | Analysis of Beam Emittance at injection and extraction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38091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59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918746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6675" y="556552"/>
            <a:ext cx="8672513" cy="5059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50504E"/>
                </a:solidFill>
              </a:rPr>
              <a:t>Machines that use electromagnetic fields to propel charged particles </a:t>
            </a:r>
          </a:p>
          <a:p>
            <a:r>
              <a:rPr lang="en-US" dirty="0">
                <a:solidFill>
                  <a:srgbClr val="50504E"/>
                </a:solidFill>
              </a:rPr>
              <a:t>Particles can travel near the speed of light </a:t>
            </a:r>
          </a:p>
          <a:p>
            <a:r>
              <a:rPr lang="en-US" dirty="0">
                <a:solidFill>
                  <a:srgbClr val="50504E"/>
                </a:solidFill>
              </a:rPr>
              <a:t>Typically classified into two categories: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Linear Accelerators 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Circular Accelerators</a:t>
            </a:r>
          </a:p>
          <a:p>
            <a:r>
              <a:rPr lang="en-US" dirty="0">
                <a:solidFill>
                  <a:srgbClr val="50504E"/>
                </a:solidFill>
              </a:rPr>
              <a:t>Acceleration in linear accelerators comes from electrostatic fields or RF (radio-frequency) cavities</a:t>
            </a:r>
          </a:p>
          <a:p>
            <a:r>
              <a:rPr lang="en-US" dirty="0">
                <a:solidFill>
                  <a:srgbClr val="50504E"/>
                </a:solidFill>
              </a:rPr>
              <a:t>Movement in circular accelerators are more magnet dependent, while acceleration still comes from electrostatic fields or RF (radio-frequency) cavities</a:t>
            </a:r>
          </a:p>
          <a:p>
            <a:pPr marL="1828800" lvl="4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Particle Accelerators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3"/>
          </p:nvPr>
        </p:nvSpPr>
        <p:spPr>
          <a:xfrm>
            <a:off x="114299" y="698634"/>
            <a:ext cx="8915401" cy="543013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RF quadrupole (RFQ) -Provides particle beam for accelerators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Accelerates 35 keV to 750 keV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LINAC-Linear Accelerator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Increases energy to 400MeV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Booster- Synchrotron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Max energy up to 8 GeV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Recycler- Staging area for the beam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Beam combined into batches of protons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Main Injector- Directly below the Recycler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Energy rises from  8GeV to 120GeV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Muon Delivery Ring- Proton beam used to produce pions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/>
              <a:t>Will be used for Muon g-2 and Mu2e experiments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Fermilab Accelerator Science and Technology(FAST) Facility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148983"/>
            <a:ext cx="8686800" cy="427877"/>
          </a:xfrm>
        </p:spPr>
        <p:txBody>
          <a:bodyPr/>
          <a:lstStyle/>
          <a:p>
            <a:r>
              <a:rPr lang="en-US" dirty="0"/>
              <a:t>Fermilab Accelerator Complex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7080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nal.gov/pub/science/particle-accelerators/images/accelerator-complex-14-0007-01D.h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Complex Diagram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440941" y="6448750"/>
            <a:ext cx="6262118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Demetrius Andrews | Analysis of Beam Emittance at injection and extraction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848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2250" y="271275"/>
            <a:ext cx="8686800" cy="427877"/>
          </a:xfrm>
        </p:spPr>
        <p:txBody>
          <a:bodyPr/>
          <a:lstStyle/>
          <a:p>
            <a:r>
              <a:rPr lang="en-US" dirty="0"/>
              <a:t>Booster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699152"/>
            <a:ext cx="6813645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The Booster is placed after the LINAC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Accelerates charged particles from 400 MeV to 8 GeV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Provides beam for MicroBooNe and the Recycler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Will provide beam for Muon g-2, and Mu2e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A form of a circular accelerator called a synchrotron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Synchrotrons accelerate particles by using varying RF and Magnetic fields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50504E"/>
                </a:solidFill>
              </a:rPr>
              <a:t>Important feature of synchrotrons is phase focusing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8" y="793929"/>
            <a:ext cx="8366301" cy="522587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for the Booster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4697" y="2468145"/>
            <a:ext cx="2546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Beam stays for 33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Travels around in 2 us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914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Combination of dipole and quadrupole magnets</a:t>
            </a:r>
          </a:p>
          <a:p>
            <a:r>
              <a:rPr lang="en-US" dirty="0"/>
              <a:t>Dipole magnets are used to bend the beam</a:t>
            </a:r>
          </a:p>
          <a:p>
            <a:r>
              <a:rPr lang="en-US" dirty="0"/>
              <a:t>Quadrupole magnets are used to focus the beam both vertically and horizontally</a:t>
            </a:r>
          </a:p>
          <a:p>
            <a:r>
              <a:rPr lang="en-US" dirty="0"/>
              <a:t>Higher order magnets can also be used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Focusing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3962400"/>
            <a:ext cx="3524974" cy="19178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837" y="3173650"/>
            <a:ext cx="3478276" cy="270664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670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4651375" y="1698625"/>
            <a:ext cx="2881313" cy="541338"/>
            <a:chOff x="2903" y="1412"/>
            <a:chExt cx="1814" cy="341"/>
          </a:xfrm>
        </p:grpSpPr>
        <p:grpSp>
          <p:nvGrpSpPr>
            <p:cNvPr id="15617" name="Group 3"/>
            <p:cNvGrpSpPr>
              <a:grpSpLocks/>
            </p:cNvGrpSpPr>
            <p:nvPr/>
          </p:nvGrpSpPr>
          <p:grpSpPr bwMode="auto">
            <a:xfrm>
              <a:off x="4604" y="1412"/>
              <a:ext cx="113" cy="341"/>
              <a:chOff x="5193" y="1434"/>
              <a:chExt cx="113" cy="341"/>
            </a:xfrm>
          </p:grpSpPr>
          <p:sp>
            <p:nvSpPr>
              <p:cNvPr id="15623" name="Oval 4"/>
              <p:cNvSpPr>
                <a:spLocks noChangeArrowheads="1"/>
              </p:cNvSpPr>
              <p:nvPr/>
            </p:nvSpPr>
            <p:spPr bwMode="auto">
              <a:xfrm>
                <a:off x="5215" y="1457"/>
                <a:ext cx="91" cy="3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  <p:sp>
            <p:nvSpPr>
              <p:cNvPr id="15624" name="Rectangle 5"/>
              <p:cNvSpPr>
                <a:spLocks noChangeArrowheads="1"/>
              </p:cNvSpPr>
              <p:nvPr/>
            </p:nvSpPr>
            <p:spPr bwMode="auto">
              <a:xfrm>
                <a:off x="5193" y="1434"/>
                <a:ext cx="68" cy="3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  <p:grpSp>
          <p:nvGrpSpPr>
            <p:cNvPr id="15618" name="Group 6"/>
            <p:cNvGrpSpPr>
              <a:grpSpLocks/>
            </p:cNvGrpSpPr>
            <p:nvPr/>
          </p:nvGrpSpPr>
          <p:grpSpPr bwMode="auto">
            <a:xfrm>
              <a:off x="2903" y="1434"/>
              <a:ext cx="1769" cy="318"/>
              <a:chOff x="2857" y="1003"/>
              <a:chExt cx="1769" cy="318"/>
            </a:xfrm>
          </p:grpSpPr>
          <p:sp>
            <p:nvSpPr>
              <p:cNvPr id="15619" name="Line 7"/>
              <p:cNvSpPr>
                <a:spLocks noChangeShapeType="1"/>
              </p:cNvSpPr>
              <p:nvPr/>
            </p:nvSpPr>
            <p:spPr bwMode="auto">
              <a:xfrm>
                <a:off x="2903" y="1162"/>
                <a:ext cx="1723" cy="0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0" name="Line 8"/>
              <p:cNvSpPr>
                <a:spLocks noChangeShapeType="1"/>
              </p:cNvSpPr>
              <p:nvPr/>
            </p:nvSpPr>
            <p:spPr bwMode="auto">
              <a:xfrm>
                <a:off x="2903" y="1321"/>
                <a:ext cx="17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1" name="Line 9"/>
              <p:cNvSpPr>
                <a:spLocks noChangeShapeType="1"/>
              </p:cNvSpPr>
              <p:nvPr/>
            </p:nvSpPr>
            <p:spPr bwMode="auto">
              <a:xfrm>
                <a:off x="2903" y="1003"/>
                <a:ext cx="172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2" name="Oval 10"/>
              <p:cNvSpPr>
                <a:spLocks noChangeArrowheads="1"/>
              </p:cNvSpPr>
              <p:nvPr/>
            </p:nvSpPr>
            <p:spPr bwMode="auto">
              <a:xfrm>
                <a:off x="2857" y="1003"/>
                <a:ext cx="91" cy="31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</p:grp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>
          <a:xfrm>
            <a:off x="757238" y="-55563"/>
            <a:ext cx="7866062" cy="871538"/>
          </a:xfrm>
        </p:spPr>
        <p:txBody>
          <a:bodyPr/>
          <a:lstStyle/>
          <a:p>
            <a:r>
              <a:rPr lang="en-US" altLang="en-US" sz="2400" dirty="0"/>
              <a:t>Aspects of Longitudinal Beam Dynamics  </a:t>
            </a:r>
            <a:endParaRPr lang="en-US" altLang="en-US" dirty="0"/>
          </a:p>
        </p:txBody>
      </p:sp>
      <p:sp>
        <p:nvSpPr>
          <p:cNvPr id="15364" name="Oval 12"/>
          <p:cNvSpPr>
            <a:spLocks noChangeArrowheads="1"/>
          </p:cNvSpPr>
          <p:nvPr/>
        </p:nvSpPr>
        <p:spPr bwMode="auto">
          <a:xfrm>
            <a:off x="830263" y="1590675"/>
            <a:ext cx="2338387" cy="86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5365" name="Oval 13"/>
          <p:cNvSpPr>
            <a:spLocks noChangeArrowheads="1"/>
          </p:cNvSpPr>
          <p:nvPr/>
        </p:nvSpPr>
        <p:spPr bwMode="auto">
          <a:xfrm>
            <a:off x="573088" y="1377950"/>
            <a:ext cx="2805112" cy="12938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5366" name="Oval 14"/>
          <p:cNvSpPr>
            <a:spLocks noChangeArrowheads="1"/>
          </p:cNvSpPr>
          <p:nvPr/>
        </p:nvSpPr>
        <p:spPr bwMode="auto">
          <a:xfrm>
            <a:off x="717550" y="1485900"/>
            <a:ext cx="2560638" cy="1076325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5755" tIns="47880" rIns="95755" bIns="47880" anchor="ctr"/>
          <a:lstStyle>
            <a:lvl1pPr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7263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defTabSz="957263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900">
              <a:solidFill>
                <a:srgbClr val="CC0000"/>
              </a:solidFill>
            </a:endParaRPr>
          </a:p>
        </p:txBody>
      </p:sp>
      <p:sp>
        <p:nvSpPr>
          <p:cNvPr id="15367" name="Text Box 21"/>
          <p:cNvSpPr txBox="1">
            <a:spLocks noChangeArrowheads="1"/>
          </p:cNvSpPr>
          <p:nvPr/>
        </p:nvSpPr>
        <p:spPr bwMode="auto">
          <a:xfrm>
            <a:off x="647700" y="873125"/>
            <a:ext cx="336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55" tIns="47880" rIns="95755" bIns="47880">
            <a:spAutoFit/>
          </a:bodyPr>
          <a:lstStyle>
            <a:lvl1pPr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7263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defTabSz="957263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Coasting Beam with Energy E</a:t>
            </a:r>
            <a:r>
              <a:rPr lang="en-US" altLang="en-US" sz="1600" baseline="-25000"/>
              <a:t>0</a:t>
            </a:r>
            <a:r>
              <a:rPr lang="en-US" altLang="en-US" sz="1600"/>
              <a:t>±</a:t>
            </a:r>
            <a:r>
              <a:rPr lang="en-US" altLang="en-US" sz="1600">
                <a:sym typeface="Symbol" panose="05050102010706020507" pitchFamily="18" charset="2"/>
              </a:rPr>
              <a:t>E</a:t>
            </a: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7734300" y="1628775"/>
            <a:ext cx="1389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55" tIns="47880" rIns="95755" bIns="47880">
            <a:spAutoFit/>
          </a:bodyPr>
          <a:lstStyle>
            <a:lvl1pPr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7263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defTabSz="957263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Beam Pipe &amp;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/>
              <a:t>the Beam</a:t>
            </a:r>
          </a:p>
        </p:txBody>
      </p:sp>
      <p:sp>
        <p:nvSpPr>
          <p:cNvPr id="15369" name="Freeform 231"/>
          <p:cNvSpPr>
            <a:spLocks/>
          </p:cNvSpPr>
          <p:nvPr/>
        </p:nvSpPr>
        <p:spPr bwMode="auto">
          <a:xfrm rot="11063285" flipH="1">
            <a:off x="3313113" y="1735138"/>
            <a:ext cx="357187" cy="646112"/>
          </a:xfrm>
          <a:custGeom>
            <a:avLst/>
            <a:gdLst>
              <a:gd name="T0" fmla="*/ 2147483647 w 355"/>
              <a:gd name="T1" fmla="*/ 2147483647 h 725"/>
              <a:gd name="T2" fmla="*/ 2147483647 w 355"/>
              <a:gd name="T3" fmla="*/ 2147483647 h 725"/>
              <a:gd name="T4" fmla="*/ 0 w 355"/>
              <a:gd name="T5" fmla="*/ 0 h 725"/>
              <a:gd name="T6" fmla="*/ 0 60000 65536"/>
              <a:gd name="T7" fmla="*/ 0 60000 65536"/>
              <a:gd name="T8" fmla="*/ 0 60000 65536"/>
              <a:gd name="T9" fmla="*/ 0 w 355"/>
              <a:gd name="T10" fmla="*/ 0 h 725"/>
              <a:gd name="T11" fmla="*/ 355 w 355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725">
                <a:moveTo>
                  <a:pt x="91" y="725"/>
                </a:moveTo>
                <a:cubicBezTo>
                  <a:pt x="223" y="615"/>
                  <a:pt x="355" y="506"/>
                  <a:pt x="340" y="385"/>
                </a:cubicBezTo>
                <a:cubicBezTo>
                  <a:pt x="325" y="264"/>
                  <a:pt x="162" y="132"/>
                  <a:pt x="0" y="0"/>
                </a:cubicBezTo>
              </a:path>
            </a:pathLst>
          </a:custGeom>
          <a:noFill/>
          <a:ln w="76200">
            <a:solidFill>
              <a:srgbClr val="00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Freeform 232"/>
          <p:cNvSpPr>
            <a:spLocks/>
          </p:cNvSpPr>
          <p:nvPr/>
        </p:nvSpPr>
        <p:spPr bwMode="auto">
          <a:xfrm rot="21231451" flipH="1">
            <a:off x="290513" y="1663700"/>
            <a:ext cx="354012" cy="650875"/>
          </a:xfrm>
          <a:custGeom>
            <a:avLst/>
            <a:gdLst>
              <a:gd name="T0" fmla="*/ 2147483647 w 355"/>
              <a:gd name="T1" fmla="*/ 2147483647 h 725"/>
              <a:gd name="T2" fmla="*/ 2147483647 w 355"/>
              <a:gd name="T3" fmla="*/ 2147483647 h 725"/>
              <a:gd name="T4" fmla="*/ 0 w 355"/>
              <a:gd name="T5" fmla="*/ 0 h 725"/>
              <a:gd name="T6" fmla="*/ 0 60000 65536"/>
              <a:gd name="T7" fmla="*/ 0 60000 65536"/>
              <a:gd name="T8" fmla="*/ 0 60000 65536"/>
              <a:gd name="T9" fmla="*/ 0 w 355"/>
              <a:gd name="T10" fmla="*/ 0 h 725"/>
              <a:gd name="T11" fmla="*/ 355 w 355"/>
              <a:gd name="T12" fmla="*/ 725 h 7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5" h="725">
                <a:moveTo>
                  <a:pt x="91" y="725"/>
                </a:moveTo>
                <a:cubicBezTo>
                  <a:pt x="223" y="615"/>
                  <a:pt x="355" y="506"/>
                  <a:pt x="340" y="385"/>
                </a:cubicBezTo>
                <a:cubicBezTo>
                  <a:pt x="325" y="264"/>
                  <a:pt x="162" y="132"/>
                  <a:pt x="0" y="0"/>
                </a:cubicBezTo>
              </a:path>
            </a:pathLst>
          </a:custGeom>
          <a:noFill/>
          <a:ln w="76200">
            <a:solidFill>
              <a:srgbClr val="00FFCC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" name="Group 1026"/>
          <p:cNvGrpSpPr>
            <a:grpSpLocks/>
          </p:cNvGrpSpPr>
          <p:nvPr/>
        </p:nvGrpSpPr>
        <p:grpSpPr bwMode="auto">
          <a:xfrm>
            <a:off x="4670425" y="2584450"/>
            <a:ext cx="4559300" cy="3767138"/>
            <a:chOff x="4733997" y="1898476"/>
            <a:chExt cx="4559397" cy="3768074"/>
          </a:xfrm>
        </p:grpSpPr>
        <p:grpSp>
          <p:nvGrpSpPr>
            <p:cNvPr id="15594" name="Group 241"/>
            <p:cNvGrpSpPr>
              <a:grpSpLocks/>
            </p:cNvGrpSpPr>
            <p:nvPr/>
          </p:nvGrpSpPr>
          <p:grpSpPr bwMode="auto">
            <a:xfrm>
              <a:off x="5905773" y="3286936"/>
              <a:ext cx="3387621" cy="1755594"/>
              <a:chOff x="3428" y="1927"/>
              <a:chExt cx="2135" cy="1105"/>
            </a:xfrm>
          </p:grpSpPr>
          <p:sp>
            <p:nvSpPr>
              <p:cNvPr id="15603" name="Oval 74"/>
              <p:cNvSpPr>
                <a:spLocks noChangeArrowheads="1"/>
              </p:cNvSpPr>
              <p:nvPr/>
            </p:nvSpPr>
            <p:spPr bwMode="auto">
              <a:xfrm>
                <a:off x="3626" y="2273"/>
                <a:ext cx="1612" cy="49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  <p:sp>
            <p:nvSpPr>
              <p:cNvPr id="15604" name="Oval 75"/>
              <p:cNvSpPr>
                <a:spLocks noChangeArrowheads="1"/>
              </p:cNvSpPr>
              <p:nvPr/>
            </p:nvSpPr>
            <p:spPr bwMode="auto">
              <a:xfrm>
                <a:off x="3857" y="2386"/>
                <a:ext cx="1151" cy="295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  <p:sp>
            <p:nvSpPr>
              <p:cNvPr id="15605" name="Freeform 76"/>
              <p:cNvSpPr>
                <a:spLocks/>
              </p:cNvSpPr>
              <p:nvPr/>
            </p:nvSpPr>
            <p:spPr bwMode="auto">
              <a:xfrm flipV="1">
                <a:off x="3624" y="2085"/>
                <a:ext cx="1612" cy="947"/>
              </a:xfrm>
              <a:custGeom>
                <a:avLst/>
                <a:gdLst>
                  <a:gd name="T0" fmla="*/ 0 w 1724"/>
                  <a:gd name="T1" fmla="*/ 3604 h 634"/>
                  <a:gd name="T2" fmla="*/ 347 w 1724"/>
                  <a:gd name="T3" fmla="*/ 6693 h 634"/>
                  <a:gd name="T4" fmla="*/ 919 w 1724"/>
                  <a:gd name="T5" fmla="*/ 514 h 634"/>
                  <a:gd name="T6" fmla="*/ 1317 w 1724"/>
                  <a:gd name="T7" fmla="*/ 3604 h 6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4"/>
                  <a:gd name="T13" fmla="*/ 0 h 634"/>
                  <a:gd name="T14" fmla="*/ 1724 w 1724"/>
                  <a:gd name="T15" fmla="*/ 634 h 6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4" h="634">
                    <a:moveTo>
                      <a:pt x="0" y="317"/>
                    </a:moveTo>
                    <a:cubicBezTo>
                      <a:pt x="127" y="475"/>
                      <a:pt x="254" y="634"/>
                      <a:pt x="454" y="589"/>
                    </a:cubicBezTo>
                    <a:cubicBezTo>
                      <a:pt x="654" y="544"/>
                      <a:pt x="990" y="90"/>
                      <a:pt x="1202" y="45"/>
                    </a:cubicBezTo>
                    <a:cubicBezTo>
                      <a:pt x="1414" y="0"/>
                      <a:pt x="1569" y="158"/>
                      <a:pt x="1724" y="31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6" name="Text Box 77"/>
              <p:cNvSpPr txBox="1">
                <a:spLocks noChangeArrowheads="1"/>
              </p:cNvSpPr>
              <p:nvPr/>
            </p:nvSpPr>
            <p:spPr bwMode="auto">
              <a:xfrm>
                <a:off x="4787" y="1927"/>
                <a:ext cx="776" cy="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</a:rPr>
                  <a:t>RF Bucket 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chemeClr val="accent2"/>
                    </a:solidFill>
                  </a:rPr>
                  <a:t>Boundary</a:t>
                </a:r>
              </a:p>
            </p:txBody>
          </p:sp>
          <p:sp>
            <p:nvSpPr>
              <p:cNvPr id="15607" name="Line 78"/>
              <p:cNvSpPr>
                <a:spLocks noChangeShapeType="1"/>
              </p:cNvSpPr>
              <p:nvPr/>
            </p:nvSpPr>
            <p:spPr bwMode="auto">
              <a:xfrm flipH="1">
                <a:off x="4686" y="2102"/>
                <a:ext cx="150" cy="1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8" name="Text Box 79"/>
              <p:cNvSpPr txBox="1">
                <a:spLocks noChangeArrowheads="1"/>
              </p:cNvSpPr>
              <p:nvPr/>
            </p:nvSpPr>
            <p:spPr bwMode="auto">
              <a:xfrm>
                <a:off x="4468" y="2471"/>
                <a:ext cx="43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olidFill>
                      <a:srgbClr val="FFFF99"/>
                    </a:solidFill>
                  </a:rPr>
                  <a:t>Beam</a:t>
                </a:r>
              </a:p>
            </p:txBody>
          </p:sp>
          <p:sp>
            <p:nvSpPr>
              <p:cNvPr id="15609" name="Text Box 80"/>
              <p:cNvSpPr txBox="1">
                <a:spLocks noChangeArrowheads="1"/>
              </p:cNvSpPr>
              <p:nvPr/>
            </p:nvSpPr>
            <p:spPr bwMode="auto">
              <a:xfrm>
                <a:off x="4067" y="1929"/>
                <a:ext cx="330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Vrf</a:t>
                </a:r>
              </a:p>
            </p:txBody>
          </p:sp>
          <p:sp>
            <p:nvSpPr>
              <p:cNvPr id="15610" name="Line 81"/>
              <p:cNvSpPr>
                <a:spLocks noChangeShapeType="1"/>
              </p:cNvSpPr>
              <p:nvPr/>
            </p:nvSpPr>
            <p:spPr bwMode="auto">
              <a:xfrm flipH="1">
                <a:off x="4144" y="2113"/>
                <a:ext cx="100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1" name="Freeform 82"/>
              <p:cNvSpPr>
                <a:spLocks/>
              </p:cNvSpPr>
              <p:nvPr/>
            </p:nvSpPr>
            <p:spPr bwMode="auto">
              <a:xfrm>
                <a:off x="3855" y="2477"/>
                <a:ext cx="45" cy="113"/>
              </a:xfrm>
              <a:custGeom>
                <a:avLst/>
                <a:gdLst>
                  <a:gd name="T0" fmla="*/ 45 w 45"/>
                  <a:gd name="T1" fmla="*/ 0 h 113"/>
                  <a:gd name="T2" fmla="*/ 0 w 45"/>
                  <a:gd name="T3" fmla="*/ 45 h 113"/>
                  <a:gd name="T4" fmla="*/ 45 w 45"/>
                  <a:gd name="T5" fmla="*/ 113 h 11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3"/>
                  <a:gd name="T11" fmla="*/ 45 w 45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3">
                    <a:moveTo>
                      <a:pt x="45" y="0"/>
                    </a:moveTo>
                    <a:cubicBezTo>
                      <a:pt x="22" y="13"/>
                      <a:pt x="0" y="26"/>
                      <a:pt x="0" y="45"/>
                    </a:cubicBezTo>
                    <a:cubicBezTo>
                      <a:pt x="0" y="64"/>
                      <a:pt x="22" y="88"/>
                      <a:pt x="45" y="11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2" name="Freeform 83"/>
              <p:cNvSpPr>
                <a:spLocks/>
              </p:cNvSpPr>
              <p:nvPr/>
            </p:nvSpPr>
            <p:spPr bwMode="auto">
              <a:xfrm flipH="1" flipV="1">
                <a:off x="4966" y="2477"/>
                <a:ext cx="45" cy="113"/>
              </a:xfrm>
              <a:custGeom>
                <a:avLst/>
                <a:gdLst>
                  <a:gd name="T0" fmla="*/ 45 w 45"/>
                  <a:gd name="T1" fmla="*/ 0 h 113"/>
                  <a:gd name="T2" fmla="*/ 0 w 45"/>
                  <a:gd name="T3" fmla="*/ 45 h 113"/>
                  <a:gd name="T4" fmla="*/ 45 w 45"/>
                  <a:gd name="T5" fmla="*/ 113 h 113"/>
                  <a:gd name="T6" fmla="*/ 0 60000 65536"/>
                  <a:gd name="T7" fmla="*/ 0 60000 65536"/>
                  <a:gd name="T8" fmla="*/ 0 60000 65536"/>
                  <a:gd name="T9" fmla="*/ 0 w 45"/>
                  <a:gd name="T10" fmla="*/ 0 h 113"/>
                  <a:gd name="T11" fmla="*/ 45 w 45"/>
                  <a:gd name="T12" fmla="*/ 113 h 1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5" h="113">
                    <a:moveTo>
                      <a:pt x="45" y="0"/>
                    </a:moveTo>
                    <a:cubicBezTo>
                      <a:pt x="22" y="13"/>
                      <a:pt x="0" y="26"/>
                      <a:pt x="0" y="45"/>
                    </a:cubicBezTo>
                    <a:cubicBezTo>
                      <a:pt x="0" y="64"/>
                      <a:pt x="22" y="88"/>
                      <a:pt x="45" y="11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3" name="Line 84"/>
              <p:cNvSpPr>
                <a:spLocks noChangeShapeType="1"/>
              </p:cNvSpPr>
              <p:nvPr/>
            </p:nvSpPr>
            <p:spPr bwMode="auto">
              <a:xfrm flipV="1">
                <a:off x="3628" y="2182"/>
                <a:ext cx="0" cy="7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4" name="Line 85"/>
              <p:cNvSpPr>
                <a:spLocks noChangeShapeType="1"/>
              </p:cNvSpPr>
              <p:nvPr/>
            </p:nvSpPr>
            <p:spPr bwMode="auto">
              <a:xfrm>
                <a:off x="3628" y="2522"/>
                <a:ext cx="170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5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3397" y="2407"/>
                <a:ext cx="275" cy="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sym typeface="Symbol" panose="05050102010706020507" pitchFamily="18" charset="2"/>
                  </a:rPr>
                  <a:t></a:t>
                </a:r>
              </a:p>
            </p:txBody>
          </p:sp>
          <p:sp>
            <p:nvSpPr>
              <p:cNvPr id="15616" name="Text Box 87"/>
              <p:cNvSpPr txBox="1">
                <a:spLocks noChangeArrowheads="1"/>
              </p:cNvSpPr>
              <p:nvPr/>
            </p:nvSpPr>
            <p:spPr bwMode="auto">
              <a:xfrm>
                <a:off x="5266" y="2409"/>
                <a:ext cx="15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15595" name="Oval 233"/>
            <p:cNvSpPr>
              <a:spLocks noChangeArrowheads="1"/>
            </p:cNvSpPr>
            <p:nvPr/>
          </p:nvSpPr>
          <p:spPr bwMode="auto">
            <a:xfrm>
              <a:off x="6360061" y="3915492"/>
              <a:ext cx="2228850" cy="6477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grpSp>
          <p:nvGrpSpPr>
            <p:cNvPr id="15596" name="Group 238"/>
            <p:cNvGrpSpPr>
              <a:grpSpLocks/>
            </p:cNvGrpSpPr>
            <p:nvPr/>
          </p:nvGrpSpPr>
          <p:grpSpPr bwMode="auto">
            <a:xfrm>
              <a:off x="7170414" y="4498830"/>
              <a:ext cx="1990736" cy="681039"/>
              <a:chOff x="4215" y="2666"/>
              <a:chExt cx="1256" cy="429"/>
            </a:xfrm>
          </p:grpSpPr>
          <p:sp>
            <p:nvSpPr>
              <p:cNvPr id="15601" name="Text Box 234"/>
              <p:cNvSpPr txBox="1">
                <a:spLocks noChangeArrowheads="1"/>
              </p:cNvSpPr>
              <p:nvPr/>
            </p:nvSpPr>
            <p:spPr bwMode="auto">
              <a:xfrm>
                <a:off x="4215" y="2727"/>
                <a:ext cx="1256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A contour of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 dirty="0">
                    <a:latin typeface="Times New Roman" panose="02020603050405020304" pitchFamily="18" charset="0"/>
                  </a:rPr>
                  <a:t>constant Hamiltonian </a:t>
                </a:r>
              </a:p>
            </p:txBody>
          </p:sp>
          <p:sp>
            <p:nvSpPr>
              <p:cNvPr id="15602" name="Line 235"/>
              <p:cNvSpPr>
                <a:spLocks noChangeShapeType="1"/>
              </p:cNvSpPr>
              <p:nvPr/>
            </p:nvSpPr>
            <p:spPr bwMode="auto">
              <a:xfrm flipH="1" flipV="1">
                <a:off x="4830" y="2666"/>
                <a:ext cx="52" cy="1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97" name="Group 243"/>
            <p:cNvGrpSpPr>
              <a:grpSpLocks/>
            </p:cNvGrpSpPr>
            <p:nvPr/>
          </p:nvGrpSpPr>
          <p:grpSpPr bwMode="auto">
            <a:xfrm>
              <a:off x="6323678" y="4215575"/>
              <a:ext cx="1296988" cy="1450975"/>
              <a:chOff x="3674" y="2523"/>
              <a:chExt cx="815" cy="914"/>
            </a:xfrm>
          </p:grpSpPr>
          <p:sp>
            <p:nvSpPr>
              <p:cNvPr id="15599" name="Text Box 236"/>
              <p:cNvSpPr txBox="1">
                <a:spLocks noChangeArrowheads="1"/>
              </p:cNvSpPr>
              <p:nvPr/>
            </p:nvSpPr>
            <p:spPr bwMode="auto">
              <a:xfrm>
                <a:off x="3674" y="3069"/>
                <a:ext cx="815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>
                    <a:latin typeface="Times New Roman" panose="02020603050405020304" pitchFamily="18" charset="0"/>
                  </a:rPr>
                  <a:t>Synchronous Particle</a:t>
                </a:r>
              </a:p>
            </p:txBody>
          </p:sp>
          <p:sp>
            <p:nvSpPr>
              <p:cNvPr id="15600" name="Line 237"/>
              <p:cNvSpPr>
                <a:spLocks noChangeShapeType="1"/>
              </p:cNvSpPr>
              <p:nvPr/>
            </p:nvSpPr>
            <p:spPr bwMode="auto">
              <a:xfrm flipV="1">
                <a:off x="4127" y="2523"/>
                <a:ext cx="251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98" name="Text Box 244"/>
            <p:cNvSpPr txBox="1">
              <a:spLocks noChangeArrowheads="1"/>
            </p:cNvSpPr>
            <p:nvPr/>
          </p:nvSpPr>
          <p:spPr bwMode="auto">
            <a:xfrm>
              <a:off x="4733997" y="1898476"/>
              <a:ext cx="2762039" cy="707886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957263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57263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Phase-space Area of a Bunch is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chemeClr val="accent2"/>
                  </a:solidFill>
                  <a:latin typeface="Arial" panose="020B0604020202020204" pitchFamily="34" charset="0"/>
                </a:rPr>
                <a:t>Longitudinal Emittance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</a:rPr>
                <a:t>Measured in </a:t>
              </a:r>
              <a:r>
                <a:rPr lang="en-US" altLang="en-US" sz="1400" b="1">
                  <a:latin typeface="Arial" panose="020B0604020202020204" pitchFamily="34" charset="0"/>
                </a:rPr>
                <a:t>eVs</a:t>
              </a:r>
              <a:r>
                <a:rPr lang="en-US" altLang="en-US" sz="1400"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725488" y="1482725"/>
            <a:ext cx="2544762" cy="1066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sp>
        <p:nvSpPr>
          <p:cNvPr id="15373" name="Text Box 21"/>
          <p:cNvSpPr txBox="1">
            <a:spLocks noChangeArrowheads="1"/>
          </p:cNvSpPr>
          <p:nvPr/>
        </p:nvSpPr>
        <p:spPr bwMode="auto">
          <a:xfrm>
            <a:off x="3182938" y="1262063"/>
            <a:ext cx="129063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55" tIns="47880" rIns="95755" bIns="47880">
            <a:spAutoFit/>
          </a:bodyPr>
          <a:lstStyle>
            <a:lvl1pPr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7263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defTabSz="957263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ym typeface="Symbol" panose="05050102010706020507" pitchFamily="18" charset="2"/>
              </a:rPr>
              <a:t>Closed Orbit</a:t>
            </a:r>
          </a:p>
        </p:txBody>
      </p:sp>
      <p:sp>
        <p:nvSpPr>
          <p:cNvPr id="15374" name="Freeform 216"/>
          <p:cNvSpPr>
            <a:spLocks noChangeArrowheads="1"/>
          </p:cNvSpPr>
          <p:nvPr/>
        </p:nvSpPr>
        <p:spPr bwMode="auto">
          <a:xfrm flipV="1">
            <a:off x="2719388" y="1390650"/>
            <a:ext cx="519112" cy="200025"/>
          </a:xfrm>
          <a:custGeom>
            <a:avLst/>
            <a:gdLst>
              <a:gd name="T0" fmla="*/ 47812 w 942109"/>
              <a:gd name="T1" fmla="*/ 193910 h 193963"/>
              <a:gd name="T2" fmla="*/ 16875 w 942109"/>
              <a:gd name="T3" fmla="*/ 193910 h 193963"/>
              <a:gd name="T4" fmla="*/ 0 w 942109"/>
              <a:gd name="T5" fmla="*/ 0 h 193963"/>
              <a:gd name="T6" fmla="*/ 0 60000 65536"/>
              <a:gd name="T7" fmla="*/ 0 60000 65536"/>
              <a:gd name="T8" fmla="*/ 0 60000 65536"/>
              <a:gd name="T9" fmla="*/ 0 w 942109"/>
              <a:gd name="T10" fmla="*/ 0 h 193963"/>
              <a:gd name="T11" fmla="*/ 942109 w 942109"/>
              <a:gd name="T12" fmla="*/ 193963 h 1939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42109" h="193963">
                <a:moveTo>
                  <a:pt x="942109" y="166254"/>
                </a:moveTo>
                <a:cubicBezTo>
                  <a:pt x="715818" y="180108"/>
                  <a:pt x="489527" y="193963"/>
                  <a:pt x="332509" y="166254"/>
                </a:cubicBezTo>
                <a:cubicBezTo>
                  <a:pt x="175491" y="138545"/>
                  <a:pt x="87745" y="69272"/>
                  <a:pt x="0" y="0"/>
                </a:cubicBezTo>
              </a:path>
            </a:pathLst>
          </a:cu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1244600" y="1643063"/>
            <a:ext cx="14732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55" tIns="47880" rIns="95755" bIns="47880">
            <a:spAutoFit/>
          </a:bodyPr>
          <a:lstStyle>
            <a:lvl1pPr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57263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57263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defTabSz="957263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57263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CC"/>
                </a:solidFill>
                <a:sym typeface="Symbol" panose="05050102010706020507" pitchFamily="18" charset="2"/>
              </a:rPr>
              <a:t>Beam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6600CC"/>
                </a:solidFill>
                <a:sym typeface="Symbol" panose="05050102010706020507" pitchFamily="18" charset="2"/>
              </a:rPr>
              <a:t>Storage Ring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344488" y="2020888"/>
            <a:ext cx="2119312" cy="1776412"/>
            <a:chOff x="296654" y="2749211"/>
            <a:chExt cx="2119315" cy="1776529"/>
          </a:xfrm>
        </p:grpSpPr>
        <p:sp>
          <p:nvSpPr>
            <p:cNvPr id="15579" name="Rectangle 45"/>
            <p:cNvSpPr>
              <a:spLocks noChangeArrowheads="1"/>
            </p:cNvSpPr>
            <p:nvPr/>
          </p:nvSpPr>
          <p:spPr bwMode="auto">
            <a:xfrm>
              <a:off x="1878609" y="3583241"/>
              <a:ext cx="215577" cy="1668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15580" name="Text Box 47"/>
            <p:cNvSpPr txBox="1">
              <a:spLocks noChangeArrowheads="1"/>
            </p:cNvSpPr>
            <p:nvPr/>
          </p:nvSpPr>
          <p:spPr bwMode="auto">
            <a:xfrm>
              <a:off x="296654" y="3615029"/>
              <a:ext cx="1134949" cy="33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755" tIns="47880" rIns="95755" bIns="47880">
              <a:spAutoFit/>
            </a:bodyPr>
            <a:lstStyle>
              <a:lvl1pPr defTabSz="957263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defTabSz="957263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defTabSz="957263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defTabSz="957263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/>
                <a:t>RF Cavity</a:t>
              </a:r>
            </a:p>
          </p:txBody>
        </p:sp>
        <p:grpSp>
          <p:nvGrpSpPr>
            <p:cNvPr id="15581" name="Group 63"/>
            <p:cNvGrpSpPr>
              <a:grpSpLocks/>
            </p:cNvGrpSpPr>
            <p:nvPr/>
          </p:nvGrpSpPr>
          <p:grpSpPr bwMode="auto">
            <a:xfrm>
              <a:off x="1555240" y="3818468"/>
              <a:ext cx="179119" cy="470455"/>
              <a:chOff x="998" y="1820"/>
              <a:chExt cx="113" cy="317"/>
            </a:xfrm>
          </p:grpSpPr>
          <p:sp>
            <p:nvSpPr>
              <p:cNvPr id="15592" name="Line 65"/>
              <p:cNvSpPr>
                <a:spLocks noChangeShapeType="1"/>
              </p:cNvSpPr>
              <p:nvPr/>
            </p:nvSpPr>
            <p:spPr bwMode="auto">
              <a:xfrm flipH="1">
                <a:off x="998" y="2137"/>
                <a:ext cx="1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3" name="Line 66"/>
              <p:cNvSpPr>
                <a:spLocks noChangeShapeType="1"/>
              </p:cNvSpPr>
              <p:nvPr/>
            </p:nvSpPr>
            <p:spPr bwMode="auto">
              <a:xfrm>
                <a:off x="998" y="1820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582" name="Group 67"/>
            <p:cNvGrpSpPr>
              <a:grpSpLocks/>
            </p:cNvGrpSpPr>
            <p:nvPr/>
          </p:nvGrpSpPr>
          <p:grpSpPr bwMode="auto">
            <a:xfrm flipH="1">
              <a:off x="2211488" y="3818468"/>
              <a:ext cx="204481" cy="470455"/>
              <a:chOff x="998" y="1820"/>
              <a:chExt cx="129" cy="317"/>
            </a:xfrm>
          </p:grpSpPr>
          <p:sp>
            <p:nvSpPr>
              <p:cNvPr id="15589" name="Line 68"/>
              <p:cNvSpPr>
                <a:spLocks noChangeShapeType="1"/>
              </p:cNvSpPr>
              <p:nvPr/>
            </p:nvSpPr>
            <p:spPr bwMode="auto">
              <a:xfrm flipH="1">
                <a:off x="998" y="1820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0" name="Line 69"/>
              <p:cNvSpPr>
                <a:spLocks noChangeShapeType="1"/>
              </p:cNvSpPr>
              <p:nvPr/>
            </p:nvSpPr>
            <p:spPr bwMode="auto">
              <a:xfrm flipH="1">
                <a:off x="998" y="2137"/>
                <a:ext cx="11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1" name="Line 70"/>
              <p:cNvSpPr>
                <a:spLocks noChangeShapeType="1"/>
              </p:cNvSpPr>
              <p:nvPr/>
            </p:nvSpPr>
            <p:spPr bwMode="auto">
              <a:xfrm flipH="1">
                <a:off x="998" y="1820"/>
                <a:ext cx="0" cy="3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583" name="Oval 71"/>
            <p:cNvSpPr>
              <a:spLocks noChangeArrowheads="1"/>
            </p:cNvSpPr>
            <p:nvPr/>
          </p:nvSpPr>
          <p:spPr bwMode="auto">
            <a:xfrm>
              <a:off x="1734362" y="4053696"/>
              <a:ext cx="504070" cy="47204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sp>
          <p:nvSpPr>
            <p:cNvPr id="15584" name="Line 72"/>
            <p:cNvSpPr>
              <a:spLocks noChangeShapeType="1"/>
            </p:cNvSpPr>
            <p:nvPr/>
          </p:nvSpPr>
          <p:spPr bwMode="auto">
            <a:xfrm flipV="1">
              <a:off x="1412582" y="3683372"/>
              <a:ext cx="431154" cy="71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TextBox 12"/>
            <p:cNvSpPr txBox="1">
              <a:spLocks noChangeArrowheads="1"/>
            </p:cNvSpPr>
            <p:nvPr/>
          </p:nvSpPr>
          <p:spPr bwMode="auto">
            <a:xfrm>
              <a:off x="1701968" y="2749211"/>
              <a:ext cx="450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3200">
                  <a:sym typeface="Symbol" panose="05050102010706020507" pitchFamily="18" charset="2"/>
                </a:rPr>
                <a:t></a:t>
              </a:r>
              <a:endParaRPr lang="en-US" altLang="en-US" sz="3200"/>
            </a:p>
          </p:txBody>
        </p:sp>
        <p:sp>
          <p:nvSpPr>
            <p:cNvPr id="15586" name="TextBox 226"/>
            <p:cNvSpPr txBox="1">
              <a:spLocks noChangeArrowheads="1"/>
            </p:cNvSpPr>
            <p:nvPr/>
          </p:nvSpPr>
          <p:spPr bwMode="auto">
            <a:xfrm rot="10800000">
              <a:off x="1760079" y="3251463"/>
              <a:ext cx="4500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3200">
                  <a:sym typeface="Symbol" panose="05050102010706020507" pitchFamily="18" charset="2"/>
                </a:rPr>
                <a:t></a:t>
              </a:r>
              <a:endParaRPr lang="en-US" altLang="en-US" sz="3200"/>
            </a:p>
          </p:txBody>
        </p:sp>
        <p:sp>
          <p:nvSpPr>
            <p:cNvPr id="15587" name="Freeform 14"/>
            <p:cNvSpPr>
              <a:spLocks/>
            </p:cNvSpPr>
            <p:nvPr/>
          </p:nvSpPr>
          <p:spPr bwMode="auto">
            <a:xfrm>
              <a:off x="2096879" y="3548366"/>
              <a:ext cx="120832" cy="266700"/>
            </a:xfrm>
            <a:custGeom>
              <a:avLst/>
              <a:gdLst>
                <a:gd name="T0" fmla="*/ 0 w 120832"/>
                <a:gd name="T1" fmla="*/ 0 h 266700"/>
                <a:gd name="T2" fmla="*/ 120832 w 120832"/>
                <a:gd name="T3" fmla="*/ 2993 h 266700"/>
                <a:gd name="T4" fmla="*/ 114300 w 120832"/>
                <a:gd name="T5" fmla="*/ 266700 h 2667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0832" h="266700">
                  <a:moveTo>
                    <a:pt x="0" y="0"/>
                  </a:moveTo>
                  <a:lnTo>
                    <a:pt x="120832" y="2993"/>
                  </a:lnTo>
                  <a:cubicBezTo>
                    <a:pt x="119743" y="95249"/>
                    <a:pt x="115389" y="174444"/>
                    <a:pt x="114300" y="2667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20"/>
            <p:cNvSpPr>
              <a:spLocks/>
            </p:cNvSpPr>
            <p:nvPr/>
          </p:nvSpPr>
          <p:spPr bwMode="auto">
            <a:xfrm>
              <a:off x="1556386" y="3583021"/>
              <a:ext cx="442608" cy="238327"/>
            </a:xfrm>
            <a:custGeom>
              <a:avLst/>
              <a:gdLst>
                <a:gd name="T0" fmla="*/ 0 w 442608"/>
                <a:gd name="T1" fmla="*/ 238327 h 238327"/>
                <a:gd name="T2" fmla="*/ 379379 w 442608"/>
                <a:gd name="T3" fmla="*/ 238327 h 238327"/>
                <a:gd name="T4" fmla="*/ 369651 w 442608"/>
                <a:gd name="T5" fmla="*/ 0 h 238327"/>
                <a:gd name="T6" fmla="*/ 442608 w 442608"/>
                <a:gd name="T7" fmla="*/ 0 h 238327"/>
                <a:gd name="T8" fmla="*/ 442608 w 442608"/>
                <a:gd name="T9" fmla="*/ 77821 h 238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2608" h="238327">
                  <a:moveTo>
                    <a:pt x="0" y="238327"/>
                  </a:moveTo>
                  <a:lnTo>
                    <a:pt x="379379" y="238327"/>
                  </a:lnTo>
                  <a:cubicBezTo>
                    <a:pt x="377758" y="157263"/>
                    <a:pt x="371272" y="81064"/>
                    <a:pt x="369651" y="0"/>
                  </a:cubicBezTo>
                  <a:lnTo>
                    <a:pt x="442608" y="0"/>
                  </a:lnTo>
                  <a:lnTo>
                    <a:pt x="442608" y="77821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" name="Group 1025"/>
          <p:cNvGrpSpPr>
            <a:grpSpLocks/>
          </p:cNvGrpSpPr>
          <p:nvPr/>
        </p:nvGrpSpPr>
        <p:grpSpPr bwMode="auto">
          <a:xfrm>
            <a:off x="549275" y="1758950"/>
            <a:ext cx="6938963" cy="3954463"/>
            <a:chOff x="550872" y="1749658"/>
            <a:chExt cx="6939295" cy="3954848"/>
          </a:xfrm>
        </p:grpSpPr>
        <p:grpSp>
          <p:nvGrpSpPr>
            <p:cNvPr id="15561" name="Group 28"/>
            <p:cNvGrpSpPr>
              <a:grpSpLocks/>
            </p:cNvGrpSpPr>
            <p:nvPr/>
          </p:nvGrpSpPr>
          <p:grpSpPr bwMode="auto">
            <a:xfrm>
              <a:off x="4649477" y="1749658"/>
              <a:ext cx="2840690" cy="504825"/>
              <a:chOff x="4784387" y="-987909"/>
              <a:chExt cx="2840690" cy="504825"/>
            </a:xfrm>
          </p:grpSpPr>
          <p:sp>
            <p:nvSpPr>
              <p:cNvPr id="15576" name="Rectangle 27"/>
              <p:cNvSpPr>
                <a:spLocks noChangeArrowheads="1"/>
              </p:cNvSpPr>
              <p:nvPr/>
            </p:nvSpPr>
            <p:spPr bwMode="auto">
              <a:xfrm>
                <a:off x="4856658" y="-877869"/>
                <a:ext cx="2768419" cy="25778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77" name="Oval 5"/>
              <p:cNvSpPr>
                <a:spLocks noChangeArrowheads="1"/>
              </p:cNvSpPr>
              <p:nvPr/>
            </p:nvSpPr>
            <p:spPr bwMode="auto">
              <a:xfrm>
                <a:off x="4962286" y="-880098"/>
                <a:ext cx="2536088" cy="268940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solidFill>
                  <a:srgbClr val="990033"/>
                </a:solidFill>
                <a:round/>
                <a:headEnd/>
                <a:tailEnd/>
              </a:ln>
            </p:spPr>
            <p:txBody>
              <a:bodyPr/>
              <a:lstStyle>
                <a:lvl1pPr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578" name="Oval 10"/>
              <p:cNvSpPr>
                <a:spLocks noChangeArrowheads="1"/>
              </p:cNvSpPr>
              <p:nvPr/>
            </p:nvSpPr>
            <p:spPr bwMode="auto">
              <a:xfrm>
                <a:off x="4784387" y="-987909"/>
                <a:ext cx="144542" cy="5048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  <p:grpSp>
          <p:nvGrpSpPr>
            <p:cNvPr id="15562" name="Group 29"/>
            <p:cNvGrpSpPr>
              <a:grpSpLocks/>
            </p:cNvGrpSpPr>
            <p:nvPr/>
          </p:nvGrpSpPr>
          <p:grpSpPr bwMode="auto">
            <a:xfrm>
              <a:off x="550872" y="2483635"/>
              <a:ext cx="3669994" cy="3220871"/>
              <a:chOff x="-1393985" y="-6267283"/>
              <a:chExt cx="3669994" cy="3220871"/>
            </a:xfrm>
          </p:grpSpPr>
          <p:sp>
            <p:nvSpPr>
              <p:cNvPr id="15563" name="Text Box 22"/>
              <p:cNvSpPr txBox="1">
                <a:spLocks noChangeArrowheads="1"/>
              </p:cNvSpPr>
              <p:nvPr/>
            </p:nvSpPr>
            <p:spPr bwMode="auto">
              <a:xfrm>
                <a:off x="729784" y="-6247656"/>
                <a:ext cx="1546225" cy="339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Bunched Beam</a:t>
                </a:r>
              </a:p>
            </p:txBody>
          </p:sp>
          <p:grpSp>
            <p:nvGrpSpPr>
              <p:cNvPr id="15564" name="Group 24"/>
              <p:cNvGrpSpPr>
                <a:grpSpLocks/>
              </p:cNvGrpSpPr>
              <p:nvPr/>
            </p:nvGrpSpPr>
            <p:grpSpPr bwMode="auto">
              <a:xfrm>
                <a:off x="-1393985" y="-4984750"/>
                <a:ext cx="2840038" cy="1938338"/>
                <a:chOff x="346" y="2227"/>
                <a:chExt cx="1790" cy="1221"/>
              </a:xfrm>
            </p:grpSpPr>
            <p:sp>
              <p:nvSpPr>
                <p:cNvPr id="15567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43" y="2227"/>
                  <a:ext cx="292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755" tIns="47880" rIns="95755" bIns="47880">
                  <a:spAutoFit/>
                </a:bodyPr>
                <a:lstStyle>
                  <a:lvl1pPr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/>
                    <a:t>AC</a:t>
                  </a:r>
                </a:p>
              </p:txBody>
            </p:sp>
            <p:sp>
              <p:nvSpPr>
                <p:cNvPr id="1556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961" y="3043"/>
                  <a:ext cx="1175" cy="4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755" tIns="47880" rIns="95755" bIns="47880">
                  <a:spAutoFit/>
                </a:bodyPr>
                <a:lstStyle>
                  <a:lvl1pPr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>
                      <a:sym typeface="Symbol" panose="05050102010706020507" pitchFamily="18" charset="2"/>
                    </a:rPr>
                    <a:t></a:t>
                  </a:r>
                  <a:r>
                    <a:rPr lang="en-US" altLang="en-US" sz="2200" baseline="-25000">
                      <a:sym typeface="Symbol" panose="05050102010706020507" pitchFamily="18" charset="2"/>
                    </a:rPr>
                    <a:t>rf</a:t>
                  </a:r>
                  <a:r>
                    <a:rPr lang="en-US" altLang="en-US" sz="1200">
                      <a:sym typeface="Symbol" panose="05050102010706020507" pitchFamily="18" charset="2"/>
                    </a:rPr>
                    <a:t>= h</a:t>
                  </a:r>
                  <a:r>
                    <a:rPr lang="en-US" altLang="en-US" sz="2400">
                      <a:sym typeface="Symbol" panose="05050102010706020507" pitchFamily="18" charset="2"/>
                    </a:rPr>
                    <a:t></a:t>
                  </a:r>
                  <a:r>
                    <a:rPr lang="en-US" altLang="en-US" sz="2200" baseline="-25000">
                      <a:sym typeface="Symbol" panose="05050102010706020507" pitchFamily="18" charset="2"/>
                    </a:rPr>
                    <a:t>rev</a:t>
                  </a:r>
                  <a:r>
                    <a:rPr lang="en-US" altLang="en-US" sz="1200">
                      <a:sym typeface="Symbol" panose="05050102010706020507" pitchFamily="18" charset="2"/>
                    </a:rPr>
                    <a:t> </a:t>
                  </a:r>
                </a:p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200">
                      <a:latin typeface="Arial" panose="020B0604020202020204" pitchFamily="34" charset="0"/>
                      <a:sym typeface="Symbol" panose="05050102010706020507" pitchFamily="18" charset="2"/>
                    </a:rPr>
                    <a:t> </a:t>
                  </a:r>
                  <a:r>
                    <a:rPr lang="en-US" altLang="en-US" sz="1200" b="1" i="1">
                      <a:latin typeface="Arial" panose="020B0604020202020204" pitchFamily="34" charset="0"/>
                      <a:sym typeface="Symbol" panose="05050102010706020507" pitchFamily="18" charset="2"/>
                    </a:rPr>
                    <a:t>harmonic number</a:t>
                  </a:r>
                  <a:r>
                    <a:rPr lang="en-US" altLang="en-US" sz="1200">
                      <a:latin typeface="Arial" panose="020B0604020202020204" pitchFamily="34" charset="0"/>
                      <a:sym typeface="Symbol" panose="05050102010706020507" pitchFamily="18" charset="2"/>
                    </a:rPr>
                    <a:t>  h=1</a:t>
                  </a:r>
                </a:p>
              </p:txBody>
            </p:sp>
            <p:grpSp>
              <p:nvGrpSpPr>
                <p:cNvPr id="15569" name="Group 27"/>
                <p:cNvGrpSpPr>
                  <a:grpSpLocks/>
                </p:cNvGrpSpPr>
                <p:nvPr/>
              </p:nvGrpSpPr>
              <p:grpSpPr bwMode="auto">
                <a:xfrm>
                  <a:off x="429" y="2636"/>
                  <a:ext cx="1233" cy="699"/>
                  <a:chOff x="590" y="2341"/>
                  <a:chExt cx="1233" cy="1021"/>
                </a:xfrm>
              </p:grpSpPr>
              <p:sp>
                <p:nvSpPr>
                  <p:cNvPr id="15571" name="Freeform 28"/>
                  <p:cNvSpPr>
                    <a:spLocks/>
                  </p:cNvSpPr>
                  <p:nvPr/>
                </p:nvSpPr>
                <p:spPr bwMode="auto">
                  <a:xfrm flipH="1" flipV="1">
                    <a:off x="867" y="2495"/>
                    <a:ext cx="793" cy="694"/>
                  </a:xfrm>
                  <a:custGeom>
                    <a:avLst/>
                    <a:gdLst>
                      <a:gd name="T0" fmla="*/ 0 w 499"/>
                      <a:gd name="T1" fmla="*/ 3410 h 371"/>
                      <a:gd name="T2" fmla="*/ 850 w 499"/>
                      <a:gd name="T3" fmla="*/ 496 h 371"/>
                      <a:gd name="T4" fmla="*/ 1942 w 499"/>
                      <a:gd name="T5" fmla="*/ 6321 h 371"/>
                      <a:gd name="T6" fmla="*/ 2670 w 499"/>
                      <a:gd name="T7" fmla="*/ 3410 h 3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99"/>
                      <a:gd name="T13" fmla="*/ 0 h 371"/>
                      <a:gd name="T14" fmla="*/ 499 w 499"/>
                      <a:gd name="T15" fmla="*/ 371 h 3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99" h="371">
                        <a:moveTo>
                          <a:pt x="0" y="186"/>
                        </a:moveTo>
                        <a:cubicBezTo>
                          <a:pt x="49" y="93"/>
                          <a:pt x="98" y="0"/>
                          <a:pt x="159" y="27"/>
                        </a:cubicBezTo>
                        <a:cubicBezTo>
                          <a:pt x="220" y="54"/>
                          <a:pt x="306" y="319"/>
                          <a:pt x="363" y="345"/>
                        </a:cubicBezTo>
                        <a:cubicBezTo>
                          <a:pt x="420" y="371"/>
                          <a:pt x="476" y="212"/>
                          <a:pt x="499" y="18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2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861" y="2341"/>
                    <a:ext cx="0" cy="1021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3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861" y="2840"/>
                    <a:ext cx="8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74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0" y="2500"/>
                    <a:ext cx="298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b="1">
                        <a:latin typeface="Arial" panose="020B0604020202020204" pitchFamily="34" charset="0"/>
                      </a:rPr>
                      <a:t>Vrf</a:t>
                    </a:r>
                  </a:p>
                </p:txBody>
              </p:sp>
              <p:sp>
                <p:nvSpPr>
                  <p:cNvPr id="15575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60" y="2730"/>
                    <a:ext cx="163" cy="3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b="1">
                        <a:latin typeface="Arial" panose="020B0604020202020204" pitchFamily="34" charset="0"/>
                      </a:rPr>
                      <a:t>t</a:t>
                    </a:r>
                  </a:p>
                </p:txBody>
              </p:sp>
            </p:grpSp>
            <p:sp>
              <p:nvSpPr>
                <p:cNvPr id="1557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46" y="2383"/>
                  <a:ext cx="720" cy="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755" tIns="47880" rIns="95755" bIns="47880">
                  <a:spAutoFit/>
                </a:bodyPr>
                <a:lstStyle>
                  <a:lvl1pPr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olidFill>
                        <a:srgbClr val="3333FF"/>
                      </a:solidFill>
                    </a:rPr>
                    <a:t>Sinusoidal</a:t>
                  </a:r>
                </a:p>
              </p:txBody>
            </p:sp>
          </p:grpSp>
          <p:sp>
            <p:nvSpPr>
              <p:cNvPr id="15565" name="Freeform 88"/>
              <p:cNvSpPr>
                <a:spLocks/>
              </p:cNvSpPr>
              <p:nvPr/>
            </p:nvSpPr>
            <p:spPr bwMode="auto">
              <a:xfrm>
                <a:off x="-56550" y="-5350562"/>
                <a:ext cx="285750" cy="336550"/>
              </a:xfrm>
              <a:custGeom>
                <a:avLst/>
                <a:gdLst>
                  <a:gd name="T0" fmla="*/ 0 w 340"/>
                  <a:gd name="T1" fmla="*/ 2147483647 h 371"/>
                  <a:gd name="T2" fmla="*/ 2147483647 w 340"/>
                  <a:gd name="T3" fmla="*/ 2147483647 h 371"/>
                  <a:gd name="T4" fmla="*/ 2147483647 w 340"/>
                  <a:gd name="T5" fmla="*/ 2147483647 h 371"/>
                  <a:gd name="T6" fmla="*/ 2147483647 w 340"/>
                  <a:gd name="T7" fmla="*/ 2147483647 h 3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0"/>
                  <a:gd name="T13" fmla="*/ 0 h 371"/>
                  <a:gd name="T14" fmla="*/ 340 w 340"/>
                  <a:gd name="T15" fmla="*/ 371 h 3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0" h="371">
                    <a:moveTo>
                      <a:pt x="0" y="185"/>
                    </a:moveTo>
                    <a:cubicBezTo>
                      <a:pt x="35" y="278"/>
                      <a:pt x="71" y="371"/>
                      <a:pt x="113" y="344"/>
                    </a:cubicBezTo>
                    <a:cubicBezTo>
                      <a:pt x="155" y="317"/>
                      <a:pt x="212" y="52"/>
                      <a:pt x="250" y="26"/>
                    </a:cubicBezTo>
                    <a:cubicBezTo>
                      <a:pt x="288" y="0"/>
                      <a:pt x="314" y="92"/>
                      <a:pt x="340" y="185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6" name="Rectangle 46"/>
              <p:cNvSpPr>
                <a:spLocks noChangeArrowheads="1"/>
              </p:cNvSpPr>
              <p:nvPr/>
            </p:nvSpPr>
            <p:spPr bwMode="auto">
              <a:xfrm>
                <a:off x="-49471" y="-6267283"/>
                <a:ext cx="215577" cy="1684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</p:grpSp>
      <p:grpSp>
        <p:nvGrpSpPr>
          <p:cNvPr id="1045" name="Group 1044"/>
          <p:cNvGrpSpPr>
            <a:grpSpLocks/>
          </p:cNvGrpSpPr>
          <p:nvPr/>
        </p:nvGrpSpPr>
        <p:grpSpPr bwMode="auto">
          <a:xfrm>
            <a:off x="192088" y="1402711"/>
            <a:ext cx="8951912" cy="5167312"/>
            <a:chOff x="-14307445" y="-3125888"/>
            <a:chExt cx="8952549" cy="5166084"/>
          </a:xfrm>
        </p:grpSpPr>
        <p:grpSp>
          <p:nvGrpSpPr>
            <p:cNvPr id="15515" name="Group 1028"/>
            <p:cNvGrpSpPr>
              <a:grpSpLocks/>
            </p:cNvGrpSpPr>
            <p:nvPr/>
          </p:nvGrpSpPr>
          <p:grpSpPr bwMode="auto">
            <a:xfrm>
              <a:off x="-14307445" y="-676704"/>
              <a:ext cx="3092185" cy="1885495"/>
              <a:chOff x="-6286741" y="4327526"/>
              <a:chExt cx="3092185" cy="1885495"/>
            </a:xfrm>
          </p:grpSpPr>
          <p:sp>
            <p:nvSpPr>
              <p:cNvPr id="15548" name="Rectangle 246"/>
              <p:cNvSpPr>
                <a:spLocks noChangeArrowheads="1"/>
              </p:cNvSpPr>
              <p:nvPr/>
            </p:nvSpPr>
            <p:spPr bwMode="auto">
              <a:xfrm>
                <a:off x="-6286741" y="4327526"/>
                <a:ext cx="3060700" cy="188549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  <p:grpSp>
            <p:nvGrpSpPr>
              <p:cNvPr id="15549" name="Group 89"/>
              <p:cNvGrpSpPr>
                <a:grpSpLocks/>
              </p:cNvGrpSpPr>
              <p:nvPr/>
            </p:nvGrpSpPr>
            <p:grpSpPr bwMode="auto">
              <a:xfrm>
                <a:off x="-6080999" y="4348974"/>
                <a:ext cx="2232025" cy="1601778"/>
                <a:chOff x="-1609" y="2215"/>
                <a:chExt cx="1406" cy="1010"/>
              </a:xfrm>
            </p:grpSpPr>
            <p:sp>
              <p:nvSpPr>
                <p:cNvPr id="15551" name="Rectangle 90"/>
                <p:cNvSpPr>
                  <a:spLocks noChangeArrowheads="1"/>
                </p:cNvSpPr>
                <p:nvPr/>
              </p:nvSpPr>
              <p:spPr bwMode="auto">
                <a:xfrm>
                  <a:off x="-1609" y="2228"/>
                  <a:ext cx="1406" cy="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altLang="en-US" sz="1600"/>
                </a:p>
              </p:txBody>
            </p:sp>
            <p:grpSp>
              <p:nvGrpSpPr>
                <p:cNvPr id="15552" name="Group 91"/>
                <p:cNvGrpSpPr>
                  <a:grpSpLocks/>
                </p:cNvGrpSpPr>
                <p:nvPr/>
              </p:nvGrpSpPr>
              <p:grpSpPr bwMode="auto">
                <a:xfrm>
                  <a:off x="-1543" y="2215"/>
                  <a:ext cx="1339" cy="937"/>
                  <a:chOff x="-1543" y="2215"/>
                  <a:chExt cx="1339" cy="937"/>
                </a:xfrm>
              </p:grpSpPr>
              <p:sp>
                <p:nvSpPr>
                  <p:cNvPr id="15553" name="Freeform 92"/>
                  <p:cNvSpPr>
                    <a:spLocks/>
                  </p:cNvSpPr>
                  <p:nvPr/>
                </p:nvSpPr>
                <p:spPr bwMode="auto">
                  <a:xfrm flipH="1" flipV="1">
                    <a:off x="-1161" y="2582"/>
                    <a:ext cx="349" cy="440"/>
                  </a:xfrm>
                  <a:custGeom>
                    <a:avLst/>
                    <a:gdLst>
                      <a:gd name="T0" fmla="*/ 0 w 499"/>
                      <a:gd name="T1" fmla="*/ 676 h 371"/>
                      <a:gd name="T2" fmla="*/ 38 w 499"/>
                      <a:gd name="T3" fmla="*/ 98 h 371"/>
                      <a:gd name="T4" fmla="*/ 87 w 499"/>
                      <a:gd name="T5" fmla="*/ 1255 h 371"/>
                      <a:gd name="T6" fmla="*/ 120 w 499"/>
                      <a:gd name="T7" fmla="*/ 676 h 3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99"/>
                      <a:gd name="T13" fmla="*/ 0 h 371"/>
                      <a:gd name="T14" fmla="*/ 499 w 499"/>
                      <a:gd name="T15" fmla="*/ 371 h 3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99" h="371">
                        <a:moveTo>
                          <a:pt x="0" y="186"/>
                        </a:moveTo>
                        <a:cubicBezTo>
                          <a:pt x="49" y="93"/>
                          <a:pt x="98" y="0"/>
                          <a:pt x="159" y="27"/>
                        </a:cubicBezTo>
                        <a:cubicBezTo>
                          <a:pt x="220" y="54"/>
                          <a:pt x="306" y="319"/>
                          <a:pt x="363" y="345"/>
                        </a:cubicBezTo>
                        <a:cubicBezTo>
                          <a:pt x="420" y="371"/>
                          <a:pt x="476" y="212"/>
                          <a:pt x="499" y="18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5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-1166" y="2460"/>
                    <a:ext cx="0" cy="692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5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-1166" y="2798"/>
                    <a:ext cx="862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56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439" y="2569"/>
                    <a:ext cx="296" cy="19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400" b="1">
                        <a:latin typeface="Arial" panose="020B0604020202020204" pitchFamily="34" charset="0"/>
                      </a:rPr>
                      <a:t>Vrf</a:t>
                    </a:r>
                  </a:p>
                </p:txBody>
              </p:sp>
              <p:sp>
                <p:nvSpPr>
                  <p:cNvPr id="15557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67" y="2726"/>
                    <a:ext cx="163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90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 b="1">
                        <a:latin typeface="Arial" panose="020B0604020202020204" pitchFamily="34" charset="0"/>
                      </a:rPr>
                      <a:t>t</a:t>
                    </a:r>
                  </a:p>
                </p:txBody>
              </p:sp>
              <p:sp>
                <p:nvSpPr>
                  <p:cNvPr id="15558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1543" y="2296"/>
                    <a:ext cx="720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solidFill>
                          <a:srgbClr val="3333FF"/>
                        </a:solidFill>
                      </a:rPr>
                      <a:t>Sinusoidal</a:t>
                    </a:r>
                  </a:p>
                </p:txBody>
              </p:sp>
              <p:sp>
                <p:nvSpPr>
                  <p:cNvPr id="15559" name="Freeform 98"/>
                  <p:cNvSpPr>
                    <a:spLocks/>
                  </p:cNvSpPr>
                  <p:nvPr/>
                </p:nvSpPr>
                <p:spPr bwMode="auto">
                  <a:xfrm flipH="1" flipV="1">
                    <a:off x="-812" y="2581"/>
                    <a:ext cx="349" cy="439"/>
                  </a:xfrm>
                  <a:custGeom>
                    <a:avLst/>
                    <a:gdLst>
                      <a:gd name="T0" fmla="*/ 0 w 499"/>
                      <a:gd name="T1" fmla="*/ 672 h 371"/>
                      <a:gd name="T2" fmla="*/ 38 w 499"/>
                      <a:gd name="T3" fmla="*/ 98 h 371"/>
                      <a:gd name="T4" fmla="*/ 87 w 499"/>
                      <a:gd name="T5" fmla="*/ 1244 h 371"/>
                      <a:gd name="T6" fmla="*/ 120 w 499"/>
                      <a:gd name="T7" fmla="*/ 672 h 37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99"/>
                      <a:gd name="T13" fmla="*/ 0 h 371"/>
                      <a:gd name="T14" fmla="*/ 499 w 499"/>
                      <a:gd name="T15" fmla="*/ 371 h 37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99" h="371">
                        <a:moveTo>
                          <a:pt x="0" y="186"/>
                        </a:moveTo>
                        <a:cubicBezTo>
                          <a:pt x="49" y="93"/>
                          <a:pt x="98" y="0"/>
                          <a:pt x="159" y="27"/>
                        </a:cubicBezTo>
                        <a:cubicBezTo>
                          <a:pt x="220" y="54"/>
                          <a:pt x="306" y="319"/>
                          <a:pt x="363" y="345"/>
                        </a:cubicBezTo>
                        <a:cubicBezTo>
                          <a:pt x="420" y="371"/>
                          <a:pt x="476" y="212"/>
                          <a:pt x="499" y="186"/>
                        </a:cubicBezTo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60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770" y="2215"/>
                    <a:ext cx="419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/>
                      <a:t>AC</a:t>
                    </a:r>
                  </a:p>
                </p:txBody>
              </p:sp>
            </p:grpSp>
          </p:grpSp>
          <p:sp>
            <p:nvSpPr>
              <p:cNvPr id="15550" name="Text Box 100"/>
              <p:cNvSpPr txBox="1">
                <a:spLocks noChangeArrowheads="1"/>
              </p:cNvSpPr>
              <p:nvPr/>
            </p:nvSpPr>
            <p:spPr bwMode="auto">
              <a:xfrm>
                <a:off x="-5015418" y="5508790"/>
                <a:ext cx="1820862" cy="64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5755" tIns="47880" rIns="95755" bIns="47880">
                <a:spAutoFit/>
              </a:bodyPr>
              <a:lstStyle>
                <a:lvl1pPr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>
                    <a:sym typeface="Symbol" panose="05050102010706020507" pitchFamily="18" charset="2"/>
                  </a:rPr>
                  <a:t></a:t>
                </a:r>
                <a:r>
                  <a:rPr lang="en-US" altLang="en-US" sz="2200" baseline="-25000">
                    <a:sym typeface="Symbol" panose="05050102010706020507" pitchFamily="18" charset="2"/>
                  </a:rPr>
                  <a:t>rf</a:t>
                </a:r>
                <a:r>
                  <a:rPr lang="en-US" altLang="en-US" sz="1200">
                    <a:sym typeface="Symbol" panose="05050102010706020507" pitchFamily="18" charset="2"/>
                  </a:rPr>
                  <a:t>= h</a:t>
                </a:r>
                <a:r>
                  <a:rPr lang="en-US" altLang="en-US" sz="2400">
                    <a:sym typeface="Symbol" panose="05050102010706020507" pitchFamily="18" charset="2"/>
                  </a:rPr>
                  <a:t></a:t>
                </a:r>
                <a:r>
                  <a:rPr lang="en-US" altLang="en-US" sz="2200" baseline="-25000">
                    <a:sym typeface="Symbol" panose="05050102010706020507" pitchFamily="18" charset="2"/>
                  </a:rPr>
                  <a:t>rev</a:t>
                </a:r>
                <a:r>
                  <a:rPr lang="en-US" altLang="en-US" sz="1200">
                    <a:sym typeface="Symbol" panose="05050102010706020507" pitchFamily="18" charset="2"/>
                  </a:rPr>
                  <a:t> 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200" b="1" i="1">
                    <a:latin typeface="Arial" panose="020B0604020202020204" pitchFamily="34" charset="0"/>
                    <a:sym typeface="Symbol" panose="05050102010706020507" pitchFamily="18" charset="2"/>
                  </a:rPr>
                  <a:t>harmonic number</a:t>
                </a:r>
                <a:r>
                  <a:rPr lang="en-US" altLang="en-US" sz="1200">
                    <a:latin typeface="Arial" panose="020B0604020202020204" pitchFamily="34" charset="0"/>
                    <a:sym typeface="Symbol" panose="05050102010706020507" pitchFamily="18" charset="2"/>
                  </a:rPr>
                  <a:t>  h=2</a:t>
                </a:r>
              </a:p>
            </p:txBody>
          </p:sp>
        </p:grpSp>
        <p:grpSp>
          <p:nvGrpSpPr>
            <p:cNvPr id="15516" name="Group 1030"/>
            <p:cNvGrpSpPr>
              <a:grpSpLocks/>
            </p:cNvGrpSpPr>
            <p:nvPr/>
          </p:nvGrpSpPr>
          <p:grpSpPr bwMode="auto">
            <a:xfrm>
              <a:off x="-9857385" y="-2775061"/>
              <a:ext cx="2803114" cy="504825"/>
              <a:chOff x="-5774289" y="1998290"/>
              <a:chExt cx="2803114" cy="504825"/>
            </a:xfrm>
          </p:grpSpPr>
          <p:sp>
            <p:nvSpPr>
              <p:cNvPr id="15543" name="Rectangle 1029"/>
              <p:cNvSpPr>
                <a:spLocks noChangeArrowheads="1"/>
              </p:cNvSpPr>
              <p:nvPr/>
            </p:nvSpPr>
            <p:spPr bwMode="auto">
              <a:xfrm>
                <a:off x="-5618285" y="2026446"/>
                <a:ext cx="2647110" cy="445614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defTabSz="957263" eaLnBrk="0" hangingPunct="0"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defTabSz="9572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15544" name="Group 3"/>
              <p:cNvGrpSpPr>
                <a:grpSpLocks/>
              </p:cNvGrpSpPr>
              <p:nvPr/>
            </p:nvGrpSpPr>
            <p:grpSpPr bwMode="auto">
              <a:xfrm>
                <a:off x="-5441371" y="2157051"/>
                <a:ext cx="2247098" cy="181235"/>
                <a:chOff x="5187255" y="1088242"/>
                <a:chExt cx="2247098" cy="181235"/>
              </a:xfrm>
            </p:grpSpPr>
            <p:sp>
              <p:nvSpPr>
                <p:cNvPr id="15546" name="Oval 2"/>
                <p:cNvSpPr>
                  <a:spLocks noChangeArrowheads="1"/>
                </p:cNvSpPr>
                <p:nvPr/>
              </p:nvSpPr>
              <p:spPr bwMode="auto">
                <a:xfrm>
                  <a:off x="5187255" y="1093313"/>
                  <a:ext cx="938673" cy="176164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15547" name="Oval 219"/>
                <p:cNvSpPr>
                  <a:spLocks noChangeArrowheads="1"/>
                </p:cNvSpPr>
                <p:nvPr/>
              </p:nvSpPr>
              <p:spPr bwMode="auto">
                <a:xfrm>
                  <a:off x="6495680" y="1088242"/>
                  <a:ext cx="938673" cy="176164"/>
                </a:xfrm>
                <a:prstGeom prst="ellipse">
                  <a:avLst/>
                </a:prstGeom>
                <a:solidFill>
                  <a:srgbClr val="C00000"/>
                </a:solidFill>
                <a:ln w="9525" algn="ctr">
                  <a:solidFill>
                    <a:srgbClr val="990033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15545" name="Oval 10"/>
              <p:cNvSpPr>
                <a:spLocks noChangeArrowheads="1"/>
              </p:cNvSpPr>
              <p:nvPr/>
            </p:nvSpPr>
            <p:spPr bwMode="auto">
              <a:xfrm>
                <a:off x="-5774289" y="1998290"/>
                <a:ext cx="144542" cy="5048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  <p:sp>
          <p:nvSpPr>
            <p:cNvPr id="15517" name="Rectangle 46"/>
            <p:cNvSpPr>
              <a:spLocks noChangeArrowheads="1"/>
            </p:cNvSpPr>
            <p:nvPr/>
          </p:nvSpPr>
          <p:spPr bwMode="auto">
            <a:xfrm>
              <a:off x="-12634909" y="-3125888"/>
              <a:ext cx="215577" cy="1684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lnSpc>
                  <a:spcPct val="115000"/>
                </a:lnSpc>
                <a:spcBef>
                  <a:spcPct val="20000"/>
                </a:spcBef>
                <a:buChar char="–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Wingdings" panose="05000000000000000000" pitchFamily="2" charset="2"/>
                <a:buChar char="Ø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lnSpc>
                  <a:spcPct val="115000"/>
                </a:lnSpc>
                <a:spcBef>
                  <a:spcPct val="20000"/>
                </a:spcBef>
                <a:buFont typeface="Times New Roman" panose="02020603050405020304" pitchFamily="18" charset="0"/>
                <a:buChar char="►"/>
                <a:defRPr sz="15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lnSpc>
                  <a:spcPct val="115000"/>
                </a:lnSpc>
                <a:spcBef>
                  <a:spcPct val="20000"/>
                </a:spcBef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lnSpc>
                  <a:spcPct val="115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15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600"/>
            </a:p>
          </p:txBody>
        </p:sp>
        <p:grpSp>
          <p:nvGrpSpPr>
            <p:cNvPr id="15518" name="Group 1032"/>
            <p:cNvGrpSpPr>
              <a:grpSpLocks/>
            </p:cNvGrpSpPr>
            <p:nvPr/>
          </p:nvGrpSpPr>
          <p:grpSpPr bwMode="auto">
            <a:xfrm>
              <a:off x="-11568013" y="-858003"/>
              <a:ext cx="6213117" cy="2584451"/>
              <a:chOff x="9066229" y="2027220"/>
              <a:chExt cx="6213117" cy="2584451"/>
            </a:xfrm>
          </p:grpSpPr>
          <p:grpSp>
            <p:nvGrpSpPr>
              <p:cNvPr id="15523" name="Group 249"/>
              <p:cNvGrpSpPr>
                <a:grpSpLocks/>
              </p:cNvGrpSpPr>
              <p:nvPr/>
            </p:nvGrpSpPr>
            <p:grpSpPr bwMode="auto">
              <a:xfrm>
                <a:off x="9066229" y="2027220"/>
                <a:ext cx="6167438" cy="2584451"/>
                <a:chOff x="-2511" y="4815"/>
                <a:chExt cx="3885" cy="1628"/>
              </a:xfrm>
            </p:grpSpPr>
            <p:grpSp>
              <p:nvGrpSpPr>
                <p:cNvPr id="15525" name="Group 187"/>
                <p:cNvGrpSpPr>
                  <a:grpSpLocks/>
                </p:cNvGrpSpPr>
                <p:nvPr/>
              </p:nvGrpSpPr>
              <p:grpSpPr bwMode="auto">
                <a:xfrm>
                  <a:off x="-2511" y="4815"/>
                  <a:ext cx="3885" cy="1628"/>
                  <a:chOff x="1753" y="4884"/>
                  <a:chExt cx="3883" cy="1627"/>
                </a:xfrm>
              </p:grpSpPr>
              <p:grpSp>
                <p:nvGrpSpPr>
                  <p:cNvPr id="15527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1753" y="4884"/>
                    <a:ext cx="3883" cy="1627"/>
                    <a:chOff x="2157" y="5245"/>
                    <a:chExt cx="3723" cy="1487"/>
                  </a:xfrm>
                </p:grpSpPr>
                <p:sp>
                  <p:nvSpPr>
                    <p:cNvPr id="15530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7" y="5358"/>
                      <a:ext cx="1788" cy="8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Char char="–"/>
                        <a:defRPr sz="150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Times New Roman" panose="02020603050405020304" pitchFamily="18" charset="0"/>
                        <a:buChar char="►"/>
                        <a:defRPr sz="150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600"/>
                    </a:p>
                  </p:txBody>
                </p:sp>
                <p:grpSp>
                  <p:nvGrpSpPr>
                    <p:cNvPr id="15531" name="Group 1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026" y="5245"/>
                      <a:ext cx="1854" cy="1487"/>
                      <a:chOff x="-2548" y="0"/>
                      <a:chExt cx="2067" cy="1487"/>
                    </a:xfrm>
                  </p:grpSpPr>
                  <p:grpSp>
                    <p:nvGrpSpPr>
                      <p:cNvPr id="15532" name="Group 1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548" y="0"/>
                        <a:ext cx="2067" cy="1487"/>
                        <a:chOff x="-2548" y="0"/>
                        <a:chExt cx="2067" cy="1487"/>
                      </a:xfrm>
                    </p:grpSpPr>
                    <p:sp>
                      <p:nvSpPr>
                        <p:cNvPr id="15535" name="Rectangle 1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548" y="0"/>
                          <a:ext cx="2067" cy="148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600"/>
                        </a:p>
                      </p:txBody>
                    </p:sp>
                    <p:sp>
                      <p:nvSpPr>
                        <p:cNvPr id="15536" name="Oval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406" y="421"/>
                          <a:ext cx="852" cy="399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600"/>
                        </a:p>
                      </p:txBody>
                    </p:sp>
                    <p:sp>
                      <p:nvSpPr>
                        <p:cNvPr id="15537" name="Oval 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284" y="512"/>
                          <a:ext cx="608" cy="236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600"/>
                        </a:p>
                      </p:txBody>
                    </p:sp>
                    <p:sp>
                      <p:nvSpPr>
                        <p:cNvPr id="15538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-2401" y="217"/>
                          <a:ext cx="852" cy="825"/>
                        </a:xfrm>
                        <a:custGeom>
                          <a:avLst/>
                          <a:gdLst>
                            <a:gd name="T0" fmla="*/ 0 w 1724"/>
                            <a:gd name="T1" fmla="*/ 1608 h 634"/>
                            <a:gd name="T2" fmla="*/ 27 w 1724"/>
                            <a:gd name="T3" fmla="*/ 2989 h 634"/>
                            <a:gd name="T4" fmla="*/ 72 w 1724"/>
                            <a:gd name="T5" fmla="*/ 229 h 634"/>
                            <a:gd name="T6" fmla="*/ 103 w 1724"/>
                            <a:gd name="T7" fmla="*/ 1608 h 634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24"/>
                            <a:gd name="T13" fmla="*/ 0 h 634"/>
                            <a:gd name="T14" fmla="*/ 1724 w 1724"/>
                            <a:gd name="T15" fmla="*/ 634 h 634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24" h="634">
                              <a:moveTo>
                                <a:pt x="0" y="317"/>
                              </a:moveTo>
                              <a:cubicBezTo>
                                <a:pt x="127" y="475"/>
                                <a:pt x="254" y="634"/>
                                <a:pt x="454" y="589"/>
                              </a:cubicBezTo>
                              <a:cubicBezTo>
                                <a:pt x="654" y="544"/>
                                <a:pt x="990" y="90"/>
                                <a:pt x="1202" y="45"/>
                              </a:cubicBezTo>
                              <a:cubicBezTo>
                                <a:pt x="1414" y="0"/>
                                <a:pt x="1569" y="158"/>
                                <a:pt x="1724" y="317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539" name="Oval 1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554" y="427"/>
                          <a:ext cx="852" cy="399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 wrap="none" anchor="ctr"/>
                        <a:lstStyle>
                          <a:lvl1pPr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600"/>
                        </a:p>
                      </p:txBody>
                    </p:sp>
                    <p:sp>
                      <p:nvSpPr>
                        <p:cNvPr id="15540" name="Oval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1432" y="518"/>
                          <a:ext cx="608" cy="236"/>
                        </a:xfrm>
                        <a:prstGeom prst="ellipse">
                          <a:avLst/>
                        </a:prstGeom>
                        <a:solidFill>
                          <a:srgbClr val="CC000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en-US" altLang="en-US" sz="1600"/>
                        </a:p>
                      </p:txBody>
                    </p:sp>
                    <p:sp>
                      <p:nvSpPr>
                        <p:cNvPr id="15541" name="Freeform 123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-1549" y="219"/>
                          <a:ext cx="852" cy="825"/>
                        </a:xfrm>
                        <a:custGeom>
                          <a:avLst/>
                          <a:gdLst>
                            <a:gd name="T0" fmla="*/ 0 w 1724"/>
                            <a:gd name="T1" fmla="*/ 1608 h 634"/>
                            <a:gd name="T2" fmla="*/ 27 w 1724"/>
                            <a:gd name="T3" fmla="*/ 2989 h 634"/>
                            <a:gd name="T4" fmla="*/ 72 w 1724"/>
                            <a:gd name="T5" fmla="*/ 229 h 634"/>
                            <a:gd name="T6" fmla="*/ 103 w 1724"/>
                            <a:gd name="T7" fmla="*/ 1608 h 634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24"/>
                            <a:gd name="T13" fmla="*/ 0 h 634"/>
                            <a:gd name="T14" fmla="*/ 1724 w 1724"/>
                            <a:gd name="T15" fmla="*/ 634 h 634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24" h="634">
                              <a:moveTo>
                                <a:pt x="0" y="317"/>
                              </a:moveTo>
                              <a:cubicBezTo>
                                <a:pt x="127" y="475"/>
                                <a:pt x="254" y="634"/>
                                <a:pt x="454" y="589"/>
                              </a:cubicBezTo>
                              <a:cubicBezTo>
                                <a:pt x="654" y="544"/>
                                <a:pt x="990" y="90"/>
                                <a:pt x="1202" y="45"/>
                              </a:cubicBezTo>
                              <a:cubicBezTo>
                                <a:pt x="1414" y="0"/>
                                <a:pt x="1569" y="158"/>
                                <a:pt x="1724" y="317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prstDash val="dash"/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5542" name="Text Box 12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-2248" y="0"/>
                          <a:ext cx="844" cy="19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lIns="95755" tIns="47880" rIns="95755" bIns="47880">
                          <a:spAutoFit/>
                        </a:bodyPr>
                        <a:lstStyle>
                          <a:lvl1pPr defTabSz="957263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1pPr>
                          <a:lvl2pPr marL="742950" indent="-285750" defTabSz="957263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–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2pPr>
                          <a:lvl3pPr marL="1143000" indent="-228600" defTabSz="957263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Wingdings" panose="05000000000000000000" pitchFamily="2" charset="2"/>
                            <a:buChar char="Ø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3pPr>
                          <a:lvl4pPr marL="1600200" indent="-228600" defTabSz="957263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Font typeface="Times New Roman" panose="02020603050405020304" pitchFamily="18" charset="0"/>
                            <a:buChar char="►"/>
                            <a:defRPr sz="150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defRPr>
                          </a:lvl4pPr>
                          <a:lvl5pPr marL="2057400" indent="-228600" defTabSz="957263" eaLnBrk="0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5pPr>
                          <a:lvl6pPr marL="2514600" indent="-228600" defTabSz="957263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6pPr>
                          <a:lvl7pPr marL="2971800" indent="-228600" defTabSz="957263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7pPr>
                          <a:lvl8pPr marL="3429000" indent="-228600" defTabSz="957263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8pPr>
                          <a:lvl9pPr marL="3886200" indent="-228600" defTabSz="957263" eaLnBrk="0" fontAlgn="base" hangingPunct="0">
                            <a:lnSpc>
                              <a:spcPct val="115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150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defRPr>
                          </a:lvl9pPr>
                        </a:lstStyle>
                        <a:p>
                          <a:pPr eaLnBrk="1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buFontTx/>
                            <a:buNone/>
                          </a:pPr>
                          <a:r>
                            <a:rPr lang="en-US" altLang="en-US" sz="1600">
                              <a:solidFill>
                                <a:schemeClr val="accent2"/>
                              </a:solidFill>
                            </a:rPr>
                            <a:t>RF Buckets</a:t>
                          </a:r>
                        </a:p>
                      </p:txBody>
                    </p:sp>
                  </p:grpSp>
                  <p:sp>
                    <p:nvSpPr>
                      <p:cNvPr id="15533" name="Text Box 1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2338" y="952"/>
                        <a:ext cx="352" cy="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5755" tIns="47880" rIns="95755" bIns="47880">
                        <a:spAutoFit/>
                      </a:bodyPr>
                      <a:lstStyle>
                        <a:lvl1pPr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1pPr>
                        <a:lvl2pPr marL="742950" indent="-28575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–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2pPr>
                        <a:lvl3pPr marL="11430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3pPr>
                        <a:lvl4pPr marL="16002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Times New Roman" panose="02020603050405020304" pitchFamily="18" charset="0"/>
                          <a:buChar char="►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4pPr>
                        <a:lvl5pPr marL="20574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5pPr>
                        <a:lvl6pPr marL="25146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6pPr>
                        <a:lvl7pPr marL="29718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7pPr>
                        <a:lvl8pPr marL="34290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8pPr>
                        <a:lvl9pPr marL="38862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n-US" sz="1600"/>
                          <a:t>Vrf</a:t>
                        </a:r>
                      </a:p>
                    </p:txBody>
                  </p:sp>
                  <p:sp>
                    <p:nvSpPr>
                      <p:cNvPr id="15534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-2132" y="832"/>
                        <a:ext cx="226" cy="15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5528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826" y="5229"/>
                    <a:ext cx="0" cy="7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29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826" y="5577"/>
                    <a:ext cx="168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526" name="Text Box 24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-652" y="5432"/>
                  <a:ext cx="274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sym typeface="Symbol" panose="05050102010706020507" pitchFamily="18" charset="2"/>
                    </a:rPr>
                    <a:t>E</a:t>
                  </a:r>
                </a:p>
              </p:txBody>
            </p:sp>
          </p:grpSp>
          <p:sp>
            <p:nvSpPr>
              <p:cNvPr id="15524" name="Rectangle 46"/>
              <p:cNvSpPr>
                <a:spLocks noChangeArrowheads="1"/>
              </p:cNvSpPr>
              <p:nvPr/>
            </p:nvSpPr>
            <p:spPr bwMode="auto">
              <a:xfrm>
                <a:off x="14845942" y="2051617"/>
                <a:ext cx="433404" cy="8208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lnSpc>
                    <a:spcPct val="115000"/>
                  </a:lnSpc>
                  <a:spcBef>
                    <a:spcPct val="20000"/>
                  </a:spcBef>
                  <a:buChar char="–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Wingdings" panose="05000000000000000000" pitchFamily="2" charset="2"/>
                  <a:buChar char="Ø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lnSpc>
                    <a:spcPct val="115000"/>
                  </a:lnSpc>
                  <a:spcBef>
                    <a:spcPct val="20000"/>
                  </a:spcBef>
                  <a:buFont typeface="Times New Roman" panose="02020603050405020304" pitchFamily="18" charset="0"/>
                  <a:buChar char="►"/>
                  <a:defRPr sz="1500">
                    <a:solidFill>
                      <a:schemeClr val="accent2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lnSpc>
                    <a:spcPct val="115000"/>
                  </a:lnSpc>
                  <a:spcBef>
                    <a:spcPct val="20000"/>
                  </a:spcBef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lnSpc>
                    <a:spcPct val="115000"/>
                  </a:lnSpc>
                  <a:spcBef>
                    <a:spcPct val="20000"/>
                  </a:spcBef>
                  <a:spcAft>
                    <a:spcPct val="0"/>
                  </a:spcAft>
                  <a:buChar char="»"/>
                  <a:defRPr sz="15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altLang="en-US" sz="1600"/>
              </a:p>
            </p:txBody>
          </p:sp>
        </p:grpSp>
        <p:sp>
          <p:nvSpPr>
            <p:cNvPr id="15519" name="Freeform 1034"/>
            <p:cNvSpPr>
              <a:spLocks/>
            </p:cNvSpPr>
            <p:nvPr/>
          </p:nvSpPr>
          <p:spPr bwMode="auto">
            <a:xfrm>
              <a:off x="-8014273" y="1405486"/>
              <a:ext cx="776258" cy="616960"/>
            </a:xfrm>
            <a:custGeom>
              <a:avLst/>
              <a:gdLst>
                <a:gd name="T0" fmla="*/ 0 w 896471"/>
                <a:gd name="T1" fmla="*/ 605535 h 968201"/>
                <a:gd name="T2" fmla="*/ 372604 w 896471"/>
                <a:gd name="T3" fmla="*/ 8 h 968201"/>
                <a:gd name="T4" fmla="*/ 776258 w 896471"/>
                <a:gd name="T5" fmla="*/ 616960 h 968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471" h="968201">
                  <a:moveTo>
                    <a:pt x="0" y="950271"/>
                  </a:moveTo>
                  <a:cubicBezTo>
                    <a:pt x="140447" y="473648"/>
                    <a:pt x="280894" y="-2975"/>
                    <a:pt x="430306" y="13"/>
                  </a:cubicBezTo>
                  <a:cubicBezTo>
                    <a:pt x="579718" y="3001"/>
                    <a:pt x="738094" y="485601"/>
                    <a:pt x="896471" y="968201"/>
                  </a:cubicBezTo>
                </a:path>
              </a:pathLst>
            </a:custGeom>
            <a:pattFill prst="dkVert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266"/>
            <p:cNvSpPr>
              <a:spLocks/>
            </p:cNvSpPr>
            <p:nvPr/>
          </p:nvSpPr>
          <p:spPr bwMode="auto">
            <a:xfrm>
              <a:off x="-6711725" y="1423236"/>
              <a:ext cx="776258" cy="616960"/>
            </a:xfrm>
            <a:custGeom>
              <a:avLst/>
              <a:gdLst>
                <a:gd name="T0" fmla="*/ 0 w 896471"/>
                <a:gd name="T1" fmla="*/ 605535 h 968201"/>
                <a:gd name="T2" fmla="*/ 372604 w 896471"/>
                <a:gd name="T3" fmla="*/ 8 h 968201"/>
                <a:gd name="T4" fmla="*/ 776258 w 896471"/>
                <a:gd name="T5" fmla="*/ 616960 h 968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471" h="968201">
                  <a:moveTo>
                    <a:pt x="0" y="950271"/>
                  </a:moveTo>
                  <a:cubicBezTo>
                    <a:pt x="140447" y="473648"/>
                    <a:pt x="280894" y="-2975"/>
                    <a:pt x="430306" y="13"/>
                  </a:cubicBezTo>
                  <a:cubicBezTo>
                    <a:pt x="579718" y="3001"/>
                    <a:pt x="738094" y="485601"/>
                    <a:pt x="896471" y="968201"/>
                  </a:cubicBezTo>
                </a:path>
              </a:pathLst>
            </a:custGeom>
            <a:pattFill prst="dkVert">
              <a:fgClr>
                <a:schemeClr val="tx1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521" name="Straight Connector 1036"/>
            <p:cNvCxnSpPr>
              <a:cxnSpLocks noChangeShapeType="1"/>
            </p:cNvCxnSpPr>
            <p:nvPr/>
          </p:nvCxnSpPr>
          <p:spPr bwMode="auto">
            <a:xfrm>
              <a:off x="-8399363" y="2040196"/>
              <a:ext cx="280193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522" name="TextBox 276"/>
            <p:cNvSpPr txBox="1">
              <a:spLocks noChangeArrowheads="1"/>
            </p:cNvSpPr>
            <p:nvPr/>
          </p:nvSpPr>
          <p:spPr bwMode="auto">
            <a:xfrm>
              <a:off x="-9379149" y="1515897"/>
              <a:ext cx="12186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/>
                <a:t>WCM Data</a:t>
              </a:r>
            </a:p>
          </p:txBody>
        </p:sp>
      </p:grpSp>
      <p:sp>
        <p:nvSpPr>
          <p:cNvPr id="1537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2250" y="6504213"/>
            <a:ext cx="122238" cy="237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lnSpc>
                <a:spcPct val="115000"/>
              </a:lnSpc>
              <a:spcBef>
                <a:spcPct val="20000"/>
              </a:spcBef>
              <a:buChar char="–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lnSpc>
                <a:spcPct val="115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lnSpc>
                <a:spcPct val="115000"/>
              </a:lnSpc>
              <a:spcBef>
                <a:spcPct val="20000"/>
              </a:spcBef>
              <a:buFont typeface="Times New Roman" panose="02020603050405020304" pitchFamily="18" charset="0"/>
              <a:buChar char="►"/>
              <a:defRPr sz="15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lnSpc>
                <a:spcPct val="115000"/>
              </a:lnSpc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C9577C79-CECA-4AC4-BCDB-E005E5743698}" type="slidenum">
              <a:rPr lang="en-US" altLang="en-US" sz="1600">
                <a:latin typeface="Times New Roman" panose="02020603050405020304" pitchFamily="18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600" dirty="0">
              <a:latin typeface="Times New Roman" panose="02020603050405020304" pitchFamily="18" charset="0"/>
            </a:endParaRPr>
          </a:p>
        </p:txBody>
      </p:sp>
      <p:grpSp>
        <p:nvGrpSpPr>
          <p:cNvPr id="1043" name="Group 1042"/>
          <p:cNvGrpSpPr>
            <a:grpSpLocks/>
          </p:cNvGrpSpPr>
          <p:nvPr/>
        </p:nvGrpSpPr>
        <p:grpSpPr bwMode="auto">
          <a:xfrm>
            <a:off x="215900" y="1117600"/>
            <a:ext cx="8966200" cy="5624513"/>
            <a:chOff x="230387" y="1153100"/>
            <a:chExt cx="8966100" cy="5624679"/>
          </a:xfrm>
        </p:grpSpPr>
        <p:grpSp>
          <p:nvGrpSpPr>
            <p:cNvPr id="15468" name="Group 1040"/>
            <p:cNvGrpSpPr>
              <a:grpSpLocks/>
            </p:cNvGrpSpPr>
            <p:nvPr/>
          </p:nvGrpSpPr>
          <p:grpSpPr bwMode="auto">
            <a:xfrm>
              <a:off x="230387" y="1731542"/>
              <a:ext cx="8966100" cy="5046237"/>
              <a:chOff x="230387" y="1731542"/>
              <a:chExt cx="8966100" cy="5046237"/>
            </a:xfrm>
          </p:grpSpPr>
          <p:grpSp>
            <p:nvGrpSpPr>
              <p:cNvPr id="15470" name="Group 1049"/>
              <p:cNvGrpSpPr>
                <a:grpSpLocks/>
              </p:cNvGrpSpPr>
              <p:nvPr/>
            </p:nvGrpSpPr>
            <p:grpSpPr bwMode="auto">
              <a:xfrm>
                <a:off x="230387" y="1731542"/>
                <a:ext cx="8966100" cy="5046237"/>
                <a:chOff x="227581" y="1724851"/>
                <a:chExt cx="8966100" cy="5046237"/>
              </a:xfrm>
            </p:grpSpPr>
            <p:sp>
              <p:nvSpPr>
                <p:cNvPr id="15514" name="Text Box 204"/>
                <p:cNvSpPr txBox="1">
                  <a:spLocks noChangeArrowheads="1"/>
                </p:cNvSpPr>
                <p:nvPr/>
              </p:nvSpPr>
              <p:spPr bwMode="auto">
                <a:xfrm>
                  <a:off x="5533539" y="5021377"/>
                  <a:ext cx="247579" cy="339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5755" tIns="47880" rIns="95755" bIns="47880">
                  <a:spAutoFit/>
                </a:bodyPr>
                <a:lstStyle>
                  <a:lvl1pPr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–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Wingdings" panose="05000000000000000000" pitchFamily="2" charset="2"/>
                    <a:buChar char="Ø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Font typeface="Times New Roman" panose="02020603050405020304" pitchFamily="18" charset="0"/>
                    <a:buChar char="►"/>
                    <a:defRPr sz="1500">
                      <a:solidFill>
                        <a:schemeClr val="accent2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defTabSz="957263" eaLnBrk="0" hangingPunct="0">
                    <a:lnSpc>
                      <a:spcPct val="115000"/>
                    </a:lnSpc>
                    <a:spcBef>
                      <a:spcPct val="20000"/>
                    </a:spcBef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defTabSz="957263" eaLnBrk="0" fontAlgn="base" hangingPunct="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5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600">
                      <a:latin typeface="Arial" panose="020B0604020202020204" pitchFamily="34" charset="0"/>
                    </a:rPr>
                    <a:t>t</a:t>
                  </a:r>
                </a:p>
              </p:txBody>
            </p:sp>
            <p:grpSp>
              <p:nvGrpSpPr>
                <p:cNvPr id="15473" name="Group 1046"/>
                <p:cNvGrpSpPr>
                  <a:grpSpLocks/>
                </p:cNvGrpSpPr>
                <p:nvPr/>
              </p:nvGrpSpPr>
              <p:grpSpPr bwMode="auto">
                <a:xfrm>
                  <a:off x="5553147" y="3425764"/>
                  <a:ext cx="3640534" cy="2619375"/>
                  <a:chOff x="13074723" y="1712244"/>
                  <a:chExt cx="3640534" cy="2619375"/>
                </a:xfrm>
              </p:grpSpPr>
              <p:sp>
                <p:nvSpPr>
                  <p:cNvPr id="15501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13074723" y="1712244"/>
                    <a:ext cx="3384550" cy="261937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sp>
                <p:nvSpPr>
                  <p:cNvPr id="15502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3811323" y="2136107"/>
                    <a:ext cx="1292225" cy="183515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sp>
                <p:nvSpPr>
                  <p:cNvPr id="15503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4251061" y="2432969"/>
                    <a:ext cx="374650" cy="1250950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sp>
                <p:nvSpPr>
                  <p:cNvPr id="15504" name="Freeform 131"/>
                  <p:cNvSpPr>
                    <a:spLocks/>
                  </p:cNvSpPr>
                  <p:nvPr/>
                </p:nvSpPr>
                <p:spPr bwMode="auto">
                  <a:xfrm flipV="1">
                    <a:off x="13811323" y="1967832"/>
                    <a:ext cx="1292225" cy="2191348"/>
                  </a:xfrm>
                  <a:custGeom>
                    <a:avLst/>
                    <a:gdLst>
                      <a:gd name="T0" fmla="*/ 0 w 1724"/>
                      <a:gd name="T1" fmla="*/ 17942094 h 634"/>
                      <a:gd name="T2" fmla="*/ 35978 w 1724"/>
                      <a:gd name="T3" fmla="*/ 33343745 h 634"/>
                      <a:gd name="T4" fmla="*/ 95193 w 1724"/>
                      <a:gd name="T5" fmla="*/ 2536986 h 634"/>
                      <a:gd name="T6" fmla="*/ 135669 w 1724"/>
                      <a:gd name="T7" fmla="*/ 17942094 h 6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24"/>
                      <a:gd name="T13" fmla="*/ 0 h 634"/>
                      <a:gd name="T14" fmla="*/ 1724 w 1724"/>
                      <a:gd name="T15" fmla="*/ 634 h 63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24" h="634">
                        <a:moveTo>
                          <a:pt x="0" y="317"/>
                        </a:moveTo>
                        <a:cubicBezTo>
                          <a:pt x="127" y="475"/>
                          <a:pt x="254" y="634"/>
                          <a:pt x="454" y="589"/>
                        </a:cubicBezTo>
                        <a:cubicBezTo>
                          <a:pt x="654" y="544"/>
                          <a:pt x="990" y="90"/>
                          <a:pt x="1202" y="45"/>
                        </a:cubicBezTo>
                        <a:cubicBezTo>
                          <a:pt x="1414" y="0"/>
                          <a:pt x="1569" y="158"/>
                          <a:pt x="1724" y="31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05" name="Text Box 132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752586" y="3185444"/>
                    <a:ext cx="434975" cy="873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eaVert"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>
                      <a:sym typeface="Symbol" panose="05050102010706020507" pitchFamily="18" charset="2"/>
                    </a:endParaRPr>
                  </a:p>
                </p:txBody>
              </p:sp>
              <p:sp>
                <p:nvSpPr>
                  <p:cNvPr id="15506" name="Text Box 1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760450" y="1717093"/>
                    <a:ext cx="954807" cy="589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solidFill>
                          <a:schemeClr val="accent2"/>
                        </a:solidFill>
                      </a:rPr>
                      <a:t>RF </a:t>
                    </a:r>
                  </a:p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solidFill>
                          <a:schemeClr val="accent2"/>
                        </a:solidFill>
                      </a:rPr>
                      <a:t>Buckets</a:t>
                    </a:r>
                  </a:p>
                </p:txBody>
              </p:sp>
              <p:sp>
                <p:nvSpPr>
                  <p:cNvPr id="15507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15508361" y="2432969"/>
                    <a:ext cx="373063" cy="1249363"/>
                  </a:xfrm>
                  <a:prstGeom prst="ellipse">
                    <a:avLst/>
                  </a:prstGeom>
                  <a:solidFill>
                    <a:srgbClr val="CC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sp>
                <p:nvSpPr>
                  <p:cNvPr id="15508" name="Freeform 135"/>
                  <p:cNvSpPr>
                    <a:spLocks/>
                  </p:cNvSpPr>
                  <p:nvPr/>
                </p:nvSpPr>
                <p:spPr bwMode="auto">
                  <a:xfrm flipV="1">
                    <a:off x="15100373" y="1940844"/>
                    <a:ext cx="1292225" cy="2191348"/>
                  </a:xfrm>
                  <a:custGeom>
                    <a:avLst/>
                    <a:gdLst>
                      <a:gd name="T0" fmla="*/ 0 w 1724"/>
                      <a:gd name="T1" fmla="*/ 17942094 h 634"/>
                      <a:gd name="T2" fmla="*/ 35978 w 1724"/>
                      <a:gd name="T3" fmla="*/ 33343745 h 634"/>
                      <a:gd name="T4" fmla="*/ 95193 w 1724"/>
                      <a:gd name="T5" fmla="*/ 2536986 h 634"/>
                      <a:gd name="T6" fmla="*/ 135669 w 1724"/>
                      <a:gd name="T7" fmla="*/ 17942094 h 63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24"/>
                      <a:gd name="T13" fmla="*/ 0 h 634"/>
                      <a:gd name="T14" fmla="*/ 1724 w 1724"/>
                      <a:gd name="T15" fmla="*/ 634 h 63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24" h="634">
                        <a:moveTo>
                          <a:pt x="0" y="317"/>
                        </a:moveTo>
                        <a:cubicBezTo>
                          <a:pt x="127" y="475"/>
                          <a:pt x="254" y="634"/>
                          <a:pt x="454" y="589"/>
                        </a:cubicBezTo>
                        <a:cubicBezTo>
                          <a:pt x="654" y="544"/>
                          <a:pt x="990" y="90"/>
                          <a:pt x="1202" y="45"/>
                        </a:cubicBezTo>
                        <a:cubicBezTo>
                          <a:pt x="1414" y="0"/>
                          <a:pt x="1569" y="158"/>
                          <a:pt x="1724" y="317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09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5100373" y="2134519"/>
                    <a:ext cx="1292225" cy="183515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sp>
                <p:nvSpPr>
                  <p:cNvPr id="15510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3782748" y="2180557"/>
                    <a:ext cx="0" cy="176371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arrow" w="med" len="med"/>
                    <a:tailEnd type="arrow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11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13781161" y="3045744"/>
                    <a:ext cx="2678113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12" name="Text Box 248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3423973" y="2909219"/>
                    <a:ext cx="434975" cy="33813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600">
                        <a:sym typeface="Symbol" panose="05050102010706020507" pitchFamily="18" charset="2"/>
                      </a:rPr>
                      <a:t>E</a:t>
                    </a:r>
                  </a:p>
                </p:txBody>
              </p:sp>
            </p:grpSp>
            <p:grpSp>
              <p:nvGrpSpPr>
                <p:cNvPr id="15474" name="Group 1048"/>
                <p:cNvGrpSpPr>
                  <a:grpSpLocks/>
                </p:cNvGrpSpPr>
                <p:nvPr/>
              </p:nvGrpSpPr>
              <p:grpSpPr bwMode="auto">
                <a:xfrm>
                  <a:off x="5087626" y="5455138"/>
                  <a:ext cx="4000721" cy="1315950"/>
                  <a:chOff x="14012431" y="5942100"/>
                  <a:chExt cx="4000721" cy="1315950"/>
                </a:xfrm>
              </p:grpSpPr>
              <p:sp>
                <p:nvSpPr>
                  <p:cNvPr id="15495" name="Rectangle 1047"/>
                  <p:cNvSpPr>
                    <a:spLocks noChangeArrowheads="1"/>
                  </p:cNvSpPr>
                  <p:nvPr/>
                </p:nvSpPr>
                <p:spPr bwMode="auto">
                  <a:xfrm>
                    <a:off x="14012431" y="6471272"/>
                    <a:ext cx="4000721" cy="78677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15496" name="Group 1045"/>
                  <p:cNvGrpSpPr>
                    <a:grpSpLocks/>
                  </p:cNvGrpSpPr>
                  <p:nvPr/>
                </p:nvGrpSpPr>
                <p:grpSpPr bwMode="auto">
                  <a:xfrm>
                    <a:off x="14484105" y="5942100"/>
                    <a:ext cx="3372337" cy="1082139"/>
                    <a:chOff x="13082079" y="4003394"/>
                    <a:chExt cx="3372337" cy="1082139"/>
                  </a:xfrm>
                </p:grpSpPr>
                <p:sp>
                  <p:nvSpPr>
                    <p:cNvPr id="15497" name="Freeform 270"/>
                    <p:cNvSpPr>
                      <a:spLocks/>
                    </p:cNvSpPr>
                    <p:nvPr/>
                  </p:nvSpPr>
                  <p:spPr bwMode="auto">
                    <a:xfrm>
                      <a:off x="14235475" y="4007115"/>
                      <a:ext cx="400818" cy="1078418"/>
                    </a:xfrm>
                    <a:custGeom>
                      <a:avLst/>
                      <a:gdLst>
                        <a:gd name="T0" fmla="*/ 0 w 896471"/>
                        <a:gd name="T1" fmla="*/ 1058447 h 968201"/>
                        <a:gd name="T2" fmla="*/ 192393 w 896471"/>
                        <a:gd name="T3" fmla="*/ 14 h 968201"/>
                        <a:gd name="T4" fmla="*/ 400818 w 896471"/>
                        <a:gd name="T5" fmla="*/ 1078418 h 96820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896471" h="968201">
                          <a:moveTo>
                            <a:pt x="0" y="950271"/>
                          </a:moveTo>
                          <a:cubicBezTo>
                            <a:pt x="140447" y="473648"/>
                            <a:pt x="280894" y="-2975"/>
                            <a:pt x="430306" y="13"/>
                          </a:cubicBezTo>
                          <a:cubicBezTo>
                            <a:pt x="579718" y="3001"/>
                            <a:pt x="738094" y="485601"/>
                            <a:pt x="896471" y="968201"/>
                          </a:cubicBezTo>
                        </a:path>
                      </a:pathLst>
                    </a:custGeom>
                    <a:pattFill prst="dk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cxnSp>
                  <p:nvCxnSpPr>
                    <p:cNvPr id="15498" name="Straight Connector 27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3652478" y="5081062"/>
                      <a:ext cx="2801938" cy="0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sp>
                  <p:nvSpPr>
                    <p:cNvPr id="15499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15496568" y="4003394"/>
                      <a:ext cx="400818" cy="1078418"/>
                    </a:xfrm>
                    <a:custGeom>
                      <a:avLst/>
                      <a:gdLst>
                        <a:gd name="T0" fmla="*/ 0 w 896471"/>
                        <a:gd name="T1" fmla="*/ 1058447 h 968201"/>
                        <a:gd name="T2" fmla="*/ 192393 w 896471"/>
                        <a:gd name="T3" fmla="*/ 14 h 968201"/>
                        <a:gd name="T4" fmla="*/ 400818 w 896471"/>
                        <a:gd name="T5" fmla="*/ 1078418 h 968201"/>
                        <a:gd name="T6" fmla="*/ 0 60000 65536"/>
                        <a:gd name="T7" fmla="*/ 0 60000 65536"/>
                        <a:gd name="T8" fmla="*/ 0 60000 6553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0" t="0" r="r" b="b"/>
                      <a:pathLst>
                        <a:path w="896471" h="968201">
                          <a:moveTo>
                            <a:pt x="0" y="950271"/>
                          </a:moveTo>
                          <a:cubicBezTo>
                            <a:pt x="140447" y="473648"/>
                            <a:pt x="280894" y="-2975"/>
                            <a:pt x="430306" y="13"/>
                          </a:cubicBezTo>
                          <a:cubicBezTo>
                            <a:pt x="579718" y="3001"/>
                            <a:pt x="738094" y="485601"/>
                            <a:pt x="896471" y="968201"/>
                          </a:cubicBezTo>
                        </a:path>
                      </a:pathLst>
                    </a:custGeom>
                    <a:pattFill prst="dkVert">
                      <a:fgClr>
                        <a:schemeClr val="tx1"/>
                      </a:fgClr>
                      <a:bgClr>
                        <a:schemeClr val="bg1"/>
                      </a:bgClr>
                    </a:pattFill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00" name="TextBox 10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082079" y="4568689"/>
                      <a:ext cx="1218603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/>
                      <a:r>
                        <a:rPr lang="en-US" altLang="en-US"/>
                        <a:t>WCM Data</a:t>
                      </a:r>
                    </a:p>
                  </p:txBody>
                </p:sp>
              </p:grpSp>
            </p:grpSp>
            <p:grpSp>
              <p:nvGrpSpPr>
                <p:cNvPr id="15475" name="Group 287"/>
                <p:cNvGrpSpPr>
                  <a:grpSpLocks/>
                </p:cNvGrpSpPr>
                <p:nvPr/>
              </p:nvGrpSpPr>
              <p:grpSpPr bwMode="auto">
                <a:xfrm>
                  <a:off x="4652871" y="1724851"/>
                  <a:ext cx="2803114" cy="504825"/>
                  <a:chOff x="-5774289" y="1978412"/>
                  <a:chExt cx="2803114" cy="504825"/>
                </a:xfrm>
              </p:grpSpPr>
              <p:sp>
                <p:nvSpPr>
                  <p:cNvPr id="15490" name="Rectangle 288"/>
                  <p:cNvSpPr>
                    <a:spLocks noChangeArrowheads="1"/>
                  </p:cNvSpPr>
                  <p:nvPr/>
                </p:nvSpPr>
                <p:spPr bwMode="auto">
                  <a:xfrm>
                    <a:off x="-5618285" y="2026446"/>
                    <a:ext cx="2647110" cy="4456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grpSp>
                <p:nvGrpSpPr>
                  <p:cNvPr id="15491" name="Group 289"/>
                  <p:cNvGrpSpPr>
                    <a:grpSpLocks/>
                  </p:cNvGrpSpPr>
                  <p:nvPr/>
                </p:nvGrpSpPr>
                <p:grpSpPr bwMode="auto">
                  <a:xfrm>
                    <a:off x="-5208321" y="2095659"/>
                    <a:ext cx="1838077" cy="314599"/>
                    <a:chOff x="5420305" y="1026850"/>
                    <a:chExt cx="1838077" cy="314599"/>
                  </a:xfrm>
                </p:grpSpPr>
                <p:sp>
                  <p:nvSpPr>
                    <p:cNvPr id="15493" name="Oval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0305" y="1031921"/>
                      <a:ext cx="529652" cy="3095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algn="ctr">
                      <a:solidFill>
                        <a:srgbClr val="9900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  <p:sp>
                  <p:nvSpPr>
                    <p:cNvPr id="15494" name="Oval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8730" y="1026850"/>
                      <a:ext cx="529652" cy="309528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  <a:ln w="9525" algn="ctr">
                      <a:solidFill>
                        <a:srgbClr val="990033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defTabSz="957263" eaLnBrk="0" hangingPunct="0"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defTabSz="957263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/>
                      <a:endParaRPr lang="en-US" altLang="en-US"/>
                    </a:p>
                  </p:txBody>
                </p:sp>
              </p:grpSp>
              <p:sp>
                <p:nvSpPr>
                  <p:cNvPr id="1549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-5774289" y="1978412"/>
                    <a:ext cx="144542" cy="504825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</p:grpSp>
            <p:grpSp>
              <p:nvGrpSpPr>
                <p:cNvPr id="15476" name="Group 310"/>
                <p:cNvGrpSpPr>
                  <a:grpSpLocks/>
                </p:cNvGrpSpPr>
                <p:nvPr/>
              </p:nvGrpSpPr>
              <p:grpSpPr bwMode="auto">
                <a:xfrm>
                  <a:off x="227581" y="3822631"/>
                  <a:ext cx="3560915" cy="1885495"/>
                  <a:chOff x="-6286741" y="4270376"/>
                  <a:chExt cx="3560915" cy="1885495"/>
                </a:xfrm>
              </p:grpSpPr>
              <p:sp>
                <p:nvSpPr>
                  <p:cNvPr id="15477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-6286741" y="4270376"/>
                    <a:ext cx="3060700" cy="18854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600"/>
                  </a:p>
                </p:txBody>
              </p:sp>
              <p:grpSp>
                <p:nvGrpSpPr>
                  <p:cNvPr id="15478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-6084175" y="4320446"/>
                    <a:ext cx="2233613" cy="1679495"/>
                    <a:chOff x="-1611" y="2197"/>
                    <a:chExt cx="1407" cy="1059"/>
                  </a:xfrm>
                </p:grpSpPr>
                <p:sp>
                  <p:nvSpPr>
                    <p:cNvPr id="15480" name="Rectangle 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1611" y="2259"/>
                      <a:ext cx="1406" cy="99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Char char="–"/>
                        <a:defRPr sz="150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Wingdings" panose="05000000000000000000" pitchFamily="2" charset="2"/>
                        <a:buChar char="Ø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Font typeface="Times New Roman" panose="02020603050405020304" pitchFamily="18" charset="0"/>
                        <a:buChar char="►"/>
                        <a:defRPr sz="150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 ea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5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pPr ea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buFontTx/>
                        <a:buNone/>
                      </a:pPr>
                      <a:endParaRPr lang="en-US" altLang="en-US" sz="1600"/>
                    </a:p>
                  </p:txBody>
                </p:sp>
                <p:grpSp>
                  <p:nvGrpSpPr>
                    <p:cNvPr id="15481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543" y="2197"/>
                      <a:ext cx="1339" cy="955"/>
                      <a:chOff x="-1543" y="2197"/>
                      <a:chExt cx="1339" cy="955"/>
                    </a:xfrm>
                  </p:grpSpPr>
                  <p:sp>
                    <p:nvSpPr>
                      <p:cNvPr id="15482" name="Freeform 92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-1165" y="2558"/>
                        <a:ext cx="356" cy="472"/>
                      </a:xfrm>
                      <a:custGeom>
                        <a:avLst/>
                        <a:gdLst>
                          <a:gd name="T0" fmla="*/ 0 w 499"/>
                          <a:gd name="T1" fmla="*/ 725 h 371"/>
                          <a:gd name="T2" fmla="*/ 39 w 499"/>
                          <a:gd name="T3" fmla="*/ 106 h 371"/>
                          <a:gd name="T4" fmla="*/ 88 w 499"/>
                          <a:gd name="T5" fmla="*/ 1346 h 371"/>
                          <a:gd name="T6" fmla="*/ 122 w 499"/>
                          <a:gd name="T7" fmla="*/ 725 h 37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99"/>
                          <a:gd name="T13" fmla="*/ 0 h 371"/>
                          <a:gd name="T14" fmla="*/ 499 w 499"/>
                          <a:gd name="T15" fmla="*/ 371 h 37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99" h="371">
                            <a:moveTo>
                              <a:pt x="0" y="186"/>
                            </a:moveTo>
                            <a:cubicBezTo>
                              <a:pt x="49" y="93"/>
                              <a:pt x="98" y="0"/>
                              <a:pt x="159" y="27"/>
                            </a:cubicBezTo>
                            <a:cubicBezTo>
                              <a:pt x="220" y="54"/>
                              <a:pt x="306" y="319"/>
                              <a:pt x="363" y="345"/>
                            </a:cubicBezTo>
                            <a:cubicBezTo>
                              <a:pt x="420" y="371"/>
                              <a:pt x="476" y="212"/>
                              <a:pt x="499" y="186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3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1166" y="2460"/>
                        <a:ext cx="0" cy="692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 type="arrow" w="med" len="med"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4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-1166" y="2798"/>
                        <a:ext cx="862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 type="arrow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5" name="Text Box 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1439" y="2569"/>
                        <a:ext cx="296" cy="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5755" tIns="47880" rIns="95755" bIns="47880">
                        <a:spAutoFit/>
                      </a:bodyPr>
                      <a:lstStyle>
                        <a:lvl1pPr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1pPr>
                        <a:lvl2pPr marL="742950" indent="-28575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–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2pPr>
                        <a:lvl3pPr marL="11430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3pPr>
                        <a:lvl4pPr marL="16002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Times New Roman" panose="02020603050405020304" pitchFamily="18" charset="0"/>
                          <a:buChar char="►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4pPr>
                        <a:lvl5pPr marL="20574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5pPr>
                        <a:lvl6pPr marL="25146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6pPr>
                        <a:lvl7pPr marL="29718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7pPr>
                        <a:lvl8pPr marL="34290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8pPr>
                        <a:lvl9pPr marL="38862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n-US" sz="1400" b="1">
                            <a:latin typeface="Arial" panose="020B0604020202020204" pitchFamily="34" charset="0"/>
                          </a:rPr>
                          <a:t>Vrf</a:t>
                        </a:r>
                      </a:p>
                    </p:txBody>
                  </p:sp>
                  <p:sp>
                    <p:nvSpPr>
                      <p:cNvPr id="15486" name="Text Box 9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367" y="2726"/>
                        <a:ext cx="163" cy="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5755" tIns="47880" rIns="95755" bIns="47880">
                        <a:spAutoFit/>
                      </a:bodyPr>
                      <a:lstStyle>
                        <a:lvl1pPr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1pPr>
                        <a:lvl2pPr marL="742950" indent="-28575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–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2pPr>
                        <a:lvl3pPr marL="11430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3pPr>
                        <a:lvl4pPr marL="16002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Times New Roman" panose="02020603050405020304" pitchFamily="18" charset="0"/>
                          <a:buChar char="►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4pPr>
                        <a:lvl5pPr marL="20574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5pPr>
                        <a:lvl6pPr marL="25146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6pPr>
                        <a:lvl7pPr marL="29718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7pPr>
                        <a:lvl8pPr marL="34290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8pPr>
                        <a:lvl9pPr marL="38862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n-US" sz="1600" b="1">
                            <a:latin typeface="Arial" panose="020B0604020202020204" pitchFamily="34" charset="0"/>
                          </a:rPr>
                          <a:t>t</a:t>
                        </a:r>
                      </a:p>
                    </p:txBody>
                  </p:sp>
                  <p:sp>
                    <p:nvSpPr>
                      <p:cNvPr id="15487" name="Text Box 9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1543" y="2206"/>
                        <a:ext cx="720" cy="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lIns="95755" tIns="47880" rIns="95755" bIns="47880">
                        <a:spAutoFit/>
                      </a:bodyPr>
                      <a:lstStyle>
                        <a:lvl1pPr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1pPr>
                        <a:lvl2pPr marL="742950" indent="-28575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–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2pPr>
                        <a:lvl3pPr marL="11430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3pPr>
                        <a:lvl4pPr marL="16002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Times New Roman" panose="02020603050405020304" pitchFamily="18" charset="0"/>
                          <a:buChar char="►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4pPr>
                        <a:lvl5pPr marL="20574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5pPr>
                        <a:lvl6pPr marL="25146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6pPr>
                        <a:lvl7pPr marL="29718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7pPr>
                        <a:lvl8pPr marL="34290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8pPr>
                        <a:lvl9pPr marL="38862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n-US" sz="1600">
                            <a:solidFill>
                              <a:srgbClr val="3333FF"/>
                            </a:solidFill>
                          </a:rPr>
                          <a:t>Sinusoidal</a:t>
                        </a:r>
                      </a:p>
                    </p:txBody>
                  </p:sp>
                  <p:sp>
                    <p:nvSpPr>
                      <p:cNvPr id="15488" name="Freeform 98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-816" y="2555"/>
                        <a:ext cx="356" cy="470"/>
                      </a:xfrm>
                      <a:custGeom>
                        <a:avLst/>
                        <a:gdLst>
                          <a:gd name="T0" fmla="*/ 0 w 499"/>
                          <a:gd name="T1" fmla="*/ 720 h 371"/>
                          <a:gd name="T2" fmla="*/ 39 w 499"/>
                          <a:gd name="T3" fmla="*/ 105 h 371"/>
                          <a:gd name="T4" fmla="*/ 88 w 499"/>
                          <a:gd name="T5" fmla="*/ 1331 h 371"/>
                          <a:gd name="T6" fmla="*/ 122 w 499"/>
                          <a:gd name="T7" fmla="*/ 720 h 371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499"/>
                          <a:gd name="T13" fmla="*/ 0 h 371"/>
                          <a:gd name="T14" fmla="*/ 499 w 499"/>
                          <a:gd name="T15" fmla="*/ 371 h 371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499" h="371">
                            <a:moveTo>
                              <a:pt x="0" y="186"/>
                            </a:moveTo>
                            <a:cubicBezTo>
                              <a:pt x="49" y="93"/>
                              <a:pt x="98" y="0"/>
                              <a:pt x="159" y="27"/>
                            </a:cubicBezTo>
                            <a:cubicBezTo>
                              <a:pt x="220" y="54"/>
                              <a:pt x="306" y="319"/>
                              <a:pt x="363" y="345"/>
                            </a:cubicBezTo>
                            <a:cubicBezTo>
                              <a:pt x="420" y="371"/>
                              <a:pt x="476" y="212"/>
                              <a:pt x="499" y="186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5489" name="Text Box 9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-770" y="2197"/>
                        <a:ext cx="419" cy="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5755" tIns="47880" rIns="95755" bIns="47880">
                        <a:spAutoFit/>
                      </a:bodyPr>
                      <a:lstStyle>
                        <a:lvl1pPr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1pPr>
                        <a:lvl2pPr marL="742950" indent="-28575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–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2pPr>
                        <a:lvl3pPr marL="11430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Wingdings" panose="05000000000000000000" pitchFamily="2" charset="2"/>
                          <a:buChar char="Ø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3pPr>
                        <a:lvl4pPr marL="16002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Font typeface="Times New Roman" panose="02020603050405020304" pitchFamily="18" charset="0"/>
                          <a:buChar char="►"/>
                          <a:defRPr sz="150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defRPr>
                        </a:lvl4pPr>
                        <a:lvl5pPr marL="2057400" indent="-228600" defTabSz="957263" eaLnBrk="0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5pPr>
                        <a:lvl6pPr marL="25146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6pPr>
                        <a:lvl7pPr marL="29718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7pPr>
                        <a:lvl8pPr marL="34290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8pPr>
                        <a:lvl9pPr marL="3886200" indent="-228600" defTabSz="957263" eaLnBrk="0" fontAlgn="base" hangingPunct="0">
                          <a:lnSpc>
                            <a:spcPct val="115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15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defRPr>
                        </a:lvl9pPr>
                      </a:lstStyle>
                      <a:p>
                        <a:pPr eaLnBrk="1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en-US" sz="1600"/>
                          <a:t>AC</a:t>
                        </a:r>
                      </a:p>
                    </p:txBody>
                  </p:sp>
                </p:grpSp>
              </p:grpSp>
              <p:sp>
                <p:nvSpPr>
                  <p:cNvPr id="1547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886067" y="5359527"/>
                    <a:ext cx="2160241" cy="5583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5755" tIns="47880" rIns="95755" bIns="47880">
                    <a:spAutoFit/>
                  </a:bodyPr>
                  <a:lstStyle>
                    <a:lvl1pPr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–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Wingdings" panose="05000000000000000000" pitchFamily="2" charset="2"/>
                      <a:buChar char="Ø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Font typeface="Times New Roman" panose="02020603050405020304" pitchFamily="18" charset="0"/>
                      <a:buChar char="►"/>
                      <a:defRPr sz="150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 defTabSz="957263" eaLnBrk="0" hangingPunct="0">
                      <a:lnSpc>
                        <a:spcPct val="115000"/>
                      </a:lnSpc>
                      <a:spcBef>
                        <a:spcPct val="20000"/>
                      </a:spcBef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defTabSz="957263" eaLnBrk="0" fontAlgn="base" hangingPunct="0">
                      <a:lnSpc>
                        <a:spcPct val="115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1500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sym typeface="Symbol" panose="05050102010706020507" pitchFamily="18" charset="2"/>
                      </a:rPr>
                      <a:t></a:t>
                    </a:r>
                    <a:r>
                      <a:rPr lang="en-US" altLang="en-US" dirty="0" err="1">
                        <a:sym typeface="Symbol" panose="05050102010706020507" pitchFamily="18" charset="2"/>
                      </a:rPr>
                      <a:t>rf</a:t>
                    </a:r>
                    <a:r>
                      <a:rPr lang="en-US" altLang="en-US" dirty="0">
                        <a:sym typeface="Symbol" panose="05050102010706020507" pitchFamily="18" charset="2"/>
                      </a:rPr>
                      <a:t>= </a:t>
                    </a:r>
                    <a:r>
                      <a:rPr lang="en-US" altLang="en-US" dirty="0" err="1">
                        <a:sym typeface="Symbol" panose="05050102010706020507" pitchFamily="18" charset="2"/>
                      </a:rPr>
                      <a:t>hrev</a:t>
                    </a:r>
                    <a:r>
                      <a:rPr lang="en-US" altLang="en-US" dirty="0">
                        <a:sym typeface="Symbol" panose="05050102010706020507" pitchFamily="18" charset="2"/>
                      </a:rPr>
                      <a:t> </a:t>
                    </a:r>
                  </a:p>
                  <a:p>
                    <a:pPr algn="ctr" eaLnBrk="1" hangingPunct="1">
                      <a:lnSpc>
                        <a:spcPct val="100000"/>
                      </a:lnSpc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dirty="0">
                        <a:sym typeface="Symbol" panose="05050102010706020507" pitchFamily="18" charset="2"/>
                      </a:rPr>
                      <a:t>harmonic number  h=2</a:t>
                    </a:r>
                  </a:p>
                </p:txBody>
              </p:sp>
            </p:grpSp>
          </p:grpSp>
          <p:sp>
            <p:nvSpPr>
              <p:cNvPr id="15471" name="Freeform 1038"/>
              <p:cNvSpPr>
                <a:spLocks/>
              </p:cNvSpPr>
              <p:nvPr/>
            </p:nvSpPr>
            <p:spPr bwMode="auto">
              <a:xfrm>
                <a:off x="8061133" y="3739079"/>
                <a:ext cx="319945" cy="154153"/>
              </a:xfrm>
              <a:custGeom>
                <a:avLst/>
                <a:gdLst>
                  <a:gd name="T0" fmla="*/ 319945 w 319945"/>
                  <a:gd name="T1" fmla="*/ 5857 h 108626"/>
                  <a:gd name="T2" fmla="*/ 78381 w 319945"/>
                  <a:gd name="T3" fmla="*/ 12352 h 108626"/>
                  <a:gd name="T4" fmla="*/ 4032 w 319945"/>
                  <a:gd name="T5" fmla="*/ 154153 h 10862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9945" h="108626">
                    <a:moveTo>
                      <a:pt x="319945" y="4127"/>
                    </a:moveTo>
                    <a:cubicBezTo>
                      <a:pt x="239424" y="5653"/>
                      <a:pt x="131033" y="-8712"/>
                      <a:pt x="78381" y="8704"/>
                    </a:cubicBezTo>
                    <a:cubicBezTo>
                      <a:pt x="25729" y="26120"/>
                      <a:pt x="-12901" y="67233"/>
                      <a:pt x="4032" y="108626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69" name="TextBox 1041"/>
            <p:cNvSpPr txBox="1">
              <a:spLocks noChangeArrowheads="1"/>
            </p:cNvSpPr>
            <p:nvPr/>
          </p:nvSpPr>
          <p:spPr bwMode="auto">
            <a:xfrm>
              <a:off x="4856639" y="1153100"/>
              <a:ext cx="2451312" cy="40011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US" altLang="en-US" sz="2000"/>
                <a:t>Bunch Compression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9704" y="5975641"/>
            <a:ext cx="335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04040"/>
                </a:solidFill>
              </a:rPr>
              <a:t>From Dr. Chandra Bhat</a:t>
            </a:r>
          </a:p>
        </p:txBody>
      </p:sp>
      <p:sp>
        <p:nvSpPr>
          <p:cNvPr id="178" name="Date Placeholder 3"/>
          <p:cNvSpPr txBox="1">
            <a:spLocks/>
          </p:cNvSpPr>
          <p:nvPr/>
        </p:nvSpPr>
        <p:spPr>
          <a:xfrm>
            <a:off x="706316" y="6475462"/>
            <a:ext cx="879763" cy="1165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8/16/2016</a:t>
            </a:r>
          </a:p>
        </p:txBody>
      </p:sp>
      <p:sp>
        <p:nvSpPr>
          <p:cNvPr id="179" name="Footer Placeholder 3"/>
          <p:cNvSpPr txBox="1">
            <a:spLocks/>
          </p:cNvSpPr>
          <p:nvPr/>
        </p:nvSpPr>
        <p:spPr>
          <a:xfrm>
            <a:off x="1545956" y="6475462"/>
            <a:ext cx="6262118" cy="2428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Demetrius Andrews | Analysis of Beam Emittance at injection and extraction</a:t>
            </a:r>
            <a:endParaRPr lang="en-US" sz="1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61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707750"/>
            <a:ext cx="5221947" cy="5580508"/>
          </a:xfrm>
        </p:spPr>
        <p:txBody>
          <a:bodyPr/>
          <a:lstStyle/>
          <a:p>
            <a:r>
              <a:rPr lang="en-US" dirty="0"/>
              <a:t>Property of a charged particle beam</a:t>
            </a:r>
          </a:p>
          <a:p>
            <a:r>
              <a:rPr lang="en-US" dirty="0"/>
              <a:t>Measures the average spread of particle coordinates in position and momentum phase space</a:t>
            </a:r>
          </a:p>
          <a:p>
            <a:r>
              <a:rPr lang="en-US" dirty="0"/>
              <a:t>Area of ellipse containing 95% of particles in the interior</a:t>
            </a:r>
          </a:p>
          <a:p>
            <a:r>
              <a:rPr lang="en-US" dirty="0"/>
              <a:t>Measured in eV-s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Emittance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59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8/16/2016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54" y="3279941"/>
            <a:ext cx="3552541" cy="2299803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Demetrius Andrews | Analysis of Beam Emittance at injection and extraction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030662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 (1)</Template>
  <TotalTime>4235</TotalTime>
  <Words>986</Words>
  <Application>Microsoft Office PowerPoint</Application>
  <PresentationFormat>On-screen Show (4:3)</PresentationFormat>
  <Paragraphs>355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Geneva</vt:lpstr>
      <vt:lpstr>Helvetica</vt:lpstr>
      <vt:lpstr>Symbol</vt:lpstr>
      <vt:lpstr>Times New Roman</vt:lpstr>
      <vt:lpstr>Fermilab_PPT_090815</vt:lpstr>
      <vt:lpstr>Equation</vt:lpstr>
      <vt:lpstr>PowerPoint Presentation</vt:lpstr>
      <vt:lpstr>Introduction to Particle Accelerators</vt:lpstr>
      <vt:lpstr>Fermilab Accelerator Complex</vt:lpstr>
      <vt:lpstr>Accelerator Complex Diagram</vt:lpstr>
      <vt:lpstr>Booster Overview</vt:lpstr>
      <vt:lpstr>Schematic for the Booster</vt:lpstr>
      <vt:lpstr>Phase Focusing</vt:lpstr>
      <vt:lpstr>Aspects of Longitudinal Beam Dynamics  </vt:lpstr>
      <vt:lpstr>Beam Emittance</vt:lpstr>
      <vt:lpstr>Project Overview</vt:lpstr>
      <vt:lpstr>Plots of Raw Data</vt:lpstr>
      <vt:lpstr>Magnified View of Raw Data</vt:lpstr>
      <vt:lpstr>Magnified View of Raw Data cont.</vt:lpstr>
      <vt:lpstr>Equations </vt:lpstr>
      <vt:lpstr>Results</vt:lpstr>
      <vt:lpstr>Acknowledgements</vt:lpstr>
      <vt:lpstr>Questions?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Demetrius Andrews</dc:creator>
  <cp:lastModifiedBy>Demetrius Andrews</cp:lastModifiedBy>
  <cp:revision>170</cp:revision>
  <cp:lastPrinted>2014-01-20T19:40:21Z</cp:lastPrinted>
  <dcterms:created xsi:type="dcterms:W3CDTF">2016-08-11T00:36:05Z</dcterms:created>
  <dcterms:modified xsi:type="dcterms:W3CDTF">2016-08-17T16:37:07Z</dcterms:modified>
</cp:coreProperties>
</file>