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5"/>
  </p:notesMasterIdLst>
  <p:handoutMasterIdLst>
    <p:handoutMasterId r:id="rId26"/>
  </p:handoutMasterIdLst>
  <p:sldIdLst>
    <p:sldId id="265" r:id="rId3"/>
    <p:sldId id="266" r:id="rId4"/>
    <p:sldId id="269" r:id="rId5"/>
    <p:sldId id="274" r:id="rId6"/>
    <p:sldId id="270" r:id="rId7"/>
    <p:sldId id="275" r:id="rId8"/>
    <p:sldId id="279" r:id="rId9"/>
    <p:sldId id="277" r:id="rId10"/>
    <p:sldId id="286" r:id="rId11"/>
    <p:sldId id="278" r:id="rId12"/>
    <p:sldId id="288" r:id="rId13"/>
    <p:sldId id="280" r:id="rId14"/>
    <p:sldId id="290" r:id="rId15"/>
    <p:sldId id="291" r:id="rId16"/>
    <p:sldId id="289" r:id="rId17"/>
    <p:sldId id="285" r:id="rId18"/>
    <p:sldId id="281" r:id="rId19"/>
    <p:sldId id="282" r:id="rId20"/>
    <p:sldId id="283" r:id="rId21"/>
    <p:sldId id="284" r:id="rId22"/>
    <p:sldId id="267" r:id="rId23"/>
    <p:sldId id="268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7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8/16/2016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8/16/2016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23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24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8/16/2016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8/16/2016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8/16/2016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8/16/2016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8/16/2016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8/16/2016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8/16/2016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8/16/2016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8/16/2016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8/16/2016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ADC Transmission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Mauricio Villa	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GEM Fellow, Duke University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16 August, 2016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pic>
        <p:nvPicPr>
          <p:cNvPr id="1026" name="Picture 2" descr="http://sites.duke.edu/atdesign/files/2012/09/Duke-Logo-Prat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4207325"/>
            <a:ext cx="1244600" cy="220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ngr.utk.edu/enews/images/GEM_logo_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327214"/>
            <a:ext cx="1714500" cy="7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BRECO Flex Drive: ADC layout Configuration based on the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std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sizes.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567"/>
          <a:stretch/>
        </p:blipFill>
        <p:spPr>
          <a:xfrm>
            <a:off x="3812072" y="1083477"/>
            <a:ext cx="5119567" cy="23887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4" y="3853150"/>
            <a:ext cx="7096431" cy="1774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205" y="1099751"/>
            <a:ext cx="3490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allow for a belt length of 3350mm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BRECO Flex Drive: ADC layout Configuration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ree_leng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920040"/>
            <a:ext cx="8672513" cy="511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NEXEN Transmission System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60" y="1255346"/>
            <a:ext cx="5132754" cy="4993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564" y="2027115"/>
            <a:ext cx="3308513" cy="31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0"/>
          <a:stretch/>
        </p:blipFill>
        <p:spPr>
          <a:xfrm>
            <a:off x="452437" y="2645900"/>
            <a:ext cx="3846608" cy="3405684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NEXEN Transmission System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1" y="1042989"/>
            <a:ext cx="5627914" cy="13529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NEXEN catalog options do not satisfy our size requirements.</a:t>
            </a:r>
          </a:p>
          <a:p>
            <a:pPr eaLnBrk="1" hangingPunct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Worked with NEXEN to develop a custom design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r="27064"/>
          <a:stretch/>
        </p:blipFill>
        <p:spPr>
          <a:xfrm>
            <a:off x="4981433" y="2242448"/>
            <a:ext cx="3395903" cy="38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7" y="173607"/>
            <a:ext cx="8559918" cy="60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NEXEN and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BRECOflex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 General Comparisons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6" y="1043045"/>
            <a:ext cx="4157246" cy="5472055"/>
          </a:xfrm>
          <a:ln>
            <a:noFill/>
          </a:ln>
        </p:spPr>
        <p:txBody>
          <a:bodyPr/>
          <a:lstStyle/>
          <a:p>
            <a:r>
              <a:rPr lang="en-US" sz="1800" u="sng" dirty="0" smtClean="0"/>
              <a:t>NEXEN</a:t>
            </a:r>
          </a:p>
          <a:p>
            <a:pPr lvl="1"/>
            <a:r>
              <a:rPr lang="en-US" sz="1400" dirty="0" smtClean="0"/>
              <a:t>Advantages</a:t>
            </a:r>
          </a:p>
          <a:p>
            <a:pPr lvl="2"/>
            <a:r>
              <a:rPr lang="en-US" sz="1400" dirty="0" smtClean="0"/>
              <a:t>No middle section changes</a:t>
            </a:r>
          </a:p>
          <a:p>
            <a:pPr lvl="2"/>
            <a:r>
              <a:rPr lang="en-US" sz="1400" dirty="0" smtClean="0"/>
              <a:t>High positional accuracy (up to 30 µm)</a:t>
            </a:r>
          </a:p>
          <a:p>
            <a:pPr lvl="2"/>
            <a:r>
              <a:rPr lang="en-US" sz="1400" dirty="0" smtClean="0"/>
              <a:t>“Near zero backlash”</a:t>
            </a:r>
          </a:p>
          <a:p>
            <a:pPr lvl="2"/>
            <a:r>
              <a:rPr lang="en-US" sz="1400" dirty="0" smtClean="0"/>
              <a:t>Easy to assembly and to do maintenance</a:t>
            </a:r>
          </a:p>
          <a:p>
            <a:pPr lvl="2"/>
            <a:r>
              <a:rPr lang="en-US" sz="1400" dirty="0" smtClean="0"/>
              <a:t>Pinions can be replaced easily </a:t>
            </a:r>
          </a:p>
          <a:p>
            <a:pPr lvl="2"/>
            <a:r>
              <a:rPr lang="en-US" sz="1400" b="1" dirty="0" smtClean="0">
                <a:solidFill>
                  <a:srgbClr val="00B050"/>
                </a:solidFill>
              </a:rPr>
              <a:t>Lifetime of 200 years of operation</a:t>
            </a:r>
          </a:p>
          <a:p>
            <a:pPr marL="914400" lvl="2" indent="0">
              <a:buNone/>
            </a:pPr>
            <a:endParaRPr lang="en-US" sz="1400" dirty="0"/>
          </a:p>
          <a:p>
            <a:pPr lvl="1"/>
            <a:r>
              <a:rPr lang="en-US" sz="1400" dirty="0" smtClean="0"/>
              <a:t>Disadvantages</a:t>
            </a:r>
          </a:p>
          <a:p>
            <a:pPr lvl="2"/>
            <a:r>
              <a:rPr lang="en-US" sz="1400" dirty="0" smtClean="0"/>
              <a:t>Gear will be done in segments</a:t>
            </a:r>
          </a:p>
          <a:p>
            <a:pPr lvl="3"/>
            <a:r>
              <a:rPr lang="en-US" sz="1400" dirty="0" smtClean="0"/>
              <a:t>Addressed by reconfiguring oil can.</a:t>
            </a:r>
          </a:p>
          <a:p>
            <a:pPr lvl="2"/>
            <a:r>
              <a:rPr lang="en-US" sz="1400" dirty="0" smtClean="0"/>
              <a:t>Rely on a specific company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2172" y="1043045"/>
            <a:ext cx="4157246" cy="49878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err="1" smtClean="0"/>
              <a:t>BRECOflex</a:t>
            </a:r>
            <a:endParaRPr lang="en-US" sz="1800" u="sng" dirty="0" smtClean="0"/>
          </a:p>
          <a:p>
            <a:pPr lvl="1"/>
            <a:r>
              <a:rPr lang="en-US" sz="1400" dirty="0" smtClean="0"/>
              <a:t>Advantages</a:t>
            </a:r>
          </a:p>
          <a:p>
            <a:pPr lvl="2"/>
            <a:r>
              <a:rPr lang="en-US" sz="1400" dirty="0" smtClean="0"/>
              <a:t>No middle section changes</a:t>
            </a:r>
          </a:p>
          <a:p>
            <a:pPr lvl="2"/>
            <a:r>
              <a:rPr lang="en-US" sz="1400" dirty="0" smtClean="0"/>
              <a:t>Multiple manufacturers</a:t>
            </a:r>
          </a:p>
          <a:p>
            <a:pPr marL="914400" lvl="2" indent="0">
              <a:buNone/>
            </a:pPr>
            <a:endParaRPr lang="en-US" sz="1400" dirty="0" smtClean="0"/>
          </a:p>
          <a:p>
            <a:pPr marL="914400" lvl="2" indent="0">
              <a:buNone/>
            </a:pPr>
            <a:endParaRPr lang="en-US" sz="1400" dirty="0" smtClean="0"/>
          </a:p>
          <a:p>
            <a:pPr lvl="1"/>
            <a:r>
              <a:rPr lang="en-US" sz="1400" dirty="0" smtClean="0"/>
              <a:t>Disadvantages</a:t>
            </a:r>
          </a:p>
          <a:p>
            <a:pPr lvl="2"/>
            <a:r>
              <a:rPr lang="en-US" sz="1400" dirty="0" smtClean="0"/>
              <a:t>Belt replacement poses challenges</a:t>
            </a:r>
          </a:p>
          <a:p>
            <a:pPr lvl="2"/>
            <a:r>
              <a:rPr lang="en-US" sz="1400" dirty="0" smtClean="0"/>
              <a:t>No solid information on</a:t>
            </a:r>
          </a:p>
          <a:p>
            <a:pPr lvl="3"/>
            <a:r>
              <a:rPr lang="en-US" sz="1400" dirty="0" smtClean="0"/>
              <a:t>Re-tensioning frequency</a:t>
            </a:r>
          </a:p>
          <a:p>
            <a:pPr lvl="3"/>
            <a:r>
              <a:rPr lang="en-US" sz="1400" dirty="0" smtClean="0"/>
              <a:t>Belt lifetime</a:t>
            </a:r>
          </a:p>
          <a:p>
            <a:pPr lvl="2"/>
            <a:r>
              <a:rPr lang="en-US" sz="1400" dirty="0" smtClean="0"/>
              <a:t>More components</a:t>
            </a:r>
          </a:p>
          <a:p>
            <a:pPr lvl="3"/>
            <a:r>
              <a:rPr lang="en-US" sz="1400" dirty="0" smtClean="0"/>
              <a:t>Installation more difficult</a:t>
            </a:r>
          </a:p>
          <a:p>
            <a:pPr marL="914400" lvl="2" indent="0">
              <a:buNone/>
            </a:pPr>
            <a:endParaRPr lang="en-US" sz="1200" dirty="0" smtClean="0"/>
          </a:p>
          <a:p>
            <a:pPr lvl="2"/>
            <a:endParaRPr lang="en-US" sz="12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2" y="1043045"/>
            <a:ext cx="0" cy="5052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7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8/16/2016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620217"/>
              </p:ext>
            </p:extLst>
          </p:nvPr>
        </p:nvGraphicFramePr>
        <p:xfrm>
          <a:off x="549051" y="395123"/>
          <a:ext cx="6049370" cy="303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00"/>
                <a:gridCol w="1143577"/>
                <a:gridCol w="1159515"/>
                <a:gridCol w="1393089"/>
                <a:gridCol w="1393089"/>
              </a:tblGrid>
              <a:tr h="367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NEXEN 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5366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Sets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Price Per 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Price</a:t>
                      </a:r>
                    </a:p>
                    <a:p>
                      <a:pPr algn="ctr"/>
                      <a:r>
                        <a:rPr lang="en-US" sz="1400" dirty="0" smtClean="0"/>
                        <a:t>wo extra pinion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Price Extra Pinion</a:t>
                      </a:r>
                      <a:r>
                        <a:rPr lang="en-US" sz="1400" baseline="0" dirty="0" smtClean="0"/>
                        <a:t> per Unit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for this item ($k)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88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88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541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10-12 week delivery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1541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Fermilab Designer – ~2 weeks (1 FTE)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1541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Two motor and two controllers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1541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38998"/>
              </p:ext>
            </p:extLst>
          </p:nvPr>
        </p:nvGraphicFramePr>
        <p:xfrm>
          <a:off x="549051" y="3625969"/>
          <a:ext cx="6049370" cy="2699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00"/>
                <a:gridCol w="1143577"/>
                <a:gridCol w="1159515"/>
                <a:gridCol w="1393089"/>
                <a:gridCol w="1393089"/>
              </a:tblGrid>
              <a:tr h="36721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BRECO</a:t>
                      </a:r>
                      <a:r>
                        <a:rPr lang="en-US" sz="1600" baseline="0" dirty="0" smtClean="0"/>
                        <a:t> flex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5366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Sets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Price Per 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Price</a:t>
                      </a:r>
                    </a:p>
                    <a:p>
                      <a:pPr algn="ctr"/>
                      <a:r>
                        <a:rPr lang="en-US" sz="1400" dirty="0" smtClean="0"/>
                        <a:t>wo extra pinion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Price Extra Belt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for this item ($k)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88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541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week delivery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1541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Fermilab Designer – ~6 weeks (1 FTE)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1541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Three motor and two controllers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1541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1051" y="1354688"/>
            <a:ext cx="2214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Prices are confidential!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1051" y="2957685"/>
            <a:ext cx="2214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Costs for these system are about that for a luxury car, with a difference of about $15-20k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69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Outline		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ADC Introduction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ADC Transmission Options</a:t>
            </a:r>
          </a:p>
          <a:p>
            <a:pPr lvl="1"/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BRECOFlex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Belts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NEXEN Roller Pinion Gear</a:t>
            </a:r>
          </a:p>
          <a:p>
            <a:r>
              <a:rPr lang="en-US" altLang="en-US" b="1" dirty="0" smtClean="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</a:rPr>
              <a:t>Conceptual Design of Motor Platform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Questions</a:t>
            </a:r>
          </a:p>
          <a:p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90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Definitions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1" y="1042988"/>
            <a:ext cx="4192196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Need to align Motor/Pinion within parallelism specifications required by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Nexen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</a:t>
            </a:r>
          </a:p>
          <a:p>
            <a:pPr marL="0" indent="0" algn="ctr" eaLnBrk="1" hangingPunct="1">
              <a:buNone/>
            </a:pP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(see “How to align </a:t>
            </a:r>
            <a:r>
              <a:rPr lang="en-US" altLang="en-US" sz="1800" dirty="0" err="1" smtClean="0">
                <a:latin typeface="Helvetica" panose="020B0604020202020204" pitchFamily="34" charset="0"/>
                <a:ea typeface="Geneva" pitchFamily="121" charset="-128"/>
              </a:rPr>
              <a:t>Nexen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 gear and pinion system” from Aug 1,2016 )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r="4466" b="40670"/>
          <a:stretch/>
        </p:blipFill>
        <p:spPr bwMode="auto">
          <a:xfrm>
            <a:off x="4824321" y="1042988"/>
            <a:ext cx="4058433" cy="295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5" y="3389995"/>
            <a:ext cx="3385148" cy="28830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420797" y="4336790"/>
            <a:ext cx="4461957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Within this presentation, the “Fixed plate” refers to the block already welded to the Middle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23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9"/>
          <p:cNvSpPr txBox="1">
            <a:spLocks/>
          </p:cNvSpPr>
          <p:nvPr/>
        </p:nvSpPr>
        <p:spPr bwMode="auto">
          <a:xfrm>
            <a:off x="228600" y="1042988"/>
            <a:ext cx="5566255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Pros: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Mating with Fixed plate is straightforward 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Plenty of space for connecter bolts and precision pins</a:t>
            </a:r>
          </a:p>
          <a:p>
            <a:pPr marL="457200" lvl="1" indent="0">
              <a:buNone/>
            </a:pPr>
            <a:endParaRPr lang="en-US" altLang="en-US" sz="18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Cons: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Structural strength/rigidity a concern if tack welding shims/Blue plate/Yellow bracket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Aligning Pitch and Roll simultaneously be distributing shims may prove time consuming/difficult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3" t="8398" r="11818" b="19390"/>
          <a:stretch/>
        </p:blipFill>
        <p:spPr>
          <a:xfrm>
            <a:off x="7252570" y="4496844"/>
            <a:ext cx="1713848" cy="1676592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r="32506" b="19046"/>
          <a:stretch/>
        </p:blipFill>
        <p:spPr bwMode="auto">
          <a:xfrm>
            <a:off x="7250352" y="387572"/>
            <a:ext cx="1716066" cy="22207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Conceptual Idea #1: Pros and Cons	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7" t="1790" r="16617" b="31287"/>
          <a:stretch/>
        </p:blipFill>
        <p:spPr>
          <a:xfrm>
            <a:off x="6050072" y="2629311"/>
            <a:ext cx="1791222" cy="18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8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Outline		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  <a:latin typeface="Helvetica" panose="020B0604020202020204" pitchFamily="34" charset="0"/>
                <a:ea typeface="Geneva" pitchFamily="121" charset="-128"/>
              </a:rPr>
              <a:t>ADC Introduction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ADC Transmission Options</a:t>
            </a:r>
          </a:p>
          <a:p>
            <a:pPr lvl="1"/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BRECOFlex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Belts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NEXEN Roller Pinion Gear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Conceptual Design of Motor Platform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Questions</a:t>
            </a:r>
          </a:p>
          <a:p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986914" y="3690871"/>
            <a:ext cx="3304435" cy="3065529"/>
            <a:chOff x="4420327" y="1829309"/>
            <a:chExt cx="3304435" cy="306552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7" t="9315" b="9104"/>
            <a:stretch/>
          </p:blipFill>
          <p:spPr>
            <a:xfrm rot="16140000">
              <a:off x="4543699" y="1705937"/>
              <a:ext cx="2947432" cy="3194176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 flipH="1" flipV="1">
              <a:off x="5078079" y="4266047"/>
              <a:ext cx="1252177" cy="6287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7289095" y="3980565"/>
              <a:ext cx="435667" cy="8674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Conceptual Idea #2: Pros and Cons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4" b="27492"/>
          <a:stretch/>
        </p:blipFill>
        <p:spPr>
          <a:xfrm>
            <a:off x="6615440" y="746125"/>
            <a:ext cx="2299960" cy="2743200"/>
          </a:xfrm>
          <a:prstGeom prst="rect">
            <a:avLst/>
          </a:prstGeom>
        </p:spPr>
      </p:pic>
      <p:sp>
        <p:nvSpPr>
          <p:cNvPr id="9" name="Content Placeholder 29"/>
          <p:cNvSpPr txBox="1">
            <a:spLocks/>
          </p:cNvSpPr>
          <p:nvPr/>
        </p:nvSpPr>
        <p:spPr bwMode="auto">
          <a:xfrm>
            <a:off x="228600" y="1042989"/>
            <a:ext cx="6386840" cy="39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Pros: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Improved structural rigidity between Yellow bracket and Blue Plate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Adjusting Pitch and Roll simple with bolt method</a:t>
            </a: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Cons:</a:t>
            </a:r>
          </a:p>
          <a:p>
            <a:pPr lvl="1"/>
            <a:r>
              <a:rPr lang="en-US" altLang="en-US" sz="18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Need to reduce length and width of blue plate (and Yellow bracket) to facilitate tack welding the blocks*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Determining height of blocks will require a potentially iterative process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20045" r="7112" b="21737"/>
          <a:stretch/>
        </p:blipFill>
        <p:spPr>
          <a:xfrm>
            <a:off x="6615440" y="3792916"/>
            <a:ext cx="2483494" cy="21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30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Special Thanks to…</a:t>
            </a:r>
          </a:p>
          <a:p>
            <a:r>
              <a:rPr lang="en-US" sz="2000" dirty="0"/>
              <a:t>Giuseppe Gallo and Gaston </a:t>
            </a:r>
            <a:r>
              <a:rPr lang="en-US" sz="2000" dirty="0" smtClean="0"/>
              <a:t>Gutierrez</a:t>
            </a:r>
          </a:p>
          <a:p>
            <a:r>
              <a:rPr lang="en-US" sz="2000" dirty="0" smtClean="0"/>
              <a:t>Sandra Charles and Judy Nunez</a:t>
            </a:r>
          </a:p>
          <a:p>
            <a:r>
              <a:rPr lang="en-US" sz="2000" dirty="0" smtClean="0"/>
              <a:t>The National GEM Consortium </a:t>
            </a:r>
          </a:p>
          <a:p>
            <a:r>
              <a:rPr lang="en-US" sz="2000" dirty="0"/>
              <a:t>Joe Howell and Dave </a:t>
            </a:r>
            <a:r>
              <a:rPr lang="en-US" sz="2000" dirty="0" err="1"/>
              <a:t>Pushka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Skills Learned this summer</a:t>
            </a:r>
          </a:p>
          <a:p>
            <a:r>
              <a:rPr lang="en-US" sz="2000" dirty="0" smtClean="0"/>
              <a:t>CAD modeling proficiency improved</a:t>
            </a:r>
          </a:p>
          <a:p>
            <a:r>
              <a:rPr lang="en-US" sz="2000" dirty="0" smtClean="0"/>
              <a:t>Understanding of mechanical design of precision parts improved</a:t>
            </a:r>
          </a:p>
          <a:p>
            <a:r>
              <a:rPr lang="en-US" sz="2000" dirty="0" smtClean="0"/>
              <a:t>Professional skills required in working with engineers improved</a:t>
            </a:r>
          </a:p>
          <a:p>
            <a:r>
              <a:rPr lang="en-US" sz="2000" dirty="0" smtClean="0"/>
              <a:t>Learned how to make not-soggy (instant) oatmeal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8/16/2016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00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http://www.gemfellowship.org/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National GEM Fellowship…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2000" dirty="0"/>
              <a:t>For underrepresented US citizens in </a:t>
            </a:r>
            <a:r>
              <a:rPr lang="en-US" sz="2000" dirty="0" smtClean="0"/>
              <a:t>STEM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PAYS FOR GRADUATE SCHOOL</a:t>
            </a:r>
          </a:p>
          <a:p>
            <a:pPr lvl="1"/>
            <a:r>
              <a:rPr lang="en-US" sz="2000" dirty="0" smtClean="0"/>
              <a:t>Apply during your senior year of undergrad</a:t>
            </a:r>
          </a:p>
          <a:p>
            <a:pPr lvl="1"/>
            <a:r>
              <a:rPr lang="en-US" sz="2000" dirty="0" smtClean="0"/>
              <a:t>Valuable internships with Employer Sponsors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PAYS FOR GRADUATE </a:t>
            </a:r>
            <a:r>
              <a:rPr lang="en-US" dirty="0" smtClean="0">
                <a:solidFill>
                  <a:srgbClr val="FF0000"/>
                </a:solidFill>
              </a:rPr>
              <a:t>SCHOOL</a:t>
            </a:r>
            <a:endParaRPr lang="en-US" dirty="0" smtClean="0"/>
          </a:p>
          <a:p>
            <a:pPr lvl="1"/>
            <a:r>
              <a:rPr lang="en-US" sz="2000" dirty="0" smtClean="0"/>
              <a:t>Fellowships for both Masters and PhD students</a:t>
            </a:r>
          </a:p>
          <a:p>
            <a:pPr lvl="1"/>
            <a:r>
              <a:rPr lang="en-US" sz="2000" dirty="0" smtClean="0"/>
              <a:t>Living stipend during the school year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000" dirty="0" smtClean="0"/>
              <a:t>Your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 network has plenty of GEM people you can talk to! </a:t>
            </a:r>
          </a:p>
          <a:p>
            <a:pPr marL="457200" lvl="1" indent="0">
              <a:buNone/>
            </a:pPr>
            <a:r>
              <a:rPr lang="en-US" sz="1800" dirty="0" smtClean="0"/>
              <a:t>(Sandra Charles, Maurice Ball, Charlie Orozco, Chris Cameron, Miguel </a:t>
            </a:r>
            <a:r>
              <a:rPr lang="en-US" sz="1800" dirty="0" err="1" smtClean="0"/>
              <a:t>Marchan</a:t>
            </a:r>
            <a:r>
              <a:rPr lang="en-US" sz="1800" dirty="0" smtClean="0"/>
              <a:t>, Me and </a:t>
            </a:r>
            <a:r>
              <a:rPr lang="en-US" sz="1800" b="1" dirty="0" smtClean="0"/>
              <a:t>many</a:t>
            </a:r>
            <a:r>
              <a:rPr lang="en-US" sz="1800" dirty="0" smtClean="0"/>
              <a:t> other alums/employees)</a:t>
            </a:r>
          </a:p>
          <a:p>
            <a:pPr marL="457200" lvl="1" indent="0" algn="ctr">
              <a:buNone/>
            </a:pPr>
            <a:r>
              <a:rPr lang="en-US" dirty="0" smtClean="0"/>
              <a:t>mauricio.villa@duke.edu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8/16/2016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8" name="Picture 4" descr="http://www.engr.utk.edu/enews/images/GEM_logo_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387959"/>
            <a:ext cx="2451100" cy="10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71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 -- Dark Energy Spectrographic Instrument</a:t>
            </a:r>
          </a:p>
          <a:p>
            <a:pPr lvl="1"/>
            <a:r>
              <a:rPr lang="en-US" dirty="0" err="1" smtClean="0"/>
              <a:t>Mayall</a:t>
            </a:r>
            <a:r>
              <a:rPr lang="en-US" dirty="0" smtClean="0"/>
              <a:t> Telescope at </a:t>
            </a:r>
            <a:r>
              <a:rPr lang="en-US" dirty="0" err="1" smtClean="0"/>
              <a:t>Kitt</a:t>
            </a:r>
            <a:r>
              <a:rPr lang="en-US" dirty="0" smtClean="0"/>
              <a:t> Peak, AZ</a:t>
            </a:r>
          </a:p>
          <a:p>
            <a:r>
              <a:rPr lang="en-US" dirty="0" smtClean="0"/>
              <a:t>ADC -- Atmospheric Dispersion Corrector lens	</a:t>
            </a:r>
          </a:p>
          <a:p>
            <a:pPr lvl="1"/>
            <a:r>
              <a:rPr lang="en-US" dirty="0" smtClean="0"/>
              <a:t>There are 2 lenses used to correct for light dispersion caused by the atmosphere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8/16/2016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8" name="Picture 7" descr="0081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5" y="3142139"/>
            <a:ext cx="2610309" cy="313086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87" y="3285808"/>
            <a:ext cx="4752901" cy="27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1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7807" r="3219" b="2754"/>
          <a:stretch/>
        </p:blipFill>
        <p:spPr>
          <a:xfrm>
            <a:off x="900751" y="1187355"/>
            <a:ext cx="7410735" cy="5063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Introduction: Specifications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8/16/2016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012950" y="1250950"/>
            <a:ext cx="1708150" cy="1289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2500" y="2438400"/>
            <a:ext cx="374650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95750" y="5873750"/>
            <a:ext cx="387350" cy="376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11850" y="1187355"/>
            <a:ext cx="419100" cy="4001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61000" y="4102100"/>
            <a:ext cx="1765300" cy="15240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803400" y="4375150"/>
            <a:ext cx="1765300" cy="15240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83450" y="3860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Bearing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0" y="42545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Bearing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190750" y="5264150"/>
            <a:ext cx="1460500" cy="31750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067300" y="5289550"/>
            <a:ext cx="1212850" cy="53975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40514" y="541714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Lens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0299" y="554732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Lens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08600" y="1187355"/>
            <a:ext cx="3002886" cy="1136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143500" y="1780453"/>
            <a:ext cx="1136650" cy="8554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30299" y="1477513"/>
            <a:ext cx="2238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Harmonic Drive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6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Introduction: Specifications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8/16/2016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724848"/>
              </p:ext>
            </p:extLst>
          </p:nvPr>
        </p:nvGraphicFramePr>
        <p:xfrm>
          <a:off x="1485900" y="897015"/>
          <a:ext cx="6172200" cy="54586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2800"/>
                <a:gridCol w="2819400"/>
              </a:tblGrid>
              <a:tr h="3380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Value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225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Rotational Load (ADC lens, cell,</a:t>
                      </a:r>
                      <a:r>
                        <a:rPr lang="en-US" sz="1200" baseline="0" dirty="0" smtClean="0"/>
                        <a:t> bearing and fasteners)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Weights</a:t>
                      </a:r>
                      <a:r>
                        <a:rPr lang="en-US" sz="1200" baseline="0" dirty="0" smtClean="0"/>
                        <a:t> = 214 kg (472LBS)</a:t>
                      </a:r>
                    </a:p>
                    <a:p>
                      <a:r>
                        <a:rPr lang="en-US" sz="1200" baseline="0" dirty="0" smtClean="0"/>
                        <a:t>wr^2 = 40.8 kg-m^2 (968 Lb-ft^2)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677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Starting Torque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100 Nm (885 LB-in)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677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Running Torque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80 Nm (708 LB-in)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677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Driven Gear Rotation Speed range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 to 10 degrees/sec (0 to 1.7 rpm)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677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Rump-up/down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Max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seconds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677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Lifetime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155,000 duty cycles over a 5 year period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677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Idle time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months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677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Accuracy on the rotation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+/- 0.1 degree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677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Tangential Backlash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NONE if possible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677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Gear centers distance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584mm +3mm/0</a:t>
                      </a:r>
                      <a:r>
                        <a:rPr lang="en-US" sz="1200" baseline="0" dirty="0" smtClean="0"/>
                        <a:t> or (</a:t>
                      </a:r>
                      <a:r>
                        <a:rPr lang="en-US" sz="1200" dirty="0" smtClean="0"/>
                        <a:t>23.000” +0.125”/0)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677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Driven</a:t>
                      </a:r>
                      <a:r>
                        <a:rPr lang="en-US" sz="1200" baseline="0" dirty="0" smtClean="0"/>
                        <a:t> gear addendum diameter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951mm 0/-3mm</a:t>
                      </a:r>
                      <a:r>
                        <a:rPr lang="en-US" sz="1200" baseline="0" dirty="0" smtClean="0"/>
                        <a:t> or (</a:t>
                      </a:r>
                      <a:r>
                        <a:rPr lang="en-US" sz="1200" dirty="0" smtClean="0"/>
                        <a:t>37.450” +/-0.125”)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677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Material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Steel/Plastic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677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Protection from</a:t>
                      </a:r>
                      <a:r>
                        <a:rPr lang="en-US" sz="1200" baseline="0" dirty="0" smtClean="0"/>
                        <a:t> corrosion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Required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677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Minimum</a:t>
                      </a:r>
                      <a:r>
                        <a:rPr lang="en-US" sz="1200" baseline="0" dirty="0" smtClean="0"/>
                        <a:t> safety factor against Yield, fracture or buckling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4.0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677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Optimization of weights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required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16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Maintenance/cleaning of</a:t>
                      </a:r>
                      <a:r>
                        <a:rPr lang="en-US" sz="1200" baseline="0" dirty="0" smtClean="0"/>
                        <a:t> gears from outside of barrel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lubrication is HIGLY preferable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71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Outline		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ADC Introduction</a:t>
            </a:r>
          </a:p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  <a:latin typeface="Helvetica" panose="020B0604020202020204" pitchFamily="34" charset="0"/>
                <a:ea typeface="Geneva" pitchFamily="121" charset="-128"/>
              </a:rPr>
              <a:t>ADC Transmission Options</a:t>
            </a:r>
          </a:p>
          <a:p>
            <a:pPr lvl="1"/>
            <a:r>
              <a:rPr lang="en-US" altLang="en-US" b="1" dirty="0" err="1" smtClean="0">
                <a:solidFill>
                  <a:srgbClr val="0070C0"/>
                </a:solidFill>
                <a:latin typeface="Helvetica" panose="020B0604020202020204" pitchFamily="34" charset="0"/>
                <a:ea typeface="Geneva" pitchFamily="121" charset="-128"/>
              </a:rPr>
              <a:t>BRECOFlex</a:t>
            </a:r>
            <a:r>
              <a:rPr lang="en-US" altLang="en-US" b="1" dirty="0" smtClean="0">
                <a:solidFill>
                  <a:srgbClr val="0070C0"/>
                </a:solidFill>
                <a:latin typeface="Helvetica" panose="020B0604020202020204" pitchFamily="34" charset="0"/>
                <a:ea typeface="Geneva" pitchFamily="121" charset="-128"/>
              </a:rPr>
              <a:t> Belts</a:t>
            </a:r>
          </a:p>
          <a:p>
            <a:pPr lvl="1"/>
            <a:r>
              <a:rPr lang="en-US" altLang="en-US" b="1" dirty="0" smtClean="0">
                <a:solidFill>
                  <a:srgbClr val="0070C0"/>
                </a:solidFill>
                <a:latin typeface="Helvetica" panose="020B0604020202020204" pitchFamily="34" charset="0"/>
                <a:ea typeface="Geneva" pitchFamily="121" charset="-128"/>
              </a:rPr>
              <a:t>NEXEN Roller Pinion Gear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Conceptual Design of Motor Platform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Questions</a:t>
            </a:r>
          </a:p>
          <a:p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3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Mating specifications for Pinion and Gear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1" y="1042988"/>
            <a:ext cx="4219831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From </a:t>
            </a:r>
            <a:r>
              <a:rPr lang="en-US" altLang="en-US" sz="2000" dirty="0" err="1" smtClean="0">
                <a:latin typeface="Helvetica" panose="020B0604020202020204" pitchFamily="34" charset="0"/>
                <a:ea typeface="Geneva" pitchFamily="121" charset="-128"/>
              </a:rPr>
              <a:t>HarmonicDrive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 SHA series manual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SHA25A-SG : bolt circle, bolt sizing and tolerances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2843527"/>
            <a:ext cx="3543795" cy="3429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840" y="2898297"/>
            <a:ext cx="4302771" cy="3102131"/>
          </a:xfrm>
          <a:prstGeom prst="rect">
            <a:avLst/>
          </a:prstGeom>
        </p:spPr>
      </p:pic>
      <p:sp>
        <p:nvSpPr>
          <p:cNvPr id="10" name="Content Placeholder 29"/>
          <p:cNvSpPr txBox="1">
            <a:spLocks/>
          </p:cNvSpPr>
          <p:nvPr/>
        </p:nvSpPr>
        <p:spPr bwMode="auto">
          <a:xfrm>
            <a:off x="4672268" y="1042988"/>
            <a:ext cx="4219831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From KAYDON Spec Drawing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DWG 19691A01: bolt circle, bolt sizing and tolerances</a:t>
            </a:r>
          </a:p>
        </p:txBody>
      </p:sp>
    </p:spTree>
    <p:extLst>
      <p:ext uri="{BB962C8B-B14F-4D97-AF65-F5344CB8AC3E}">
        <p14:creationId xmlns:p14="http://schemas.microsoft.com/office/powerpoint/2010/main" val="300184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BRECOFlex</a:t>
            </a:r>
            <a:r>
              <a:rPr lang="en-US" dirty="0" smtClean="0"/>
              <a:t> Transmission System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8/16/2016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1" b="20958"/>
          <a:stretch/>
        </p:blipFill>
        <p:spPr>
          <a:xfrm>
            <a:off x="865838" y="1042988"/>
            <a:ext cx="7398037" cy="49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BRECOFlex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Considerations	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1" y="941697"/>
            <a:ext cx="5610562" cy="5089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Allowable Tensile Strength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Tooth Shear Strength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Belt stiffness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Backlash, Slipping teeth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Pretension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Space constraints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Size of idlers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Width of belt</a:t>
            </a:r>
          </a:p>
          <a:p>
            <a:pPr marL="0" indent="0">
              <a:buNone/>
            </a:pP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8/16/2016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1587"/>
          <a:stretch/>
        </p:blipFill>
        <p:spPr>
          <a:xfrm>
            <a:off x="2852716" y="3493605"/>
            <a:ext cx="2986446" cy="214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61996"/>
          <a:stretch/>
        </p:blipFill>
        <p:spPr>
          <a:xfrm>
            <a:off x="5839162" y="1042988"/>
            <a:ext cx="3061951" cy="46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25093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1679</TotalTime>
  <Words>894</Words>
  <Application>Microsoft Office PowerPoint</Application>
  <PresentationFormat>On-screen Show (4:3)</PresentationFormat>
  <Paragraphs>240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ADC Transmission</vt:lpstr>
      <vt:lpstr>Outline  </vt:lpstr>
      <vt:lpstr>ADC Introduction</vt:lpstr>
      <vt:lpstr>ADC Introduction: Specifications</vt:lpstr>
      <vt:lpstr>ADC Introduction: Specifications</vt:lpstr>
      <vt:lpstr>Outline  </vt:lpstr>
      <vt:lpstr>Mating specifications for Pinion and Gear</vt:lpstr>
      <vt:lpstr>BRECOFlex Transmission System Components</vt:lpstr>
      <vt:lpstr>BRECOFlex Considerations </vt:lpstr>
      <vt:lpstr>BRECO Flex Drive: ADC layout Configuration based on the std sizes.</vt:lpstr>
      <vt:lpstr>BRECO Flex Drive: ADC layout Configuration</vt:lpstr>
      <vt:lpstr>NEXEN Transmission System</vt:lpstr>
      <vt:lpstr>NEXEN Transmission System</vt:lpstr>
      <vt:lpstr>PowerPoint Presentation</vt:lpstr>
      <vt:lpstr>NEXEN and BRECOflex  General Comparisons</vt:lpstr>
      <vt:lpstr>PowerPoint Presentation</vt:lpstr>
      <vt:lpstr>Outline  </vt:lpstr>
      <vt:lpstr>Definitions</vt:lpstr>
      <vt:lpstr>Conceptual Idea #1: Pros and Cons </vt:lpstr>
      <vt:lpstr>Conceptual Idea #2: Pros and Cons</vt:lpstr>
      <vt:lpstr>QUESTIONS?</vt:lpstr>
      <vt:lpstr>http://www.gemfellowship.org/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ADC Transmission</dc:title>
  <dc:creator>Mauricio Villa x8767 16393N</dc:creator>
  <cp:lastModifiedBy>Mauricio Villa x8767 16393N</cp:lastModifiedBy>
  <cp:revision>26</cp:revision>
  <cp:lastPrinted>2014-01-20T19:40:21Z</cp:lastPrinted>
  <dcterms:created xsi:type="dcterms:W3CDTF">2016-08-12T13:56:53Z</dcterms:created>
  <dcterms:modified xsi:type="dcterms:W3CDTF">2016-08-16T18:00:47Z</dcterms:modified>
</cp:coreProperties>
</file>