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3" r:id="rId2"/>
    <p:sldId id="333" r:id="rId3"/>
    <p:sldId id="334" r:id="rId4"/>
    <p:sldId id="319" r:id="rId5"/>
    <p:sldId id="320" r:id="rId6"/>
    <p:sldId id="321" r:id="rId7"/>
    <p:sldId id="322" r:id="rId8"/>
    <p:sldId id="323" r:id="rId9"/>
    <p:sldId id="328" r:id="rId10"/>
    <p:sldId id="324" r:id="rId11"/>
    <p:sldId id="332" r:id="rId12"/>
    <p:sldId id="327" r:id="rId13"/>
    <p:sldId id="314" r:id="rId14"/>
    <p:sldId id="335" r:id="rId15"/>
    <p:sldId id="337" r:id="rId16"/>
    <p:sldId id="339" r:id="rId17"/>
    <p:sldId id="340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B"/>
    <a:srgbClr val="FFFFFF"/>
    <a:srgbClr val="9C9E9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86765" autoAdjust="0"/>
  </p:normalViewPr>
  <p:slideViewPr>
    <p:cSldViewPr snapToGrid="0">
      <p:cViewPr varScale="1">
        <p:scale>
          <a:sx n="63" d="100"/>
          <a:sy n="63" d="100"/>
        </p:scale>
        <p:origin x="1458" y="4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4776E-BCFB-4B04-AFFB-3BF20AB4057F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C726-BA50-4AF3-8FF8-F61A3C6D77A7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1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670mm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3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9144000" cy="118382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17133" y="6649402"/>
            <a:ext cx="5172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Guilherme </a:t>
            </a:r>
            <a:r>
              <a:rPr lang="en-US" sz="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Dalla</a:t>
            </a: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Lana Semione, TTC Meeting 2017</a:t>
            </a:r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489857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41" y="6167593"/>
            <a:ext cx="526184" cy="525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tif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jpeg"/><Relationship Id="rId4" Type="http://schemas.openxmlformats.org/officeDocument/2006/relationships/image" Target="../media/image27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tiff"/><Relationship Id="rId7" Type="http://schemas.openxmlformats.org/officeDocument/2006/relationships/image" Target="../media/image3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10" Type="http://schemas.openxmlformats.org/officeDocument/2006/relationships/image" Target="../media/image37.tiff"/><Relationship Id="rId4" Type="http://schemas.openxmlformats.org/officeDocument/2006/relationships/image" Target="../media/image31.tiff"/><Relationship Id="rId9" Type="http://schemas.openxmlformats.org/officeDocument/2006/relationships/image" Target="../media/image3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0" y="298580"/>
            <a:ext cx="8520113" cy="741045"/>
          </a:xfrm>
        </p:spPr>
        <p:txBody>
          <a:bodyPr/>
          <a:lstStyle/>
          <a:p>
            <a:r>
              <a:rPr lang="en-US" dirty="0"/>
              <a:t>WG-1: Performance Frontier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91" y="5799069"/>
            <a:ext cx="855163" cy="853738"/>
          </a:xfrm>
          <a:prstGeom prst="rect">
            <a:avLst/>
          </a:prstGeom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019103" y="3945791"/>
            <a:ext cx="52779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A5EB"/>
                </a:solidFill>
              </a:rPr>
              <a:t>Guilherme Dalla Lana Semione</a:t>
            </a:r>
          </a:p>
          <a:p>
            <a:r>
              <a:rPr lang="en-US" dirty="0">
                <a:solidFill>
                  <a:srgbClr val="00A5EB"/>
                </a:solidFill>
              </a:rPr>
              <a:t>X-Ray Physics and Nanoscience</a:t>
            </a:r>
          </a:p>
          <a:p>
            <a:r>
              <a:rPr lang="en-US" dirty="0">
                <a:solidFill>
                  <a:srgbClr val="00A5EB"/>
                </a:solidFill>
              </a:rPr>
              <a:t>DESY </a:t>
            </a:r>
            <a:r>
              <a:rPr lang="en-US" dirty="0" err="1">
                <a:solidFill>
                  <a:srgbClr val="00A5EB"/>
                </a:solidFill>
              </a:rPr>
              <a:t>Nanolab</a:t>
            </a:r>
            <a:endParaRPr lang="en-US" dirty="0">
              <a:solidFill>
                <a:srgbClr val="00A5EB"/>
              </a:solidFill>
            </a:endParaRPr>
          </a:p>
          <a:p>
            <a:endParaRPr lang="en-US" dirty="0"/>
          </a:p>
          <a:p>
            <a:r>
              <a:rPr lang="en-US" dirty="0"/>
              <a:t>TESLA Technology Collaboration </a:t>
            </a:r>
          </a:p>
          <a:p>
            <a:r>
              <a:rPr lang="de-DE" dirty="0"/>
              <a:t>21-24 </a:t>
            </a:r>
            <a:r>
              <a:rPr lang="de-DE" dirty="0" err="1"/>
              <a:t>February</a:t>
            </a:r>
            <a:r>
              <a:rPr lang="de-DE" dirty="0"/>
              <a:t> 2017</a:t>
            </a:r>
          </a:p>
          <a:p>
            <a:r>
              <a:rPr lang="de-DE" dirty="0"/>
              <a:t>Facility </a:t>
            </a:r>
            <a:r>
              <a:rPr lang="de-DE" dirty="0" err="1"/>
              <a:t>for</a:t>
            </a:r>
            <a:r>
              <a:rPr lang="de-DE" dirty="0"/>
              <a:t> Rare Isotope </a:t>
            </a:r>
            <a:r>
              <a:rPr lang="de-DE" dirty="0" err="1"/>
              <a:t>Beams</a:t>
            </a:r>
            <a:r>
              <a:rPr lang="de-DE" dirty="0"/>
              <a:t>, East Lansing, MI, USA</a:t>
            </a:r>
            <a:endParaRPr lang="en-GB" dirty="0"/>
          </a:p>
        </p:txBody>
      </p:sp>
      <p:sp>
        <p:nvSpPr>
          <p:cNvPr id="9" name="Rechteck 1"/>
          <p:cNvSpPr/>
          <p:nvPr/>
        </p:nvSpPr>
        <p:spPr>
          <a:xfrm>
            <a:off x="297712" y="2529697"/>
            <a:ext cx="848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“Nitrogen infusion” in Niobium model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78" y="0"/>
            <a:ext cx="8520113" cy="544512"/>
          </a:xfrm>
        </p:spPr>
        <p:txBody>
          <a:bodyPr/>
          <a:lstStyle/>
          <a:p>
            <a:r>
              <a:rPr lang="en-US" dirty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861425" cy="4792663"/>
          </a:xfrm>
        </p:spPr>
        <p:txBody>
          <a:bodyPr/>
          <a:lstStyle/>
          <a:p>
            <a:r>
              <a:rPr lang="en-US" dirty="0"/>
              <a:t>The infusion process creates an </a:t>
            </a:r>
            <a:r>
              <a:rPr lang="en-US" dirty="0" err="1"/>
              <a:t>overlayer</a:t>
            </a:r>
            <a:r>
              <a:rPr lang="en-US" dirty="0"/>
              <a:t> within the first hour of treatment. No significant changes are observed after longer N</a:t>
            </a:r>
            <a:r>
              <a:rPr lang="en-US" baseline="-25000" dirty="0"/>
              <a:t>2</a:t>
            </a:r>
            <a:r>
              <a:rPr lang="en-US" dirty="0"/>
              <a:t> exposure.</a:t>
            </a:r>
          </a:p>
          <a:p>
            <a:endParaRPr lang="en-US" dirty="0"/>
          </a:p>
          <a:p>
            <a:r>
              <a:rPr lang="en-US" dirty="0"/>
              <a:t>The growth of the natural oxide layers in the surface due to air exposure is suppressed by the infusion process.</a:t>
            </a:r>
          </a:p>
          <a:p>
            <a:endParaRPr lang="en-US" dirty="0"/>
          </a:p>
          <a:p>
            <a:r>
              <a:rPr lang="en-US" dirty="0"/>
              <a:t>No precipitates were found, most notably absent is the </a:t>
            </a:r>
            <a:r>
              <a:rPr lang="el-GR" dirty="0"/>
              <a:t>β</a:t>
            </a:r>
            <a:r>
              <a:rPr lang="en-US" dirty="0"/>
              <a:t>-Nb</a:t>
            </a:r>
            <a:r>
              <a:rPr lang="en-US" baseline="-25000" dirty="0"/>
              <a:t>2</a:t>
            </a:r>
            <a:r>
              <a:rPr lang="en-US" dirty="0"/>
              <a:t>N phase.</a:t>
            </a:r>
          </a:p>
          <a:p>
            <a:endParaRPr lang="en-US" dirty="0"/>
          </a:p>
          <a:p>
            <a:r>
              <a:rPr lang="en-US" dirty="0"/>
              <a:t>Passivation still remains after High Pressure Water Rinsing.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6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94" y="0"/>
            <a:ext cx="8520113" cy="544512"/>
          </a:xfrm>
        </p:spPr>
        <p:txBody>
          <a:bodyPr/>
          <a:lstStyle/>
          <a:p>
            <a:r>
              <a:rPr lang="en-US" dirty="0"/>
              <a:t>Future Work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r>
              <a:rPr lang="en-US" dirty="0"/>
              <a:t>Reproduce the experiment, also with longer infusion time (48 hours)</a:t>
            </a:r>
          </a:p>
          <a:p>
            <a:pPr lvl="1"/>
            <a:r>
              <a:rPr lang="en-US" dirty="0"/>
              <a:t>Different Single-crystal orientations;</a:t>
            </a:r>
          </a:p>
          <a:p>
            <a:pPr lvl="1"/>
            <a:r>
              <a:rPr lang="en-US" dirty="0"/>
              <a:t>Large Grain samples;</a:t>
            </a:r>
          </a:p>
          <a:p>
            <a:endParaRPr lang="en-US" dirty="0"/>
          </a:p>
          <a:p>
            <a:r>
              <a:rPr lang="en-US" dirty="0"/>
              <a:t>XPS sputtering profile</a:t>
            </a:r>
          </a:p>
          <a:p>
            <a:pPr lvl="1"/>
            <a:r>
              <a:rPr lang="en-US" dirty="0"/>
              <a:t>Composition of layers;</a:t>
            </a:r>
          </a:p>
          <a:p>
            <a:endParaRPr lang="en-US" dirty="0"/>
          </a:p>
          <a:p>
            <a:r>
              <a:rPr lang="en-US" dirty="0"/>
              <a:t>Diffuse Scattering X-Ray measurements</a:t>
            </a:r>
          </a:p>
          <a:p>
            <a:pPr lvl="1"/>
            <a:r>
              <a:rPr lang="en-US" dirty="0"/>
              <a:t>Nitrogen concentration</a:t>
            </a:r>
          </a:p>
          <a:p>
            <a:pPr lvl="1"/>
            <a:r>
              <a:rPr lang="en-US" dirty="0"/>
              <a:t>Trapping effects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77" y="3785191"/>
            <a:ext cx="2580784" cy="23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85" y="4328528"/>
            <a:ext cx="2039568" cy="16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86906" y="2295299"/>
            <a:ext cx="3763925" cy="1344476"/>
            <a:chOff x="2796363" y="2705016"/>
            <a:chExt cx="4882229" cy="183979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796363" y="2705016"/>
              <a:ext cx="2382692" cy="1839788"/>
              <a:chOff x="918391" y="1857154"/>
              <a:chExt cx="3855627" cy="297711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88828" y="1857154"/>
                <a:ext cx="3785190" cy="2977116"/>
                <a:chOff x="1446028" y="3391786"/>
                <a:chExt cx="3785190" cy="2977116"/>
              </a:xfrm>
            </p:grpSpPr>
            <p:sp>
              <p:nvSpPr>
                <p:cNvPr id="19" name="Cube 18"/>
                <p:cNvSpPr/>
                <p:nvPr/>
              </p:nvSpPr>
              <p:spPr bwMode="auto">
                <a:xfrm>
                  <a:off x="1446028" y="3987210"/>
                  <a:ext cx="3785190" cy="2381692"/>
                </a:xfrm>
                <a:prstGeom prst="cube">
                  <a:avLst>
                    <a:gd name="adj" fmla="val 6250"/>
                  </a:avLst>
                </a:pr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19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Cube 19"/>
                <p:cNvSpPr/>
                <p:nvPr/>
              </p:nvSpPr>
              <p:spPr bwMode="auto">
                <a:xfrm>
                  <a:off x="1446028" y="3689498"/>
                  <a:ext cx="3785190" cy="450112"/>
                </a:xfrm>
                <a:prstGeom prst="cube">
                  <a:avLst>
                    <a:gd name="adj" fmla="val 32086"/>
                  </a:avLst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Cube 20"/>
                <p:cNvSpPr/>
                <p:nvPr/>
              </p:nvSpPr>
              <p:spPr bwMode="auto">
                <a:xfrm>
                  <a:off x="1446028" y="3391786"/>
                  <a:ext cx="3785190" cy="450112"/>
                </a:xfrm>
                <a:prstGeom prst="cube">
                  <a:avLst>
                    <a:gd name="adj" fmla="val 32086"/>
                  </a:avLst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647500" y="3319699"/>
                <a:ext cx="2046375" cy="749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</a:rPr>
                  <a:t>O, N interstitials</a:t>
                </a:r>
              </a:p>
              <a:p>
                <a:endParaRPr lang="de-DE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732976" y="3365332"/>
                <a:ext cx="1767266" cy="389858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Box 29"/>
              <p:cNvSpPr txBox="1"/>
              <p:nvPr/>
            </p:nvSpPr>
            <p:spPr>
              <a:xfrm>
                <a:off x="988028" y="1888788"/>
                <a:ext cx="1014753" cy="39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</a:rPr>
                  <a:t>NbO</a:t>
                </a:r>
                <a:r>
                  <a:rPr lang="en-US" sz="1000" baseline="-25000" dirty="0" err="1">
                    <a:solidFill>
                      <a:schemeClr val="bg1"/>
                    </a:solidFill>
                  </a:rPr>
                  <a:t>x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</a:t>
                </a:r>
                <a:r>
                  <a:rPr lang="en-US" sz="1000" baseline="-25000" dirty="0" err="1">
                    <a:solidFill>
                      <a:schemeClr val="bg1"/>
                    </a:solidFill>
                  </a:rPr>
                  <a:t>y</a:t>
                </a:r>
                <a:endParaRPr lang="de-DE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33"/>
              <p:cNvSpPr txBox="1"/>
              <p:nvPr/>
            </p:nvSpPr>
            <p:spPr>
              <a:xfrm>
                <a:off x="2285387" y="2184246"/>
                <a:ext cx="724230" cy="39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NbO</a:t>
                </a:r>
                <a:endParaRPr lang="de-DE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33"/>
              <p:cNvSpPr txBox="1"/>
              <p:nvPr/>
            </p:nvSpPr>
            <p:spPr>
              <a:xfrm>
                <a:off x="918391" y="4261090"/>
                <a:ext cx="713854" cy="522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err="1">
                    <a:solidFill>
                      <a:schemeClr val="bg1"/>
                    </a:solidFill>
                  </a:rPr>
                  <a:t>Nb</a:t>
                </a:r>
                <a:endParaRPr lang="de-DE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Left Brace 10"/>
            <p:cNvSpPr/>
            <p:nvPr/>
          </p:nvSpPr>
          <p:spPr bwMode="auto">
            <a:xfrm rot="10800000">
              <a:off x="5320029" y="3109430"/>
              <a:ext cx="474714" cy="1435376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4743" y="3626001"/>
              <a:ext cx="1883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Bulk contribution</a:t>
              </a:r>
              <a:endParaRPr lang="de-DE" b="1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5461917" y="6148062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M. </a:t>
            </a:r>
            <a:r>
              <a:rPr lang="pt-BR" sz="1000" dirty="0" err="1"/>
              <a:t>Delheusy</a:t>
            </a:r>
            <a:r>
              <a:rPr lang="pt-BR" sz="10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2957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0"/>
            <a:ext cx="8520113" cy="544512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94789" y="1024354"/>
            <a:ext cx="24289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Special thanks to:</a:t>
            </a:r>
          </a:p>
          <a:p>
            <a:endParaRPr lang="en-US" sz="1800" u="sng" dirty="0"/>
          </a:p>
          <a:p>
            <a:r>
              <a:rPr lang="en-US" sz="1800" dirty="0"/>
              <a:t>Nicolay </a:t>
            </a:r>
            <a:r>
              <a:rPr lang="en-US" sz="1800" dirty="0" err="1"/>
              <a:t>Krupka</a:t>
            </a:r>
            <a:endParaRPr lang="en-US" sz="1800" dirty="0"/>
          </a:p>
          <a:p>
            <a:r>
              <a:rPr lang="de-DE" sz="1800" dirty="0"/>
              <a:t>Detlef Reschke</a:t>
            </a:r>
          </a:p>
          <a:p>
            <a:r>
              <a:rPr lang="en-US" sz="1800" dirty="0"/>
              <a:t>Axel </a:t>
            </a:r>
            <a:r>
              <a:rPr lang="en-US" sz="1800" dirty="0" err="1"/>
              <a:t>Matheisen</a:t>
            </a:r>
            <a:endParaRPr lang="en-US" sz="1800" dirty="0"/>
          </a:p>
          <a:p>
            <a:r>
              <a:rPr lang="en-US" sz="1800" dirty="0"/>
              <a:t>Marc Wenskat</a:t>
            </a:r>
          </a:p>
          <a:p>
            <a:r>
              <a:rPr lang="en-US" sz="1800" dirty="0"/>
              <a:t>Alena Prudnikava</a:t>
            </a:r>
          </a:p>
          <a:p>
            <a:r>
              <a:rPr lang="de-DE" sz="1800" dirty="0" err="1"/>
              <a:t>Arti</a:t>
            </a:r>
            <a:r>
              <a:rPr lang="de-DE" sz="1800" dirty="0"/>
              <a:t> </a:t>
            </a:r>
            <a:r>
              <a:rPr lang="de-DE" sz="1800" dirty="0" err="1"/>
              <a:t>Dangwal</a:t>
            </a:r>
            <a:r>
              <a:rPr lang="de-DE" sz="1800" dirty="0"/>
              <a:t> </a:t>
            </a:r>
            <a:r>
              <a:rPr lang="de-DE" sz="1800" dirty="0" err="1"/>
              <a:t>Pandey</a:t>
            </a:r>
            <a:endParaRPr lang="de-DE" sz="1800" dirty="0"/>
          </a:p>
          <a:p>
            <a:r>
              <a:rPr lang="de-DE" sz="1800" dirty="0" err="1"/>
              <a:t>Heshmat</a:t>
            </a:r>
            <a:r>
              <a:rPr lang="de-DE" sz="1800" dirty="0"/>
              <a:t> </a:t>
            </a:r>
            <a:r>
              <a:rPr lang="de-DE" sz="1800" dirty="0" err="1"/>
              <a:t>Noei</a:t>
            </a:r>
            <a:r>
              <a:rPr lang="de-DE" sz="1800" dirty="0"/>
              <a:t> </a:t>
            </a:r>
          </a:p>
          <a:p>
            <a:r>
              <a:rPr lang="de-DE" sz="1800" dirty="0"/>
              <a:t>Vedran Vonk </a:t>
            </a:r>
          </a:p>
          <a:p>
            <a:r>
              <a:rPr lang="de-DE" sz="1800" dirty="0"/>
              <a:t>Prof. Andreas Stierle </a:t>
            </a:r>
          </a:p>
          <a:p>
            <a:r>
              <a:rPr lang="de-DE" sz="1800" dirty="0"/>
              <a:t>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1276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721" y="2573080"/>
            <a:ext cx="5411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Thank you!</a:t>
            </a:r>
            <a:endParaRPr lang="de-DE" sz="3500" dirty="0"/>
          </a:p>
        </p:txBody>
      </p:sp>
    </p:spTree>
    <p:extLst>
      <p:ext uri="{BB962C8B-B14F-4D97-AF65-F5344CB8AC3E}">
        <p14:creationId xmlns:p14="http://schemas.microsoft.com/office/powerpoint/2010/main" val="7504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480" y="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98" y="885866"/>
            <a:ext cx="4087901" cy="25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 noChangeAspect="1"/>
          </p:cNvGrpSpPr>
          <p:nvPr/>
        </p:nvGrpSpPr>
        <p:grpSpPr>
          <a:xfrm>
            <a:off x="1952217" y="3750138"/>
            <a:ext cx="5199878" cy="2472427"/>
            <a:chOff x="842002" y="1282189"/>
            <a:chExt cx="7161309" cy="3598155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02" y="1282189"/>
              <a:ext cx="7161309" cy="3598155"/>
            </a:xfrm>
            <a:prstGeom prst="rect">
              <a:avLst/>
            </a:prstGeom>
          </p:spPr>
        </p:pic>
        <p:cxnSp>
          <p:nvCxnSpPr>
            <p:cNvPr id="6" name="Straight Connector 8"/>
            <p:cNvCxnSpPr/>
            <p:nvPr/>
          </p:nvCxnSpPr>
          <p:spPr bwMode="auto">
            <a:xfrm flipH="1" flipV="1">
              <a:off x="1911350" y="3157868"/>
              <a:ext cx="1948270" cy="15144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10"/>
            <p:cNvSpPr/>
            <p:nvPr/>
          </p:nvSpPr>
          <p:spPr bwMode="auto">
            <a:xfrm>
              <a:off x="1593978" y="2827624"/>
              <a:ext cx="317372" cy="33024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1447024" y="3093024"/>
              <a:ext cx="944647" cy="108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>
                      <a:lumMod val="95000"/>
                    </a:schemeClr>
                  </a:solidFill>
                </a:rPr>
                <a:t>NbO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(022)</a:t>
              </a:r>
              <a:endParaRPr lang="de-DE" sz="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de-DE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6" y="885865"/>
            <a:ext cx="3517263" cy="263794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100" y="0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/>
              <a:t>GIXRD – P07 Beamline, Petra III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2041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6157"/>
            <a:ext cx="8520113" cy="4792663"/>
          </a:xfrm>
        </p:spPr>
        <p:txBody>
          <a:bodyPr/>
          <a:lstStyle/>
          <a:p>
            <a:r>
              <a:rPr lang="en-US" dirty="0"/>
              <a:t>Nitrogen doping @900</a:t>
            </a:r>
            <a:r>
              <a:rPr lang="de-DE" dirty="0"/>
              <a:t>°</a:t>
            </a:r>
            <a:r>
              <a:rPr lang="en-US" dirty="0"/>
              <a:t>C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36" y="-14968"/>
            <a:ext cx="8520113" cy="544512"/>
          </a:xfrm>
        </p:spPr>
        <p:txBody>
          <a:bodyPr/>
          <a:lstStyle/>
          <a:p>
            <a:r>
              <a:rPr lang="en-US" dirty="0"/>
              <a:t>“Doping” Sample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83790" y="1131525"/>
            <a:ext cx="6024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Large grain </a:t>
            </a:r>
            <a:r>
              <a:rPr lang="en-US" sz="1500" dirty="0" err="1"/>
              <a:t>Nb</a:t>
            </a:r>
            <a:r>
              <a:rPr lang="en-US" sz="1500" dirty="0"/>
              <a:t>(100)</a:t>
            </a:r>
          </a:p>
          <a:p>
            <a:pPr marL="444500" lvl="1" indent="0">
              <a:buNone/>
            </a:pPr>
            <a:endParaRPr lang="en-US" sz="15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Outgassing at </a:t>
            </a:r>
            <a:r>
              <a:rPr lang="en-US" sz="1400" dirty="0"/>
              <a:t>900</a:t>
            </a:r>
            <a:r>
              <a:rPr lang="de-DE" sz="1400" dirty="0"/>
              <a:t>°</a:t>
            </a:r>
            <a:r>
              <a:rPr lang="en-US" sz="1400" dirty="0"/>
              <a:t>C/2 hours (1.0x10</a:t>
            </a:r>
            <a:r>
              <a:rPr lang="en-US" sz="1400" baseline="30000" dirty="0"/>
              <a:t>-5</a:t>
            </a:r>
            <a:r>
              <a:rPr lang="en-US" sz="1400" dirty="0"/>
              <a:t> mbar)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Nitrogen supplied for 20 min (0.04 mbar - 30mTorr)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Further 30 min anneal without Nitrogen </a:t>
            </a:r>
            <a:endParaRPr lang="de-DE" sz="1500" dirty="0"/>
          </a:p>
          <a:p>
            <a:pPr lvl="1"/>
            <a:endParaRPr lang="en-US" sz="15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61" y="2795463"/>
            <a:ext cx="2669187" cy="1916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60" y="4788784"/>
            <a:ext cx="2669187" cy="1916554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36" y="813959"/>
            <a:ext cx="3213564" cy="22585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50540" y="638585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 </a:t>
            </a:r>
            <a:r>
              <a:rPr lang="en-US" sz="1200" b="1" dirty="0" err="1"/>
              <a:t>Nb</a:t>
            </a:r>
            <a:r>
              <a:rPr lang="en-US" sz="1200" b="1" dirty="0"/>
              <a:t> coordinates 1.1 0 0.74 (HKL)</a:t>
            </a:r>
            <a:endParaRPr lang="de-DE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63891" y="5983367"/>
            <a:ext cx="25651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Epitaxial </a:t>
            </a:r>
            <a:r>
              <a:rPr lang="el-GR" dirty="0"/>
              <a:t>β</a:t>
            </a:r>
            <a:r>
              <a:rPr lang="en-US" dirty="0"/>
              <a:t>-Nb</a:t>
            </a:r>
            <a:r>
              <a:rPr lang="en-US" baseline="-25000" dirty="0"/>
              <a:t>2</a:t>
            </a:r>
            <a:r>
              <a:rPr lang="en-US" dirty="0"/>
              <a:t>N and </a:t>
            </a:r>
            <a:r>
              <a:rPr lang="en-US" dirty="0" err="1"/>
              <a:t>NbO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151436" y="2521546"/>
            <a:ext cx="5453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SEM</a:t>
            </a:r>
            <a:endParaRPr lang="de-DE" sz="1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11476" y="2628691"/>
            <a:ext cx="13564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GIXRD – Cu K</a:t>
            </a:r>
            <a:r>
              <a:rPr lang="el-GR" sz="1300" b="1" baseline="-25000" dirty="0"/>
              <a:t>α</a:t>
            </a:r>
            <a:endParaRPr lang="de-DE" sz="1300" b="1" baseline="-25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605" y="3147888"/>
            <a:ext cx="3122573" cy="27245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285" y="3008892"/>
            <a:ext cx="3066430" cy="2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85" y="1082515"/>
            <a:ext cx="3658148" cy="25717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X-Ray Reflectivity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468" y="40953"/>
            <a:ext cx="8520113" cy="544512"/>
          </a:xfrm>
        </p:spPr>
        <p:txBody>
          <a:bodyPr/>
          <a:lstStyle/>
          <a:p>
            <a:r>
              <a:rPr lang="en-US" dirty="0"/>
              <a:t>XRR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271" y="1629477"/>
                <a:ext cx="146341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𝑛</m:t>
                      </m:r>
                      <m:r>
                        <a:rPr lang="en-US" sz="1500" b="0" i="1" smtClean="0">
                          <a:latin typeface="Cambria Math"/>
                        </a:rPr>
                        <m:t>=1−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1" y="1629477"/>
                <a:ext cx="1463414" cy="323165"/>
              </a:xfrm>
              <a:prstGeom prst="rect">
                <a:avLst/>
              </a:prstGeom>
              <a:blipFill rotWithShape="1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2271" y="2004474"/>
                <a:ext cx="1124026" cy="555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5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15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1" y="2004474"/>
                <a:ext cx="1124026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75292" y="2011698"/>
                <a:ext cx="864789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l-GR" sz="15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de-DE" sz="1500" dirty="0"/>
                            <m:t> 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292" y="2011698"/>
                <a:ext cx="864789" cy="5307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2271" y="2688486"/>
                <a:ext cx="1860253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rad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/>
                          <a:ea typeface="Cambria Math"/>
                        </a:rPr>
                        <m:t>λ</m:t>
                      </m:r>
                      <m:rad>
                        <m:radPr>
                          <m:degHide m:val="on"/>
                          <m:ctrlPr>
                            <a:rPr lang="el-GR" sz="15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5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5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5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1" y="2688486"/>
                <a:ext cx="1860253" cy="562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65" y="4489626"/>
            <a:ext cx="1978579" cy="80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85" y="4291438"/>
            <a:ext cx="2261449" cy="84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25715" y="2031272"/>
                <a:ext cx="1319079" cy="525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/>
                        </a:rPr>
                        <m:t>𝑞</m:t>
                      </m:r>
                      <m:r>
                        <a:rPr lang="en-US" sz="1500" i="1" baseline="-25000" dirty="0" err="1" smtClean="0">
                          <a:latin typeface="Cambria Math"/>
                        </a:rPr>
                        <m:t>𝑧</m:t>
                      </m:r>
                      <m:r>
                        <a:rPr lang="en-US" sz="15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dirty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/>
                            </a:rPr>
                            <m:t>π</m:t>
                          </m:r>
                          <m:r>
                            <a:rPr lang="de-DE" sz="1500" dirty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50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en-US" sz="15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15" y="2031272"/>
                <a:ext cx="1319079" cy="525208"/>
              </a:xfrm>
              <a:prstGeom prst="rect">
                <a:avLst/>
              </a:prstGeom>
              <a:blipFill>
                <a:blip r:embed="rId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\\win.desy.de\home\semioneg\My Pictures\Poster MML 2016\ED-inicia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3" y="3871804"/>
            <a:ext cx="2734895" cy="2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3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27" y="480060"/>
            <a:ext cx="6753225" cy="33051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42228"/>
            <a:ext cx="8520113" cy="544512"/>
          </a:xfrm>
        </p:spPr>
        <p:txBody>
          <a:bodyPr/>
          <a:lstStyle/>
          <a:p>
            <a:r>
              <a:rPr lang="pt-BR" dirty="0"/>
              <a:t>XPS </a:t>
            </a:r>
            <a:r>
              <a:rPr lang="pt-BR" dirty="0" err="1"/>
              <a:t>results</a:t>
            </a:r>
            <a:r>
              <a:rPr lang="pt-BR" dirty="0"/>
              <a:t> – </a:t>
            </a:r>
            <a:r>
              <a:rPr lang="pt-BR" dirty="0" err="1"/>
              <a:t>Infused</a:t>
            </a:r>
            <a:r>
              <a:rPr lang="pt-BR" dirty="0"/>
              <a:t> </a:t>
            </a:r>
            <a:r>
              <a:rPr lang="pt-BR" dirty="0" err="1"/>
              <a:t>Sample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2100" y="1722120"/>
            <a:ext cx="186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Red</a:t>
            </a:r>
            <a:r>
              <a:rPr lang="pt-BR" b="1" dirty="0"/>
              <a:t>: </a:t>
            </a:r>
            <a:r>
              <a:rPr lang="pt-BR" b="1" dirty="0" err="1"/>
              <a:t>Before</a:t>
            </a:r>
            <a:r>
              <a:rPr lang="pt-BR" b="1" dirty="0"/>
              <a:t> HPR</a:t>
            </a:r>
          </a:p>
          <a:p>
            <a:r>
              <a:rPr lang="pt-BR" b="1" dirty="0"/>
              <a:t>Green: </a:t>
            </a:r>
            <a:r>
              <a:rPr lang="pt-BR" b="1" dirty="0" err="1"/>
              <a:t>After</a:t>
            </a:r>
            <a:r>
              <a:rPr lang="pt-BR" b="1" dirty="0"/>
              <a:t> HPR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" y="3785235"/>
            <a:ext cx="64579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21" y="0"/>
            <a:ext cx="8520113" cy="544512"/>
          </a:xfrm>
        </p:spPr>
        <p:txBody>
          <a:bodyPr/>
          <a:lstStyle/>
          <a:p>
            <a:r>
              <a:rPr lang="en-US" dirty="0"/>
              <a:t>Cooperating groups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58794" y="871268"/>
            <a:ext cx="272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DESY </a:t>
            </a:r>
            <a:r>
              <a:rPr lang="en-US" sz="1800" b="1" dirty="0" err="1"/>
              <a:t>Nanolab</a:t>
            </a:r>
            <a:r>
              <a:rPr lang="en-US" sz="1800" b="1" dirty="0"/>
              <a:t> (FS-NL)</a:t>
            </a:r>
          </a:p>
          <a:p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/>
              <a:t>Prof. Andreas </a:t>
            </a:r>
            <a:r>
              <a:rPr lang="de-DE" sz="1800" dirty="0" err="1"/>
              <a:t>Stierle</a:t>
            </a:r>
            <a:endParaRPr lang="de-DE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95534" y="2387652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DESY Linear Accelerator Technologies (FLA)</a:t>
            </a:r>
          </a:p>
          <a:p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/>
              <a:t>Nicholas Walker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Prof. </a:t>
            </a:r>
            <a:r>
              <a:rPr lang="de-DE" sz="1800" dirty="0"/>
              <a:t>Brian Foster (Humboldt/Universität Hamburg)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698" y="237226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95534" y="3940783"/>
            <a:ext cx="2193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DESY MHF-SL</a:t>
            </a:r>
          </a:p>
          <a:p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/>
              <a:t>Wolf-Dietrich M</a:t>
            </a:r>
            <a:r>
              <a:rPr lang="de-DE" sz="1800" dirty="0" err="1"/>
              <a:t>öller</a:t>
            </a:r>
            <a:endParaRPr lang="de-DE" sz="1800" dirty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/>
              <a:t>Detlef Reschke</a:t>
            </a:r>
            <a:endParaRPr lang="de-DE" sz="1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31284" y="706662"/>
            <a:ext cx="3497855" cy="4792663"/>
          </a:xfrm>
        </p:spPr>
        <p:txBody>
          <a:bodyPr/>
          <a:lstStyle/>
          <a:p>
            <a:pPr marL="0" indent="0">
              <a:buNone/>
            </a:pPr>
            <a:r>
              <a:rPr lang="en-US" sz="1500" u="sng" dirty="0"/>
              <a:t>DESY </a:t>
            </a:r>
            <a:r>
              <a:rPr lang="en-US" sz="1500" u="sng" dirty="0" err="1"/>
              <a:t>Nanolab</a:t>
            </a:r>
            <a:r>
              <a:rPr lang="en-US" sz="1500" u="sng" dirty="0"/>
              <a:t> group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Manuel </a:t>
            </a:r>
            <a:r>
              <a:rPr lang="de-DE" sz="1500" dirty="0" err="1"/>
              <a:t>Abuín</a:t>
            </a:r>
            <a:r>
              <a:rPr lang="de-DE" sz="1500" dirty="0"/>
              <a:t> </a:t>
            </a:r>
            <a:r>
              <a:rPr lang="de-DE" sz="1500" dirty="0" err="1"/>
              <a:t>Herráez</a:t>
            </a:r>
            <a:r>
              <a:rPr lang="de-DE" sz="15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Björn Arndt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Annika Böhme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Marcus Creutzburg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Dirk Franz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Simon Geile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Elin </a:t>
            </a:r>
            <a:r>
              <a:rPr lang="de-DE" sz="1500" dirty="0" err="1"/>
              <a:t>Grånäs</a:t>
            </a:r>
            <a:r>
              <a:rPr lang="de-DE" sz="15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Thomas F. Keller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Konstantin </a:t>
            </a:r>
            <a:r>
              <a:rPr lang="de-DE" sz="1500" dirty="0" err="1"/>
              <a:t>Krausert</a:t>
            </a:r>
            <a:r>
              <a:rPr lang="de-DE" sz="15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Satishkumar Kulkarni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Pirmin Lakner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Johannes Pfrommer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Henning Runge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Roman Shayduk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 err="1"/>
              <a:t>Arti</a:t>
            </a:r>
            <a:r>
              <a:rPr lang="de-DE" sz="1500" dirty="0"/>
              <a:t> Dangwal Pandey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 err="1"/>
              <a:t>Heshmat</a:t>
            </a:r>
            <a:r>
              <a:rPr lang="de-DE" sz="1500" dirty="0"/>
              <a:t> Noei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Vedran Vonk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Susanne Weigert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Prof.  Dr. Andreas Stierle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de-DE" sz="1500" dirty="0"/>
          </a:p>
          <a:p>
            <a:pPr marL="0" indent="0">
              <a:spcAft>
                <a:spcPts val="0"/>
              </a:spcAft>
              <a:buNone/>
            </a:pPr>
            <a:r>
              <a:rPr lang="de-DE" sz="1500" dirty="0"/>
              <a:t> </a:t>
            </a:r>
          </a:p>
          <a:p>
            <a:pPr marL="0" indent="0">
              <a:buNone/>
            </a:pPr>
            <a:endParaRPr lang="de-DE" sz="1500" dirty="0"/>
          </a:p>
          <a:p>
            <a:pPr marL="0" indent="0">
              <a:buNone/>
            </a:pP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18054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57" y="0"/>
            <a:ext cx="8520113" cy="544512"/>
          </a:xfrm>
        </p:spPr>
        <p:txBody>
          <a:bodyPr/>
          <a:lstStyle/>
          <a:p>
            <a:r>
              <a:rPr lang="en-US" dirty="0"/>
              <a:t>Motivation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32" y="558657"/>
            <a:ext cx="8801040" cy="5440152"/>
          </a:xfrm>
        </p:spPr>
        <p:txBody>
          <a:bodyPr/>
          <a:lstStyle/>
          <a:p>
            <a:r>
              <a:rPr lang="de-DE" dirty="0"/>
              <a:t>Physical and chemical understanding of the role of nitrogen;</a:t>
            </a:r>
          </a:p>
          <a:p>
            <a:endParaRPr lang="de-DE" dirty="0"/>
          </a:p>
          <a:p>
            <a:r>
              <a:rPr lang="de-DE" dirty="0"/>
              <a:t>Determine changes in the niobium surface layer;</a:t>
            </a:r>
          </a:p>
          <a:p>
            <a:pPr lvl="1"/>
            <a:r>
              <a:rPr lang="de-DE" dirty="0"/>
              <a:t>Evolution of native oxide layers, nitrogen concentration and chemical state</a:t>
            </a:r>
          </a:p>
          <a:p>
            <a:pPr lvl="1"/>
            <a:endParaRPr lang="de-DE" dirty="0"/>
          </a:p>
          <a:p>
            <a:r>
              <a:rPr lang="de-DE" dirty="0"/>
              <a:t>Optmization of treatment procedures;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7016" y="4211815"/>
            <a:ext cx="1836922" cy="1344475"/>
            <a:chOff x="918391" y="1857154"/>
            <a:chExt cx="3855627" cy="2977116"/>
          </a:xfrm>
        </p:grpSpPr>
        <p:grpSp>
          <p:nvGrpSpPr>
            <p:cNvPr id="8" name="Group 7"/>
            <p:cNvGrpSpPr/>
            <p:nvPr/>
          </p:nvGrpSpPr>
          <p:grpSpPr>
            <a:xfrm>
              <a:off x="988828" y="1857154"/>
              <a:ext cx="3785190" cy="2977116"/>
              <a:chOff x="1446028" y="3391786"/>
              <a:chExt cx="3785190" cy="2977116"/>
            </a:xfrm>
          </p:grpSpPr>
          <p:sp>
            <p:nvSpPr>
              <p:cNvPr id="14" name="Cube 13"/>
              <p:cNvSpPr/>
              <p:nvPr/>
            </p:nvSpPr>
            <p:spPr bwMode="auto">
              <a:xfrm>
                <a:off x="1446028" y="3987210"/>
                <a:ext cx="3785190" cy="2381692"/>
              </a:xfrm>
              <a:prstGeom prst="cube">
                <a:avLst>
                  <a:gd name="adj" fmla="val 6250"/>
                </a:avLst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9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Cube 14"/>
              <p:cNvSpPr/>
              <p:nvPr/>
            </p:nvSpPr>
            <p:spPr bwMode="auto">
              <a:xfrm>
                <a:off x="1446028" y="3689498"/>
                <a:ext cx="3785190" cy="450112"/>
              </a:xfrm>
              <a:prstGeom prst="cube">
                <a:avLst>
                  <a:gd name="adj" fmla="val 32086"/>
                </a:avLst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Cube 15"/>
              <p:cNvSpPr/>
              <p:nvPr/>
            </p:nvSpPr>
            <p:spPr bwMode="auto">
              <a:xfrm>
                <a:off x="1446028" y="3391786"/>
                <a:ext cx="3785190" cy="450112"/>
              </a:xfrm>
              <a:prstGeom prst="cube">
                <a:avLst>
                  <a:gd name="adj" fmla="val 32086"/>
                </a:avLst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TextBox 29"/>
            <p:cNvSpPr txBox="1"/>
            <p:nvPr/>
          </p:nvSpPr>
          <p:spPr>
            <a:xfrm>
              <a:off x="988028" y="1888788"/>
              <a:ext cx="387743" cy="54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2285387" y="2184246"/>
              <a:ext cx="387743" cy="54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918391" y="4261090"/>
              <a:ext cx="713854" cy="522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</a:rPr>
                <a:t>Nb</a:t>
              </a:r>
              <a:endParaRPr lang="de-DE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2148621" y="4226100"/>
            <a:ext cx="1019575" cy="348281"/>
            <a:chOff x="2148621" y="4226100"/>
            <a:chExt cx="1019575" cy="348281"/>
          </a:xfrm>
        </p:grpSpPr>
        <p:sp>
          <p:nvSpPr>
            <p:cNvPr id="6" name="Left Brace 5"/>
            <p:cNvSpPr/>
            <p:nvPr/>
          </p:nvSpPr>
          <p:spPr bwMode="auto">
            <a:xfrm rot="10800000">
              <a:off x="2148621" y="4226100"/>
              <a:ext cx="119083" cy="332126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4313" y="4235827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100nm</a:t>
              </a:r>
              <a:endParaRPr lang="de-DE" b="1" dirty="0"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3230880" y="3080843"/>
            <a:ext cx="2700407" cy="1803210"/>
            <a:chOff x="3230880" y="3080843"/>
            <a:chExt cx="2700407" cy="1803210"/>
          </a:xfrm>
        </p:grpSpPr>
        <p:sp>
          <p:nvSpPr>
            <p:cNvPr id="20" name="CaixaDeTexto 19"/>
            <p:cNvSpPr txBox="1"/>
            <p:nvPr/>
          </p:nvSpPr>
          <p:spPr>
            <a:xfrm>
              <a:off x="3659511" y="4483943"/>
              <a:ext cx="2271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Wang et al. </a:t>
              </a:r>
              <a:r>
                <a:rPr lang="pt-BR" sz="1000" dirty="0" err="1"/>
                <a:t>Phys</a:t>
              </a:r>
              <a:r>
                <a:rPr lang="pt-BR" sz="1000" dirty="0"/>
                <a:t>. Rev. B 74, 235304</a:t>
              </a:r>
            </a:p>
            <a:p>
              <a:endParaRPr lang="pt-BR" sz="1000" dirty="0"/>
            </a:p>
          </p:txBody>
        </p:sp>
        <p:grpSp>
          <p:nvGrpSpPr>
            <p:cNvPr id="28" name="Agrupar 27"/>
            <p:cNvGrpSpPr/>
            <p:nvPr/>
          </p:nvGrpSpPr>
          <p:grpSpPr>
            <a:xfrm>
              <a:off x="3230880" y="3080843"/>
              <a:ext cx="2560589" cy="1273447"/>
              <a:chOff x="3230880" y="3080843"/>
              <a:chExt cx="2560589" cy="1273447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0880" y="3199047"/>
                <a:ext cx="2560589" cy="1155243"/>
              </a:xfrm>
              <a:prstGeom prst="rect">
                <a:avLst/>
              </a:prstGeom>
            </p:spPr>
          </p:pic>
          <p:sp>
            <p:nvSpPr>
              <p:cNvPr id="23" name="CaixaDeTexto 22"/>
              <p:cNvSpPr txBox="1"/>
              <p:nvPr/>
            </p:nvSpPr>
            <p:spPr>
              <a:xfrm>
                <a:off x="3677291" y="3080843"/>
                <a:ext cx="833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/>
                  <a:t>GIXRD</a:t>
                </a: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6234983" y="3132725"/>
            <a:ext cx="3139410" cy="2141222"/>
            <a:chOff x="6234983" y="3132725"/>
            <a:chExt cx="3139410" cy="2141222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983" y="3367848"/>
              <a:ext cx="2465088" cy="1782989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 flipH="1">
              <a:off x="6602682" y="5027726"/>
              <a:ext cx="27717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http://jacobs.physik.uni-saarland.de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084754" y="3132725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XPS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3099737" y="4766280"/>
            <a:ext cx="3683974" cy="1789907"/>
            <a:chOff x="3099737" y="4766280"/>
            <a:chExt cx="3683974" cy="1789907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431" y="4847410"/>
              <a:ext cx="2162038" cy="1590574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 rot="10800000" flipV="1">
              <a:off x="3659511" y="6156077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http://www.mpip-mainz.mpg.de/62518/Scattering_methods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099737" y="4766280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XRR</a:t>
              </a:r>
            </a:p>
          </p:txBody>
        </p:sp>
      </p:grpSp>
      <p:sp>
        <p:nvSpPr>
          <p:cNvPr id="26" name="Elipse 25"/>
          <p:cNvSpPr/>
          <p:nvPr/>
        </p:nvSpPr>
        <p:spPr bwMode="auto">
          <a:xfrm>
            <a:off x="372558" y="1341120"/>
            <a:ext cx="5862425" cy="701040"/>
          </a:xfrm>
          <a:prstGeom prst="ellipse">
            <a:avLst/>
          </a:prstGeom>
          <a:noFill/>
          <a:ln w="952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3042620" y="4766280"/>
            <a:ext cx="3192363" cy="1389797"/>
          </a:xfrm>
          <a:prstGeom prst="ellipse">
            <a:avLst/>
          </a:prstGeom>
          <a:noFill/>
          <a:ln w="952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53" y="1092364"/>
            <a:ext cx="3658148" cy="25717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673100"/>
            <a:ext cx="8520113" cy="4792663"/>
          </a:xfrm>
        </p:spPr>
        <p:txBody>
          <a:bodyPr/>
          <a:lstStyle/>
          <a:p>
            <a:r>
              <a:rPr lang="en-US" dirty="0"/>
              <a:t>X-Ray Reflectivity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2990" y="0"/>
            <a:ext cx="8520113" cy="544512"/>
          </a:xfrm>
        </p:spPr>
        <p:txBody>
          <a:bodyPr/>
          <a:lstStyle/>
          <a:p>
            <a:r>
              <a:rPr lang="en-US" dirty="0"/>
              <a:t>Experimental method 			</a:t>
            </a:r>
            <a:endParaRPr lang="de-DE" dirty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06" y="1544509"/>
            <a:ext cx="1978579" cy="80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2" y="2556910"/>
            <a:ext cx="2261449" cy="84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3047" y="1784916"/>
                <a:ext cx="1319079" cy="525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/>
                        </a:rPr>
                        <m:t>𝑞</m:t>
                      </m:r>
                      <m:r>
                        <a:rPr lang="en-US" sz="1500" i="1" baseline="-25000" dirty="0" err="1" smtClean="0">
                          <a:latin typeface="Cambria Math"/>
                        </a:rPr>
                        <m:t>𝑧</m:t>
                      </m:r>
                      <m:r>
                        <a:rPr lang="en-US" sz="15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dirty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/>
                            </a:rPr>
                            <m:t>π</m:t>
                          </m:r>
                          <m:r>
                            <a:rPr lang="de-DE" sz="1500" dirty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50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en-US" sz="15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047" y="1784916"/>
                <a:ext cx="1319079" cy="525208"/>
              </a:xfrm>
              <a:prstGeom prst="rect">
                <a:avLst/>
              </a:prstGeom>
              <a:blipFill>
                <a:blip r:embed="rId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cxnSpLocks/>
            <a:stCxn id="18" idx="1"/>
          </p:cNvCxnSpPr>
          <p:nvPr/>
        </p:nvCxnSpPr>
        <p:spPr bwMode="auto">
          <a:xfrm flipH="1">
            <a:off x="5128996" y="2487886"/>
            <a:ext cx="1597886" cy="168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726882" y="2195498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Constructive interference </a:t>
            </a:r>
          </a:p>
          <a:p>
            <a:r>
              <a:rPr lang="en-US" dirty="0"/>
              <a:t>between layers</a:t>
            </a:r>
            <a:endParaRPr lang="de-DE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5499" y="3608545"/>
            <a:ext cx="4572000" cy="1477328"/>
            <a:chOff x="135499" y="3608545"/>
            <a:chExt cx="4572000" cy="1477328"/>
          </a:xfrm>
        </p:grpSpPr>
        <p:sp>
          <p:nvSpPr>
            <p:cNvPr id="12" name="Rectangle 11"/>
            <p:cNvSpPr/>
            <p:nvPr/>
          </p:nvSpPr>
          <p:spPr>
            <a:xfrm>
              <a:off x="135499" y="3608545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Thickness (d)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Layer density profile (</a:t>
              </a:r>
              <a:r>
                <a:rPr lang="el-GR" sz="1500" dirty="0"/>
                <a:t>ρ</a:t>
              </a:r>
              <a:r>
                <a:rPr lang="en-US" sz="1500" baseline="-25000" dirty="0"/>
                <a:t>e</a:t>
              </a:r>
              <a:r>
                <a:rPr lang="en-US" sz="1500" dirty="0"/>
                <a:t>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Surface or interface roughness (</a:t>
              </a:r>
              <a:r>
                <a:rPr lang="el-GR" sz="1500" dirty="0"/>
                <a:t>σ</a:t>
              </a:r>
              <a:r>
                <a:rPr lang="en-US" sz="1500" dirty="0"/>
                <a:t>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5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500" dirty="0"/>
            </a:p>
            <a:p>
              <a:pPr lvl="1"/>
              <a:r>
                <a:rPr lang="en-US" sz="1500" dirty="0"/>
                <a:t>	Independent of crystalline state</a:t>
              </a:r>
            </a:p>
          </p:txBody>
        </p:sp>
        <p:sp>
          <p:nvSpPr>
            <p:cNvPr id="21" name="Left Brace 20"/>
            <p:cNvSpPr/>
            <p:nvPr/>
          </p:nvSpPr>
          <p:spPr bwMode="auto">
            <a:xfrm rot="16200000">
              <a:off x="2050368" y="2874388"/>
              <a:ext cx="396839" cy="332799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5000" y="3867704"/>
            <a:ext cx="3062878" cy="21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22"/>
          <p:cNvSpPr/>
          <p:nvPr/>
        </p:nvSpPr>
        <p:spPr bwMode="auto">
          <a:xfrm>
            <a:off x="7157636" y="4890976"/>
            <a:ext cx="411129" cy="27644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9223" y="4736811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density </a:t>
            </a:r>
          </a:p>
          <a:p>
            <a:r>
              <a:rPr lang="en-US" dirty="0"/>
              <a:t>profile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0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8540"/>
            <a:ext cx="8520113" cy="544512"/>
          </a:xfrm>
        </p:spPr>
        <p:txBody>
          <a:bodyPr/>
          <a:lstStyle/>
          <a:p>
            <a:r>
              <a:rPr lang="en-US" dirty="0"/>
              <a:t>Experimental procedure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-284898" y="4596392"/>
            <a:ext cx="60241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Heat up to 800</a:t>
            </a:r>
            <a:r>
              <a:rPr lang="de-DE" sz="1500" dirty="0"/>
              <a:t>°</a:t>
            </a:r>
            <a:r>
              <a:rPr lang="en-US" sz="1500" dirty="0"/>
              <a:t>C, keep for </a:t>
            </a:r>
            <a:r>
              <a:rPr lang="en-US" sz="1500" u="sng" dirty="0"/>
              <a:t>2 hours </a:t>
            </a:r>
          </a:p>
          <a:p>
            <a:pPr lvl="2"/>
            <a:r>
              <a:rPr lang="en-US" sz="1500" dirty="0"/>
              <a:t>	P</a:t>
            </a:r>
            <a:r>
              <a:rPr lang="en-US" sz="1500" baseline="-25000" dirty="0"/>
              <a:t>0 </a:t>
            </a:r>
            <a:r>
              <a:rPr lang="en-US" sz="1500" dirty="0"/>
              <a:t>= 3.6x10</a:t>
            </a:r>
            <a:r>
              <a:rPr lang="en-US" sz="1500" baseline="30000" dirty="0"/>
              <a:t>-9 </a:t>
            </a:r>
            <a:r>
              <a:rPr lang="en-US" sz="1500" dirty="0"/>
              <a:t>mbar / P</a:t>
            </a:r>
            <a:r>
              <a:rPr lang="en-US" sz="1500" baseline="-25000" dirty="0"/>
              <a:t>800 </a:t>
            </a:r>
            <a:r>
              <a:rPr lang="en-US" sz="1500" dirty="0"/>
              <a:t>= 8.0x10</a:t>
            </a:r>
            <a:r>
              <a:rPr lang="en-US" sz="1500" baseline="30000" dirty="0"/>
              <a:t>-7 </a:t>
            </a:r>
            <a:r>
              <a:rPr lang="en-US" sz="1500" dirty="0"/>
              <a:t>mbar</a:t>
            </a:r>
          </a:p>
          <a:p>
            <a:pPr marL="444500" lvl="1" indent="0">
              <a:buNone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Cooldown to 120</a:t>
            </a:r>
            <a:r>
              <a:rPr lang="de-DE" sz="1500" dirty="0"/>
              <a:t>°</a:t>
            </a:r>
            <a:r>
              <a:rPr lang="en-US" sz="1500" dirty="0"/>
              <a:t>C (P</a:t>
            </a:r>
            <a:r>
              <a:rPr lang="en-US" sz="1500" baseline="-25000" dirty="0"/>
              <a:t>120</a:t>
            </a:r>
            <a:r>
              <a:rPr lang="en-US" sz="1500" dirty="0"/>
              <a:t>=2.10</a:t>
            </a:r>
            <a:r>
              <a:rPr lang="en-US" sz="1500" baseline="30000" dirty="0"/>
              <a:t>-8 </a:t>
            </a:r>
            <a:r>
              <a:rPr lang="en-US" sz="1500" dirty="0"/>
              <a:t>mbar)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1500" dirty="0"/>
              <a:t>Insert 25 </a:t>
            </a:r>
            <a:r>
              <a:rPr lang="en-US" sz="1500" dirty="0" err="1"/>
              <a:t>mTorr</a:t>
            </a:r>
            <a:r>
              <a:rPr lang="en-US" sz="1500" dirty="0"/>
              <a:t> (0.033 mbar) of N</a:t>
            </a:r>
            <a:r>
              <a:rPr lang="en-US" sz="1500" baseline="-25000" dirty="0"/>
              <a:t>2</a:t>
            </a:r>
            <a:r>
              <a:rPr lang="en-US" sz="1500" baseline="30000" dirty="0"/>
              <a:t> </a:t>
            </a:r>
            <a:r>
              <a:rPr lang="en-US" sz="1500" dirty="0"/>
              <a:t>(99.999%)</a:t>
            </a:r>
            <a:endParaRPr lang="en-US" sz="1500" baseline="-25000" dirty="0"/>
          </a:p>
          <a:p>
            <a:pPr marL="1200150" lvl="2" indent="-285750">
              <a:buFont typeface="Symbol" panose="05050102010706020507" pitchFamily="18" charset="2"/>
              <a:buChar char="-"/>
            </a:pPr>
            <a:endParaRPr lang="en-US" sz="1500" baseline="-25000" dirty="0"/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en-US" sz="1500" dirty="0"/>
              <a:t>Keep for </a:t>
            </a:r>
            <a:r>
              <a:rPr lang="en-US" sz="1500" u="sng" dirty="0"/>
              <a:t>23 hours</a:t>
            </a:r>
            <a:endParaRPr lang="de-DE" sz="1500" u="sng" dirty="0"/>
          </a:p>
          <a:p>
            <a:pPr lvl="1"/>
            <a:endParaRPr lang="en-US" sz="15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Record successive XRR scans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1495" y="45521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Nb</a:t>
            </a:r>
            <a:r>
              <a:rPr lang="en-US" dirty="0"/>
              <a:t>(100) single crystal: 10 mm wide</a:t>
            </a:r>
          </a:p>
          <a:p>
            <a:r>
              <a:rPr lang="en-US" dirty="0"/>
              <a:t>               		          4 mm thick</a:t>
            </a:r>
            <a:endParaRPr lang="de-DE" dirty="0"/>
          </a:p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2575" y="856597"/>
            <a:ext cx="8520113" cy="4792663"/>
          </a:xfrm>
        </p:spPr>
        <p:txBody>
          <a:bodyPr/>
          <a:lstStyle/>
          <a:p>
            <a:r>
              <a:rPr lang="en-US" b="1" dirty="0"/>
              <a:t>In-situ tracking of the nitrogen infusion process:</a:t>
            </a:r>
          </a:p>
        </p:txBody>
      </p:sp>
      <p:grpSp>
        <p:nvGrpSpPr>
          <p:cNvPr id="7" name="Agrupar 6"/>
          <p:cNvGrpSpPr>
            <a:grpSpLocks noChangeAspect="1"/>
          </p:cNvGrpSpPr>
          <p:nvPr/>
        </p:nvGrpSpPr>
        <p:grpSpPr>
          <a:xfrm>
            <a:off x="194337" y="1348871"/>
            <a:ext cx="3495722" cy="3209760"/>
            <a:chOff x="4339563" y="908720"/>
            <a:chExt cx="3745364" cy="351186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997" y="908720"/>
              <a:ext cx="2003581" cy="351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6"/>
            <p:cNvCxnSpPr/>
            <p:nvPr/>
          </p:nvCxnSpPr>
          <p:spPr bwMode="auto">
            <a:xfrm flipH="1">
              <a:off x="6261333" y="3271056"/>
              <a:ext cx="1514732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0"/>
            <p:cNvSpPr txBox="1"/>
            <p:nvPr/>
          </p:nvSpPr>
          <p:spPr>
            <a:xfrm rot="21194195">
              <a:off x="7529967" y="3058869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X-rays</a:t>
              </a:r>
              <a:endParaRPr lang="de-DE" sz="1000" dirty="0"/>
            </a:p>
          </p:txBody>
        </p:sp>
        <p:sp>
          <p:nvSpPr>
            <p:cNvPr id="13" name="TextBox 14"/>
            <p:cNvSpPr txBox="1"/>
            <p:nvPr/>
          </p:nvSpPr>
          <p:spPr>
            <a:xfrm rot="21194195">
              <a:off x="7530096" y="3222706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Cu K</a:t>
              </a:r>
              <a:r>
                <a:rPr lang="el-GR" sz="1000" baseline="-25000" dirty="0"/>
                <a:t>α</a:t>
              </a:r>
              <a:endParaRPr lang="de-DE" sz="1000" dirty="0"/>
            </a:p>
          </p:txBody>
        </p:sp>
        <p:sp>
          <p:nvSpPr>
            <p:cNvPr id="14" name="Rectangle 11"/>
            <p:cNvSpPr/>
            <p:nvPr/>
          </p:nvSpPr>
          <p:spPr bwMode="auto">
            <a:xfrm rot="19834124">
              <a:off x="4440493" y="3132266"/>
              <a:ext cx="248549" cy="33120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581933" lon="17392377" rev="19883937"/>
              </a:camera>
              <a:lightRig rig="threePt" dir="t"/>
            </a:scene3d>
            <a:sp3d contourW="12700">
              <a:bevelT w="12700"/>
              <a:bevelB w="12700"/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3"/>
            <p:cNvCxnSpPr/>
            <p:nvPr/>
          </p:nvCxnSpPr>
          <p:spPr bwMode="auto">
            <a:xfrm flipH="1" flipV="1">
              <a:off x="4716016" y="3318172"/>
              <a:ext cx="1513358" cy="175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4339563" y="3540279"/>
              <a:ext cx="2016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Detector</a:t>
              </a:r>
              <a:endParaRPr lang="de-DE" sz="1000" dirty="0"/>
            </a:p>
          </p:txBody>
        </p:sp>
      </p:grpSp>
      <p:pic>
        <p:nvPicPr>
          <p:cNvPr id="17" name="Picture 2" descr="\\win.desy.de\home\semioneg\My Pictures\samp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7" y="1632003"/>
            <a:ext cx="1978748" cy="26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4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4" y="2799179"/>
            <a:ext cx="2941932" cy="2053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13" y="877072"/>
            <a:ext cx="2909749" cy="2045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9234" y="1574277"/>
            <a:ext cx="387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RT</a:t>
            </a:r>
            <a:endParaRPr lang="de-DE" sz="1200" b="1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21" y="2799179"/>
            <a:ext cx="2941930" cy="2053654"/>
          </a:xfrm>
          <a:prstGeom prst="rect">
            <a:avLst/>
          </a:prstGeom>
        </p:spPr>
      </p:pic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6866527" y="3452012"/>
            <a:ext cx="1116587" cy="772193"/>
            <a:chOff x="1343118" y="28007795"/>
            <a:chExt cx="3914580" cy="2707187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1343118" y="28007795"/>
              <a:ext cx="3894856" cy="2520000"/>
              <a:chOff x="21600086" y="21587463"/>
              <a:chExt cx="5338802" cy="3454237"/>
            </a:xfrm>
          </p:grpSpPr>
          <p:sp>
            <p:nvSpPr>
              <p:cNvPr id="47" name="Cube 46"/>
              <p:cNvSpPr/>
              <p:nvPr/>
            </p:nvSpPr>
            <p:spPr bwMode="auto">
              <a:xfrm>
                <a:off x="21600086" y="23523902"/>
                <a:ext cx="5338800" cy="1517798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Cube 47"/>
              <p:cNvSpPr/>
              <p:nvPr/>
            </p:nvSpPr>
            <p:spPr bwMode="auto">
              <a:xfrm>
                <a:off x="21600090" y="21587463"/>
                <a:ext cx="5338798" cy="2203274"/>
              </a:xfrm>
              <a:prstGeom prst="cube">
                <a:avLst>
                  <a:gd name="adj" fmla="val 8082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94409" y="28988558"/>
              <a:ext cx="1569069" cy="863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40106" y="29851770"/>
              <a:ext cx="2517592" cy="86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6790317" y="1600233"/>
            <a:ext cx="1207543" cy="770662"/>
            <a:chOff x="1152049" y="27843099"/>
            <a:chExt cx="4226393" cy="2697316"/>
          </a:xfrm>
        </p:grpSpPr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55" name="Cube 54"/>
              <p:cNvSpPr/>
              <p:nvPr/>
            </p:nvSpPr>
            <p:spPr bwMode="auto">
              <a:xfrm>
                <a:off x="21600086" y="23369646"/>
                <a:ext cx="5338800" cy="1517799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Cube 55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Cube 56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Cube 57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152049" y="27843099"/>
              <a:ext cx="1903083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</a:t>
              </a:r>
              <a:r>
                <a:rPr lang="en-US" sz="1000" baseline="-25000" dirty="0"/>
                <a:t>2</a:t>
              </a:r>
              <a:r>
                <a:rPr lang="en-US" sz="1000" dirty="0"/>
                <a:t>O</a:t>
              </a:r>
              <a:r>
                <a:rPr lang="en-US" sz="1000" baseline="-25000" dirty="0"/>
                <a:t>5</a:t>
              </a:r>
              <a:endParaRPr lang="de-DE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05427" y="28290864"/>
              <a:ext cx="1734768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r>
                <a:rPr lang="en-US" sz="1000" baseline="-25000" dirty="0"/>
                <a:t>2</a:t>
              </a:r>
              <a:endParaRPr lang="de-DE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11992" y="28885280"/>
              <a:ext cx="15664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0386" y="29678642"/>
              <a:ext cx="2517595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</p:grpSp>
      <p:cxnSp>
        <p:nvCxnSpPr>
          <p:cNvPr id="28" name="Straight Arrow Connector 27"/>
          <p:cNvCxnSpPr/>
          <p:nvPr/>
        </p:nvCxnSpPr>
        <p:spPr bwMode="auto">
          <a:xfrm>
            <a:off x="8021976" y="1615084"/>
            <a:ext cx="0" cy="44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977488" y="1699857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~4.7nm</a:t>
            </a:r>
            <a:endParaRPr lang="de-DE" sz="1000" dirty="0"/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8053875" y="3452012"/>
            <a:ext cx="0" cy="44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8009470" y="3560271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~4.2nm</a:t>
            </a:r>
            <a:endParaRPr lang="de-DE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155840" y="3525687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800</a:t>
            </a:r>
            <a:r>
              <a:rPr lang="de-DE" sz="1200" b="1" dirty="0"/>
              <a:t>°</a:t>
            </a:r>
            <a:r>
              <a:rPr lang="en-US" sz="1200" b="1" i="1" dirty="0"/>
              <a:t>C/2h</a:t>
            </a:r>
            <a:endParaRPr lang="de-DE" sz="1200" b="1" i="1" dirty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92100" y="19209"/>
            <a:ext cx="8520113" cy="544512"/>
          </a:xfrm>
        </p:spPr>
        <p:txBody>
          <a:bodyPr/>
          <a:lstStyle/>
          <a:p>
            <a:r>
              <a:rPr lang="en-US" dirty="0"/>
              <a:t>Results: XRR</a:t>
            </a:r>
            <a:endParaRPr lang="de-DE" dirty="0"/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5" y="4756240"/>
            <a:ext cx="2985922" cy="2099146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0" y="4759127"/>
            <a:ext cx="2835526" cy="1993415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55840" y="530278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Infusion</a:t>
            </a:r>
            <a:endParaRPr lang="de-DE" sz="1200" b="1" i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6853833" y="4974136"/>
            <a:ext cx="1710007" cy="1641669"/>
            <a:chOff x="3219585" y="1075611"/>
            <a:chExt cx="3351732" cy="3254194"/>
          </a:xfrm>
        </p:grpSpPr>
        <p:sp>
          <p:nvSpPr>
            <p:cNvPr id="74" name="Cube 35"/>
            <p:cNvSpPr/>
            <p:nvPr/>
          </p:nvSpPr>
          <p:spPr bwMode="auto">
            <a:xfrm>
              <a:off x="3256857" y="3465461"/>
              <a:ext cx="2474123" cy="739363"/>
            </a:xfrm>
            <a:prstGeom prst="cube">
              <a:avLst>
                <a:gd name="adj" fmla="val 5670"/>
              </a:avLst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Cube 36"/>
            <p:cNvSpPr/>
            <p:nvPr/>
          </p:nvSpPr>
          <p:spPr bwMode="auto">
            <a:xfrm>
              <a:off x="3256857" y="2908822"/>
              <a:ext cx="2474121" cy="611173"/>
            </a:xfrm>
            <a:prstGeom prst="cube">
              <a:avLst>
                <a:gd name="adj" fmla="val 7448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TextBox 33"/>
            <p:cNvSpPr txBox="1"/>
            <p:nvPr/>
          </p:nvSpPr>
          <p:spPr>
            <a:xfrm>
              <a:off x="3911761" y="3177268"/>
              <a:ext cx="1001793" cy="57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77" name="TextBox 34"/>
            <p:cNvSpPr txBox="1"/>
            <p:nvPr/>
          </p:nvSpPr>
          <p:spPr>
            <a:xfrm>
              <a:off x="4412658" y="3753420"/>
              <a:ext cx="1607391" cy="5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  <p:sp>
          <p:nvSpPr>
            <p:cNvPr id="78" name="Cube 31"/>
            <p:cNvSpPr/>
            <p:nvPr/>
          </p:nvSpPr>
          <p:spPr bwMode="auto">
            <a:xfrm>
              <a:off x="3256856" y="1211815"/>
              <a:ext cx="2474123" cy="1748045"/>
            </a:xfrm>
            <a:prstGeom prst="cube">
              <a:avLst>
                <a:gd name="adj" fmla="val 3442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29"/>
            <p:cNvSpPr txBox="1"/>
            <p:nvPr/>
          </p:nvSpPr>
          <p:spPr>
            <a:xfrm>
              <a:off x="3219585" y="2346065"/>
              <a:ext cx="1403660" cy="57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NbO</a:t>
              </a:r>
              <a:r>
                <a:rPr lang="en-US" sz="1000" baseline="-25000" dirty="0" err="1"/>
                <a:t>x</a:t>
              </a:r>
              <a:r>
                <a:rPr lang="en-US" sz="1000" dirty="0" err="1"/>
                <a:t>N</a:t>
              </a:r>
              <a:r>
                <a:rPr lang="en-US" sz="1000" baseline="-25000" dirty="0" err="1"/>
                <a:t>y</a:t>
              </a:r>
              <a:endParaRPr lang="de-DE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5893480" y="1075611"/>
              <a:ext cx="0" cy="18332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1"/>
            <p:cNvSpPr txBox="1"/>
            <p:nvPr/>
          </p:nvSpPr>
          <p:spPr>
            <a:xfrm>
              <a:off x="5878950" y="1896188"/>
              <a:ext cx="5790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~14nm</a:t>
              </a:r>
              <a:endParaRPr lang="de-DE" sz="1000" dirty="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054999" y="2916467"/>
              <a:ext cx="0" cy="548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TextBox 83"/>
            <p:cNvSpPr txBox="1"/>
            <p:nvPr/>
          </p:nvSpPr>
          <p:spPr>
            <a:xfrm>
              <a:off x="6062844" y="2968185"/>
              <a:ext cx="5084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~1nm</a:t>
              </a:r>
              <a:endParaRPr lang="de-DE" sz="1000" dirty="0"/>
            </a:p>
          </p:txBody>
        </p: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0" y="4756240"/>
            <a:ext cx="2965546" cy="2084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3" y="914397"/>
            <a:ext cx="2930873" cy="20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" y="57716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In-situ infusion</a:t>
            </a:r>
            <a:endParaRPr lang="de-DE" i="1" u="sng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877934" y="746438"/>
            <a:ext cx="18263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841613" y="567825"/>
            <a:ext cx="13468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Air-exposure</a:t>
            </a:r>
            <a:endParaRPr lang="de-DE" dirty="0">
              <a:solidFill>
                <a:schemeClr val="tx2">
                  <a:lumMod val="8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96488" y="746438"/>
            <a:ext cx="2037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373306" y="567825"/>
            <a:ext cx="1742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High Pressure Water Rinsing</a:t>
            </a:r>
            <a:endParaRPr lang="de-DE" dirty="0">
              <a:solidFill>
                <a:schemeClr val="tx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/>
          <p:cNvGrpSpPr/>
          <p:nvPr/>
        </p:nvGrpSpPr>
        <p:grpSpPr>
          <a:xfrm>
            <a:off x="6501" y="4223781"/>
            <a:ext cx="3561957" cy="2504107"/>
            <a:chOff x="-2461065" y="2389960"/>
            <a:chExt cx="3561957" cy="2504107"/>
          </a:xfrm>
        </p:grpSpPr>
        <p:pic>
          <p:nvPicPr>
            <p:cNvPr id="59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1065" y="2389960"/>
              <a:ext cx="3561957" cy="2504107"/>
            </a:xfrm>
            <a:prstGeom prst="rect">
              <a:avLst/>
            </a:prstGeom>
          </p:spPr>
        </p:pic>
        <p:sp>
          <p:nvSpPr>
            <p:cNvPr id="58" name="TextBox 12"/>
            <p:cNvSpPr txBox="1"/>
            <p:nvPr/>
          </p:nvSpPr>
          <p:spPr>
            <a:xfrm>
              <a:off x="-329559" y="3874560"/>
              <a:ext cx="5325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Mo K</a:t>
              </a:r>
              <a:r>
                <a:rPr lang="el-GR" sz="1000" baseline="-25000" dirty="0"/>
                <a:t>α</a:t>
              </a:r>
              <a:endParaRPr lang="de-DE" sz="1000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906" y="0"/>
            <a:ext cx="8520113" cy="544512"/>
          </a:xfrm>
        </p:spPr>
        <p:txBody>
          <a:bodyPr/>
          <a:lstStyle/>
          <a:p>
            <a:r>
              <a:rPr lang="en-US" dirty="0"/>
              <a:t>Results: XRR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7" y="1116557"/>
            <a:ext cx="3541249" cy="2489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634" y="1123662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As-received crystal</a:t>
            </a:r>
            <a:endParaRPr lang="de-DE" sz="12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16266" y="2525991"/>
            <a:ext cx="11058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97" y="1116557"/>
            <a:ext cx="3543599" cy="249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75" y="1064230"/>
            <a:ext cx="2012477" cy="1414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018025" y="2746517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 K</a:t>
            </a:r>
            <a:r>
              <a:rPr lang="el-GR" sz="1000" baseline="-25000" dirty="0"/>
              <a:t>α</a:t>
            </a:r>
            <a:endParaRPr lang="de-DE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94578" y="2752716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Cu K</a:t>
            </a:r>
            <a:r>
              <a:rPr lang="el-GR" sz="1000" baseline="-25000" dirty="0"/>
              <a:t>α</a:t>
            </a:r>
            <a:endParaRPr lang="de-DE" sz="10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935381" y="2045347"/>
            <a:ext cx="1207543" cy="770662"/>
            <a:chOff x="1152049" y="27843099"/>
            <a:chExt cx="4226393" cy="2697316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22" name="Cube 21"/>
              <p:cNvSpPr/>
              <p:nvPr/>
            </p:nvSpPr>
            <p:spPr bwMode="auto">
              <a:xfrm>
                <a:off x="21600086" y="23369646"/>
                <a:ext cx="5338800" cy="1517799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Cube 22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Cube 23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Cube 24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52049" y="27843099"/>
              <a:ext cx="1903083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</a:t>
              </a:r>
              <a:r>
                <a:rPr lang="en-US" sz="1000" baseline="-25000" dirty="0"/>
                <a:t>2</a:t>
              </a:r>
              <a:r>
                <a:rPr lang="en-US" sz="1000" dirty="0"/>
                <a:t>O</a:t>
              </a:r>
              <a:r>
                <a:rPr lang="en-US" sz="1000" baseline="-25000" dirty="0"/>
                <a:t>5</a:t>
              </a:r>
              <a:endParaRPr lang="de-DE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05427" y="28290864"/>
              <a:ext cx="1734768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r>
                <a:rPr lang="en-US" sz="1000" baseline="-25000" dirty="0"/>
                <a:t>2</a:t>
              </a:r>
              <a:endParaRPr lang="de-DE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1992" y="28885280"/>
              <a:ext cx="15664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0386" y="29678642"/>
              <a:ext cx="2517595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66169" y="2197535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800</a:t>
            </a:r>
            <a:r>
              <a:rPr lang="de-DE" sz="1400" dirty="0"/>
              <a:t>°C/1h - UHV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1634" y="367987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“Infusion”</a:t>
            </a:r>
            <a:endParaRPr lang="de-DE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652290" y="4693793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oxide layers suppressed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Protective layer - passivation</a:t>
            </a:r>
            <a:endParaRPr lang="de-DE" dirty="0"/>
          </a:p>
        </p:txBody>
      </p:sp>
      <p:sp>
        <p:nvSpPr>
          <p:cNvPr id="2" name="CaixaDeTexto 1"/>
          <p:cNvSpPr txBox="1"/>
          <p:nvPr/>
        </p:nvSpPr>
        <p:spPr>
          <a:xfrm>
            <a:off x="3398004" y="2589334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+ air exposure </a:t>
            </a:r>
          </a:p>
          <a:p>
            <a:r>
              <a:rPr lang="pt-BR" sz="1400" dirty="0"/>
              <a:t>     ~ 36 days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520032" y="3617238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+ air exposure ~ 35 days</a:t>
            </a:r>
          </a:p>
        </p:txBody>
      </p:sp>
      <p:pic>
        <p:nvPicPr>
          <p:cNvPr id="60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29" y="4009169"/>
            <a:ext cx="2014468" cy="1416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Straight Arrow Connector 31"/>
          <p:cNvCxnSpPr>
            <a:cxnSpLocks/>
          </p:cNvCxnSpPr>
          <p:nvPr/>
        </p:nvCxnSpPr>
        <p:spPr bwMode="auto">
          <a:xfrm flipH="1">
            <a:off x="1520032" y="3509900"/>
            <a:ext cx="5725" cy="1207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70790" y="57716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85000"/>
                  </a:schemeClr>
                </a:solidFill>
              </a:rPr>
              <a:t>In-situ infusion</a:t>
            </a:r>
            <a:endParaRPr lang="de-DE" i="1" u="sng" dirty="0">
              <a:solidFill>
                <a:schemeClr val="tx2">
                  <a:lumMod val="85000"/>
                </a:schemeClr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877934" y="746438"/>
            <a:ext cx="18263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3841613" y="567825"/>
            <a:ext cx="13468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u="sng" dirty="0"/>
              <a:t>Air-exposure</a:t>
            </a:r>
            <a:endParaRPr lang="de-DE" i="1" u="sng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5296488" y="746438"/>
            <a:ext cx="2037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7373306" y="530440"/>
            <a:ext cx="1742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High Pressure Water Rinsing</a:t>
            </a:r>
            <a:endParaRPr lang="de-DE" dirty="0">
              <a:solidFill>
                <a:schemeClr val="tx2">
                  <a:lumMod val="8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333453" y="4187482"/>
            <a:ext cx="1428758" cy="1572957"/>
            <a:chOff x="3219585" y="1211815"/>
            <a:chExt cx="2800464" cy="3117990"/>
          </a:xfrm>
        </p:grpSpPr>
        <p:sp>
          <p:nvSpPr>
            <p:cNvPr id="49" name="Cube 35"/>
            <p:cNvSpPr/>
            <p:nvPr/>
          </p:nvSpPr>
          <p:spPr bwMode="auto">
            <a:xfrm>
              <a:off x="3256857" y="3465461"/>
              <a:ext cx="2474123" cy="739363"/>
            </a:xfrm>
            <a:prstGeom prst="cube">
              <a:avLst>
                <a:gd name="adj" fmla="val 5670"/>
              </a:avLst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Cube 36"/>
            <p:cNvSpPr/>
            <p:nvPr/>
          </p:nvSpPr>
          <p:spPr bwMode="auto">
            <a:xfrm>
              <a:off x="3256857" y="2908822"/>
              <a:ext cx="2474121" cy="611173"/>
            </a:xfrm>
            <a:prstGeom prst="cube">
              <a:avLst>
                <a:gd name="adj" fmla="val 7448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3911761" y="3177268"/>
              <a:ext cx="1001793" cy="57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NbO</a:t>
              </a:r>
              <a:endParaRPr lang="de-DE" sz="1000" dirty="0"/>
            </a:p>
          </p:txBody>
        </p:sp>
        <p:sp>
          <p:nvSpPr>
            <p:cNvPr id="52" name="TextBox 34"/>
            <p:cNvSpPr txBox="1"/>
            <p:nvPr/>
          </p:nvSpPr>
          <p:spPr>
            <a:xfrm>
              <a:off x="4412658" y="3753420"/>
              <a:ext cx="1607391" cy="5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Nb</a:t>
              </a:r>
              <a:endParaRPr lang="de-DE" sz="1000" dirty="0"/>
            </a:p>
          </p:txBody>
        </p:sp>
        <p:sp>
          <p:nvSpPr>
            <p:cNvPr id="53" name="Cube 31"/>
            <p:cNvSpPr/>
            <p:nvPr/>
          </p:nvSpPr>
          <p:spPr bwMode="auto">
            <a:xfrm>
              <a:off x="3256856" y="1211815"/>
              <a:ext cx="2474122" cy="1748045"/>
            </a:xfrm>
            <a:prstGeom prst="cube">
              <a:avLst>
                <a:gd name="adj" fmla="val 2362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29"/>
            <p:cNvSpPr txBox="1"/>
            <p:nvPr/>
          </p:nvSpPr>
          <p:spPr>
            <a:xfrm>
              <a:off x="3219585" y="2346065"/>
              <a:ext cx="1403660" cy="57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NbO</a:t>
              </a:r>
              <a:r>
                <a:rPr lang="en-US" sz="1000" baseline="-25000" dirty="0" err="1"/>
                <a:t>x</a:t>
              </a:r>
              <a:r>
                <a:rPr lang="en-US" sz="1000" dirty="0" err="1"/>
                <a:t>N</a:t>
              </a:r>
              <a:r>
                <a:rPr lang="en-US" sz="1000" baseline="-25000" dirty="0" err="1"/>
                <a:t>y</a:t>
              </a:r>
              <a:endParaRPr lang="de-D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3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177402" y="1726830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 surface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precipitates</a:t>
            </a:r>
            <a:endParaRPr lang="de-DE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92099" y="0"/>
            <a:ext cx="8520113" cy="544512"/>
          </a:xfrm>
        </p:spPr>
        <p:txBody>
          <a:bodyPr/>
          <a:lstStyle/>
          <a:p>
            <a:r>
              <a:rPr lang="en-US" dirty="0"/>
              <a:t>Results: SEM, FIB</a:t>
            </a:r>
            <a:endParaRPr lang="de-DE" dirty="0"/>
          </a:p>
        </p:txBody>
      </p:sp>
      <p:grpSp>
        <p:nvGrpSpPr>
          <p:cNvPr id="19" name="Group 54"/>
          <p:cNvGrpSpPr>
            <a:grpSpLocks noChangeAspect="1"/>
          </p:cNvGrpSpPr>
          <p:nvPr/>
        </p:nvGrpSpPr>
        <p:grpSpPr>
          <a:xfrm>
            <a:off x="292100" y="1150629"/>
            <a:ext cx="3507677" cy="2520000"/>
            <a:chOff x="266628" y="3074389"/>
            <a:chExt cx="2369357" cy="1702203"/>
          </a:xfrm>
        </p:grpSpPr>
        <p:pic>
          <p:nvPicPr>
            <p:cNvPr id="20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8" y="3074389"/>
              <a:ext cx="2369357" cy="17022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1" name="Straight Connector 45"/>
            <p:cNvCxnSpPr/>
            <p:nvPr/>
          </p:nvCxnSpPr>
          <p:spPr bwMode="auto">
            <a:xfrm>
              <a:off x="1836481" y="3277837"/>
              <a:ext cx="7063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46"/>
            <p:cNvSpPr txBox="1"/>
            <p:nvPr/>
          </p:nvSpPr>
          <p:spPr>
            <a:xfrm>
              <a:off x="1933391" y="3074389"/>
              <a:ext cx="501145" cy="197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400 nm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Agrupar 24"/>
          <p:cNvGrpSpPr>
            <a:grpSpLocks noChangeAspect="1"/>
          </p:cNvGrpSpPr>
          <p:nvPr/>
        </p:nvGrpSpPr>
        <p:grpSpPr>
          <a:xfrm>
            <a:off x="254788" y="3948552"/>
            <a:ext cx="3512187" cy="2520000"/>
            <a:chOff x="2658783" y="3356992"/>
            <a:chExt cx="3059198" cy="219498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8783" y="3373091"/>
              <a:ext cx="3059198" cy="21788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57"/>
            <p:cNvCxnSpPr/>
            <p:nvPr/>
          </p:nvCxnSpPr>
          <p:spPr bwMode="auto">
            <a:xfrm>
              <a:off x="4499992" y="3649766"/>
              <a:ext cx="113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59"/>
            <p:cNvSpPr txBox="1"/>
            <p:nvPr/>
          </p:nvSpPr>
          <p:spPr>
            <a:xfrm>
              <a:off x="4860032" y="3356992"/>
              <a:ext cx="440728" cy="252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l-GR" sz="1400" dirty="0"/>
                <a:t>μ</a:t>
              </a:r>
              <a:r>
                <a:rPr lang="en-US" sz="1400" dirty="0"/>
                <a:t>m</a:t>
              </a:r>
              <a:endParaRPr lang="de-DE" sz="1400" dirty="0"/>
            </a:p>
          </p:txBody>
        </p:sp>
      </p:grpSp>
      <p:grpSp>
        <p:nvGrpSpPr>
          <p:cNvPr id="33" name="Agrupar 32"/>
          <p:cNvGrpSpPr>
            <a:grpSpLocks noChangeAspect="1"/>
          </p:cNvGrpSpPr>
          <p:nvPr/>
        </p:nvGrpSpPr>
        <p:grpSpPr>
          <a:xfrm>
            <a:off x="4136604" y="3938017"/>
            <a:ext cx="3526384" cy="2520000"/>
            <a:chOff x="5940152" y="3365829"/>
            <a:chExt cx="3059196" cy="218614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0152" y="3373090"/>
              <a:ext cx="3059196" cy="21788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60"/>
            <p:cNvCxnSpPr/>
            <p:nvPr/>
          </p:nvCxnSpPr>
          <p:spPr bwMode="auto">
            <a:xfrm>
              <a:off x="7818130" y="3645394"/>
              <a:ext cx="113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61"/>
            <p:cNvSpPr txBox="1"/>
            <p:nvPr/>
          </p:nvSpPr>
          <p:spPr>
            <a:xfrm>
              <a:off x="8244408" y="3365829"/>
              <a:ext cx="435744" cy="2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3</a:t>
              </a:r>
              <a:r>
                <a:rPr lang="el-GR" sz="1400" dirty="0">
                  <a:solidFill>
                    <a:schemeClr val="bg1"/>
                  </a:solidFill>
                </a:rPr>
                <a:t>μ</a:t>
              </a:r>
              <a:r>
                <a:rPr lang="en-US" sz="1400" dirty="0">
                  <a:solidFill>
                    <a:schemeClr val="bg1"/>
                  </a:solidFill>
                </a:rPr>
                <a:t>m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66"/>
          <p:cNvSpPr txBox="1"/>
          <p:nvPr/>
        </p:nvSpPr>
        <p:spPr>
          <a:xfrm>
            <a:off x="4136602" y="3079616"/>
            <a:ext cx="47997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Contrast change – irregular layer visible, 15 to 40 nm thick</a:t>
            </a:r>
            <a:endParaRPr lang="de-DE" sz="1400" dirty="0"/>
          </a:p>
        </p:txBody>
      </p:sp>
      <p:cxnSp>
        <p:nvCxnSpPr>
          <p:cNvPr id="10" name="Conector de Seta Reta 9"/>
          <p:cNvCxnSpPr/>
          <p:nvPr/>
        </p:nvCxnSpPr>
        <p:spPr bwMode="auto">
          <a:xfrm flipH="1">
            <a:off x="6202680" y="3402523"/>
            <a:ext cx="426720" cy="1501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de Seta Reta 13"/>
          <p:cNvCxnSpPr/>
          <p:nvPr/>
        </p:nvCxnSpPr>
        <p:spPr bwMode="auto">
          <a:xfrm flipH="1">
            <a:off x="2759633" y="3402523"/>
            <a:ext cx="3443048" cy="16051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78"/>
          <p:cNvGrpSpPr/>
          <p:nvPr/>
        </p:nvGrpSpPr>
        <p:grpSpPr>
          <a:xfrm>
            <a:off x="1060046" y="1132087"/>
            <a:ext cx="7184754" cy="5117265"/>
            <a:chOff x="1786366" y="434704"/>
            <a:chExt cx="7184754" cy="5117265"/>
          </a:xfrm>
        </p:grpSpPr>
        <p:pic>
          <p:nvPicPr>
            <p:cNvPr id="44" name="Picture 2" descr="D:\Data\SEM and FIB\Single crystal 100\Nb 100 N doped 20161216\Nb N doped 30kV 1nA_058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366" y="434704"/>
              <a:ext cx="7184754" cy="51172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73"/>
            <p:cNvSpPr txBox="1"/>
            <p:nvPr/>
          </p:nvSpPr>
          <p:spPr>
            <a:xfrm>
              <a:off x="3210507" y="3850967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32.53 nm</a:t>
              </a:r>
              <a:endParaRPr lang="de-DE" b="1" dirty="0"/>
            </a:p>
          </p:txBody>
        </p:sp>
        <p:sp>
          <p:nvSpPr>
            <p:cNvPr id="46" name="TextBox 74"/>
            <p:cNvSpPr txBox="1"/>
            <p:nvPr/>
          </p:nvSpPr>
          <p:spPr>
            <a:xfrm>
              <a:off x="5416108" y="3734539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22.06 nm</a:t>
              </a:r>
              <a:endParaRPr lang="de-DE" b="1" dirty="0"/>
            </a:p>
          </p:txBody>
        </p:sp>
        <p:cxnSp>
          <p:nvCxnSpPr>
            <p:cNvPr id="47" name="Straight Connector 76"/>
            <p:cNvCxnSpPr/>
            <p:nvPr/>
          </p:nvCxnSpPr>
          <p:spPr bwMode="auto">
            <a:xfrm>
              <a:off x="5874614" y="3519027"/>
              <a:ext cx="0" cy="36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77"/>
            <p:cNvCxnSpPr/>
            <p:nvPr/>
          </p:nvCxnSpPr>
          <p:spPr bwMode="auto">
            <a:xfrm>
              <a:off x="3706225" y="3525947"/>
              <a:ext cx="0" cy="72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370790" y="57716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85000"/>
                  </a:schemeClr>
                </a:solidFill>
              </a:rPr>
              <a:t>In-situ infusion</a:t>
            </a:r>
            <a:endParaRPr lang="de-DE" i="1" u="sng" dirty="0">
              <a:solidFill>
                <a:schemeClr val="tx2">
                  <a:lumMod val="8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877934" y="746438"/>
            <a:ext cx="18263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841613" y="567825"/>
            <a:ext cx="13468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u="sng" dirty="0"/>
              <a:t>Air-exposure</a:t>
            </a:r>
            <a:endParaRPr lang="de-DE" i="1" u="sng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5296488" y="746438"/>
            <a:ext cx="2037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73306" y="530440"/>
            <a:ext cx="1742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</a:schemeClr>
                </a:solidFill>
              </a:rPr>
              <a:t>High Pressure Water Rinsing</a:t>
            </a:r>
            <a:endParaRPr lang="de-DE" dirty="0">
              <a:solidFill>
                <a:schemeClr val="tx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369" y="0"/>
            <a:ext cx="8520113" cy="544512"/>
          </a:xfrm>
        </p:spPr>
        <p:txBody>
          <a:bodyPr/>
          <a:lstStyle/>
          <a:p>
            <a:r>
              <a:rPr lang="en-US" dirty="0"/>
              <a:t>Results: XRR, SEM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0" y="1010826"/>
            <a:ext cx="3535990" cy="2485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09" y="959249"/>
            <a:ext cx="1845615" cy="129749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90912"/>
              </p:ext>
            </p:extLst>
          </p:nvPr>
        </p:nvGraphicFramePr>
        <p:xfrm>
          <a:off x="10554698" y="1960600"/>
          <a:ext cx="963612" cy="551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Layer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de-DE" sz="1000" dirty="0"/>
                        <a:t>Å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NbO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 20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Nb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" name="Picture 3" descr="\\AFS\desy.de\group\hasylab\pool\group\fsnl\Microscopy Lab\SEM Messdaten\user\Guilherme\20170207 HPR\Nb 100 hpr_027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4" y="3978235"/>
            <a:ext cx="2716766" cy="1950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AFS\desy.de\group\hasylab\pool\group\fsnl\Microscopy Lab\SEM Messdaten\user\Guilherme\20161115 Nb 100 N1\BOA2Nb 100 N1_05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1" y="3978235"/>
            <a:ext cx="2715535" cy="1950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037" y="353631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SEM</a:t>
            </a:r>
            <a:endParaRPr lang="de-DE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42" y="3536313"/>
            <a:ext cx="3441958" cy="241974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0541" y="398565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Before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945954" y="39968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After</a:t>
            </a:r>
            <a:endParaRPr lang="pt-BR" dirty="0"/>
          </a:p>
        </p:txBody>
      </p:sp>
      <p:grpSp>
        <p:nvGrpSpPr>
          <p:cNvPr id="3" name="Group 2"/>
          <p:cNvGrpSpPr/>
          <p:nvPr/>
        </p:nvGrpSpPr>
        <p:grpSpPr>
          <a:xfrm>
            <a:off x="236872" y="1073564"/>
            <a:ext cx="1995823" cy="2277203"/>
            <a:chOff x="236872" y="1370439"/>
            <a:chExt cx="1995823" cy="22772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72" y="1370439"/>
              <a:ext cx="1995823" cy="227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Arrow Connector 6"/>
            <p:cNvCxnSpPr/>
            <p:nvPr/>
          </p:nvCxnSpPr>
          <p:spPr bwMode="auto">
            <a:xfrm flipH="1">
              <a:off x="668572" y="2168083"/>
              <a:ext cx="129614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9"/>
            <p:cNvSpPr txBox="1"/>
            <p:nvPr/>
          </p:nvSpPr>
          <p:spPr>
            <a:xfrm>
              <a:off x="856657" y="1884943"/>
              <a:ext cx="13760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Sample position</a:t>
              </a:r>
              <a:endParaRPr lang="de-DE" sz="13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0790" y="57716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85000"/>
                  </a:schemeClr>
                </a:solidFill>
              </a:rPr>
              <a:t>In-situ infusion</a:t>
            </a:r>
            <a:endParaRPr lang="de-DE" i="1" u="sng" dirty="0">
              <a:solidFill>
                <a:schemeClr val="tx2">
                  <a:lumMod val="8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877934" y="746438"/>
            <a:ext cx="18263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841613" y="567825"/>
            <a:ext cx="13468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85000"/>
                  </a:schemeClr>
                </a:solidFill>
              </a:rPr>
              <a:t>Air-exposure</a:t>
            </a:r>
            <a:endParaRPr lang="de-DE" i="1" u="sng" dirty="0">
              <a:solidFill>
                <a:schemeClr val="tx2">
                  <a:lumMod val="8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96488" y="746438"/>
            <a:ext cx="2037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373306" y="530440"/>
            <a:ext cx="1742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u="sng" dirty="0"/>
              <a:t>High Pressure Water Rinsing</a:t>
            </a:r>
            <a:endParaRPr lang="de-DE" i="1" u="sng" dirty="0"/>
          </a:p>
        </p:txBody>
      </p:sp>
      <p:cxnSp>
        <p:nvCxnSpPr>
          <p:cNvPr id="29" name="Straight Connector 45"/>
          <p:cNvCxnSpPr/>
          <p:nvPr/>
        </p:nvCxnSpPr>
        <p:spPr bwMode="auto">
          <a:xfrm>
            <a:off x="2001181" y="4278030"/>
            <a:ext cx="79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46"/>
          <p:cNvSpPr txBox="1"/>
          <p:nvPr/>
        </p:nvSpPr>
        <p:spPr>
          <a:xfrm>
            <a:off x="2081054" y="3996800"/>
            <a:ext cx="741912" cy="2923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400 nm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45"/>
          <p:cNvCxnSpPr/>
          <p:nvPr/>
        </p:nvCxnSpPr>
        <p:spPr bwMode="auto">
          <a:xfrm>
            <a:off x="4965398" y="4278030"/>
            <a:ext cx="63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46"/>
          <p:cNvSpPr txBox="1"/>
          <p:nvPr/>
        </p:nvSpPr>
        <p:spPr>
          <a:xfrm>
            <a:off x="4913042" y="3985650"/>
            <a:ext cx="7809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500 nm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5" y="906379"/>
            <a:ext cx="2451505" cy="1723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Cube 35"/>
          <p:cNvSpPr/>
          <p:nvPr/>
        </p:nvSpPr>
        <p:spPr bwMode="auto">
          <a:xfrm>
            <a:off x="6958458" y="2543622"/>
            <a:ext cx="1262263" cy="372992"/>
          </a:xfrm>
          <a:prstGeom prst="cube">
            <a:avLst>
              <a:gd name="adj" fmla="val 5670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40" name="Cube 36"/>
          <p:cNvSpPr/>
          <p:nvPr/>
        </p:nvSpPr>
        <p:spPr bwMode="auto">
          <a:xfrm>
            <a:off x="6958458" y="2262809"/>
            <a:ext cx="1262262" cy="308323"/>
          </a:xfrm>
          <a:prstGeom prst="cube">
            <a:avLst>
              <a:gd name="adj" fmla="val 7448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7292581" y="2398235"/>
            <a:ext cx="511101" cy="290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NbO</a:t>
            </a:r>
            <a:endParaRPr lang="de-DE" sz="1000" dirty="0"/>
          </a:p>
        </p:txBody>
      </p:sp>
      <p:sp>
        <p:nvSpPr>
          <p:cNvPr id="42" name="TextBox 34"/>
          <p:cNvSpPr txBox="1"/>
          <p:nvPr/>
        </p:nvSpPr>
        <p:spPr>
          <a:xfrm>
            <a:off x="7548131" y="2688890"/>
            <a:ext cx="820069" cy="29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Nb</a:t>
            </a:r>
            <a:endParaRPr lang="de-DE" sz="1000" dirty="0"/>
          </a:p>
        </p:txBody>
      </p:sp>
      <p:sp>
        <p:nvSpPr>
          <p:cNvPr id="43" name="Cube 31"/>
          <p:cNvSpPr/>
          <p:nvPr/>
        </p:nvSpPr>
        <p:spPr bwMode="auto">
          <a:xfrm>
            <a:off x="6958457" y="1997783"/>
            <a:ext cx="1262263" cy="290774"/>
          </a:xfrm>
          <a:prstGeom prst="cube">
            <a:avLst>
              <a:gd name="adj" fmla="val 7540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6973784" y="2040779"/>
            <a:ext cx="716128" cy="290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NbO</a:t>
            </a:r>
            <a:r>
              <a:rPr lang="en-US" sz="1000" baseline="-25000" dirty="0" err="1"/>
              <a:t>x</a:t>
            </a:r>
            <a:r>
              <a:rPr lang="en-US" sz="1000" dirty="0" err="1"/>
              <a:t>N</a:t>
            </a:r>
            <a:r>
              <a:rPr lang="en-US" sz="1000" baseline="-25000" dirty="0" err="1"/>
              <a:t>y</a:t>
            </a:r>
            <a:endParaRPr lang="de-DE" sz="10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8323458" y="1977073"/>
            <a:ext cx="0" cy="566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8279053" y="2085332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~4.5nm</a:t>
            </a:r>
            <a:endParaRPr lang="de-DE" sz="10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80" y="882074"/>
            <a:ext cx="3642634" cy="25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760</Words>
  <Application>Microsoft Office PowerPoint</Application>
  <PresentationFormat>Apresentação na tela (4:3)</PresentationFormat>
  <Paragraphs>236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PPT-Vorlage_en</vt:lpstr>
      <vt:lpstr>WG-1: Performance Frontier</vt:lpstr>
      <vt:lpstr>Cooperating groups</vt:lpstr>
      <vt:lpstr>Motivation</vt:lpstr>
      <vt:lpstr>Experimental method    </vt:lpstr>
      <vt:lpstr>Experimental procedure</vt:lpstr>
      <vt:lpstr>Results: XRR</vt:lpstr>
      <vt:lpstr>Results: XRR</vt:lpstr>
      <vt:lpstr>Results: SEM, FIB</vt:lpstr>
      <vt:lpstr>Results: XRR, SEM</vt:lpstr>
      <vt:lpstr>Conclusions</vt:lpstr>
      <vt:lpstr>Future Work</vt:lpstr>
      <vt:lpstr>Acknowledgements</vt:lpstr>
      <vt:lpstr>Apresentação do PowerPoint</vt:lpstr>
      <vt:lpstr>Apresentação do PowerPoint</vt:lpstr>
      <vt:lpstr>“Doping” Sample</vt:lpstr>
      <vt:lpstr>XRR</vt:lpstr>
      <vt:lpstr>XPS results – Infused Sample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Guilherme</dc:creator>
  <cp:lastModifiedBy>Guilherme</cp:lastModifiedBy>
  <cp:revision>439</cp:revision>
  <cp:lastPrinted>2016-11-02T09:55:33Z</cp:lastPrinted>
  <dcterms:created xsi:type="dcterms:W3CDTF">2012-07-05T11:46:20Z</dcterms:created>
  <dcterms:modified xsi:type="dcterms:W3CDTF">2017-02-21T02:27:03Z</dcterms:modified>
</cp:coreProperties>
</file>