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8" r:id="rId4"/>
  </p:sldMasterIdLst>
  <p:notesMasterIdLst>
    <p:notesMasterId r:id="rId12"/>
  </p:notesMasterIdLst>
  <p:sldIdLst>
    <p:sldId id="258" r:id="rId5"/>
    <p:sldId id="260" r:id="rId6"/>
    <p:sldId id="257" r:id="rId7"/>
    <p:sldId id="263" r:id="rId8"/>
    <p:sldId id="261" r:id="rId9"/>
    <p:sldId id="262" r:id="rId10"/>
    <p:sldId id="259" r:id="rId11"/>
  </p:sldIdLst>
  <p:sldSz cx="9144000" cy="6858000" type="screen4x3"/>
  <p:notesSz cx="6858000" cy="9144000"/>
  <p:defaultTextStyle>
    <a:lvl1pPr defTabSz="457200"/>
    <a:lvl2pPr indent="457200" defTabSz="457200"/>
    <a:lvl3pPr indent="914400" defTabSz="457200"/>
    <a:lvl4pPr indent="1371600" defTabSz="457200"/>
    <a:lvl5pPr indent="1828800" defTabSz="457200"/>
    <a:lvl6pPr indent="2286000" defTabSz="457200"/>
    <a:lvl7pPr indent="2743200" defTabSz="457200"/>
    <a:lvl8pPr indent="3200400" defTabSz="457200"/>
    <a:lvl9pPr indent="3657600" defTabSz="457200"/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9D7CA"/>
          </a:solidFill>
        </a:fill>
      </a:tcStyle>
    </a:wholeTbl>
    <a:band2H>
      <a:tcTxStyle/>
      <a:tcStyle>
        <a:tcBdr/>
        <a:fill>
          <a:solidFill>
            <a:srgbClr val="FCEC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07F0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07F0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07F09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BD0D6"/>
          </a:solidFill>
        </a:fill>
      </a:tcStyle>
    </a:wholeTbl>
    <a:band2H>
      <a:tcTxStyle/>
      <a:tcStyle>
        <a:tcBdr/>
        <a:fill>
          <a:solidFill>
            <a:srgbClr val="E7E9EC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B587C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B587C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B587C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9DDD0"/>
          </a:solidFill>
        </a:fill>
      </a:tcStyle>
    </a:wholeTbl>
    <a:band2H>
      <a:tcTxStyle/>
      <a:tcStyle>
        <a:tcBdr/>
        <a:fill>
          <a:solidFill>
            <a:srgbClr val="F4EF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1985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1985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19859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7F09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7F09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12870655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0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1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 rotWithShape="1">
          <a:blip r:embed="rId2" cstate="print"/>
          <a:srcRect t="46043"/>
          <a:stretch/>
        </p:blipFill>
        <p:spPr bwMode="auto">
          <a:xfrm>
            <a:off x="71062" y="2955470"/>
            <a:ext cx="9001881" cy="370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768208"/>
            <a:ext cx="1341120" cy="17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65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" y="6133209"/>
            <a:ext cx="9136046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2017 TTC Meeting Logistics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, Slide </a:t>
            </a:r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" y="6133209"/>
            <a:ext cx="9136046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2017 TTC Meeting Logistics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</p:spTree>
    <p:extLst>
      <p:ext uri="{BB962C8B-B14F-4D97-AF65-F5344CB8AC3E}">
        <p14:creationId xmlns:p14="http://schemas.microsoft.com/office/powerpoint/2010/main" val="270298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" y="6133209"/>
            <a:ext cx="9136046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2017 TTC Meeting Logistics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67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" y="6133209"/>
            <a:ext cx="9136046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2017 TTC Meeting Logistics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5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" y="6133209"/>
            <a:ext cx="9136046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2017 TTC Meeting Logistics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56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" y="6133209"/>
            <a:ext cx="9136046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2017 TTC Meeting Logistics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01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2017 TTC Meeting Logistics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8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2017 TTC Meeting Logistics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7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hyperlink" Target="http://indico.fnal.gov/event/2017TT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idx="1"/>
          </p:nvPr>
        </p:nvSpPr>
        <p:spPr>
          <a:xfrm>
            <a:off x="76200" y="1067099"/>
            <a:ext cx="8990922" cy="5027416"/>
          </a:xfrm>
          <a:prstGeom prst="rect">
            <a:avLst/>
          </a:prstGeom>
        </p:spPr>
        <p:txBody>
          <a:bodyPr wrap="none">
            <a:normAutofit fontScale="92500" lnSpcReduction="10000"/>
          </a:bodyPr>
          <a:lstStyle/>
          <a:p>
            <a:pPr lvl="0">
              <a:lnSpc>
                <a:spcPct val="100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1900" dirty="0" smtClean="0">
                <a:solidFill>
                  <a:srgbClr val="064308"/>
                </a:solidFill>
              </a:rPr>
              <a:t>2 </a:t>
            </a:r>
            <a:r>
              <a:rPr sz="1900" dirty="0" smtClean="0">
                <a:solidFill>
                  <a:srgbClr val="064308"/>
                </a:solidFill>
              </a:rPr>
              <a:t>FRIB tour</a:t>
            </a:r>
            <a:r>
              <a:rPr lang="en-US" sz="1900" dirty="0" smtClean="0">
                <a:solidFill>
                  <a:srgbClr val="064308"/>
                </a:solidFill>
              </a:rPr>
              <a:t>s</a:t>
            </a:r>
            <a:r>
              <a:rPr sz="1900" dirty="0" smtClean="0">
                <a:solidFill>
                  <a:srgbClr val="064308"/>
                </a:solidFill>
              </a:rPr>
              <a:t> available</a:t>
            </a:r>
            <a:r>
              <a:rPr lang="en-US" sz="1900" dirty="0" smtClean="0">
                <a:solidFill>
                  <a:srgbClr val="064308"/>
                </a:solidFill>
              </a:rPr>
              <a:t> </a:t>
            </a:r>
            <a:r>
              <a:rPr sz="1900" dirty="0" smtClean="0">
                <a:solidFill>
                  <a:srgbClr val="064308"/>
                </a:solidFill>
              </a:rPr>
              <a:t>– </a:t>
            </a:r>
            <a:r>
              <a:rPr lang="en-US" sz="1900" u="sng" dirty="0" smtClean="0">
                <a:solidFill>
                  <a:srgbClr val="064308"/>
                </a:solidFill>
              </a:rPr>
              <a:t>MUST </a:t>
            </a:r>
            <a:r>
              <a:rPr lang="en-US" sz="1900" u="sng" dirty="0" smtClean="0">
                <a:solidFill>
                  <a:schemeClr val="accent4">
                    <a:lumMod val="50000"/>
                  </a:schemeClr>
                </a:solidFill>
              </a:rPr>
              <a:t>be registered for tour no later than Tuesday afternoon</a:t>
            </a:r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br>
              <a:rPr lang="en-US" sz="19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</a:rPr>
              <a:t>S</a:t>
            </a:r>
            <a:r>
              <a:rPr sz="1900" dirty="0" smtClean="0">
                <a:solidFill>
                  <a:schemeClr val="accent4">
                    <a:lumMod val="50000"/>
                  </a:schemeClr>
                </a:solidFill>
              </a:rPr>
              <a:t>ign</a:t>
            </a:r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sz="1900" dirty="0" smtClean="0">
                <a:solidFill>
                  <a:schemeClr val="accent4">
                    <a:lumMod val="50000"/>
                  </a:schemeClr>
                </a:solidFill>
              </a:rPr>
              <a:t>up </a:t>
            </a:r>
            <a:r>
              <a:rPr sz="1900" dirty="0">
                <a:solidFill>
                  <a:schemeClr val="accent4">
                    <a:lumMod val="50000"/>
                  </a:schemeClr>
                </a:solidFill>
              </a:rPr>
              <a:t>at </a:t>
            </a:r>
            <a:r>
              <a:rPr sz="1900" dirty="0" smtClean="0">
                <a:solidFill>
                  <a:schemeClr val="accent4">
                    <a:lumMod val="50000"/>
                  </a:schemeClr>
                </a:solidFill>
              </a:rPr>
              <a:t>registration</a:t>
            </a:r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</a:rPr>
              <a:t> desk</a:t>
            </a:r>
            <a:endParaRPr sz="1900" dirty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spcBef>
                <a:spcPts val="400"/>
              </a:spcBef>
            </a:pPr>
            <a:r>
              <a:rPr lang="en-GB" sz="1900" b="1" dirty="0"/>
              <a:t>Tour #</a:t>
            </a:r>
            <a:r>
              <a:rPr lang="en-GB" sz="1900" b="1" dirty="0" smtClean="0"/>
              <a:t>1</a:t>
            </a:r>
          </a:p>
          <a:p>
            <a:pPr lvl="2"/>
            <a:r>
              <a:rPr lang="en-GB" sz="1700" dirty="0" smtClean="0"/>
              <a:t>1:45pm</a:t>
            </a:r>
            <a:r>
              <a:rPr lang="en-GB" sz="1700" dirty="0"/>
              <a:t>	</a:t>
            </a:r>
            <a:r>
              <a:rPr lang="en-GB" sz="1700" dirty="0" smtClean="0"/>
              <a:t>Departure </a:t>
            </a:r>
            <a:r>
              <a:rPr lang="en-GB" sz="1700" dirty="0"/>
              <a:t>from Kellogg Hotel &amp; Conference </a:t>
            </a:r>
            <a:r>
              <a:rPr lang="en-GB" sz="1700" dirty="0" smtClean="0"/>
              <a:t>Center</a:t>
            </a:r>
          </a:p>
          <a:p>
            <a:pPr lvl="2"/>
            <a:r>
              <a:rPr lang="en-GB" sz="1700" dirty="0" smtClean="0"/>
              <a:t>2:00pm</a:t>
            </a:r>
            <a:r>
              <a:rPr lang="en-GB" sz="1700" dirty="0"/>
              <a:t>	</a:t>
            </a:r>
            <a:r>
              <a:rPr lang="en-GB" sz="1700" dirty="0" smtClean="0"/>
              <a:t>Arrive </a:t>
            </a:r>
            <a:r>
              <a:rPr lang="en-GB" sz="1700" dirty="0"/>
              <a:t>at the FRIB </a:t>
            </a:r>
            <a:r>
              <a:rPr lang="en-GB" sz="1700" dirty="0" smtClean="0"/>
              <a:t>Facility</a:t>
            </a:r>
          </a:p>
          <a:p>
            <a:pPr lvl="2"/>
            <a:r>
              <a:rPr lang="en-GB" sz="1700" dirty="0" smtClean="0"/>
              <a:t>3:30pm</a:t>
            </a:r>
            <a:r>
              <a:rPr lang="en-GB" sz="1700" dirty="0"/>
              <a:t>	</a:t>
            </a:r>
            <a:r>
              <a:rPr lang="en-GB" sz="1700" dirty="0" smtClean="0"/>
              <a:t>Departure </a:t>
            </a:r>
            <a:r>
              <a:rPr lang="en-GB" sz="1700" dirty="0"/>
              <a:t>from the FRIB </a:t>
            </a:r>
            <a:r>
              <a:rPr lang="en-GB" sz="1700" dirty="0" smtClean="0"/>
              <a:t>Facility</a:t>
            </a:r>
            <a:endParaRPr lang="en-US" sz="1700" dirty="0"/>
          </a:p>
          <a:p>
            <a:pPr lvl="1">
              <a:spcBef>
                <a:spcPts val="400"/>
              </a:spcBef>
            </a:pPr>
            <a:r>
              <a:rPr lang="en-GB" sz="1900" b="1" dirty="0"/>
              <a:t>Tour #</a:t>
            </a:r>
            <a:r>
              <a:rPr lang="en-GB" sz="1900" b="1" dirty="0" smtClean="0"/>
              <a:t>2</a:t>
            </a:r>
          </a:p>
          <a:p>
            <a:pPr lvl="2"/>
            <a:r>
              <a:rPr lang="en-GB" sz="1700" dirty="0" smtClean="0"/>
              <a:t>4:00pm</a:t>
            </a:r>
            <a:r>
              <a:rPr lang="en-GB" sz="1700" dirty="0"/>
              <a:t>	</a:t>
            </a:r>
            <a:r>
              <a:rPr lang="en-GB" sz="1700" dirty="0" smtClean="0"/>
              <a:t>Departure </a:t>
            </a:r>
            <a:r>
              <a:rPr lang="en-GB" sz="1700" dirty="0"/>
              <a:t>from Kellogg Hotel &amp; Conference </a:t>
            </a:r>
            <a:r>
              <a:rPr lang="en-GB" sz="1700" dirty="0" smtClean="0"/>
              <a:t>Center</a:t>
            </a:r>
          </a:p>
          <a:p>
            <a:pPr lvl="2"/>
            <a:r>
              <a:rPr lang="en-GB" sz="1700" dirty="0" smtClean="0"/>
              <a:t>4:15pm	Arrival at the FRIB Facility </a:t>
            </a:r>
          </a:p>
          <a:p>
            <a:pPr lvl="2"/>
            <a:r>
              <a:rPr lang="en-GB" sz="1700" dirty="0" smtClean="0"/>
              <a:t>5:30pm</a:t>
            </a:r>
            <a:r>
              <a:rPr lang="en-GB" sz="1700" dirty="0"/>
              <a:t>	</a:t>
            </a:r>
            <a:r>
              <a:rPr lang="en-GB" sz="1700" dirty="0" smtClean="0"/>
              <a:t>Departure </a:t>
            </a:r>
            <a:r>
              <a:rPr lang="en-GB" sz="1700" dirty="0"/>
              <a:t>from the FRIB </a:t>
            </a:r>
            <a:r>
              <a:rPr lang="en-GB" sz="1700" dirty="0" smtClean="0"/>
              <a:t>Facility</a:t>
            </a:r>
          </a:p>
          <a:p>
            <a:pPr>
              <a:spcBef>
                <a:spcPts val="600"/>
              </a:spcBef>
            </a:pPr>
            <a:r>
              <a:rPr sz="1900" dirty="0" smtClean="0">
                <a:solidFill>
                  <a:srgbClr val="064308"/>
                </a:solidFill>
              </a:rPr>
              <a:t>Must </a:t>
            </a:r>
            <a:r>
              <a:rPr sz="1900" dirty="0">
                <a:solidFill>
                  <a:srgbClr val="064308"/>
                </a:solidFill>
              </a:rPr>
              <a:t>have </a:t>
            </a:r>
            <a:r>
              <a:rPr lang="en-US" sz="1900" dirty="0" smtClean="0">
                <a:solidFill>
                  <a:srgbClr val="064308"/>
                </a:solidFill>
              </a:rPr>
              <a:t>tour number and tour group </a:t>
            </a:r>
            <a:r>
              <a:rPr lang="en-US" sz="1900" dirty="0" smtClean="0"/>
              <a:t>code on name tag </a:t>
            </a:r>
            <a:r>
              <a:rPr sz="1900" dirty="0" smtClean="0">
                <a:solidFill>
                  <a:srgbClr val="064308"/>
                </a:solidFill>
              </a:rPr>
              <a:t>to </a:t>
            </a:r>
            <a:r>
              <a:rPr sz="1900" dirty="0">
                <a:solidFill>
                  <a:srgbClr val="064308"/>
                </a:solidFill>
              </a:rPr>
              <a:t>go on tour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1900" dirty="0" smtClean="0">
                <a:solidFill>
                  <a:srgbClr val="064308"/>
                </a:solidFill>
              </a:rPr>
              <a:t>At </a:t>
            </a:r>
            <a:r>
              <a:rPr sz="1900" dirty="0">
                <a:solidFill>
                  <a:srgbClr val="064308"/>
                </a:solidFill>
              </a:rPr>
              <a:t>FRIB tour </a:t>
            </a:r>
            <a:r>
              <a:rPr sz="1900" dirty="0" smtClean="0">
                <a:solidFill>
                  <a:srgbClr val="064308"/>
                </a:solidFill>
              </a:rPr>
              <a:t>site</a:t>
            </a:r>
            <a:endParaRPr sz="1900" dirty="0">
              <a:solidFill>
                <a:srgbClr val="064308"/>
              </a:solidFill>
            </a:endParaRPr>
          </a:p>
          <a:p>
            <a:pPr lvl="1"/>
            <a:r>
              <a:rPr lang="en-GB" sz="1700" dirty="0" smtClean="0"/>
              <a:t>Photos</a:t>
            </a:r>
            <a:r>
              <a:rPr lang="en-GB" sz="1700" dirty="0"/>
              <a:t>, videos, bags larger than 18” x 14” x 7”, food or beverages, high heel </a:t>
            </a:r>
            <a:r>
              <a:rPr lang="en-GB" sz="1700" dirty="0" smtClean="0"/>
              <a:t>shoes</a:t>
            </a:r>
            <a:r>
              <a:rPr lang="en-GB" sz="1700" dirty="0"/>
              <a:t>, open toe </a:t>
            </a:r>
            <a:r>
              <a:rPr lang="en-GB" sz="1700" dirty="0" smtClean="0"/>
              <a:t/>
            </a:r>
            <a:br>
              <a:rPr lang="en-GB" sz="1700" dirty="0" smtClean="0"/>
            </a:br>
            <a:r>
              <a:rPr lang="en-GB" sz="1700" dirty="0" smtClean="0"/>
              <a:t>shoes </a:t>
            </a:r>
            <a:r>
              <a:rPr lang="en-GB" sz="1700" dirty="0"/>
              <a:t>and sandals, and minors under the age of </a:t>
            </a:r>
            <a:r>
              <a:rPr lang="en-GB" sz="1700" dirty="0" smtClean="0"/>
              <a:t>16 are not allowed</a:t>
            </a:r>
            <a:endParaRPr lang="en-US" sz="1700" dirty="0"/>
          </a:p>
          <a:p>
            <a:pPr lvl="1"/>
            <a:r>
              <a:rPr lang="en-GB" sz="1700" dirty="0"/>
              <a:t>All visitors must wear long pants (no shorts, capris, or dresses), a </a:t>
            </a:r>
            <a:r>
              <a:rPr lang="en-GB" sz="1700" dirty="0" smtClean="0"/>
              <a:t>high-visibility </a:t>
            </a:r>
            <a:r>
              <a:rPr lang="en-GB" sz="1700" dirty="0"/>
              <a:t>vest, hard hat, </a:t>
            </a:r>
            <a:r>
              <a:rPr lang="en-GB" sz="1700" dirty="0" smtClean="0"/>
              <a:t/>
            </a:r>
            <a:br>
              <a:rPr lang="en-GB" sz="1700" dirty="0" smtClean="0"/>
            </a:br>
            <a:r>
              <a:rPr lang="en-GB" sz="1700" dirty="0" smtClean="0"/>
              <a:t>and </a:t>
            </a:r>
            <a:r>
              <a:rPr lang="en-GB" sz="1700" dirty="0"/>
              <a:t>safety glasses (provided by FRIB).  Persons </a:t>
            </a:r>
            <a:r>
              <a:rPr lang="en-GB" sz="1700" dirty="0" smtClean="0"/>
              <a:t>equipped </a:t>
            </a:r>
            <a:r>
              <a:rPr lang="en-GB" sz="1700" dirty="0"/>
              <a:t>with a pacemaker, defibrillator, </a:t>
            </a:r>
            <a:r>
              <a:rPr lang="en-GB" sz="1700" dirty="0" smtClean="0"/>
              <a:t/>
            </a:r>
            <a:br>
              <a:rPr lang="en-GB" sz="1700" dirty="0" smtClean="0"/>
            </a:br>
            <a:r>
              <a:rPr lang="en-GB" sz="1700" dirty="0" smtClean="0"/>
              <a:t>electronic </a:t>
            </a:r>
            <a:r>
              <a:rPr lang="en-GB" sz="1700" dirty="0"/>
              <a:t>medicine dispenser, </a:t>
            </a:r>
            <a:r>
              <a:rPr lang="en-GB" sz="1700" dirty="0" smtClean="0"/>
              <a:t>hearing </a:t>
            </a:r>
            <a:r>
              <a:rPr lang="en-GB" sz="1700" dirty="0"/>
              <a:t>aid or metal implant, persons with reduced mobility or </a:t>
            </a:r>
            <a:r>
              <a:rPr lang="en-GB" sz="1700" dirty="0" smtClean="0"/>
              <a:t/>
            </a:r>
            <a:br>
              <a:rPr lang="en-GB" sz="1700" dirty="0" smtClean="0"/>
            </a:br>
            <a:r>
              <a:rPr lang="en-GB" sz="1700" dirty="0" smtClean="0"/>
              <a:t>otherwise incapacitated</a:t>
            </a:r>
            <a:r>
              <a:rPr lang="en-GB" sz="1700" dirty="0"/>
              <a:t>, and persons suffering from claustrophobia should contact the </a:t>
            </a:r>
            <a:r>
              <a:rPr lang="en-GB" sz="1700" dirty="0" smtClean="0"/>
              <a:t/>
            </a:r>
            <a:br>
              <a:rPr lang="en-GB" sz="1700" dirty="0" smtClean="0"/>
            </a:br>
            <a:r>
              <a:rPr lang="en-GB" sz="1700" dirty="0" smtClean="0"/>
              <a:t>organizers </a:t>
            </a:r>
            <a:r>
              <a:rPr lang="en-GB" sz="1700" dirty="0"/>
              <a:t>as some areas may be restricted during the tour.  Participation in the </a:t>
            </a:r>
            <a:r>
              <a:rPr lang="en-GB" sz="1700" dirty="0" smtClean="0"/>
              <a:t>tour </a:t>
            </a:r>
            <a:r>
              <a:rPr lang="en-GB" sz="1700" dirty="0"/>
              <a:t>is at the </a:t>
            </a:r>
            <a:r>
              <a:rPr lang="en-GB" sz="1700" dirty="0" smtClean="0"/>
              <a:t/>
            </a:r>
            <a:br>
              <a:rPr lang="en-GB" sz="1700" dirty="0" smtClean="0"/>
            </a:br>
            <a:r>
              <a:rPr lang="en-GB" sz="1700" dirty="0" smtClean="0"/>
              <a:t>visitors</a:t>
            </a:r>
            <a:r>
              <a:rPr lang="en-GB" sz="1700" dirty="0"/>
              <a:t>’ own risk.  Please secure all belongings as you will remain fully </a:t>
            </a:r>
            <a:r>
              <a:rPr lang="en-GB" sz="1700" dirty="0" smtClean="0"/>
              <a:t>responsible </a:t>
            </a:r>
            <a:r>
              <a:rPr lang="en-GB" sz="1700" dirty="0"/>
              <a:t>for their </a:t>
            </a:r>
            <a:r>
              <a:rPr lang="en-GB" sz="1700" dirty="0" smtClean="0"/>
              <a:t/>
            </a:r>
            <a:br>
              <a:rPr lang="en-GB" sz="1700" dirty="0" smtClean="0"/>
            </a:br>
            <a:r>
              <a:rPr lang="en-GB" sz="1700" dirty="0" smtClean="0"/>
              <a:t>safety</a:t>
            </a:r>
            <a:endParaRPr lang="en-US" sz="1700" dirty="0"/>
          </a:p>
        </p:txBody>
      </p:sp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76200" y="285754"/>
            <a:ext cx="8991600" cy="4857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defTabSz="763128">
              <a:defRPr sz="30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64308"/>
                </a:solidFill>
              </a:rPr>
              <a:t>FRIB </a:t>
            </a:r>
            <a:r>
              <a:rPr sz="3200" dirty="0" smtClean="0">
                <a:solidFill>
                  <a:srgbClr val="064308"/>
                </a:solidFill>
              </a:rPr>
              <a:t>Tour</a:t>
            </a:r>
            <a:r>
              <a:rPr lang="en-US" sz="3200" dirty="0" smtClean="0">
                <a:solidFill>
                  <a:srgbClr val="064308"/>
                </a:solidFill>
              </a:rPr>
              <a:t/>
            </a:r>
            <a:br>
              <a:rPr lang="en-US" sz="3200" dirty="0" smtClean="0">
                <a:solidFill>
                  <a:srgbClr val="064308"/>
                </a:solidFill>
              </a:rPr>
            </a:br>
            <a:r>
              <a:rPr lang="en-US" sz="3200" dirty="0" smtClean="0">
                <a:solidFill>
                  <a:srgbClr val="064308"/>
                </a:solidFill>
              </a:rPr>
              <a:t>Thurs</a:t>
            </a:r>
            <a:r>
              <a:rPr sz="3200" dirty="0" smtClean="0">
                <a:solidFill>
                  <a:srgbClr val="064308"/>
                </a:solidFill>
              </a:rPr>
              <a:t>day</a:t>
            </a:r>
            <a:r>
              <a:rPr sz="3200" dirty="0">
                <a:solidFill>
                  <a:srgbClr val="064308"/>
                </a:solidFill>
              </a:rPr>
              <a:t>, </a:t>
            </a:r>
            <a:r>
              <a:rPr lang="en-US" sz="3200" dirty="0" smtClean="0">
                <a:solidFill>
                  <a:srgbClr val="064308"/>
                </a:solidFill>
              </a:rPr>
              <a:t>23 February 2017</a:t>
            </a:r>
            <a:endParaRPr sz="3200" dirty="0">
              <a:solidFill>
                <a:srgbClr val="06430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 TTC Meeting Logistics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86CB4B4D-7CA3-9044-876B-883B54F8677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0" t="6502" r="7150"/>
          <a:stretch/>
        </p:blipFill>
        <p:spPr>
          <a:xfrm>
            <a:off x="62146" y="1155482"/>
            <a:ext cx="8408722" cy="463269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and Emergency Exits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8112709" y="1555156"/>
            <a:ext cx="955091" cy="1737695"/>
            <a:chOff x="8112709" y="1555156"/>
            <a:chExt cx="955091" cy="1737695"/>
          </a:xfrm>
        </p:grpSpPr>
        <p:sp>
          <p:nvSpPr>
            <p:cNvPr id="7" name="TextBox 6"/>
            <p:cNvSpPr txBox="1"/>
            <p:nvPr/>
          </p:nvSpPr>
          <p:spPr>
            <a:xfrm>
              <a:off x="8112710" y="1555156"/>
              <a:ext cx="9550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Working </a:t>
              </a:r>
            </a:p>
            <a:p>
              <a:r>
                <a:rPr lang="en-US" sz="1400" dirty="0" smtClean="0"/>
                <a:t>Groups</a:t>
              </a:r>
              <a:endParaRPr lang="en-US" sz="1400" dirty="0"/>
            </a:p>
          </p:txBody>
        </p:sp>
        <p:cxnSp>
          <p:nvCxnSpPr>
            <p:cNvPr id="9" name="Straight Arrow Connector 8"/>
            <p:cNvCxnSpPr>
              <a:stCxn id="7" idx="2"/>
            </p:cNvCxnSpPr>
            <p:nvPr/>
          </p:nvCxnSpPr>
          <p:spPr>
            <a:xfrm flipH="1">
              <a:off x="8112709" y="2078376"/>
              <a:ext cx="477546" cy="52322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8112711" y="2078376"/>
              <a:ext cx="477544" cy="1214475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6427430" y="5051392"/>
            <a:ext cx="1109710" cy="574107"/>
            <a:chOff x="6427430" y="5051392"/>
            <a:chExt cx="1109710" cy="574107"/>
          </a:xfrm>
        </p:grpSpPr>
        <p:sp>
          <p:nvSpPr>
            <p:cNvPr id="19" name="TextBox 18"/>
            <p:cNvSpPr txBox="1"/>
            <p:nvPr/>
          </p:nvSpPr>
          <p:spPr>
            <a:xfrm>
              <a:off x="6684884" y="5317722"/>
              <a:ext cx="852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Plenary</a:t>
              </a:r>
              <a:endParaRPr lang="en-US" sz="14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6427430" y="5051392"/>
              <a:ext cx="381740" cy="248575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035414" y="1565228"/>
            <a:ext cx="879637" cy="583170"/>
            <a:chOff x="3035414" y="1565228"/>
            <a:chExt cx="879637" cy="583170"/>
          </a:xfrm>
        </p:grpSpPr>
        <p:sp>
          <p:nvSpPr>
            <p:cNvPr id="22" name="TextBox 21"/>
            <p:cNvSpPr txBox="1"/>
            <p:nvPr/>
          </p:nvSpPr>
          <p:spPr>
            <a:xfrm>
              <a:off x="3035414" y="1565228"/>
              <a:ext cx="8796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Banquet</a:t>
              </a:r>
              <a:endParaRPr lang="en-US" sz="14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3249232" y="1882068"/>
              <a:ext cx="199370" cy="26633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448603" y="1882068"/>
              <a:ext cx="115033" cy="26633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5-Point Star 28"/>
          <p:cNvSpPr/>
          <p:nvPr/>
        </p:nvSpPr>
        <p:spPr>
          <a:xfrm>
            <a:off x="8232095" y="3574049"/>
            <a:ext cx="238773" cy="2308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554959" y="5805933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Emergency Exits</a:t>
            </a:r>
            <a:endParaRPr lang="en-US" dirty="0"/>
          </a:p>
        </p:txBody>
      </p:sp>
      <p:sp>
        <p:nvSpPr>
          <p:cNvPr id="32" name="5-Point Star 31"/>
          <p:cNvSpPr/>
          <p:nvPr/>
        </p:nvSpPr>
        <p:spPr>
          <a:xfrm>
            <a:off x="6261340" y="5841494"/>
            <a:ext cx="238773" cy="2308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7393526" y="1519644"/>
            <a:ext cx="238773" cy="2308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4452613" y="5051390"/>
            <a:ext cx="238773" cy="2308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 TTC Meeting Logistics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7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 smtClean="0">
                <a:sym typeface="Arial Bold"/>
              </a:rPr>
              <a:t>Plenary Sessions</a:t>
            </a:r>
          </a:p>
          <a:p>
            <a:pPr lvl="1"/>
            <a:r>
              <a:rPr lang="en-US" sz="1800" dirty="0" smtClean="0"/>
              <a:t>Auditorium - Tuesday and Friday morning</a:t>
            </a:r>
          </a:p>
          <a:p>
            <a:pPr lvl="1"/>
            <a:r>
              <a:rPr lang="en-US" sz="1800" dirty="0" smtClean="0"/>
              <a:t>Coffee breaks outside auditorium</a:t>
            </a:r>
          </a:p>
          <a:p>
            <a:pPr lvl="1"/>
            <a:r>
              <a:rPr lang="en-US" sz="1800" dirty="0" smtClean="0"/>
              <a:t>Presentation computers are provided in the Auditorium, there will not be an opportunity for speakers to use their own equipment</a:t>
            </a:r>
          </a:p>
          <a:p>
            <a:pPr lvl="1"/>
            <a:r>
              <a:rPr lang="en-US" sz="1800" dirty="0" smtClean="0"/>
              <a:t>Please upload your presentations to the </a:t>
            </a:r>
            <a:r>
              <a:rPr lang="en-US" sz="1800" dirty="0" err="1" smtClean="0"/>
              <a:t>InDiCo</a:t>
            </a:r>
            <a:r>
              <a:rPr lang="en-US" sz="1800" dirty="0" smtClean="0"/>
              <a:t> site or save it in the folder on the desktop of the presentation computer</a:t>
            </a:r>
          </a:p>
          <a:p>
            <a:pPr lvl="0"/>
            <a:r>
              <a:rPr lang="en-US" sz="2000" dirty="0" smtClean="0">
                <a:sym typeface="Arial Bold"/>
              </a:rPr>
              <a:t>Working Groups </a:t>
            </a:r>
          </a:p>
          <a:p>
            <a:pPr lvl="1"/>
            <a:r>
              <a:rPr lang="en-US" sz="1800" dirty="0" smtClean="0">
                <a:sym typeface="Arial Bold"/>
              </a:rPr>
              <a:t>1 &amp; 4 – Tuesday afternoon, Wednesday morning</a:t>
            </a:r>
          </a:p>
          <a:p>
            <a:pPr lvl="1"/>
            <a:r>
              <a:rPr lang="en-US" sz="1800" dirty="0" smtClean="0">
                <a:sym typeface="Arial Bold"/>
              </a:rPr>
              <a:t>2 &amp; 3 – Wednesday afternoon, Thursday morning</a:t>
            </a:r>
          </a:p>
          <a:p>
            <a:pPr lvl="1"/>
            <a:r>
              <a:rPr lang="en-US" sz="1800" dirty="0" smtClean="0">
                <a:sym typeface="Arial Bold"/>
              </a:rPr>
              <a:t>Coffee breaks outside rooms</a:t>
            </a:r>
          </a:p>
          <a:p>
            <a:pPr lvl="1"/>
            <a:r>
              <a:rPr lang="en-US" sz="1800" dirty="0"/>
              <a:t>Presentation computers are provided in the Auditorium, there will not be an opportunity for speakers to use their own equipment</a:t>
            </a:r>
          </a:p>
          <a:p>
            <a:pPr lvl="1"/>
            <a:r>
              <a:rPr lang="en-US" sz="1800" dirty="0"/>
              <a:t>Please upload your presentations to the </a:t>
            </a:r>
            <a:r>
              <a:rPr lang="en-US" sz="1800" dirty="0" err="1"/>
              <a:t>InDiCo</a:t>
            </a:r>
            <a:r>
              <a:rPr lang="en-US" sz="1800" dirty="0"/>
              <a:t> site or save it in the folder on the desktop of the presentation computer</a:t>
            </a:r>
          </a:p>
          <a:p>
            <a:pPr lvl="0"/>
            <a:r>
              <a:rPr lang="en-US" sz="2000" dirty="0" smtClean="0">
                <a:sym typeface="Arial Bold"/>
              </a:rPr>
              <a:t>Lunch</a:t>
            </a:r>
          </a:p>
          <a:p>
            <a:pPr lvl="1"/>
            <a:r>
              <a:rPr lang="en-US" sz="1800" dirty="0" smtClean="0"/>
              <a:t>On your own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defTabSz="763128">
              <a:defRPr sz="3040"/>
            </a:lvl1pPr>
          </a:lstStyle>
          <a:p>
            <a:pPr lvl="0"/>
            <a:r>
              <a:rPr lang="en-US" dirty="0" smtClean="0"/>
              <a:t>Location and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 TTC Meeting Logistics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Many options for lunch: Kellogg Center, Brody, Downtown East Lansing</a:t>
            </a:r>
          </a:p>
          <a:p>
            <a:r>
              <a:rPr lang="en-US" sz="2000" dirty="0" smtClean="0"/>
              <a:t>Brody is recommend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 TTC Meeting Logistics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527" t="35929" r="20374" b="18133"/>
          <a:stretch/>
        </p:blipFill>
        <p:spPr>
          <a:xfrm>
            <a:off x="408333" y="1806683"/>
            <a:ext cx="8326655" cy="42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Tuesday</a:t>
            </a:r>
            <a:r>
              <a:rPr lang="en-US" sz="1800" b="1" dirty="0"/>
              <a:t>, 21 February 2017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Hyatt Place</a:t>
            </a:r>
            <a:r>
              <a:rPr lang="en-US" sz="1800" dirty="0"/>
              <a:t>: Pick up for Kellogg- 7:30am</a:t>
            </a:r>
            <a:br>
              <a:rPr lang="en-US" sz="1800" dirty="0"/>
            </a:br>
            <a:r>
              <a:rPr lang="en-US" sz="1800" dirty="0"/>
              <a:t>                  Return from Kellogg- 5:40pm</a:t>
            </a:r>
            <a:br>
              <a:rPr lang="en-US" sz="1800" dirty="0"/>
            </a:br>
            <a:r>
              <a:rPr lang="en-US" sz="1800" i="1" dirty="0" err="1"/>
              <a:t>Towneplace</a:t>
            </a:r>
            <a:r>
              <a:rPr lang="en-US" sz="1800" i="1" dirty="0"/>
              <a:t> and Residence Inn</a:t>
            </a:r>
            <a:r>
              <a:rPr lang="en-US" sz="1800" dirty="0"/>
              <a:t>: Pick up for Kellogg- 7:30am</a:t>
            </a:r>
            <a:br>
              <a:rPr lang="en-US" sz="1800" dirty="0"/>
            </a:br>
            <a:r>
              <a:rPr lang="en-US" sz="1800" dirty="0"/>
              <a:t>                                              Return from Kellogg- </a:t>
            </a:r>
            <a:r>
              <a:rPr lang="en-US" sz="1800" dirty="0" smtClean="0"/>
              <a:t>5:40pm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Wednesday, 22 February 2017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Hyatt Place</a:t>
            </a:r>
            <a:r>
              <a:rPr lang="en-US" sz="1800" dirty="0"/>
              <a:t>: Pick up for Kellogg- 7:30am</a:t>
            </a:r>
            <a:br>
              <a:rPr lang="en-US" sz="1800" dirty="0"/>
            </a:br>
            <a:r>
              <a:rPr lang="en-US" sz="1800" dirty="0"/>
              <a:t>                   Return from Kellogg- 5:40pm</a:t>
            </a:r>
            <a:br>
              <a:rPr lang="en-US" sz="1800" dirty="0"/>
            </a:br>
            <a:r>
              <a:rPr lang="en-US" sz="1800" i="1" dirty="0" err="1"/>
              <a:t>Towneplace</a:t>
            </a:r>
            <a:r>
              <a:rPr lang="en-US" sz="1800" i="1" dirty="0"/>
              <a:t> and Residence Inn</a:t>
            </a:r>
            <a:r>
              <a:rPr lang="en-US" sz="1800" dirty="0"/>
              <a:t>: Pick up for Kellogg- 7:30am</a:t>
            </a:r>
            <a:br>
              <a:rPr lang="en-US" sz="1800" dirty="0"/>
            </a:br>
            <a:r>
              <a:rPr lang="en-US" sz="1800" dirty="0"/>
              <a:t>                                               Return from Kellogg- </a:t>
            </a:r>
            <a:r>
              <a:rPr lang="en-US" sz="1800" dirty="0" smtClean="0"/>
              <a:t>5:40pm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Thursday, 23 February 2017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Hyatt Place</a:t>
            </a:r>
            <a:r>
              <a:rPr lang="en-US" sz="1800" dirty="0"/>
              <a:t>: Pick up for Kellogg- 7:30am</a:t>
            </a:r>
            <a:br>
              <a:rPr lang="en-US" sz="1800" dirty="0"/>
            </a:br>
            <a:r>
              <a:rPr lang="en-US" sz="1800" dirty="0"/>
              <a:t>                   Return from Kellogg- 9:00pm</a:t>
            </a:r>
            <a:br>
              <a:rPr lang="en-US" sz="1800" dirty="0"/>
            </a:br>
            <a:r>
              <a:rPr lang="en-US" sz="1800" i="1" dirty="0" err="1"/>
              <a:t>Towneplace</a:t>
            </a:r>
            <a:r>
              <a:rPr lang="en-US" sz="1800" i="1" dirty="0"/>
              <a:t> and Residence Inn</a:t>
            </a:r>
            <a:r>
              <a:rPr lang="en-US" sz="1800" dirty="0"/>
              <a:t>: Pick up for Kellogg- 7:30am</a:t>
            </a:r>
            <a:br>
              <a:rPr lang="en-US" sz="1800" dirty="0"/>
            </a:br>
            <a:r>
              <a:rPr lang="en-US" sz="1800" dirty="0"/>
              <a:t>                                              Return from Kellogg- </a:t>
            </a:r>
            <a:r>
              <a:rPr lang="en-US" sz="1800" dirty="0" smtClean="0"/>
              <a:t>9:00pm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Friday, 24 February 2017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Hyatt Place</a:t>
            </a:r>
            <a:r>
              <a:rPr lang="en-US" sz="1800" dirty="0"/>
              <a:t>: Pick up for Kellogg- 7:30am</a:t>
            </a:r>
            <a:br>
              <a:rPr lang="en-US" sz="1800" dirty="0"/>
            </a:br>
            <a:r>
              <a:rPr lang="en-US" sz="1800" dirty="0"/>
              <a:t>                  Return from Kellogg- 12:30pm</a:t>
            </a:r>
            <a:br>
              <a:rPr lang="en-US" sz="1800" dirty="0"/>
            </a:br>
            <a:r>
              <a:rPr lang="en-US" sz="1800" i="1" dirty="0" err="1"/>
              <a:t>Towneplace</a:t>
            </a:r>
            <a:r>
              <a:rPr lang="en-US" sz="1800" i="1" dirty="0"/>
              <a:t> and Residence Inn</a:t>
            </a:r>
            <a:r>
              <a:rPr lang="en-US" sz="1800" dirty="0"/>
              <a:t>: Pick up for Kellogg- 7:30am</a:t>
            </a:r>
            <a:br>
              <a:rPr lang="en-US" sz="1800" dirty="0"/>
            </a:br>
            <a:r>
              <a:rPr lang="en-US" sz="1800" dirty="0"/>
              <a:t>                                              Return from Kellogg- 12:30pm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Hotel Shuttles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 TTC Meeting Logistics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86CB4B4D-7CA3-9044-876B-883B54F8677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0" t="6502" r="7150"/>
          <a:stretch/>
        </p:blipFill>
        <p:spPr bwMode="auto">
          <a:xfrm>
            <a:off x="1116530" y="3237435"/>
            <a:ext cx="6414368" cy="353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04873" y="3333421"/>
            <a:ext cx="136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Banquet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537962" y="3690619"/>
            <a:ext cx="163629" cy="323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06404" y="3675877"/>
            <a:ext cx="288080" cy="377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Banquet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 TTC Meeting Logistics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86CB4B4D-7CA3-9044-876B-883B54F8677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3152" y="1066800"/>
            <a:ext cx="8991600" cy="502761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banquet </a:t>
            </a:r>
            <a:r>
              <a:rPr lang="en-US" dirty="0"/>
              <a:t>will be held on Thursday, February 2017 at 7:00pm at the </a:t>
            </a:r>
            <a:r>
              <a:rPr lang="en-US" dirty="0" smtClean="0"/>
              <a:t>Kellogg </a:t>
            </a:r>
            <a:r>
              <a:rPr lang="en-US" dirty="0"/>
              <a:t>Hotel and Conference Center in Red Cedar </a:t>
            </a:r>
            <a:r>
              <a:rPr lang="en-US" dirty="0" smtClean="0"/>
              <a:t>A/B </a:t>
            </a:r>
          </a:p>
          <a:p>
            <a:r>
              <a:rPr lang="en-US" dirty="0" smtClean="0"/>
              <a:t>There is a $40.00 fee for the dinner, please make payment at registration desk </a:t>
            </a:r>
          </a:p>
          <a:p>
            <a:r>
              <a:rPr lang="en-US" dirty="0" smtClean="0"/>
              <a:t>Limited space is remaining if you have not signed up previously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idx="1"/>
          </p:nvPr>
        </p:nvSpPr>
        <p:spPr>
          <a:xfrm>
            <a:off x="76200" y="1067099"/>
            <a:ext cx="8990922" cy="502741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en-US" sz="2200" smtClean="0">
                <a:solidFill>
                  <a:srgbClr val="064308"/>
                </a:solidFill>
              </a:rPr>
              <a:t>Website: </a:t>
            </a:r>
            <a:r>
              <a:rPr lang="en-US" sz="1800">
                <a:hlinkClick r:id="rId2"/>
              </a:rPr>
              <a:t>http://</a:t>
            </a:r>
            <a:r>
              <a:rPr lang="en-US" sz="1800" smtClean="0">
                <a:hlinkClick r:id="rId2"/>
              </a:rPr>
              <a:t>indico.fnal.gov/event/2017TTC</a:t>
            </a:r>
            <a:r>
              <a:rPr lang="en-US" sz="1800" smtClean="0"/>
              <a:t> </a:t>
            </a:r>
            <a:endParaRPr lang="en-US" sz="2200" smtClean="0">
              <a:solidFill>
                <a:srgbClr val="064308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064308"/>
                </a:solidFill>
              </a:rPr>
              <a:t>Name </a:t>
            </a:r>
            <a:r>
              <a:rPr sz="2200" dirty="0" smtClean="0">
                <a:solidFill>
                  <a:srgbClr val="064308"/>
                </a:solidFill>
              </a:rPr>
              <a:t>badge</a:t>
            </a:r>
            <a:r>
              <a:rPr lang="en-US" sz="2200" dirty="0" smtClean="0">
                <a:solidFill>
                  <a:srgbClr val="064308"/>
                </a:solidFill>
              </a:rPr>
              <a:t>s must be worn at all times</a:t>
            </a:r>
            <a:endParaRPr sz="2200" dirty="0">
              <a:solidFill>
                <a:srgbClr val="064308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200" dirty="0" smtClean="0">
                <a:solidFill>
                  <a:srgbClr val="064308"/>
                </a:solidFill>
              </a:rPr>
              <a:t>Please </a:t>
            </a:r>
            <a:r>
              <a:rPr sz="2200" dirty="0">
                <a:solidFill>
                  <a:srgbClr val="064308"/>
                </a:solidFill>
              </a:rPr>
              <a:t>do not leave any personal items </a:t>
            </a:r>
            <a:r>
              <a:rPr sz="2200" dirty="0" smtClean="0">
                <a:solidFill>
                  <a:srgbClr val="064308"/>
                </a:solidFill>
              </a:rPr>
              <a:t>unattended</a:t>
            </a:r>
            <a:endParaRPr sz="2200" dirty="0">
              <a:solidFill>
                <a:srgbClr val="064308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chemeClr val="accent4">
                    <a:lumMod val="50000"/>
                  </a:schemeClr>
                </a:solidFill>
              </a:rPr>
              <a:t>Group photo: 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Tuesday, in the Auditorium at 12:30pm (before leaving for lunch)</a:t>
            </a:r>
            <a:r>
              <a:rPr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sz="2200" dirty="0">
              <a:solidFill>
                <a:schemeClr val="accent4">
                  <a:lumMod val="50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200" dirty="0" smtClean="0">
                <a:solidFill>
                  <a:srgbClr val="064308"/>
                </a:solidFill>
              </a:rPr>
              <a:t>I</a:t>
            </a:r>
            <a:r>
              <a:rPr lang="en-US" sz="2200" dirty="0" smtClean="0">
                <a:solidFill>
                  <a:srgbClr val="064308"/>
                </a:solidFill>
              </a:rPr>
              <a:t>n case of emergency</a:t>
            </a:r>
            <a:r>
              <a:rPr sz="2200" dirty="0" smtClean="0">
                <a:solidFill>
                  <a:srgbClr val="064308"/>
                </a:solidFill>
              </a:rPr>
              <a:t>, </a:t>
            </a:r>
            <a:r>
              <a:rPr sz="2200" dirty="0">
                <a:solidFill>
                  <a:srgbClr val="064308"/>
                </a:solidFill>
              </a:rPr>
              <a:t>find </a:t>
            </a:r>
            <a:r>
              <a:rPr lang="en-US" sz="2200" dirty="0" smtClean="0">
                <a:solidFill>
                  <a:srgbClr val="064308"/>
                </a:solidFill>
              </a:rPr>
              <a:t>the closest </a:t>
            </a:r>
            <a:r>
              <a:rPr sz="2200" dirty="0" smtClean="0">
                <a:solidFill>
                  <a:srgbClr val="064308"/>
                </a:solidFill>
              </a:rPr>
              <a:t>exit </a:t>
            </a:r>
            <a:r>
              <a:rPr sz="2200" dirty="0">
                <a:solidFill>
                  <a:srgbClr val="064308"/>
                </a:solidFill>
              </a:rPr>
              <a:t>and go </a:t>
            </a:r>
            <a:r>
              <a:rPr lang="en-US" sz="2200" dirty="0" smtClean="0">
                <a:solidFill>
                  <a:srgbClr val="064308"/>
                </a:solidFill>
              </a:rPr>
              <a:t>t</a:t>
            </a:r>
            <a:r>
              <a:rPr sz="2200" dirty="0" smtClean="0">
                <a:solidFill>
                  <a:srgbClr val="064308"/>
                </a:solidFill>
              </a:rPr>
              <a:t>o </a:t>
            </a:r>
            <a:r>
              <a:rPr sz="2200" dirty="0">
                <a:solidFill>
                  <a:srgbClr val="064308"/>
                </a:solidFill>
              </a:rPr>
              <a:t>a safe place </a:t>
            </a:r>
            <a:r>
              <a:rPr lang="en-US" sz="2200" dirty="0" smtClean="0">
                <a:solidFill>
                  <a:srgbClr val="064308"/>
                </a:solidFill>
              </a:rPr>
              <a:t>outside </a:t>
            </a:r>
            <a:endParaRPr sz="2200" dirty="0">
              <a:solidFill>
                <a:srgbClr val="064308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064308"/>
                </a:solidFill>
              </a:rPr>
              <a:t>E</a:t>
            </a:r>
            <a:r>
              <a:rPr sz="2200" dirty="0" smtClean="0">
                <a:solidFill>
                  <a:srgbClr val="064308"/>
                </a:solidFill>
              </a:rPr>
              <a:t>mergency </a:t>
            </a:r>
            <a:r>
              <a:rPr sz="2200" dirty="0">
                <a:solidFill>
                  <a:srgbClr val="064308"/>
                </a:solidFill>
              </a:rPr>
              <a:t>phone number: </a:t>
            </a:r>
            <a:r>
              <a:rPr sz="2200" dirty="0" smtClean="0">
                <a:solidFill>
                  <a:srgbClr val="064308"/>
                </a:solidFill>
              </a:rPr>
              <a:t>911</a:t>
            </a:r>
            <a:endParaRPr lang="en-US" sz="2200" dirty="0" smtClean="0">
              <a:solidFill>
                <a:srgbClr val="064308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TTC Staff</a:t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at Kellogg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r>
              <a:rPr lang="en-US" sz="1100" dirty="0" smtClean="0">
                <a:solidFill>
                  <a:srgbClr val="064308"/>
                </a:solidFill>
              </a:rPr>
              <a:t>	</a:t>
            </a:r>
            <a:endParaRPr sz="2200" dirty="0">
              <a:solidFill>
                <a:srgbClr val="064308"/>
              </a:solidFill>
            </a:endParaRPr>
          </a:p>
        </p:txBody>
      </p:sp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76200" y="285754"/>
            <a:ext cx="8991600" cy="4857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763128">
              <a:defRPr sz="30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064308"/>
                </a:solidFill>
              </a:rPr>
              <a:t>Other </a:t>
            </a:r>
            <a:r>
              <a:rPr sz="3200" dirty="0" smtClean="0">
                <a:solidFill>
                  <a:srgbClr val="064308"/>
                </a:solidFill>
              </a:rPr>
              <a:t>Important </a:t>
            </a:r>
            <a:r>
              <a:rPr sz="3200" dirty="0">
                <a:solidFill>
                  <a:srgbClr val="064308"/>
                </a:solidFill>
              </a:rPr>
              <a:t>Information</a:t>
            </a:r>
          </a:p>
        </p:txBody>
      </p:sp>
      <p:pic>
        <p:nvPicPr>
          <p:cNvPr id="6" name="Picture 2" descr="MSU is Going Tobacco-Free!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19050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 TTC Meeting Logistics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86CB4B4D-7CA3-9044-876B-883B54F8677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829" y="4589566"/>
            <a:ext cx="857780" cy="1141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048" y="4589566"/>
            <a:ext cx="856813" cy="1141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9980" y="4589566"/>
            <a:ext cx="857779" cy="11411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2884" y="4572000"/>
            <a:ext cx="858285" cy="11586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44116" y="5793955"/>
            <a:ext cx="1055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Kenji Saito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38514" y="5793955"/>
            <a:ext cx="1540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Peter Ostroumov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03025" y="5793955"/>
            <a:ext cx="1520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Kathryn Fillinger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087193" y="5793955"/>
            <a:ext cx="1436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Amy McCausey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otx" id="{B8F98E53-FA07-4A5C-B824-B772EC6FF78A}" vid="{8A6F3677-C747-4E6A-A5A9-C3BAE722EB63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07F09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07F0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e_x0020_Date xmlns="6B5078CE-41F7-49A4-BD20-121B4D450E9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AB05E6AD6AE545A125C1FCCF32E631" ma:contentTypeVersion="" ma:contentTypeDescription="Create a new document." ma:contentTypeScope="" ma:versionID="bfca568cfda1513621598830806eadd6">
  <xsd:schema xmlns:xsd="http://www.w3.org/2001/XMLSchema" xmlns:xs="http://www.w3.org/2001/XMLSchema" xmlns:p="http://schemas.microsoft.com/office/2006/metadata/properties" xmlns:ns2="6B5078CE-41F7-49A4-BD20-121B4D450E96" targetNamespace="http://schemas.microsoft.com/office/2006/metadata/properties" ma:root="true" ma:fieldsID="5a7b7cf447aba462785398cfccbafb9c" ns2:_="">
    <xsd:import namespace="6B5078CE-41F7-49A4-BD20-121B4D450E96"/>
    <xsd:element name="properties">
      <xsd:complexType>
        <xsd:sequence>
          <xsd:element name="documentManagement">
            <xsd:complexType>
              <xsd:all>
                <xsd:element ref="ns2:Archiv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5078CE-41F7-49A4-BD20-121B4D450E96" elementFormDefault="qualified">
    <xsd:import namespace="http://schemas.microsoft.com/office/2006/documentManagement/types"/>
    <xsd:import namespace="http://schemas.microsoft.com/office/infopath/2007/PartnerControls"/>
    <xsd:element name="Archive_x0020_Date" ma:index="8" nillable="true" ma:displayName="Archive Date" ma:format="DateOnly" ma:internalName="Archiv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05270A-F5E4-4FF5-AEBC-A94F4FFF08A0}">
  <ds:schemaRefs>
    <ds:schemaRef ds:uri="http://www.w3.org/XML/1998/namespace"/>
    <ds:schemaRef ds:uri="6B5078CE-41F7-49A4-BD20-121B4D450E96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65819A1-CD95-4766-9D88-E839D7275A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E83B07-7859-4EDB-AAE5-E3FB5DDF6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5078CE-41F7-49A4-BD20-121B4D450E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FRIBPowerpointTemplate</Template>
  <TotalTime>8905</TotalTime>
  <Words>357</Words>
  <Application>Microsoft Office PowerPoint</Application>
  <PresentationFormat>On-screen Show (4:3)</PresentationFormat>
  <Paragraphs>71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ＭＳ Ｐゴシック</vt:lpstr>
      <vt:lpstr>Arial</vt:lpstr>
      <vt:lpstr>Arial Bold</vt:lpstr>
      <vt:lpstr>Avenir Roman</vt:lpstr>
      <vt:lpstr>Helvetica</vt:lpstr>
      <vt:lpstr>Lucida Grande</vt:lpstr>
      <vt:lpstr>Wingdings</vt:lpstr>
      <vt:lpstr>ヒラギノ角ゴ Pro W3</vt:lpstr>
      <vt:lpstr>FRIB3</vt:lpstr>
      <vt:lpstr>FRIB Tour Thursday, 23 February 2017</vt:lpstr>
      <vt:lpstr>Logistics and Emergency Exits</vt:lpstr>
      <vt:lpstr>Location and Time</vt:lpstr>
      <vt:lpstr>Lunch Information</vt:lpstr>
      <vt:lpstr>Hotel Shuttles</vt:lpstr>
      <vt:lpstr>Banquet</vt:lpstr>
      <vt:lpstr>Other Important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</dc:title>
  <dc:creator>McCausey, Amy</dc:creator>
  <cp:lastModifiedBy>Fillinger, Kathryn</cp:lastModifiedBy>
  <cp:revision>28</cp:revision>
  <dcterms:modified xsi:type="dcterms:W3CDTF">2017-02-20T21:30:32Z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0x01010085AB05E6AD6AE545A125C1FCCF32E631</vt:lpwstr>
  </property>
</Properties>
</file>