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7"/>
  </p:notesMasterIdLst>
  <p:handoutMasterIdLst>
    <p:handoutMasterId r:id="rId18"/>
  </p:handoutMasterIdLst>
  <p:sldIdLst>
    <p:sldId id="662" r:id="rId5"/>
    <p:sldId id="736" r:id="rId6"/>
    <p:sldId id="741" r:id="rId7"/>
    <p:sldId id="740" r:id="rId8"/>
    <p:sldId id="703" r:id="rId9"/>
    <p:sldId id="743" r:id="rId10"/>
    <p:sldId id="742" r:id="rId11"/>
    <p:sldId id="739" r:id="rId12"/>
    <p:sldId id="711" r:id="rId13"/>
    <p:sldId id="714" r:id="rId14"/>
    <p:sldId id="737" r:id="rId15"/>
    <p:sldId id="738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3" pos="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A0000"/>
    <a:srgbClr val="A4001D"/>
    <a:srgbClr val="FFCC99"/>
    <a:srgbClr val="9D3431"/>
    <a:srgbClr val="FFFFCC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89663" autoAdjust="0"/>
  </p:normalViewPr>
  <p:slideViewPr>
    <p:cSldViewPr snapToGrid="0">
      <p:cViewPr>
        <p:scale>
          <a:sx n="100" d="100"/>
          <a:sy n="100" d="100"/>
        </p:scale>
        <p:origin x="1240" y="56"/>
      </p:cViewPr>
      <p:guideLst>
        <p:guide orient="horz" pos="552"/>
        <p:guide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61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0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6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4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0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7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9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LCLS-II FAC Review, February 5-6,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FAC Review, February 5-6,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631825"/>
            <a:ext cx="8008937" cy="2246313"/>
          </a:xfrm>
        </p:spPr>
        <p:txBody>
          <a:bodyPr/>
          <a:lstStyle/>
          <a:p>
            <a:r>
              <a:rPr lang="en-US" sz="4400" dirty="0" smtClean="0"/>
              <a:t>CM Installation Planning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Robert </a:t>
            </a:r>
            <a:r>
              <a:rPr lang="en-US" sz="1800" dirty="0" smtClean="0"/>
              <a:t>Coy - SLAC</a:t>
            </a:r>
            <a:endParaRPr lang="en-US" sz="1800" dirty="0" smtClean="0"/>
          </a:p>
          <a:p>
            <a:r>
              <a:rPr lang="en-US" sz="1800" dirty="0" smtClean="0"/>
              <a:t>Tesla Technology Collaboration</a:t>
            </a:r>
          </a:p>
          <a:p>
            <a:r>
              <a:rPr lang="en-US" sz="1800" dirty="0" smtClean="0"/>
              <a:t>22 February 2017</a:t>
            </a:r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" y="1386902"/>
            <a:ext cx="5425604" cy="442785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3758" y="129091"/>
            <a:ext cx="6351633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Beamline Install – Clean-Zone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09296" y="1797298"/>
            <a:ext cx="3737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Cryomodule Beamline: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BLA Install - Particle Free Clean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Beamline Components Arriving PF Clean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Very Limited Space for 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    Clean-Zone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" y="232281"/>
            <a:ext cx="1323254" cy="649843"/>
            <a:chOff x="211869" y="1063533"/>
            <a:chExt cx="928066" cy="5145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6"/>
            <p:cNvSpPr txBox="1"/>
            <p:nvPr/>
          </p:nvSpPr>
          <p:spPr>
            <a:xfrm>
              <a:off x="439137" y="1103903"/>
              <a:ext cx="272432" cy="407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Install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1328" y="239100"/>
            <a:ext cx="1442431" cy="649848"/>
            <a:chOff x="211869" y="1063533"/>
            <a:chExt cx="928066" cy="514533"/>
          </a:xfrm>
          <a:solidFill>
            <a:schemeClr val="accent5"/>
          </a:solidFill>
        </p:grpSpPr>
        <p:sp>
          <p:nvSpPr>
            <p:cNvPr id="13" name="Chevron 12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6"/>
            <p:cNvSpPr txBox="1"/>
            <p:nvPr/>
          </p:nvSpPr>
          <p:spPr>
            <a:xfrm>
              <a:off x="447183" y="1106803"/>
              <a:ext cx="433103" cy="4246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Pump Down &amp;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4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1252539"/>
            <a:ext cx="5860836" cy="506571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3758" y="129091"/>
            <a:ext cx="6351633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Beamline Install – Mechanism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09296" y="1797298"/>
            <a:ext cx="3834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Fan Blowing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Cantilevered Holding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Adjustment Parts Mostly Outside Clean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/>
                </a:solidFill>
              </a:rPr>
              <a:t>Frelon</a:t>
            </a:r>
            <a:r>
              <a:rPr lang="en-US" dirty="0" smtClean="0">
                <a:solidFill>
                  <a:schemeClr val="bg2"/>
                </a:solidFill>
              </a:rPr>
              <a:t> based Bearings Inside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0500" y="219633"/>
            <a:ext cx="1323254" cy="649843"/>
            <a:chOff x="211869" y="1063533"/>
            <a:chExt cx="928066" cy="5145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6"/>
            <p:cNvSpPr txBox="1"/>
            <p:nvPr/>
          </p:nvSpPr>
          <p:spPr>
            <a:xfrm>
              <a:off x="439137" y="1103903"/>
              <a:ext cx="272432" cy="407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Install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1328" y="226452"/>
            <a:ext cx="1442431" cy="649848"/>
            <a:chOff x="211869" y="1063533"/>
            <a:chExt cx="928066" cy="514533"/>
          </a:xfrm>
          <a:solidFill>
            <a:schemeClr val="accent5"/>
          </a:solidFill>
        </p:grpSpPr>
        <p:sp>
          <p:nvSpPr>
            <p:cNvPr id="13" name="Chevron 12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6"/>
            <p:cNvSpPr txBox="1"/>
            <p:nvPr/>
          </p:nvSpPr>
          <p:spPr>
            <a:xfrm>
              <a:off x="447183" y="1106803"/>
              <a:ext cx="433103" cy="4246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Pump Down &amp;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45" b="41971"/>
          <a:stretch>
            <a:fillRect/>
          </a:stretch>
        </p:blipFill>
        <p:spPr bwMode="auto">
          <a:xfrm>
            <a:off x="892577" y="1258309"/>
            <a:ext cx="7503278" cy="507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6386" y="129091"/>
            <a:ext cx="6349005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Beamline Install – Air Flow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/>
              <a:t>Air Velocity Plot through Center of Clean Zone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346896" y="6085809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Curtesy of Intelligent Enclosures 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0950" y="224199"/>
            <a:ext cx="1323254" cy="649843"/>
            <a:chOff x="211869" y="1063533"/>
            <a:chExt cx="928066" cy="5145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Chevron 8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6"/>
            <p:cNvSpPr txBox="1"/>
            <p:nvPr/>
          </p:nvSpPr>
          <p:spPr>
            <a:xfrm>
              <a:off x="439137" y="1103903"/>
              <a:ext cx="272432" cy="407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Install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1778" y="231018"/>
            <a:ext cx="1442431" cy="649848"/>
            <a:chOff x="211869" y="1063533"/>
            <a:chExt cx="928066" cy="514533"/>
          </a:xfrm>
          <a:solidFill>
            <a:schemeClr val="accent5"/>
          </a:solidFill>
        </p:grpSpPr>
        <p:sp>
          <p:nvSpPr>
            <p:cNvPr id="13" name="Chevron 12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6"/>
            <p:cNvSpPr txBox="1"/>
            <p:nvPr/>
          </p:nvSpPr>
          <p:spPr>
            <a:xfrm>
              <a:off x="447183" y="1106803"/>
              <a:ext cx="433103" cy="4246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Pump Down &amp;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9700" y="129091"/>
            <a:ext cx="7145692" cy="753033"/>
          </a:xfrm>
        </p:spPr>
        <p:txBody>
          <a:bodyPr/>
          <a:lstStyle/>
          <a:p>
            <a:r>
              <a:rPr lang="en-US" sz="2800" dirty="0" smtClean="0"/>
              <a:t>LCLS-II Facility Overview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TTC – 22 Feb 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30" y="1363972"/>
            <a:ext cx="8308620" cy="200494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1822" y="3538477"/>
            <a:ext cx="8103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2"/>
                </a:solidFill>
              </a:rPr>
              <a:t>5 </a:t>
            </a:r>
            <a:r>
              <a:rPr lang="en-US" sz="2200" b="1" dirty="0" err="1" smtClean="0">
                <a:solidFill>
                  <a:schemeClr val="bg2"/>
                </a:solidFill>
              </a:rPr>
              <a:t>Linac</a:t>
            </a:r>
            <a:r>
              <a:rPr lang="en-US" sz="2200" b="1" dirty="0" smtClean="0">
                <a:solidFill>
                  <a:schemeClr val="bg2"/>
                </a:solidFill>
              </a:rPr>
              <a:t> Strings Containing 37 </a:t>
            </a:r>
            <a:r>
              <a:rPr lang="en-US" sz="2200" b="1" dirty="0" err="1" smtClean="0">
                <a:solidFill>
                  <a:schemeClr val="bg2"/>
                </a:solidFill>
              </a:rPr>
              <a:t>Cryomodules</a:t>
            </a:r>
            <a:endParaRPr lang="en-US" sz="2200" b="1" dirty="0" smtClean="0">
              <a:solidFill>
                <a:schemeClr val="bg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b="1" dirty="0" smtClean="0">
                <a:solidFill>
                  <a:schemeClr val="bg2"/>
                </a:solidFill>
              </a:rPr>
              <a:t>35 </a:t>
            </a:r>
            <a:r>
              <a:rPr lang="en-US" sz="2200" b="1" dirty="0" err="1" smtClean="0">
                <a:solidFill>
                  <a:schemeClr val="bg2"/>
                </a:solidFill>
              </a:rPr>
              <a:t>Cryomodules</a:t>
            </a:r>
            <a:r>
              <a:rPr lang="en-US" sz="2200" b="1" dirty="0" smtClean="0">
                <a:solidFill>
                  <a:schemeClr val="bg2"/>
                </a:solidFill>
              </a:rPr>
              <a:t> 1.3 GHz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b="1" dirty="0" smtClean="0">
                <a:solidFill>
                  <a:schemeClr val="bg2"/>
                </a:solidFill>
              </a:rPr>
              <a:t>2 </a:t>
            </a:r>
            <a:r>
              <a:rPr lang="en-US" sz="2200" b="1" dirty="0" err="1" smtClean="0">
                <a:solidFill>
                  <a:schemeClr val="bg2"/>
                </a:solidFill>
              </a:rPr>
              <a:t>Cryomodules</a:t>
            </a:r>
            <a:r>
              <a:rPr lang="en-US" sz="2200" b="1" dirty="0" smtClean="0">
                <a:solidFill>
                  <a:schemeClr val="bg2"/>
                </a:solidFill>
              </a:rPr>
              <a:t> 3.9 GHz</a:t>
            </a:r>
          </a:p>
          <a:p>
            <a:pPr marL="285750" indent="-285750">
              <a:buFont typeface="Arial" charset="0"/>
              <a:buChar char="•"/>
            </a:pPr>
            <a:endParaRPr lang="en-US" sz="2200" b="1" dirty="0">
              <a:solidFill>
                <a:schemeClr val="bg2"/>
              </a:solidFill>
            </a:endParaRPr>
          </a:p>
          <a:p>
            <a:r>
              <a:rPr lang="en-US" sz="2200" b="1" dirty="0" smtClean="0">
                <a:solidFill>
                  <a:schemeClr val="bg2"/>
                </a:solidFill>
              </a:rPr>
              <a:t>Longest String 12 CMs (L2)</a:t>
            </a:r>
          </a:p>
          <a:p>
            <a:r>
              <a:rPr lang="en-US" sz="2200" b="1" dirty="0" smtClean="0">
                <a:solidFill>
                  <a:schemeClr val="bg2"/>
                </a:solidFill>
              </a:rPr>
              <a:t>Scheduled Delivery 1 CM every ~3 weeks</a:t>
            </a:r>
          </a:p>
        </p:txBody>
      </p:sp>
    </p:spTree>
    <p:extLst>
      <p:ext uri="{BB962C8B-B14F-4D97-AF65-F5344CB8AC3E}">
        <p14:creationId xmlns:p14="http://schemas.microsoft.com/office/powerpoint/2010/main" val="16384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2" y="1284922"/>
            <a:ext cx="7950056" cy="5176781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26" idx="2"/>
          </p:cNvCxnSpPr>
          <p:nvPr/>
        </p:nvCxnSpPr>
        <p:spPr>
          <a:xfrm flipV="1">
            <a:off x="6214120" y="4336302"/>
            <a:ext cx="990261" cy="285955"/>
          </a:xfrm>
          <a:prstGeom prst="line">
            <a:avLst/>
          </a:prstGeom>
          <a:ln w="254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9700" y="129091"/>
            <a:ext cx="7145692" cy="753033"/>
          </a:xfrm>
        </p:spPr>
        <p:txBody>
          <a:bodyPr/>
          <a:lstStyle/>
          <a:p>
            <a:r>
              <a:rPr lang="en-US" sz="2800" dirty="0" smtClean="0"/>
              <a:t>LCLS-II Schedule Overview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TTC – 22 Feb 2017</a:t>
            </a:r>
            <a:endParaRPr lang="en-US" dirty="0"/>
          </a:p>
        </p:txBody>
      </p:sp>
      <p:cxnSp>
        <p:nvCxnSpPr>
          <p:cNvPr id="18" name="Straight Connector 17"/>
          <p:cNvCxnSpPr>
            <a:stCxn id="14" idx="5"/>
            <a:endCxn id="8" idx="1"/>
          </p:cNvCxnSpPr>
          <p:nvPr/>
        </p:nvCxnSpPr>
        <p:spPr>
          <a:xfrm flipV="1">
            <a:off x="4543028" y="2172492"/>
            <a:ext cx="1554883" cy="1072236"/>
          </a:xfrm>
          <a:prstGeom prst="line">
            <a:avLst/>
          </a:prstGeom>
          <a:ln w="254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5"/>
            <a:endCxn id="11" idx="1"/>
          </p:cNvCxnSpPr>
          <p:nvPr/>
        </p:nvCxnSpPr>
        <p:spPr>
          <a:xfrm flipV="1">
            <a:off x="4746260" y="3216811"/>
            <a:ext cx="1555233" cy="1397239"/>
          </a:xfrm>
          <a:prstGeom prst="line">
            <a:avLst/>
          </a:prstGeom>
          <a:ln w="25400"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13"/>
          <p:cNvSpPr/>
          <p:nvPr/>
        </p:nvSpPr>
        <p:spPr>
          <a:xfrm>
            <a:off x="4456113" y="3200963"/>
            <a:ext cx="115887" cy="875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>
            <a:off x="4659345" y="4570285"/>
            <a:ext cx="115887" cy="875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01493" y="3047534"/>
            <a:ext cx="196720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SLAC Install 1</a:t>
            </a:r>
            <a:r>
              <a:rPr lang="en-US" sz="1600" baseline="30000" dirty="0" smtClean="0">
                <a:solidFill>
                  <a:schemeClr val="bg2"/>
                </a:solidFill>
              </a:rPr>
              <a:t>st</a:t>
            </a:r>
            <a:r>
              <a:rPr lang="en-US" sz="1600" dirty="0" smtClean="0">
                <a:solidFill>
                  <a:schemeClr val="bg2"/>
                </a:solidFill>
              </a:rPr>
              <a:t> CM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911" y="2003215"/>
            <a:ext cx="217078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SLAC Receive 1</a:t>
            </a:r>
            <a:r>
              <a:rPr lang="en-US" sz="1600" baseline="30000" dirty="0" smtClean="0">
                <a:solidFill>
                  <a:schemeClr val="bg2"/>
                </a:solidFill>
              </a:rPr>
              <a:t>st</a:t>
            </a:r>
            <a:r>
              <a:rPr lang="en-US" sz="1600" dirty="0" smtClean="0">
                <a:solidFill>
                  <a:schemeClr val="bg2"/>
                </a:solidFill>
              </a:rPr>
              <a:t> CM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7422" y="3997748"/>
            <a:ext cx="21339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SLAC Install Last CM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7" name="Triangle 26"/>
          <p:cNvSpPr/>
          <p:nvPr/>
        </p:nvSpPr>
        <p:spPr>
          <a:xfrm>
            <a:off x="6156177" y="4570285"/>
            <a:ext cx="115887" cy="875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9700" y="129091"/>
            <a:ext cx="7145692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Installation Workflow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TTC – 22 Feb 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" y="2339234"/>
            <a:ext cx="5369483" cy="3680565"/>
          </a:xfrm>
        </p:spPr>
      </p:pic>
      <p:grpSp>
        <p:nvGrpSpPr>
          <p:cNvPr id="9" name="Group 8"/>
          <p:cNvGrpSpPr/>
          <p:nvPr/>
        </p:nvGrpSpPr>
        <p:grpSpPr>
          <a:xfrm>
            <a:off x="79936" y="1292059"/>
            <a:ext cx="1234530" cy="639712"/>
            <a:chOff x="2227" y="1075842"/>
            <a:chExt cx="481550" cy="489914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3" name="Pentagon 12"/>
            <p:cNvSpPr/>
            <p:nvPr/>
          </p:nvSpPr>
          <p:spPr>
            <a:xfrm>
              <a:off x="2227" y="1075842"/>
              <a:ext cx="481550" cy="489914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>
              <a:off x="16270" y="1150658"/>
              <a:ext cx="281988" cy="3468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Acceptance Testing</a:t>
              </a:r>
              <a:r>
                <a:rPr lang="en-US" sz="900" b="1" kern="1200" dirty="0" smtClean="0"/>
                <a:t>	</a:t>
              </a:r>
              <a:endParaRPr lang="en-US" sz="900" b="1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1933" y="1292058"/>
            <a:ext cx="1341438" cy="639715"/>
            <a:chOff x="211869" y="1063533"/>
            <a:chExt cx="928066" cy="51453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Chevron 10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6"/>
            <p:cNvSpPr txBox="1"/>
            <p:nvPr/>
          </p:nvSpPr>
          <p:spPr>
            <a:xfrm>
              <a:off x="441556" y="1098549"/>
              <a:ext cx="381329" cy="370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Physical Install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01861" y="1292056"/>
            <a:ext cx="1399754" cy="639716"/>
            <a:chOff x="211869" y="1063533"/>
            <a:chExt cx="928066" cy="51453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6"/>
            <p:cNvSpPr txBox="1"/>
            <p:nvPr/>
          </p:nvSpPr>
          <p:spPr>
            <a:xfrm>
              <a:off x="437464" y="1118975"/>
              <a:ext cx="410781" cy="3603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Alignment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05584" y="1289591"/>
            <a:ext cx="1365272" cy="642177"/>
            <a:chOff x="211869" y="1063533"/>
            <a:chExt cx="928066" cy="5145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Chevron 21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6"/>
            <p:cNvSpPr txBox="1"/>
            <p:nvPr/>
          </p:nvSpPr>
          <p:spPr>
            <a:xfrm>
              <a:off x="441302" y="1082466"/>
              <a:ext cx="303277" cy="446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HGRP Weld &amp; Exam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2626" y="1292055"/>
            <a:ext cx="1473835" cy="639713"/>
            <a:chOff x="211869" y="1063533"/>
            <a:chExt cx="928066" cy="5145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" name="Chevron 24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6"/>
            <p:cNvSpPr txBox="1"/>
            <p:nvPr/>
          </p:nvSpPr>
          <p:spPr>
            <a:xfrm>
              <a:off x="431494" y="1085418"/>
              <a:ext cx="299663" cy="4232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2” Pipe Weld &amp; Exam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44032" y="1289591"/>
            <a:ext cx="1435288" cy="642177"/>
            <a:chOff x="211869" y="1063533"/>
            <a:chExt cx="928066" cy="62751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Chevron 27"/>
            <p:cNvSpPr/>
            <p:nvPr/>
          </p:nvSpPr>
          <p:spPr>
            <a:xfrm>
              <a:off x="211869" y="1063533"/>
              <a:ext cx="928066" cy="62751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6"/>
            <p:cNvSpPr txBox="1"/>
            <p:nvPr/>
          </p:nvSpPr>
          <p:spPr>
            <a:xfrm>
              <a:off x="392381" y="1128368"/>
              <a:ext cx="278620" cy="4922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err="1" smtClean="0">
                  <a:solidFill>
                    <a:schemeClr val="tx1"/>
                  </a:solidFill>
                </a:rPr>
                <a:t>Cryo</a:t>
              </a:r>
              <a:r>
                <a:rPr lang="en-US" sz="900" b="1" kern="1200" dirty="0" smtClean="0">
                  <a:solidFill>
                    <a:schemeClr val="tx1"/>
                  </a:solidFill>
                </a:rPr>
                <a:t> Pipe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78126" y="1281925"/>
            <a:ext cx="1571303" cy="649843"/>
            <a:chOff x="211869" y="1063533"/>
            <a:chExt cx="928066" cy="514533"/>
          </a:xfrm>
          <a:solidFill>
            <a:schemeClr val="accent6">
              <a:lumMod val="75000"/>
            </a:schemeClr>
          </a:solidFill>
        </p:grpSpPr>
        <p:sp>
          <p:nvSpPr>
            <p:cNvPr id="31" name="Chevron 30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6"/>
            <p:cNvSpPr txBox="1"/>
            <p:nvPr/>
          </p:nvSpPr>
          <p:spPr>
            <a:xfrm>
              <a:off x="396585" y="1093097"/>
              <a:ext cx="364414" cy="4166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Pressure Test - Full String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6396" y="1289596"/>
            <a:ext cx="1323254" cy="649843"/>
            <a:chOff x="211869" y="1063533"/>
            <a:chExt cx="928066" cy="51453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" name="Chevron 33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hevron 6"/>
            <p:cNvSpPr txBox="1"/>
            <p:nvPr/>
          </p:nvSpPr>
          <p:spPr>
            <a:xfrm>
              <a:off x="439137" y="1103903"/>
              <a:ext cx="272432" cy="407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Install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77224" y="1296415"/>
            <a:ext cx="1442431" cy="649848"/>
            <a:chOff x="211869" y="1063533"/>
            <a:chExt cx="928066" cy="51453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7" name="Chevron 36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6"/>
            <p:cNvSpPr txBox="1"/>
            <p:nvPr/>
          </p:nvSpPr>
          <p:spPr>
            <a:xfrm>
              <a:off x="447183" y="1106803"/>
              <a:ext cx="433103" cy="424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BLA Pump Down &amp;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24595" y="1288749"/>
            <a:ext cx="1571303" cy="657514"/>
            <a:chOff x="211869" y="1063533"/>
            <a:chExt cx="928066" cy="514533"/>
          </a:xfrm>
          <a:solidFill>
            <a:srgbClr val="0000FF"/>
          </a:solidFill>
        </p:grpSpPr>
        <p:sp>
          <p:nvSpPr>
            <p:cNvPr id="40" name="Chevron 39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6"/>
            <p:cNvSpPr txBox="1"/>
            <p:nvPr/>
          </p:nvSpPr>
          <p:spPr>
            <a:xfrm>
              <a:off x="432860" y="1117636"/>
              <a:ext cx="268901" cy="4118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/>
                <a:t>MLI &amp; Heat Shield Install</a:t>
              </a:r>
              <a:endParaRPr lang="en-US" sz="900" b="1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517101" y="1288749"/>
            <a:ext cx="1571303" cy="649843"/>
            <a:chOff x="211869" y="1063533"/>
            <a:chExt cx="928066" cy="514533"/>
          </a:xfrm>
          <a:solidFill>
            <a:srgbClr val="002060"/>
          </a:solidFill>
        </p:grpSpPr>
        <p:sp>
          <p:nvSpPr>
            <p:cNvPr id="43" name="Chevron 42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hevron 6"/>
            <p:cNvSpPr txBox="1"/>
            <p:nvPr/>
          </p:nvSpPr>
          <p:spPr>
            <a:xfrm>
              <a:off x="469136" y="1106027"/>
              <a:ext cx="413533" cy="4234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 smtClean="0"/>
                <a:t>Insulation Vacuum Pump and Leak Test</a:t>
              </a:r>
              <a:endParaRPr lang="en-US" sz="900" b="1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59680" y="2516778"/>
            <a:ext cx="3744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5 Major Install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Receiving / Acceptance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Criteria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Physical Install /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Welding </a:t>
            </a:r>
            <a:r>
              <a:rPr lang="en-US" dirty="0" err="1" smtClean="0">
                <a:solidFill>
                  <a:schemeClr val="bg2"/>
                </a:solidFill>
              </a:rPr>
              <a:t>Cryo</a:t>
            </a:r>
            <a:r>
              <a:rPr lang="en-US" dirty="0" smtClean="0">
                <a:solidFill>
                  <a:schemeClr val="bg2"/>
                </a:solidFill>
              </a:rPr>
              <a:t> Pipes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Serial Install and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Pressure Testing per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Particle Free Beamline Install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Following String Welding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Insulation Vacuum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4639" y="238169"/>
            <a:ext cx="7015959" cy="602680"/>
          </a:xfrm>
        </p:spPr>
        <p:txBody>
          <a:bodyPr/>
          <a:lstStyle/>
          <a:p>
            <a:r>
              <a:rPr lang="en-US" sz="2800" dirty="0"/>
              <a:t>CM Acceptance </a:t>
            </a:r>
            <a:r>
              <a:rPr lang="en-US" sz="2800" dirty="0" smtClean="0"/>
              <a:t>Tests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366270"/>
              </p:ext>
            </p:extLst>
          </p:nvPr>
        </p:nvGraphicFramePr>
        <p:xfrm>
          <a:off x="190501" y="1243584"/>
          <a:ext cx="8364891" cy="456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71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5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733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84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SLAC</a:t>
                      </a:r>
                      <a:r>
                        <a:rPr lang="en-US" b="1" baseline="0" dirty="0" smtClean="0"/>
                        <a:t> Spec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XFEL</a:t>
                      </a:r>
                      <a:r>
                        <a:rPr lang="en-US" b="1" baseline="0" dirty="0" smtClean="0"/>
                        <a:t> Spec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XFEL Typical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Mechanical - Inspection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 Visible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 No Visible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Minor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Issues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Shock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Logger Review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 1.5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&lt; 1.5 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~ 1.5 – 2.0 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Vacuum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&lt; 5*10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~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Coupler Vacuum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Check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Alignment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 0.5 mm 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&lt; 0.2 mm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~ 0.3 - 0.5 mm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RF Cavity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Check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 10 kHz ∆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&lt; 10 kHz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~ 3 kHz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l Tests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 open / 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No open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short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Rare Issues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Leak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Test (CM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iso-vac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 10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mBar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-L/sec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~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-L/sec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Rare Issues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Leak Test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(Big Bellow)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&lt; 10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mBar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-L/sec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 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mBar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-L/sec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Issues with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some welds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7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84108" y="238169"/>
            <a:ext cx="1234530" cy="639712"/>
            <a:chOff x="2227" y="1075842"/>
            <a:chExt cx="481550" cy="489914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3" name="Pentagon 12"/>
            <p:cNvSpPr/>
            <p:nvPr/>
          </p:nvSpPr>
          <p:spPr>
            <a:xfrm>
              <a:off x="2227" y="1075842"/>
              <a:ext cx="481550" cy="489914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>
              <a:off x="16270" y="1150658"/>
              <a:ext cx="281988" cy="3468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Acceptance Testing</a:t>
              </a:r>
              <a:r>
                <a:rPr lang="en-US" sz="900" b="1" kern="1200" dirty="0" smtClean="0"/>
                <a:t>	</a:t>
              </a:r>
              <a:endParaRPr lang="en-US" sz="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4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38300" y="129091"/>
            <a:ext cx="6917092" cy="753033"/>
          </a:xfrm>
        </p:spPr>
        <p:txBody>
          <a:bodyPr/>
          <a:lstStyle/>
          <a:p>
            <a:r>
              <a:rPr lang="en-US" sz="2800" dirty="0" smtClean="0"/>
              <a:t>Typical Tunnel Cross Section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548" y="6318254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C:\Users\kharakh\Desktop\David HD_2011\LCLSII- NEW PROJECT_2014\LINAC  LCLS II SYS SEC 0-10\SPACE Alocation Dwgs and Picture\Picture\Sna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6" y="1109471"/>
            <a:ext cx="6728143" cy="63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838575" y="4772025"/>
            <a:ext cx="14097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73892" y="4924425"/>
            <a:ext cx="1659429" cy="369332"/>
          </a:xfrm>
          <a:prstGeom prst="rect">
            <a:avLst/>
          </a:prstGeom>
          <a:solidFill>
            <a:schemeClr val="bg1"/>
          </a:solidFill>
          <a:ln>
            <a:solidFill>
              <a:srgbClr val="9A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60” Stay Clear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2315" y="4212878"/>
            <a:ext cx="9615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Installed </a:t>
            </a:r>
          </a:p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Cryomodule</a:t>
            </a:r>
            <a:endParaRPr lang="en-US" sz="1000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2817" y="3888091"/>
            <a:ext cx="9615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Cryomodule</a:t>
            </a:r>
          </a:p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Being</a:t>
            </a:r>
          </a:p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Transported</a:t>
            </a:r>
          </a:p>
        </p:txBody>
      </p:sp>
      <p:sp>
        <p:nvSpPr>
          <p:cNvPr id="10" name="Chevron 9"/>
          <p:cNvSpPr/>
          <p:nvPr/>
        </p:nvSpPr>
        <p:spPr>
          <a:xfrm>
            <a:off x="190500" y="239236"/>
            <a:ext cx="1341438" cy="63971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67383"/>
              <a:satOff val="-10694"/>
              <a:lumOff val="-1416"/>
              <a:alphaOff val="0"/>
            </a:schemeClr>
          </a:fillRef>
          <a:effectRef idx="0">
            <a:schemeClr val="accent2">
              <a:hueOff val="1267383"/>
              <a:satOff val="-10694"/>
              <a:lumOff val="-141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6"/>
          <p:cNvSpPr txBox="1"/>
          <p:nvPr/>
        </p:nvSpPr>
        <p:spPr>
          <a:xfrm>
            <a:off x="451822" y="328662"/>
            <a:ext cx="703878" cy="4608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26670" rIns="13335" bIns="2667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Physical Install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 dirty="0"/>
              <a:t>TTC – 22 Feb 2017</a:t>
            </a:r>
          </a:p>
        </p:txBody>
      </p:sp>
    </p:spTree>
    <p:extLst>
      <p:ext uri="{BB962C8B-B14F-4D97-AF65-F5344CB8AC3E}">
        <p14:creationId xmlns:p14="http://schemas.microsoft.com/office/powerpoint/2010/main" val="17858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1938" y="129091"/>
            <a:ext cx="7023453" cy="753033"/>
          </a:xfrm>
        </p:spPr>
        <p:txBody>
          <a:bodyPr/>
          <a:lstStyle/>
          <a:p>
            <a:r>
              <a:rPr lang="en-US" sz="2800" dirty="0" smtClean="0"/>
              <a:t>Physical Install / Alignment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822" y="4178341"/>
            <a:ext cx="7389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Requirements: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Transport Thru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Positioning on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Protecting all </a:t>
            </a:r>
            <a:r>
              <a:rPr lang="en-US" dirty="0" smtClean="0">
                <a:solidFill>
                  <a:schemeClr val="bg2"/>
                </a:solidFill>
              </a:rPr>
              <a:t>CM</a:t>
            </a:r>
            <a:endParaRPr lang="en-US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Minimizing Shock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Collision Opportunities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5472" y="1171955"/>
            <a:ext cx="8080894" cy="2716555"/>
          </a:xfrm>
          <a:prstGeom prst="rect">
            <a:avLst/>
          </a:prstGeom>
        </p:spPr>
      </p:pic>
      <p:sp>
        <p:nvSpPr>
          <p:cNvPr id="11" name="Chevron 10"/>
          <p:cNvSpPr/>
          <p:nvPr/>
        </p:nvSpPr>
        <p:spPr>
          <a:xfrm>
            <a:off x="190500" y="239236"/>
            <a:ext cx="1341438" cy="63971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67383"/>
              <a:satOff val="-10694"/>
              <a:lumOff val="-1416"/>
              <a:alphaOff val="0"/>
            </a:schemeClr>
          </a:fillRef>
          <a:effectRef idx="0">
            <a:schemeClr val="accent2">
              <a:hueOff val="1267383"/>
              <a:satOff val="-10694"/>
              <a:lumOff val="-141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6"/>
          <p:cNvSpPr txBox="1"/>
          <p:nvPr/>
        </p:nvSpPr>
        <p:spPr>
          <a:xfrm>
            <a:off x="451822" y="328662"/>
            <a:ext cx="703878" cy="4608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26670" rIns="13335" bIns="2667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b="1" kern="1200" dirty="0" smtClean="0">
                <a:solidFill>
                  <a:schemeClr val="tx1"/>
                </a:solidFill>
              </a:rPr>
              <a:t>Physical Install</a:t>
            </a:r>
            <a:endParaRPr lang="en-US" sz="9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72" y="129091"/>
            <a:ext cx="7143728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Welding – Orbital Welding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1138"/>
            <a:ext cx="8108950" cy="4949462"/>
          </a:xfrm>
        </p:spPr>
      </p:pic>
      <p:grpSp>
        <p:nvGrpSpPr>
          <p:cNvPr id="6" name="Group 5"/>
          <p:cNvGrpSpPr/>
          <p:nvPr/>
        </p:nvGrpSpPr>
        <p:grpSpPr>
          <a:xfrm>
            <a:off x="190500" y="239947"/>
            <a:ext cx="1365272" cy="642177"/>
            <a:chOff x="211869" y="1063533"/>
            <a:chExt cx="928066" cy="5145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Chevron 6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6"/>
            <p:cNvSpPr txBox="1"/>
            <p:nvPr/>
          </p:nvSpPr>
          <p:spPr>
            <a:xfrm>
              <a:off x="441302" y="1082466"/>
              <a:ext cx="303277" cy="446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HGRP Weld &amp; Exam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3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5070" y="129091"/>
            <a:ext cx="4951080" cy="753033"/>
          </a:xfrm>
        </p:spPr>
        <p:txBody>
          <a:bodyPr/>
          <a:lstStyle/>
          <a:p>
            <a:r>
              <a:rPr lang="en-US" sz="2800" dirty="0"/>
              <a:t>CM </a:t>
            </a:r>
            <a:r>
              <a:rPr lang="en-US" sz="2800" dirty="0" smtClean="0"/>
              <a:t>Welding</a:t>
            </a:r>
            <a:br>
              <a:rPr lang="en-US" sz="2800" dirty="0" smtClean="0"/>
            </a:br>
            <a:r>
              <a:rPr lang="en-US" sz="2800" dirty="0" smtClean="0"/>
              <a:t>Compliance Strategy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TTC – 22 Feb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7289" y="5125781"/>
            <a:ext cx="2993664" cy="26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90037"/>
              </p:ext>
            </p:extLst>
          </p:nvPr>
        </p:nvGraphicFramePr>
        <p:xfrm>
          <a:off x="190501" y="1250877"/>
          <a:ext cx="8375649" cy="514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7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8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8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ASME Process</a:t>
                      </a:r>
                      <a:r>
                        <a:rPr lang="en-US" baseline="0" dirty="0" smtClean="0"/>
                        <a:t> Piping -</a:t>
                      </a:r>
                      <a:r>
                        <a:rPr lang="en-US" dirty="0" smtClean="0"/>
                        <a:t> B31.3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48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HGRP</a:t>
                      </a:r>
                      <a:r>
                        <a:rPr lang="en-US" sz="1800" b="1" baseline="0" dirty="0" smtClean="0"/>
                        <a:t> (300 mm)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2” Pipes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Weld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Machine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Tractor Head (Model 15)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Fusion Head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 Model 9)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Weld Filler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ER308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None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Examination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Weld Coupons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Weld Coupons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Process Examination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Process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(with Borescope)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Visual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(with Borescope)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Helium Leak Test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Helium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Leak Test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Pneumatic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(2.3 Bar-g)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Pneumatic (22 Bar-g)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Last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Welds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Insert Rings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Insert Rings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98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Alternate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Examination (UT)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Alternate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Examination (UT)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0500" y="234123"/>
            <a:ext cx="1365272" cy="642177"/>
            <a:chOff x="211869" y="1063533"/>
            <a:chExt cx="928066" cy="5145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Chevron 9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6"/>
            <p:cNvSpPr txBox="1"/>
            <p:nvPr/>
          </p:nvSpPr>
          <p:spPr>
            <a:xfrm>
              <a:off x="441302" y="1082466"/>
              <a:ext cx="303277" cy="446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HGRP Weld &amp; Exam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7542" y="236587"/>
            <a:ext cx="1473835" cy="639713"/>
            <a:chOff x="211869" y="1063533"/>
            <a:chExt cx="928066" cy="51453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Chevron 12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6"/>
            <p:cNvSpPr txBox="1"/>
            <p:nvPr/>
          </p:nvSpPr>
          <p:spPr>
            <a:xfrm>
              <a:off x="431494" y="1085418"/>
              <a:ext cx="299663" cy="4232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2” Pipe Weld &amp; Exam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28948" y="234123"/>
            <a:ext cx="1435288" cy="642177"/>
            <a:chOff x="211869" y="1063533"/>
            <a:chExt cx="928066" cy="62751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Chevron 15"/>
            <p:cNvSpPr/>
            <p:nvPr/>
          </p:nvSpPr>
          <p:spPr>
            <a:xfrm>
              <a:off x="211869" y="1063533"/>
              <a:ext cx="928066" cy="62751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6"/>
            <p:cNvSpPr txBox="1"/>
            <p:nvPr/>
          </p:nvSpPr>
          <p:spPr>
            <a:xfrm>
              <a:off x="392381" y="1128368"/>
              <a:ext cx="278620" cy="4922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err="1" smtClean="0">
                  <a:solidFill>
                    <a:schemeClr val="tx1"/>
                  </a:solidFill>
                </a:rPr>
                <a:t>Cryo</a:t>
              </a:r>
              <a:r>
                <a:rPr lang="en-US" sz="900" b="1" kern="1200" dirty="0" smtClean="0">
                  <a:solidFill>
                    <a:schemeClr val="tx1"/>
                  </a:solidFill>
                </a:rPr>
                <a:t> Pipe Leak Test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3043" y="226457"/>
            <a:ext cx="1315194" cy="649843"/>
            <a:chOff x="211869" y="1063533"/>
            <a:chExt cx="928066" cy="514533"/>
          </a:xfrm>
          <a:solidFill>
            <a:schemeClr val="accent6">
              <a:lumMod val="75000"/>
            </a:schemeClr>
          </a:solidFill>
        </p:grpSpPr>
        <p:sp>
          <p:nvSpPr>
            <p:cNvPr id="19" name="Chevron 18"/>
            <p:cNvSpPr/>
            <p:nvPr/>
          </p:nvSpPr>
          <p:spPr>
            <a:xfrm>
              <a:off x="211869" y="1063533"/>
              <a:ext cx="928066" cy="514533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67383"/>
                <a:satOff val="-10694"/>
                <a:lumOff val="-1416"/>
                <a:alphaOff val="0"/>
              </a:schemeClr>
            </a:fillRef>
            <a:effectRef idx="0">
              <a:schemeClr val="accent2">
                <a:hueOff val="1267383"/>
                <a:satOff val="-10694"/>
                <a:lumOff val="-14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6"/>
            <p:cNvSpPr txBox="1"/>
            <p:nvPr/>
          </p:nvSpPr>
          <p:spPr>
            <a:xfrm>
              <a:off x="456943" y="1093096"/>
              <a:ext cx="458529" cy="4166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chemeClr val="tx1"/>
                  </a:solidFill>
                </a:rPr>
                <a:t>Pressure Test - Full String</a:t>
              </a:r>
              <a:endParaRPr lang="en-US" sz="9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9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06AC2B0DE0045BADA1368E15BAAAE" ma:contentTypeVersion="4" ma:contentTypeDescription="Create a new document." ma:contentTypeScope="" ma:versionID="82f059a0705eb5fbaa74a09757bb681c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fa080f8495b52bf656d2343d62b66d99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sharepoint/v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20F20-20BE-448A-B0E8-DD32DD33B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3544</TotalTime>
  <Words>608</Words>
  <Application>Microsoft Macintosh PowerPoint</Application>
  <PresentationFormat>On-screen Show (4:3)</PresentationFormat>
  <Paragraphs>181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ＭＳ Ｐゴシック</vt:lpstr>
      <vt:lpstr>LastName_Template_FAC201502</vt:lpstr>
      <vt:lpstr>CM Installation Planning</vt:lpstr>
      <vt:lpstr>LCLS-II Facility Overview</vt:lpstr>
      <vt:lpstr>LCLS-II Schedule Overview</vt:lpstr>
      <vt:lpstr>CM Installation Workflow</vt:lpstr>
      <vt:lpstr>CM Acceptance Tests</vt:lpstr>
      <vt:lpstr>Typical Tunnel Cross Section</vt:lpstr>
      <vt:lpstr>Physical Install / Alignment</vt:lpstr>
      <vt:lpstr>CM Welding – Orbital Welding</vt:lpstr>
      <vt:lpstr>CM Welding Compliance Strategy</vt:lpstr>
      <vt:lpstr>CM Beamline Install – Clean-Zone</vt:lpstr>
      <vt:lpstr>CM Beamline Install – Mechanism</vt:lpstr>
      <vt:lpstr>CM Beamline Install – Air Flow</vt:lpstr>
    </vt:vector>
  </TitlesOfParts>
  <Company>SLAC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Installation PeerReview</dc:title>
  <dc:creator>tor</dc:creator>
  <cp:lastModifiedBy>Microsoft Office User</cp:lastModifiedBy>
  <cp:revision>159</cp:revision>
  <cp:lastPrinted>2013-05-01T00:31:17Z</cp:lastPrinted>
  <dcterms:created xsi:type="dcterms:W3CDTF">2015-01-29T22:30:14Z</dcterms:created>
  <dcterms:modified xsi:type="dcterms:W3CDTF">2017-02-22T00:14:47Z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0x01010072006AC2B0DE0045BADA1368E15BAAAE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