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5" r:id="rId4"/>
    <p:sldId id="258" r:id="rId5"/>
    <p:sldId id="257" r:id="rId6"/>
    <p:sldId id="272" r:id="rId7"/>
    <p:sldId id="259" r:id="rId8"/>
    <p:sldId id="260" r:id="rId9"/>
    <p:sldId id="261" r:id="rId10"/>
    <p:sldId id="262" r:id="rId11"/>
    <p:sldId id="263" r:id="rId12"/>
    <p:sldId id="273" r:id="rId13"/>
    <p:sldId id="266" r:id="rId14"/>
    <p:sldId id="264" r:id="rId15"/>
    <p:sldId id="265" r:id="rId16"/>
    <p:sldId id="274" r:id="rId17"/>
    <p:sldId id="267" r:id="rId18"/>
    <p:sldId id="268" r:id="rId19"/>
    <p:sldId id="269"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E7EB48-B356-4FEC-B262-E08EB318D402}">
          <p14:sldIdLst>
            <p14:sldId id="256"/>
            <p14:sldId id="271"/>
            <p14:sldId id="275"/>
            <p14:sldId id="258"/>
            <p14:sldId id="257"/>
            <p14:sldId id="272"/>
            <p14:sldId id="259"/>
            <p14:sldId id="260"/>
            <p14:sldId id="261"/>
            <p14:sldId id="262"/>
            <p14:sldId id="263"/>
            <p14:sldId id="273"/>
            <p14:sldId id="266"/>
            <p14:sldId id="264"/>
            <p14:sldId id="265"/>
            <p14:sldId id="274"/>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84" autoAdjust="0"/>
    <p:restoredTop sz="94660"/>
  </p:normalViewPr>
  <p:slideViewPr>
    <p:cSldViewPr snapToGrid="0">
      <p:cViewPr>
        <p:scale>
          <a:sx n="100" d="100"/>
          <a:sy n="100" d="100"/>
        </p:scale>
        <p:origin x="528"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EB495A-5E8E-4DAD-B00D-F183BE67C155}"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421069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B495A-5E8E-4DAD-B00D-F183BE67C155}"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61913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B495A-5E8E-4DAD-B00D-F183BE67C155}"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137673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B495A-5E8E-4DAD-B00D-F183BE67C155}"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302542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B495A-5E8E-4DAD-B00D-F183BE67C155}"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22181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EB495A-5E8E-4DAD-B00D-F183BE67C155}"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41926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EB495A-5E8E-4DAD-B00D-F183BE67C155}" type="datetimeFigureOut">
              <a:rPr lang="en-US" smtClean="0"/>
              <a:t>2/22/17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66525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EB495A-5E8E-4DAD-B00D-F183BE67C155}" type="datetimeFigureOut">
              <a:rPr lang="en-US" smtClean="0"/>
              <a:t>2/22/17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13334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B495A-5E8E-4DAD-B00D-F183BE67C155}" type="datetimeFigureOut">
              <a:rPr lang="en-US" smtClean="0"/>
              <a:t>2/22/17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92147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EB495A-5E8E-4DAD-B00D-F183BE67C155}"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36182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EB495A-5E8E-4DAD-B00D-F183BE67C155}"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BF7C-2225-4115-ACBC-7DD357C47164}" type="slidenum">
              <a:rPr lang="en-US" smtClean="0"/>
              <a:t>‹#›</a:t>
            </a:fld>
            <a:endParaRPr lang="en-US"/>
          </a:p>
        </p:txBody>
      </p:sp>
    </p:spTree>
    <p:extLst>
      <p:ext uri="{BB962C8B-B14F-4D97-AF65-F5344CB8AC3E}">
        <p14:creationId xmlns:p14="http://schemas.microsoft.com/office/powerpoint/2010/main" val="23161934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B495A-5E8E-4DAD-B00D-F183BE67C155}" type="datetimeFigureOut">
              <a:rPr lang="en-US" smtClean="0"/>
              <a:t>2/22/17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9BF7C-2225-4115-ACBC-7DD357C47164}" type="slidenum">
              <a:rPr lang="en-US" smtClean="0"/>
              <a:t>‹#›</a:t>
            </a:fld>
            <a:endParaRPr lang="en-US"/>
          </a:p>
        </p:txBody>
      </p:sp>
    </p:spTree>
    <p:extLst>
      <p:ext uri="{BB962C8B-B14F-4D97-AF65-F5344CB8AC3E}">
        <p14:creationId xmlns:p14="http://schemas.microsoft.com/office/powerpoint/2010/main" val="840665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 Id="rId3" Type="http://schemas.openxmlformats.org/officeDocument/2006/relationships/image" Target="../media/image2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3818"/>
            <a:ext cx="9144000" cy="2387600"/>
          </a:xfrm>
        </p:spPr>
        <p:txBody>
          <a:bodyPr>
            <a:normAutofit/>
          </a:bodyPr>
          <a:lstStyle/>
          <a:p>
            <a:r>
              <a:rPr lang="en-US" b="1" dirty="0">
                <a:latin typeface="Arial" panose="020B0604020202020204" pitchFamily="34" charset="0"/>
                <a:cs typeface="Arial" panose="020B0604020202020204" pitchFamily="34" charset="0"/>
              </a:rPr>
              <a:t>A New Concept for High Power RF Couplers</a:t>
            </a:r>
          </a:p>
        </p:txBody>
      </p:sp>
      <p:sp>
        <p:nvSpPr>
          <p:cNvPr id="3" name="Subtitle 2"/>
          <p:cNvSpPr>
            <a:spLocks noGrp="1"/>
          </p:cNvSpPr>
          <p:nvPr>
            <p:ph type="subTitle" idx="1"/>
          </p:nvPr>
        </p:nvSpPr>
        <p:spPr>
          <a:xfrm>
            <a:off x="1524000" y="4106534"/>
            <a:ext cx="9144000" cy="1655762"/>
          </a:xfrm>
        </p:spPr>
        <p:txBody>
          <a:bodyPr>
            <a:normAutofit/>
          </a:bodyPr>
          <a:lstStyle/>
          <a:p>
            <a:r>
              <a:rPr lang="en-US" sz="2800" b="1" dirty="0"/>
              <a:t>Dr. Chen Xu</a:t>
            </a:r>
          </a:p>
          <a:p>
            <a:r>
              <a:rPr lang="en-US" sz="2800" b="1" dirty="0"/>
              <a:t>On behalf of SRF group</a:t>
            </a:r>
          </a:p>
        </p:txBody>
      </p:sp>
      <p:pic>
        <p:nvPicPr>
          <p:cNvPr id="5" name="Picture 4"/>
          <p:cNvPicPr>
            <a:picLocks noChangeAspect="1"/>
          </p:cNvPicPr>
          <p:nvPr/>
        </p:nvPicPr>
        <p:blipFill>
          <a:blip r:embed="rId2"/>
          <a:stretch>
            <a:fillRect/>
          </a:stretch>
        </p:blipFill>
        <p:spPr>
          <a:xfrm>
            <a:off x="0" y="5916825"/>
            <a:ext cx="12192000" cy="941175"/>
          </a:xfrm>
          <a:prstGeom prst="rect">
            <a:avLst/>
          </a:prstGeom>
        </p:spPr>
      </p:pic>
    </p:spTree>
    <p:extLst>
      <p:ext uri="{BB962C8B-B14F-4D97-AF65-F5344CB8AC3E}">
        <p14:creationId xmlns:p14="http://schemas.microsoft.com/office/powerpoint/2010/main" val="1701184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03" y="10562"/>
            <a:ext cx="10993016" cy="1325563"/>
          </a:xfrm>
        </p:spPr>
        <p:txBody>
          <a:bodyPr/>
          <a:lstStyle/>
          <a:p>
            <a:r>
              <a:rPr lang="en-US" b="1" dirty="0"/>
              <a:t>How to convert from Klystrons: mode convertor</a:t>
            </a:r>
          </a:p>
        </p:txBody>
      </p:sp>
      <p:sp>
        <p:nvSpPr>
          <p:cNvPr id="3" name="Content Placeholder 2"/>
          <p:cNvSpPr>
            <a:spLocks noGrp="1"/>
          </p:cNvSpPr>
          <p:nvPr>
            <p:ph idx="1"/>
          </p:nvPr>
        </p:nvSpPr>
        <p:spPr>
          <a:xfrm>
            <a:off x="360783" y="1023193"/>
            <a:ext cx="11364335" cy="4351338"/>
          </a:xfrm>
        </p:spPr>
        <p:txBody>
          <a:bodyPr>
            <a:normAutofit/>
          </a:bodyPr>
          <a:lstStyle/>
          <a:p>
            <a:pPr algn="just"/>
            <a:r>
              <a:rPr lang="en-US" sz="2600" dirty="0"/>
              <a:t>The output from a RF source is usually a standard rectangular waveguide. </a:t>
            </a:r>
          </a:p>
          <a:p>
            <a:pPr algn="just"/>
            <a:r>
              <a:rPr lang="en-US" sz="2600" dirty="0">
                <a:solidFill>
                  <a:srgbClr val="0070C0"/>
                </a:solidFill>
              </a:rPr>
              <a:t>The RF power is delivered in the TE10 mode which is the fundamental mode of a rectangular waveguide. </a:t>
            </a:r>
          </a:p>
          <a:p>
            <a:pPr algn="just"/>
            <a:r>
              <a:rPr lang="en-US" sz="2600" dirty="0"/>
              <a:t>It is convenient transfer the RF power from TE10 rectangular mode to TE11 mode coaxial antenna, which we discussed above.  Both modes are dipole polarized modes. </a:t>
            </a:r>
          </a:p>
          <a:p>
            <a:endParaRPr lang="en-US" sz="2600" dirty="0"/>
          </a:p>
          <a:p>
            <a:endParaRPr lang="en-US" sz="26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914" y="3823284"/>
            <a:ext cx="4881465" cy="2890643"/>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903141" y="3352460"/>
            <a:ext cx="5970611" cy="3505540"/>
          </a:xfrm>
          <a:prstGeom prst="rect">
            <a:avLst/>
          </a:prstGeom>
          <a:noFill/>
          <a:ln>
            <a:noFill/>
          </a:ln>
        </p:spPr>
      </p:pic>
    </p:spTree>
    <p:extLst>
      <p:ext uri="{BB962C8B-B14F-4D97-AF65-F5344CB8AC3E}">
        <p14:creationId xmlns:p14="http://schemas.microsoft.com/office/powerpoint/2010/main" val="3351167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43431"/>
            <a:ext cx="10515600" cy="1325563"/>
          </a:xfrm>
        </p:spPr>
        <p:txBody>
          <a:bodyPr/>
          <a:lstStyle/>
          <a:p>
            <a:r>
              <a:rPr lang="en-US" b="1" dirty="0"/>
              <a:t>Coupler assembly setup</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075" y="3810001"/>
            <a:ext cx="5314950" cy="2693856"/>
          </a:xfrm>
          <a:prstGeom prst="rect">
            <a:avLst/>
          </a:prstGeom>
          <a:noFill/>
          <a:ln>
            <a:noFill/>
          </a:ln>
        </p:spPr>
      </p:pic>
      <p:sp>
        <p:nvSpPr>
          <p:cNvPr id="7" name="Content Placeholder 6"/>
          <p:cNvSpPr>
            <a:spLocks noGrp="1"/>
          </p:cNvSpPr>
          <p:nvPr>
            <p:ph idx="1"/>
          </p:nvPr>
        </p:nvSpPr>
        <p:spPr>
          <a:xfrm>
            <a:off x="209938" y="1147313"/>
            <a:ext cx="10820400" cy="4537076"/>
          </a:xfrm>
        </p:spPr>
        <p:txBody>
          <a:bodyPr>
            <a:normAutofit/>
          </a:bodyPr>
          <a:lstStyle/>
          <a:p>
            <a:pPr algn="just"/>
            <a:r>
              <a:rPr lang="en-US" dirty="0"/>
              <a:t>The coaxial coupler with TEM mode utilizes the standard door knot convertor, while the coaxial coupler with TE11 mode utilizes the designed convertor above.  </a:t>
            </a:r>
          </a:p>
          <a:p>
            <a:pPr algn="just"/>
            <a:r>
              <a:rPr lang="en-US" dirty="0">
                <a:solidFill>
                  <a:srgbClr val="0070C0"/>
                </a:solidFill>
              </a:rPr>
              <a:t>To conveniently located the waveguide, we use an E-bend rectangular waveguide which is commercially available. </a:t>
            </a:r>
            <a:endParaRPr lang="en-US" dirty="0"/>
          </a:p>
          <a:p>
            <a:r>
              <a:rPr lang="en-US" altLang="zh-CN" dirty="0"/>
              <a:t>A</a:t>
            </a:r>
            <a:r>
              <a:rPr lang="zh-CN" altLang="en-US" dirty="0"/>
              <a:t> </a:t>
            </a:r>
            <a:r>
              <a:rPr lang="en-US" altLang="zh-CN" dirty="0"/>
              <a:t>standard </a:t>
            </a:r>
            <a:r>
              <a:rPr lang="en-US" dirty="0"/>
              <a:t>H bend is added.</a:t>
            </a:r>
          </a:p>
          <a:p>
            <a:r>
              <a:rPr lang="en-US" dirty="0">
                <a:solidFill>
                  <a:srgbClr val="0070C0"/>
                </a:solidFill>
              </a:rPr>
              <a:t>Full assembly is shown</a:t>
            </a:r>
            <a:r>
              <a:rPr lang="en-US" dirty="0">
                <a:solidFill>
                  <a:schemeClr val="accent1"/>
                </a:solidFill>
              </a:rPr>
              <a:t>. </a:t>
            </a:r>
          </a:p>
        </p:txBody>
      </p:sp>
      <p:graphicFrame>
        <p:nvGraphicFramePr>
          <p:cNvPr id="8" name="Content Placeholder 5"/>
          <p:cNvGraphicFramePr>
            <a:graphicFrameLocks/>
          </p:cNvGraphicFramePr>
          <p:nvPr>
            <p:extLst>
              <p:ext uri="{D42A27DB-BD31-4B8C-83A1-F6EECF244321}">
                <p14:modId xmlns:p14="http://schemas.microsoft.com/office/powerpoint/2010/main" val="2450002665"/>
              </p:ext>
            </p:extLst>
          </p:nvPr>
        </p:nvGraphicFramePr>
        <p:xfrm>
          <a:off x="6105525" y="3415851"/>
          <a:ext cx="5838437" cy="3040194"/>
        </p:xfrm>
        <a:graphic>
          <a:graphicData uri="http://schemas.openxmlformats.org/drawingml/2006/table">
            <a:tbl>
              <a:tblPr firstRow="1" firstCol="1" bandRow="1">
                <a:tableStyleId>{5C22544A-7EE6-4342-B048-85BDC9FD1C3A}</a:tableStyleId>
              </a:tblPr>
              <a:tblGrid>
                <a:gridCol w="1812595">
                  <a:extLst>
                    <a:ext uri="{9D8B030D-6E8A-4147-A177-3AD203B41FA5}">
                      <a16:colId xmlns="" xmlns:a16="http://schemas.microsoft.com/office/drawing/2014/main" val="20000"/>
                    </a:ext>
                  </a:extLst>
                </a:gridCol>
                <a:gridCol w="1037588">
                  <a:extLst>
                    <a:ext uri="{9D8B030D-6E8A-4147-A177-3AD203B41FA5}">
                      <a16:colId xmlns="" xmlns:a16="http://schemas.microsoft.com/office/drawing/2014/main" val="20001"/>
                    </a:ext>
                  </a:extLst>
                </a:gridCol>
                <a:gridCol w="954581">
                  <a:extLst>
                    <a:ext uri="{9D8B030D-6E8A-4147-A177-3AD203B41FA5}">
                      <a16:colId xmlns="" xmlns:a16="http://schemas.microsoft.com/office/drawing/2014/main" val="20002"/>
                    </a:ext>
                  </a:extLst>
                </a:gridCol>
                <a:gridCol w="1054190">
                  <a:extLst>
                    <a:ext uri="{9D8B030D-6E8A-4147-A177-3AD203B41FA5}">
                      <a16:colId xmlns="" xmlns:a16="http://schemas.microsoft.com/office/drawing/2014/main" val="20003"/>
                    </a:ext>
                  </a:extLst>
                </a:gridCol>
                <a:gridCol w="979483">
                  <a:extLst>
                    <a:ext uri="{9D8B030D-6E8A-4147-A177-3AD203B41FA5}">
                      <a16:colId xmlns="" xmlns:a16="http://schemas.microsoft.com/office/drawing/2014/main" val="20004"/>
                    </a:ext>
                  </a:extLst>
                </a:gridCol>
              </a:tblGrid>
              <a:tr h="1089474">
                <a:tc>
                  <a:txBody>
                    <a:bodyPr/>
                    <a:lstStyle/>
                    <a:p>
                      <a:pPr marL="0" marR="0" algn="ctr">
                        <a:lnSpc>
                          <a:spcPct val="200000"/>
                        </a:lnSpc>
                        <a:spcBef>
                          <a:spcPts val="0"/>
                        </a:spcBef>
                        <a:spcAft>
                          <a:spcPts val="0"/>
                        </a:spcAft>
                      </a:pPr>
                      <a:r>
                        <a:rPr lang="en-US" sz="1600" dirty="0">
                          <a:solidFill>
                            <a:schemeClr val="tx1"/>
                          </a:solidFill>
                          <a:effectLst/>
                        </a:rPr>
                        <a:t>Frequency: 1.3 GHz </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solidFill>
                            <a:schemeClr val="tx1"/>
                          </a:solidFill>
                          <a:effectLst/>
                        </a:rPr>
                        <a:t>S:1:1 (TE10)</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solidFill>
                            <a:schemeClr val="tx1"/>
                          </a:solidFill>
                          <a:effectLst/>
                        </a:rPr>
                        <a:t>S:2:1 (TEM)</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solidFill>
                            <a:schemeClr val="tx1"/>
                          </a:solidFill>
                          <a:effectLst/>
                        </a:rPr>
                        <a:t>S:2:2  (TE11_V)</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solidFill>
                            <a:schemeClr val="tx1"/>
                          </a:solidFill>
                          <a:effectLst/>
                        </a:rPr>
                        <a:t>S:2:3 (TE11_H)</a:t>
                      </a:r>
                      <a:endParaRPr lang="en-US" sz="16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443468">
                <a:tc>
                  <a:txBody>
                    <a:bodyPr/>
                    <a:lstStyle/>
                    <a:p>
                      <a:pPr marL="0" marR="0" algn="just">
                        <a:lnSpc>
                          <a:spcPct val="200000"/>
                        </a:lnSpc>
                        <a:spcBef>
                          <a:spcPts val="0"/>
                        </a:spcBef>
                        <a:spcAft>
                          <a:spcPts val="0"/>
                        </a:spcAft>
                      </a:pPr>
                      <a:r>
                        <a:rPr lang="en-US" sz="1600" dirty="0">
                          <a:effectLst/>
                        </a:rPr>
                        <a:t>S:1:1  (TE10)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solidFill>
                            <a:srgbClr val="FF0000"/>
                          </a:solidFill>
                          <a:effectLst/>
                        </a:rPr>
                        <a:t>-24.9</a:t>
                      </a:r>
                      <a:endParaRPr lang="en-US" sz="16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-38.3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solidFill>
                            <a:srgbClr val="FF0000"/>
                          </a:solidFill>
                          <a:effectLst/>
                        </a:rPr>
                        <a:t>-0.0244</a:t>
                      </a:r>
                      <a:endParaRPr lang="en-US" sz="16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-62</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43468">
                <a:tc>
                  <a:txBody>
                    <a:bodyPr/>
                    <a:lstStyle/>
                    <a:p>
                      <a:pPr marL="0" marR="0" algn="just">
                        <a:lnSpc>
                          <a:spcPct val="200000"/>
                        </a:lnSpc>
                        <a:spcBef>
                          <a:spcPts val="0"/>
                        </a:spcBef>
                        <a:spcAft>
                          <a:spcPts val="0"/>
                        </a:spcAft>
                      </a:pPr>
                      <a:r>
                        <a:rPr lang="en-US" sz="1600" dirty="0">
                          <a:effectLst/>
                        </a:rPr>
                        <a:t>S:2:1  (TEM)</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-38.3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-0.0134</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-38.3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-86.7</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43468">
                <a:tc>
                  <a:txBody>
                    <a:bodyPr/>
                    <a:lstStyle/>
                    <a:p>
                      <a:pPr marL="0" marR="0" algn="just">
                        <a:lnSpc>
                          <a:spcPct val="200000"/>
                        </a:lnSpc>
                        <a:spcBef>
                          <a:spcPts val="0"/>
                        </a:spcBef>
                        <a:spcAft>
                          <a:spcPts val="0"/>
                        </a:spcAft>
                      </a:pPr>
                      <a:r>
                        <a:rPr lang="en-US" sz="1600" dirty="0">
                          <a:effectLst/>
                        </a:rPr>
                        <a:t>S:2:2 (TE11_V)</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-0.0244</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-38.3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-24.9</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-62.3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43468">
                <a:tc>
                  <a:txBody>
                    <a:bodyPr/>
                    <a:lstStyle/>
                    <a:p>
                      <a:pPr marL="0" marR="0" algn="just">
                        <a:lnSpc>
                          <a:spcPct val="200000"/>
                        </a:lnSpc>
                        <a:spcBef>
                          <a:spcPts val="0"/>
                        </a:spcBef>
                        <a:spcAft>
                          <a:spcPts val="0"/>
                        </a:spcAft>
                      </a:pPr>
                      <a:r>
                        <a:rPr lang="en-US" sz="1600" dirty="0">
                          <a:effectLst/>
                        </a:rPr>
                        <a:t>S:2:3  (TE11_H)</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-62</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-86.7</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-62.3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-57.2</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428641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Outline</a:t>
            </a:r>
          </a:p>
        </p:txBody>
      </p:sp>
      <p:sp>
        <p:nvSpPr>
          <p:cNvPr id="3" name="Content Placeholder 2"/>
          <p:cNvSpPr>
            <a:spLocks noGrp="1"/>
          </p:cNvSpPr>
          <p:nvPr>
            <p:ph idx="1"/>
          </p:nvPr>
        </p:nvSpPr>
        <p:spPr/>
        <p:txBody>
          <a:bodyPr>
            <a:normAutofit lnSpcReduction="10000"/>
          </a:bodyPr>
          <a:lstStyle/>
          <a:p>
            <a:r>
              <a:rPr lang="en-US" sz="4800" dirty="0" smtClean="0">
                <a:solidFill>
                  <a:schemeClr val="accent3"/>
                </a:solidFill>
              </a:rPr>
              <a:t>1. The TEM coupler  and its limitation.</a:t>
            </a:r>
          </a:p>
          <a:p>
            <a:r>
              <a:rPr lang="en-US" sz="4800" dirty="0" smtClean="0"/>
              <a:t>2. The TE11 mode coupler</a:t>
            </a:r>
          </a:p>
          <a:p>
            <a:pPr lvl="1"/>
            <a:r>
              <a:rPr lang="en-US" sz="4400" dirty="0"/>
              <a:t>RF design</a:t>
            </a:r>
          </a:p>
          <a:p>
            <a:pPr lvl="1"/>
            <a:r>
              <a:rPr lang="en-US" sz="4400" dirty="0"/>
              <a:t>Thermal </a:t>
            </a:r>
            <a:r>
              <a:rPr lang="en-US" sz="4400" dirty="0" smtClean="0"/>
              <a:t>design</a:t>
            </a:r>
            <a:r>
              <a:rPr lang="en-US" sz="4800" dirty="0" smtClean="0"/>
              <a:t> </a:t>
            </a:r>
            <a:endParaRPr lang="en-US" sz="4400" dirty="0" smtClean="0"/>
          </a:p>
          <a:p>
            <a:r>
              <a:rPr lang="en-US" sz="4800" dirty="0" smtClean="0">
                <a:solidFill>
                  <a:schemeClr val="accent3"/>
                </a:solidFill>
              </a:rPr>
              <a:t>3. The practical concerns</a:t>
            </a:r>
          </a:p>
          <a:p>
            <a:r>
              <a:rPr lang="en-US" sz="4800" dirty="0" smtClean="0">
                <a:solidFill>
                  <a:schemeClr val="accent3"/>
                </a:solidFill>
              </a:rPr>
              <a:t>4. Summary</a:t>
            </a:r>
          </a:p>
        </p:txBody>
      </p:sp>
    </p:spTree>
    <p:extLst>
      <p:ext uri="{BB962C8B-B14F-4D97-AF65-F5344CB8AC3E}">
        <p14:creationId xmlns:p14="http://schemas.microsoft.com/office/powerpoint/2010/main" val="1939118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27" y="-111303"/>
            <a:ext cx="11111204" cy="1325563"/>
          </a:xfrm>
        </p:spPr>
        <p:txBody>
          <a:bodyPr/>
          <a:lstStyle/>
          <a:p>
            <a:r>
              <a:rPr lang="en-US" b="1" dirty="0"/>
              <a:t>Thermal Anchor without break RF performance</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784133" y="2605250"/>
            <a:ext cx="6661723" cy="4351338"/>
          </a:xfrm>
          <a:prstGeom prst="rect">
            <a:avLst/>
          </a:prstGeom>
          <a:noFill/>
          <a:ln>
            <a:noFill/>
          </a:ln>
        </p:spPr>
      </p:pic>
      <p:sp>
        <p:nvSpPr>
          <p:cNvPr id="5" name="Rectangle 4"/>
          <p:cNvSpPr/>
          <p:nvPr/>
        </p:nvSpPr>
        <p:spPr>
          <a:xfrm>
            <a:off x="493027" y="917877"/>
            <a:ext cx="6840766" cy="5632311"/>
          </a:xfrm>
          <a:prstGeom prst="rect">
            <a:avLst/>
          </a:prstGeom>
        </p:spPr>
        <p:txBody>
          <a:bodyPr wrap="square">
            <a:spAutoFit/>
          </a:bodyPr>
          <a:lstStyle/>
          <a:p>
            <a:pPr marL="342900" indent="-342900" algn="just">
              <a:buFont typeface="Arial" charset="0"/>
              <a:buChar char="•"/>
            </a:pPr>
            <a:r>
              <a:rPr lang="en-US" sz="2400" b="1" dirty="0">
                <a:ea typeface="SimSun" panose="02010600030101010101" pitchFamily="2" charset="-122"/>
              </a:rPr>
              <a:t>O</a:t>
            </a:r>
            <a:r>
              <a:rPr lang="en-US" sz="2400" b="1" dirty="0" smtClean="0">
                <a:effectLst/>
                <a:ea typeface="SimSun" panose="02010600030101010101" pitchFamily="2" charset="-122"/>
              </a:rPr>
              <a:t>ne </a:t>
            </a:r>
            <a:r>
              <a:rPr lang="en-US" sz="2400" b="1" dirty="0">
                <a:effectLst/>
                <a:ea typeface="SimSun" panose="02010600030101010101" pitchFamily="2" charset="-122"/>
              </a:rPr>
              <a:t>feature of the TE11 coaxial mode is that, the </a:t>
            </a:r>
            <a:r>
              <a:rPr lang="en-US" sz="2400" b="1" dirty="0">
                <a:solidFill>
                  <a:srgbClr val="FF0000"/>
                </a:solidFill>
                <a:effectLst/>
                <a:ea typeface="SimSun" panose="02010600030101010101" pitchFamily="2" charset="-122"/>
              </a:rPr>
              <a:t>horizontal plane </a:t>
            </a:r>
            <a:r>
              <a:rPr lang="en-US" sz="2400" b="1" dirty="0">
                <a:effectLst/>
                <a:ea typeface="SimSun" panose="02010600030101010101" pitchFamily="2" charset="-122"/>
              </a:rPr>
              <a:t>is a perfect electric boundary condition.  </a:t>
            </a:r>
            <a:endParaRPr lang="en-US" sz="2400" b="1" dirty="0" smtClean="0">
              <a:effectLst/>
              <a:ea typeface="SimSun" panose="02010600030101010101" pitchFamily="2" charset="-122"/>
            </a:endParaRPr>
          </a:p>
          <a:p>
            <a:pPr marL="800100" lvl="1" indent="-342900" algn="just">
              <a:buFont typeface="Arial" charset="0"/>
              <a:buChar char="•"/>
            </a:pPr>
            <a:r>
              <a:rPr lang="en-US" sz="2400" b="1" dirty="0" smtClean="0">
                <a:effectLst/>
                <a:ea typeface="SimSun" panose="02010600030101010101" pitchFamily="2" charset="-122"/>
              </a:rPr>
              <a:t>Therefore</a:t>
            </a:r>
            <a:r>
              <a:rPr lang="en-US" sz="2400" b="1" dirty="0">
                <a:effectLst/>
                <a:ea typeface="SimSun" panose="02010600030101010101" pitchFamily="2" charset="-122"/>
              </a:rPr>
              <a:t>, we can insert a metal plate </a:t>
            </a:r>
            <a:r>
              <a:rPr lang="en-US" sz="2400" b="1" dirty="0">
                <a:solidFill>
                  <a:srgbClr val="FF0000"/>
                </a:solidFill>
                <a:effectLst/>
                <a:ea typeface="SimSun" panose="02010600030101010101" pitchFamily="2" charset="-122"/>
              </a:rPr>
              <a:t>without compromising</a:t>
            </a:r>
            <a:r>
              <a:rPr lang="en-US" sz="2400" b="1" dirty="0">
                <a:effectLst/>
                <a:ea typeface="SimSun" panose="02010600030101010101" pitchFamily="2" charset="-122"/>
              </a:rPr>
              <a:t> the RF </a:t>
            </a:r>
            <a:r>
              <a:rPr lang="en-US" sz="2400" b="1" dirty="0" smtClean="0">
                <a:effectLst/>
                <a:ea typeface="SimSun" panose="02010600030101010101" pitchFamily="2" charset="-122"/>
              </a:rPr>
              <a:t>performance.</a:t>
            </a:r>
          </a:p>
          <a:p>
            <a:pPr marL="800100" lvl="1" indent="-342900" algn="just">
              <a:buFont typeface="Arial" charset="0"/>
              <a:buChar char="•"/>
            </a:pPr>
            <a:r>
              <a:rPr lang="en-US" sz="2400" b="1" dirty="0">
                <a:solidFill>
                  <a:schemeClr val="accent1"/>
                </a:solidFill>
                <a:ea typeface="SimSun" panose="02010600030101010101" pitchFamily="2" charset="-122"/>
              </a:rPr>
              <a:t>T</a:t>
            </a:r>
            <a:r>
              <a:rPr lang="en-US" sz="2400" b="1" dirty="0" smtClean="0">
                <a:solidFill>
                  <a:schemeClr val="accent1"/>
                </a:solidFill>
                <a:effectLst/>
                <a:ea typeface="SimSun" panose="02010600030101010101" pitchFamily="2" charset="-122"/>
              </a:rPr>
              <a:t>his </a:t>
            </a:r>
            <a:r>
              <a:rPr lang="en-US" sz="2400" b="1" dirty="0">
                <a:solidFill>
                  <a:schemeClr val="accent1"/>
                </a:solidFill>
                <a:effectLst/>
                <a:ea typeface="SimSun" panose="02010600030101010101" pitchFamily="2" charset="-122"/>
              </a:rPr>
              <a:t>plate can be used to </a:t>
            </a:r>
            <a:r>
              <a:rPr lang="en-US" sz="2400" b="1" dirty="0">
                <a:solidFill>
                  <a:srgbClr val="FF0000"/>
                </a:solidFill>
                <a:effectLst/>
                <a:ea typeface="SimSun" panose="02010600030101010101" pitchFamily="2" charset="-122"/>
              </a:rPr>
              <a:t>thermal anchor </a:t>
            </a:r>
            <a:r>
              <a:rPr lang="en-US" sz="2400" b="1" dirty="0">
                <a:solidFill>
                  <a:schemeClr val="accent1"/>
                </a:solidFill>
                <a:effectLst/>
                <a:ea typeface="SimSun" panose="02010600030101010101" pitchFamily="2" charset="-122"/>
              </a:rPr>
              <a:t>the temperature of the inner conductor. </a:t>
            </a:r>
            <a:endParaRPr lang="en-US" sz="2400" b="1" dirty="0" smtClean="0">
              <a:solidFill>
                <a:schemeClr val="accent1"/>
              </a:solidFill>
              <a:effectLst/>
              <a:ea typeface="SimSun" panose="02010600030101010101" pitchFamily="2" charset="-122"/>
            </a:endParaRPr>
          </a:p>
          <a:p>
            <a:pPr marL="800100" lvl="1" indent="-342900" algn="just">
              <a:buFont typeface="Arial" charset="0"/>
              <a:buChar char="•"/>
            </a:pPr>
            <a:r>
              <a:rPr lang="en-US" sz="2400" b="1" dirty="0" smtClean="0">
                <a:ea typeface="SimSun" panose="02010600030101010101" pitchFamily="2" charset="-122"/>
              </a:rPr>
              <a:t>T</a:t>
            </a:r>
            <a:r>
              <a:rPr lang="en-US" sz="2400" b="1" dirty="0" smtClean="0">
                <a:effectLst/>
                <a:ea typeface="SimSun" panose="02010600030101010101" pitchFamily="2" charset="-122"/>
              </a:rPr>
              <a:t>he </a:t>
            </a:r>
            <a:r>
              <a:rPr lang="en-US" sz="2400" b="1" dirty="0">
                <a:effectLst/>
                <a:ea typeface="SimSun" panose="02010600030101010101" pitchFamily="2" charset="-122"/>
              </a:rPr>
              <a:t>temperature of inner conductor will be reduced to a low temperature and further </a:t>
            </a:r>
            <a:r>
              <a:rPr lang="en-US" sz="2400" b="1" dirty="0">
                <a:solidFill>
                  <a:srgbClr val="FF0000"/>
                </a:solidFill>
                <a:effectLst/>
                <a:ea typeface="SimSun" panose="02010600030101010101" pitchFamily="2" charset="-122"/>
              </a:rPr>
              <a:t>reduce the dynamic loss</a:t>
            </a:r>
            <a:r>
              <a:rPr lang="en-US" sz="2400" b="1" dirty="0">
                <a:effectLst/>
                <a:ea typeface="SimSun" panose="02010600030101010101" pitchFamily="2" charset="-122"/>
              </a:rPr>
              <a:t>.  </a:t>
            </a:r>
            <a:endParaRPr lang="en-US" sz="2400" b="1" dirty="0" smtClean="0">
              <a:effectLst/>
              <a:ea typeface="SimSun" panose="02010600030101010101" pitchFamily="2" charset="-122"/>
            </a:endParaRPr>
          </a:p>
          <a:p>
            <a:pPr marL="800100" lvl="1" indent="-342900" algn="just">
              <a:buFont typeface="Arial" charset="0"/>
              <a:buChar char="•"/>
            </a:pPr>
            <a:r>
              <a:rPr lang="en-US" sz="2400" b="1" dirty="0" smtClean="0">
                <a:solidFill>
                  <a:schemeClr val="accent1"/>
                </a:solidFill>
                <a:effectLst/>
                <a:ea typeface="SimSun" panose="02010600030101010101" pitchFamily="2" charset="-122"/>
              </a:rPr>
              <a:t>However</a:t>
            </a:r>
            <a:r>
              <a:rPr lang="en-US" sz="2400" b="1" dirty="0">
                <a:solidFill>
                  <a:schemeClr val="accent1"/>
                </a:solidFill>
                <a:effectLst/>
                <a:ea typeface="SimSun" panose="02010600030101010101" pitchFamily="2" charset="-122"/>
              </a:rPr>
              <a:t>, this flat plate will </a:t>
            </a:r>
            <a:r>
              <a:rPr lang="en-US" sz="2400" b="1" dirty="0">
                <a:solidFill>
                  <a:srgbClr val="FF0000"/>
                </a:solidFill>
                <a:effectLst/>
                <a:ea typeface="SimSun" panose="02010600030101010101" pitchFamily="2" charset="-122"/>
              </a:rPr>
              <a:t>introduce</a:t>
            </a:r>
            <a:r>
              <a:rPr lang="en-US" sz="2400" b="1" dirty="0">
                <a:solidFill>
                  <a:schemeClr val="accent1"/>
                </a:solidFill>
                <a:effectLst/>
                <a:ea typeface="SimSun" panose="02010600030101010101" pitchFamily="2" charset="-122"/>
              </a:rPr>
              <a:t> some more dynamic loss itself. </a:t>
            </a:r>
          </a:p>
          <a:p>
            <a:pPr marL="342900" indent="-342900" algn="just">
              <a:buFont typeface="Arial" charset="0"/>
              <a:buChar char="•"/>
            </a:pPr>
            <a:r>
              <a:rPr lang="en-US" sz="2400" b="1" dirty="0">
                <a:effectLst/>
                <a:ea typeface="SimSun" panose="02010600030101010101" pitchFamily="2" charset="-122"/>
              </a:rPr>
              <a:t>Such feature is </a:t>
            </a:r>
            <a:r>
              <a:rPr lang="en-US" sz="2400" b="1" dirty="0">
                <a:solidFill>
                  <a:srgbClr val="FF0000"/>
                </a:solidFill>
                <a:effectLst/>
                <a:ea typeface="SimSun" panose="02010600030101010101" pitchFamily="2" charset="-122"/>
              </a:rPr>
              <a:t>not available on TEM couplers</a:t>
            </a:r>
            <a:r>
              <a:rPr lang="en-US" sz="2400" b="1" dirty="0">
                <a:effectLst/>
                <a:ea typeface="SimSun" panose="02010600030101010101" pitchFamily="2" charset="-122"/>
              </a:rPr>
              <a:t>, </a:t>
            </a:r>
            <a:r>
              <a:rPr lang="en-US" sz="2400" b="1" dirty="0" err="1">
                <a:effectLst/>
                <a:ea typeface="SimSun" panose="02010600030101010101" pitchFamily="2" charset="-122"/>
              </a:rPr>
              <a:t>i.e</a:t>
            </a:r>
            <a:r>
              <a:rPr lang="en-US" sz="2400" b="1" dirty="0">
                <a:effectLst/>
                <a:ea typeface="SimSun" panose="02010600030101010101" pitchFamily="2" charset="-122"/>
              </a:rPr>
              <a:t>, inserting a flat plate will destroy the TEM field pattern. </a:t>
            </a:r>
            <a:endParaRPr lang="en-US" sz="2400" b="1"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7444105" y="1021227"/>
            <a:ext cx="4747895" cy="1584023"/>
          </a:xfrm>
          <a:prstGeom prst="rect">
            <a:avLst/>
          </a:prstGeom>
          <a:noFill/>
          <a:ln>
            <a:noFill/>
          </a:ln>
        </p:spPr>
      </p:pic>
      <p:sp>
        <p:nvSpPr>
          <p:cNvPr id="3" name="Rectangle 2"/>
          <p:cNvSpPr/>
          <p:nvPr/>
        </p:nvSpPr>
        <p:spPr>
          <a:xfrm>
            <a:off x="11604231" y="2197100"/>
            <a:ext cx="587769" cy="408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2681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222250"/>
            <a:ext cx="10515600" cy="1325563"/>
          </a:xfrm>
        </p:spPr>
        <p:txBody>
          <a:bodyPr/>
          <a:lstStyle/>
          <a:p>
            <a:r>
              <a:rPr lang="en-US" b="1" dirty="0"/>
              <a:t>The cooling scheme and anchors</a:t>
            </a:r>
          </a:p>
        </p:txBody>
      </p:sp>
      <p:sp>
        <p:nvSpPr>
          <p:cNvPr id="3" name="Content Placeholder 2"/>
          <p:cNvSpPr>
            <a:spLocks noGrp="1"/>
          </p:cNvSpPr>
          <p:nvPr>
            <p:ph idx="1"/>
          </p:nvPr>
        </p:nvSpPr>
        <p:spPr>
          <a:xfrm>
            <a:off x="233288" y="718131"/>
            <a:ext cx="11587397" cy="4351338"/>
          </a:xfrm>
        </p:spPr>
        <p:txBody>
          <a:bodyPr/>
          <a:lstStyle/>
          <a:p>
            <a:r>
              <a:rPr lang="en-US" dirty="0"/>
              <a:t>The geometry setup for the thermal anchors and the materials setup. </a:t>
            </a:r>
          </a:p>
          <a:p>
            <a:pPr lvl="1" algn="just"/>
            <a:r>
              <a:rPr lang="en-US" dirty="0" smtClean="0"/>
              <a:t>Use the </a:t>
            </a:r>
            <a:r>
              <a:rPr lang="en-US" dirty="0" smtClean="0">
                <a:solidFill>
                  <a:srgbClr val="FF0000"/>
                </a:solidFill>
              </a:rPr>
              <a:t>same materials properties</a:t>
            </a:r>
            <a:r>
              <a:rPr lang="en-US" dirty="0" smtClean="0"/>
              <a:t>. </a:t>
            </a:r>
          </a:p>
          <a:p>
            <a:pPr lvl="2" algn="just"/>
            <a:r>
              <a:rPr lang="en-US" dirty="0" smtClean="0"/>
              <a:t>Stainless </a:t>
            </a:r>
            <a:r>
              <a:rPr lang="en-US" dirty="0"/>
              <a:t>steel with Cu plating. The plated thickness is 10um.  Windows are polycrystalline Sapphire, and the loss tangent is 10</a:t>
            </a:r>
            <a:r>
              <a:rPr lang="en-US" baseline="30000" dirty="0"/>
              <a:t>-4</a:t>
            </a:r>
            <a:r>
              <a:rPr lang="en-US" dirty="0"/>
              <a:t>.</a:t>
            </a:r>
          </a:p>
          <a:p>
            <a:pPr lvl="1" algn="just"/>
            <a:r>
              <a:rPr lang="en-US" dirty="0">
                <a:solidFill>
                  <a:srgbClr val="0070C0"/>
                </a:solidFill>
              </a:rPr>
              <a:t>The thermal anchors locations are the same as the </a:t>
            </a:r>
            <a:r>
              <a:rPr lang="en-US" dirty="0" err="1">
                <a:solidFill>
                  <a:srgbClr val="0070C0"/>
                </a:solidFill>
              </a:rPr>
              <a:t>cERL</a:t>
            </a:r>
            <a:r>
              <a:rPr lang="en-US" dirty="0">
                <a:solidFill>
                  <a:srgbClr val="0070C0"/>
                </a:solidFill>
              </a:rPr>
              <a:t>/Berlin Pro couplers. </a:t>
            </a:r>
          </a:p>
          <a:p>
            <a:pPr lvl="1" algn="just"/>
            <a:r>
              <a:rPr lang="en-US" dirty="0"/>
              <a:t> 2K+ 5K+70K and the bellow is can be added in the air side. (not see RF)</a:t>
            </a:r>
          </a:p>
          <a:p>
            <a:pPr lvl="1" algn="just"/>
            <a:r>
              <a:rPr lang="en-US" dirty="0">
                <a:solidFill>
                  <a:srgbClr val="0070C0"/>
                </a:solidFill>
              </a:rPr>
              <a:t>Materials properties are heritage from the TEM couplers. (TTF3, </a:t>
            </a:r>
            <a:r>
              <a:rPr lang="en-US" dirty="0" err="1">
                <a:solidFill>
                  <a:srgbClr val="0070C0"/>
                </a:solidFill>
              </a:rPr>
              <a:t>cERL</a:t>
            </a:r>
            <a:r>
              <a:rPr lang="en-US" dirty="0">
                <a:solidFill>
                  <a:srgbClr val="0070C0"/>
                </a:solidFill>
              </a:rPr>
              <a:t> coupler)</a:t>
            </a:r>
          </a:p>
          <a:p>
            <a:pPr lvl="1" algn="just"/>
            <a:r>
              <a:rPr lang="en-US" dirty="0"/>
              <a:t>The inner conductor is cooled by the window and the end plate.  </a:t>
            </a:r>
            <a:r>
              <a:rPr lang="en-US" dirty="0">
                <a:solidFill>
                  <a:srgbClr val="FF0000"/>
                </a:solidFill>
              </a:rPr>
              <a:t>Comparable static loss with TEM couplers. </a:t>
            </a:r>
            <a:r>
              <a:rPr lang="en-US" dirty="0"/>
              <a:t>No active water cooling is necessary.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899" y="4222638"/>
            <a:ext cx="5114760" cy="2485385"/>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3166320867"/>
              </p:ext>
            </p:extLst>
          </p:nvPr>
        </p:nvGraphicFramePr>
        <p:xfrm>
          <a:off x="5883434" y="4002290"/>
          <a:ext cx="6046861" cy="2926080"/>
        </p:xfrm>
        <a:graphic>
          <a:graphicData uri="http://schemas.openxmlformats.org/drawingml/2006/table">
            <a:tbl>
              <a:tblPr firstRow="1" firstCol="1" bandRow="1">
                <a:tableStyleId>{5C22544A-7EE6-4342-B048-85BDC9FD1C3A}</a:tableStyleId>
              </a:tblPr>
              <a:tblGrid>
                <a:gridCol w="2015189">
                  <a:extLst>
                    <a:ext uri="{9D8B030D-6E8A-4147-A177-3AD203B41FA5}">
                      <a16:colId xmlns="" xmlns:a16="http://schemas.microsoft.com/office/drawing/2014/main" val="20000"/>
                    </a:ext>
                  </a:extLst>
                </a:gridCol>
                <a:gridCol w="2015836">
                  <a:extLst>
                    <a:ext uri="{9D8B030D-6E8A-4147-A177-3AD203B41FA5}">
                      <a16:colId xmlns="" xmlns:a16="http://schemas.microsoft.com/office/drawing/2014/main" val="20001"/>
                    </a:ext>
                  </a:extLst>
                </a:gridCol>
                <a:gridCol w="2015836">
                  <a:extLst>
                    <a:ext uri="{9D8B030D-6E8A-4147-A177-3AD203B41FA5}">
                      <a16:colId xmlns="" xmlns:a16="http://schemas.microsoft.com/office/drawing/2014/main" val="20002"/>
                    </a:ext>
                  </a:extLst>
                </a:gridCol>
              </a:tblGrid>
              <a:tr h="463252">
                <a:tc>
                  <a:txBody>
                    <a:bodyPr/>
                    <a:lstStyle/>
                    <a:p>
                      <a:pPr marL="0" marR="0" algn="ctr">
                        <a:lnSpc>
                          <a:spcPct val="200000"/>
                        </a:lnSpc>
                        <a:spcBef>
                          <a:spcPts val="0"/>
                        </a:spcBef>
                        <a:spcAft>
                          <a:spcPts val="0"/>
                        </a:spcAft>
                      </a:pPr>
                      <a:r>
                        <a:rPr lang="en-US" sz="1600" dirty="0">
                          <a:effectLst/>
                        </a:rPr>
                        <a:t>Dynamic loss (W)</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effectLst/>
                        </a:rPr>
                        <a:t>TEM</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rPr>
                        <a:t>TE11</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463252">
                <a:tc>
                  <a:txBody>
                    <a:bodyPr/>
                    <a:lstStyle/>
                    <a:p>
                      <a:pPr marL="0" marR="0" algn="ctr">
                        <a:lnSpc>
                          <a:spcPct val="200000"/>
                        </a:lnSpc>
                        <a:spcBef>
                          <a:spcPts val="0"/>
                        </a:spcBef>
                        <a:spcAft>
                          <a:spcPts val="0"/>
                        </a:spcAft>
                      </a:pPr>
                      <a:r>
                        <a:rPr lang="en-US" sz="1600" dirty="0">
                          <a:effectLst/>
                        </a:rPr>
                        <a:t>2K</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0.1022</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0.0715</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63252">
                <a:tc>
                  <a:txBody>
                    <a:bodyPr/>
                    <a:lstStyle/>
                    <a:p>
                      <a:pPr marL="0" marR="0" algn="ctr">
                        <a:lnSpc>
                          <a:spcPct val="200000"/>
                        </a:lnSpc>
                        <a:spcBef>
                          <a:spcPts val="0"/>
                        </a:spcBef>
                        <a:spcAft>
                          <a:spcPts val="0"/>
                        </a:spcAft>
                      </a:pPr>
                      <a:r>
                        <a:rPr lang="en-US" sz="1600" dirty="0">
                          <a:effectLst/>
                        </a:rPr>
                        <a:t>5K</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0.7451</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1.0438</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63252">
                <a:tc>
                  <a:txBody>
                    <a:bodyPr/>
                    <a:lstStyle/>
                    <a:p>
                      <a:pPr marL="0" marR="0" algn="ctr">
                        <a:lnSpc>
                          <a:spcPct val="200000"/>
                        </a:lnSpc>
                        <a:spcBef>
                          <a:spcPts val="0"/>
                        </a:spcBef>
                        <a:spcAft>
                          <a:spcPts val="0"/>
                        </a:spcAft>
                      </a:pPr>
                      <a:r>
                        <a:rPr lang="en-US" sz="1600">
                          <a:effectLst/>
                        </a:rPr>
                        <a:t>70K</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4.4455</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4.9163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63252">
                <a:tc>
                  <a:txBody>
                    <a:bodyPr/>
                    <a:lstStyle/>
                    <a:p>
                      <a:pPr marL="0" marR="0" algn="ctr">
                        <a:lnSpc>
                          <a:spcPct val="200000"/>
                        </a:lnSpc>
                        <a:spcBef>
                          <a:spcPts val="0"/>
                        </a:spcBef>
                        <a:spcAft>
                          <a:spcPts val="0"/>
                        </a:spcAft>
                      </a:pPr>
                      <a:r>
                        <a:rPr lang="en-US" sz="1600">
                          <a:effectLst/>
                        </a:rPr>
                        <a:t>300K</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-13.1693</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effectLst/>
                        </a:rPr>
                        <a:t>-6.0317</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463252">
                <a:tc>
                  <a:txBody>
                    <a:bodyPr/>
                    <a:lstStyle/>
                    <a:p>
                      <a:pPr marL="0" marR="0" algn="ctr">
                        <a:lnSpc>
                          <a:spcPct val="200000"/>
                        </a:lnSpc>
                        <a:spcBef>
                          <a:spcPts val="0"/>
                        </a:spcBef>
                        <a:spcAft>
                          <a:spcPts val="0"/>
                        </a:spcAft>
                      </a:pPr>
                      <a:r>
                        <a:rPr lang="en-US" sz="1600" dirty="0">
                          <a:effectLst/>
                        </a:rPr>
                        <a:t>Water Cooling</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solidFill>
                            <a:srgbClr val="FF0000"/>
                          </a:solidFill>
                          <a:effectLst/>
                        </a:rPr>
                        <a:t>7.8764</a:t>
                      </a:r>
                      <a:endParaRPr lang="en-US" sz="16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b="1" dirty="0">
                          <a:solidFill>
                            <a:srgbClr val="FF0000"/>
                          </a:solidFill>
                          <a:effectLst/>
                        </a:rPr>
                        <a:t>N/A</a:t>
                      </a:r>
                      <a:endParaRPr lang="en-US" sz="1600" b="1"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903050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18"/>
            <a:ext cx="11992131" cy="1325563"/>
          </a:xfrm>
        </p:spPr>
        <p:txBody>
          <a:bodyPr/>
          <a:lstStyle/>
          <a:p>
            <a:r>
              <a:rPr lang="en-US" b="1" dirty="0"/>
              <a:t>Dynamic loss Comparison of TEM and TE11 couplers</a:t>
            </a:r>
          </a:p>
        </p:txBody>
      </p:sp>
      <p:sp>
        <p:nvSpPr>
          <p:cNvPr id="3" name="Content Placeholder 2"/>
          <p:cNvSpPr>
            <a:spLocks noGrp="1"/>
          </p:cNvSpPr>
          <p:nvPr>
            <p:ph idx="1"/>
          </p:nvPr>
        </p:nvSpPr>
        <p:spPr>
          <a:xfrm>
            <a:off x="838199" y="1454046"/>
            <a:ext cx="10824713" cy="5261547"/>
          </a:xfrm>
        </p:spPr>
        <p:txBody>
          <a:bodyPr>
            <a:normAutofit fontScale="92500" lnSpcReduction="20000"/>
          </a:bodyPr>
          <a:lstStyle/>
          <a:p>
            <a:pPr algn="just"/>
            <a:r>
              <a:rPr lang="en-US" sz="2400" dirty="0"/>
              <a:t>When two couplers deliver 200kW travelling wave, the dynamic loss on the inner conductor are 335.04W and 93.59W and the outer conductor are 162.62W and 346.9W, while the RF window volume loss are 2.49W and 2.07W for TEM and TE11 modes respectively when the whole couplers are at room temperature. </a:t>
            </a:r>
          </a:p>
          <a:p>
            <a:pPr algn="just"/>
            <a:endParaRPr lang="en-US" sz="2400" dirty="0"/>
          </a:p>
          <a:p>
            <a:pPr algn="just"/>
            <a:r>
              <a:rPr lang="en-US" sz="2400" dirty="0">
                <a:solidFill>
                  <a:schemeClr val="accent1"/>
                </a:solidFill>
              </a:rPr>
              <a:t>RRR helps reduce the outer conductor loss, </a:t>
            </a:r>
          </a:p>
          <a:p>
            <a:pPr marL="0" indent="0" algn="just">
              <a:buNone/>
            </a:pPr>
            <a:r>
              <a:rPr lang="en-US" sz="2400" dirty="0">
                <a:solidFill>
                  <a:schemeClr val="accent1"/>
                </a:solidFill>
              </a:rPr>
              <a:t>since the outer conductor is well cooled. </a:t>
            </a:r>
          </a:p>
          <a:p>
            <a:pPr marL="0" indent="0" algn="just">
              <a:buNone/>
            </a:pPr>
            <a:r>
              <a:rPr lang="en-US" sz="2400" dirty="0">
                <a:solidFill>
                  <a:schemeClr val="accent1"/>
                </a:solidFill>
              </a:rPr>
              <a:t>The total loss will be much smaller and no</a:t>
            </a:r>
          </a:p>
          <a:p>
            <a:pPr marL="0" indent="0" algn="just">
              <a:buNone/>
            </a:pPr>
            <a:r>
              <a:rPr lang="en-US" sz="2400" dirty="0">
                <a:solidFill>
                  <a:schemeClr val="accent1"/>
                </a:solidFill>
              </a:rPr>
              <a:t>Active water cooling. </a:t>
            </a:r>
            <a:endParaRPr lang="en-US" sz="2400" dirty="0"/>
          </a:p>
          <a:p>
            <a:pPr algn="just"/>
            <a:endParaRPr lang="en-US" sz="2400" dirty="0"/>
          </a:p>
          <a:p>
            <a:pPr algn="just"/>
            <a:r>
              <a:rPr lang="en-US" sz="2400" dirty="0"/>
              <a:t>Black body </a:t>
            </a:r>
            <a:r>
              <a:rPr lang="en-US" sz="2400" dirty="0" err="1"/>
              <a:t>radiation:</a:t>
            </a:r>
            <a:r>
              <a:rPr lang="en-US" sz="2400" i="1" dirty="0" err="1"/>
              <a:t>Q</a:t>
            </a:r>
            <a:r>
              <a:rPr lang="en-US" sz="2400" i="1" dirty="0"/>
              <a:t> = </a:t>
            </a:r>
            <a:r>
              <a:rPr lang="en-US" sz="2400" i="1" dirty="0" err="1"/>
              <a:t>εσA</a:t>
            </a:r>
            <a:r>
              <a:rPr lang="en-US" sz="2400" i="1" dirty="0"/>
              <a:t>(T</a:t>
            </a:r>
            <a:r>
              <a:rPr lang="en-US" sz="2400" i="1" baseline="30000" dirty="0"/>
              <a:t>4</a:t>
            </a:r>
            <a:r>
              <a:rPr lang="en-US" sz="2400" i="1" dirty="0"/>
              <a:t> -T</a:t>
            </a:r>
            <a:r>
              <a:rPr lang="en-US" sz="2400" i="1" baseline="-25000" dirty="0"/>
              <a:t>0</a:t>
            </a:r>
            <a:r>
              <a:rPr lang="en-US" sz="2400" i="1" baseline="30000" dirty="0"/>
              <a:t>4</a:t>
            </a:r>
            <a:r>
              <a:rPr lang="en-US" sz="2400" i="1" dirty="0"/>
              <a:t> )</a:t>
            </a:r>
            <a:r>
              <a:rPr lang="en-US" sz="2400" dirty="0"/>
              <a:t> </a:t>
            </a:r>
          </a:p>
          <a:p>
            <a:pPr lvl="1" algn="just"/>
            <a:r>
              <a:rPr lang="en-US" sz="2000" dirty="0"/>
              <a:t>where </a:t>
            </a:r>
            <a:r>
              <a:rPr lang="en-US" sz="2000" dirty="0" err="1"/>
              <a:t>ε</a:t>
            </a:r>
            <a:r>
              <a:rPr lang="en-US" sz="2000" dirty="0"/>
              <a:t> is the emissivity (1×10</a:t>
            </a:r>
            <a:r>
              <a:rPr lang="en-US" sz="2000" baseline="30000" dirty="0"/>
              <a:t>-2</a:t>
            </a:r>
            <a:r>
              <a:rPr lang="en-US" sz="2000" dirty="0"/>
              <a:t>), and </a:t>
            </a:r>
            <a:r>
              <a:rPr lang="en-US" sz="2000" dirty="0" err="1"/>
              <a:t>σ</a:t>
            </a:r>
            <a:r>
              <a:rPr lang="en-US" sz="2000" dirty="0"/>
              <a:t> is Stefan–Boltzmann constant (5.670367×10</a:t>
            </a:r>
            <a:r>
              <a:rPr lang="en-US" sz="2000" baseline="30000" dirty="0"/>
              <a:t>−8</a:t>
            </a:r>
            <a:r>
              <a:rPr lang="en-US" sz="2000" dirty="0"/>
              <a:t> W/m2/K4) and A is the surface area (0.025m</a:t>
            </a:r>
            <a:r>
              <a:rPr lang="en-US" sz="2000" baseline="30000" dirty="0"/>
              <a:t>2</a:t>
            </a:r>
            <a:r>
              <a:rPr lang="en-US" sz="2000" dirty="0"/>
              <a:t>), and T and T0 are the tip and environment temperatures</a:t>
            </a:r>
            <a:r>
              <a:rPr lang="en-US" sz="1500" dirty="0"/>
              <a:t>. </a:t>
            </a:r>
          </a:p>
          <a:p>
            <a:pPr lvl="1" algn="just"/>
            <a:r>
              <a:rPr lang="en-US" sz="2000" dirty="0"/>
              <a:t>Now we estimate the black body radiation for this TE11 couplers. To transmitted 115kW and 200kW RF power, the tip temperatures reduced to 337K and 421K.  Therefore, the max emitted power increased to 0.41W and 1.01W respectively.</a:t>
            </a:r>
          </a:p>
          <a:p>
            <a:pPr algn="just"/>
            <a:r>
              <a:rPr lang="en-US" sz="2400" dirty="0">
                <a:solidFill>
                  <a:schemeClr val="accent1"/>
                </a:solidFill>
              </a:rPr>
              <a:t>The total RF loss on TE11 couplers is around &gt;40% of the TEM couplers. </a:t>
            </a:r>
          </a:p>
          <a:p>
            <a:pPr algn="just"/>
            <a:endParaRPr lang="en-US" sz="2400" dirty="0"/>
          </a:p>
          <a:p>
            <a:pPr algn="just"/>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24994" y="1128422"/>
            <a:ext cx="4361362" cy="261738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02632" y="3745807"/>
            <a:ext cx="4464879" cy="2785385"/>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3129531526"/>
              </p:ext>
            </p:extLst>
          </p:nvPr>
        </p:nvGraphicFramePr>
        <p:xfrm>
          <a:off x="6143625" y="2437114"/>
          <a:ext cx="5724525" cy="2430743"/>
        </p:xfrm>
        <a:graphic>
          <a:graphicData uri="http://schemas.openxmlformats.org/drawingml/2006/table">
            <a:tbl>
              <a:tblPr firstRow="1" firstCol="1" bandRow="1">
                <a:tableStyleId>{5C22544A-7EE6-4342-B048-85BDC9FD1C3A}</a:tableStyleId>
              </a:tblPr>
              <a:tblGrid>
                <a:gridCol w="1657350">
                  <a:extLst>
                    <a:ext uri="{9D8B030D-6E8A-4147-A177-3AD203B41FA5}">
                      <a16:colId xmlns="" xmlns:a16="http://schemas.microsoft.com/office/drawing/2014/main" val="20000"/>
                    </a:ext>
                  </a:extLst>
                </a:gridCol>
                <a:gridCol w="962025">
                  <a:extLst>
                    <a:ext uri="{9D8B030D-6E8A-4147-A177-3AD203B41FA5}">
                      <a16:colId xmlns="" xmlns:a16="http://schemas.microsoft.com/office/drawing/2014/main" val="20001"/>
                    </a:ext>
                  </a:extLst>
                </a:gridCol>
                <a:gridCol w="933450">
                  <a:extLst>
                    <a:ext uri="{9D8B030D-6E8A-4147-A177-3AD203B41FA5}">
                      <a16:colId xmlns="" xmlns:a16="http://schemas.microsoft.com/office/drawing/2014/main" val="20002"/>
                    </a:ext>
                  </a:extLst>
                </a:gridCol>
                <a:gridCol w="1152525">
                  <a:extLst>
                    <a:ext uri="{9D8B030D-6E8A-4147-A177-3AD203B41FA5}">
                      <a16:colId xmlns="" xmlns:a16="http://schemas.microsoft.com/office/drawing/2014/main" val="20003"/>
                    </a:ext>
                  </a:extLst>
                </a:gridCol>
                <a:gridCol w="1019175">
                  <a:extLst>
                    <a:ext uri="{9D8B030D-6E8A-4147-A177-3AD203B41FA5}">
                      <a16:colId xmlns="" xmlns:a16="http://schemas.microsoft.com/office/drawing/2014/main" val="20004"/>
                    </a:ext>
                  </a:extLst>
                </a:gridCol>
              </a:tblGrid>
              <a:tr h="531634">
                <a:tc>
                  <a:txBody>
                    <a:bodyPr/>
                    <a:lstStyle/>
                    <a:p>
                      <a:pPr marL="0" marR="0" algn="ctr">
                        <a:lnSpc>
                          <a:spcPct val="115000"/>
                        </a:lnSpc>
                        <a:spcBef>
                          <a:spcPts val="0"/>
                        </a:spcBef>
                        <a:spcAft>
                          <a:spcPts val="0"/>
                        </a:spcAft>
                        <a:tabLst>
                          <a:tab pos="457200" algn="l"/>
                        </a:tabLst>
                      </a:pPr>
                      <a:r>
                        <a:rPr lang="en-US" sz="1600" dirty="0">
                          <a:effectLst/>
                        </a:rPr>
                        <a:t>Dynamic loss (W)</a:t>
                      </a:r>
                      <a:endParaRPr lang="en-US" sz="1600"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457200" algn="l"/>
                        </a:tabLst>
                      </a:pPr>
                      <a:r>
                        <a:rPr lang="en-US" sz="1600" dirty="0">
                          <a:effectLst/>
                        </a:rPr>
                        <a:t>TEM</a:t>
                      </a:r>
                    </a:p>
                    <a:p>
                      <a:pPr marL="0" marR="0" algn="ctr">
                        <a:lnSpc>
                          <a:spcPct val="115000"/>
                        </a:lnSpc>
                        <a:spcBef>
                          <a:spcPts val="0"/>
                        </a:spcBef>
                        <a:spcAft>
                          <a:spcPts val="0"/>
                        </a:spcAft>
                        <a:tabLst>
                          <a:tab pos="457200" algn="l"/>
                        </a:tabLst>
                      </a:pPr>
                      <a:r>
                        <a:rPr lang="en-US" sz="1600" dirty="0">
                          <a:effectLst/>
                        </a:rPr>
                        <a:t>(115kW)</a:t>
                      </a:r>
                      <a:endParaRPr lang="en-US" sz="1600"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457200" algn="l"/>
                        </a:tabLst>
                      </a:pPr>
                      <a:r>
                        <a:rPr lang="en-US" sz="1600" dirty="0">
                          <a:effectLst/>
                        </a:rPr>
                        <a:t>TEM (200kW)</a:t>
                      </a:r>
                      <a:endParaRPr lang="en-US" sz="1600"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457200" algn="l"/>
                        </a:tabLst>
                      </a:pPr>
                      <a:r>
                        <a:rPr lang="en-US" sz="1600">
                          <a:effectLst/>
                        </a:rPr>
                        <a:t>TE11 (115kW)</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457200" algn="l"/>
                        </a:tabLst>
                      </a:pPr>
                      <a:r>
                        <a:rPr lang="en-US" sz="1600" dirty="0">
                          <a:effectLst/>
                        </a:rPr>
                        <a:t>TE11 (200kW)</a:t>
                      </a:r>
                      <a:endParaRPr lang="en-US" sz="1600" dirty="0">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265817">
                <a:tc>
                  <a:txBody>
                    <a:bodyPr/>
                    <a:lstStyle/>
                    <a:p>
                      <a:pPr marL="0" marR="0" algn="just">
                        <a:lnSpc>
                          <a:spcPct val="115000"/>
                        </a:lnSpc>
                        <a:spcBef>
                          <a:spcPts val="0"/>
                        </a:spcBef>
                        <a:spcAft>
                          <a:spcPts val="0"/>
                        </a:spcAft>
                        <a:tabLst>
                          <a:tab pos="457200" algn="l"/>
                        </a:tabLst>
                      </a:pPr>
                      <a:r>
                        <a:rPr lang="en-US" sz="1600">
                          <a:effectLst/>
                        </a:rPr>
                        <a:t>2K</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0.656</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0.871</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0.772</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1.024</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265817">
                <a:tc>
                  <a:txBody>
                    <a:bodyPr/>
                    <a:lstStyle/>
                    <a:p>
                      <a:pPr marL="0" marR="0" algn="just">
                        <a:lnSpc>
                          <a:spcPct val="115000"/>
                        </a:lnSpc>
                        <a:spcBef>
                          <a:spcPts val="0"/>
                        </a:spcBef>
                        <a:spcAft>
                          <a:spcPts val="0"/>
                        </a:spcAft>
                        <a:tabLst>
                          <a:tab pos="457200" algn="l"/>
                        </a:tabLst>
                      </a:pPr>
                      <a:r>
                        <a:rPr lang="en-US" sz="1600">
                          <a:effectLst/>
                        </a:rPr>
                        <a:t>5K</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3.025</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3.943</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5.877</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8.338</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265817">
                <a:tc>
                  <a:txBody>
                    <a:bodyPr/>
                    <a:lstStyle/>
                    <a:p>
                      <a:pPr marL="0" marR="0" algn="just">
                        <a:lnSpc>
                          <a:spcPct val="115000"/>
                        </a:lnSpc>
                        <a:spcBef>
                          <a:spcPts val="0"/>
                        </a:spcBef>
                        <a:spcAft>
                          <a:spcPts val="0"/>
                        </a:spcAft>
                        <a:tabLst>
                          <a:tab pos="457200" algn="l"/>
                        </a:tabLst>
                      </a:pPr>
                      <a:r>
                        <a:rPr lang="en-US" sz="1600">
                          <a:effectLst/>
                        </a:rPr>
                        <a:t>80K</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15.994</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22.376</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111.932</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166.615</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265817">
                <a:tc>
                  <a:txBody>
                    <a:bodyPr/>
                    <a:lstStyle/>
                    <a:p>
                      <a:pPr marL="0" marR="0" algn="just">
                        <a:lnSpc>
                          <a:spcPct val="115000"/>
                        </a:lnSpc>
                        <a:spcBef>
                          <a:spcPts val="0"/>
                        </a:spcBef>
                        <a:spcAft>
                          <a:spcPts val="0"/>
                        </a:spcAft>
                        <a:tabLst>
                          <a:tab pos="457200" algn="l"/>
                        </a:tabLst>
                      </a:pPr>
                      <a:r>
                        <a:rPr lang="en-US" sz="1600">
                          <a:effectLst/>
                        </a:rPr>
                        <a:t>300K</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165.685</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314.692</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116.484</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228.806</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10239">
                <a:tc>
                  <a:txBody>
                    <a:bodyPr/>
                    <a:lstStyle/>
                    <a:p>
                      <a:pPr marL="0" marR="0" algn="just">
                        <a:lnSpc>
                          <a:spcPct val="115000"/>
                        </a:lnSpc>
                        <a:spcBef>
                          <a:spcPts val="0"/>
                        </a:spcBef>
                        <a:spcAft>
                          <a:spcPts val="0"/>
                        </a:spcAft>
                        <a:tabLst>
                          <a:tab pos="457200" algn="l"/>
                        </a:tabLst>
                      </a:pPr>
                      <a:r>
                        <a:rPr lang="en-US" sz="1600">
                          <a:effectLst/>
                        </a:rPr>
                        <a:t>Water Cooling</a:t>
                      </a:r>
                      <a:endParaRPr lang="en-US" sz="160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293.496</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488.436</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effectLst/>
                        </a:rPr>
                        <a:t>N/A</a:t>
                      </a:r>
                      <a:endParaRPr lang="en-US" sz="1600" b="1"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a:effectLst/>
                        </a:rPr>
                        <a:t>N/A</a:t>
                      </a:r>
                      <a:endParaRPr lang="en-US" sz="1600" b="1">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438008">
                <a:tc>
                  <a:txBody>
                    <a:bodyPr/>
                    <a:lstStyle/>
                    <a:p>
                      <a:pPr marL="0" marR="0" algn="just">
                        <a:lnSpc>
                          <a:spcPct val="115000"/>
                        </a:lnSpc>
                        <a:spcBef>
                          <a:spcPts val="0"/>
                        </a:spcBef>
                        <a:spcAft>
                          <a:spcPts val="0"/>
                        </a:spcAft>
                        <a:tabLst>
                          <a:tab pos="457200" algn="l"/>
                        </a:tabLst>
                      </a:pPr>
                      <a:r>
                        <a:rPr lang="en-US" sz="1600" dirty="0">
                          <a:effectLst/>
                        </a:rPr>
                        <a:t>Total Loss</a:t>
                      </a:r>
                      <a:endParaRPr lang="en-US" sz="1600" dirty="0">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solidFill>
                            <a:srgbClr val="FF0000"/>
                          </a:solidFill>
                          <a:effectLst/>
                        </a:rPr>
                        <a:t>478.856</a:t>
                      </a:r>
                      <a:endParaRPr lang="en-US" sz="1600" b="1" dirty="0">
                        <a:solidFill>
                          <a:srgbClr val="FF0000"/>
                        </a:solidFill>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solidFill>
                            <a:srgbClr val="FF0000"/>
                          </a:solidFill>
                          <a:effectLst/>
                        </a:rPr>
                        <a:t>830.317</a:t>
                      </a:r>
                      <a:endParaRPr lang="en-US" sz="1600" b="1" dirty="0">
                        <a:solidFill>
                          <a:srgbClr val="FF0000"/>
                        </a:solidFill>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solidFill>
                            <a:srgbClr val="FF0000"/>
                          </a:solidFill>
                          <a:effectLst/>
                        </a:rPr>
                        <a:t>235.064</a:t>
                      </a:r>
                      <a:endParaRPr lang="en-US" sz="1600" b="1" dirty="0">
                        <a:solidFill>
                          <a:srgbClr val="FF0000"/>
                        </a:solidFill>
                        <a:effectLst/>
                        <a:latin typeface="Calibri" panose="020F0502020204030204" pitchFamily="34" charset="0"/>
                        <a:ea typeface="MS Mincho"/>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b="1" dirty="0">
                          <a:solidFill>
                            <a:srgbClr val="FF0000"/>
                          </a:solidFill>
                          <a:effectLst/>
                        </a:rPr>
                        <a:t>404.783</a:t>
                      </a:r>
                      <a:endParaRPr lang="en-US" sz="1600" b="1" dirty="0">
                        <a:solidFill>
                          <a:srgbClr val="FF0000"/>
                        </a:solidFill>
                        <a:effectLst/>
                        <a:latin typeface="Calibri" panose="020F0502020204030204" pitchFamily="34" charset="0"/>
                        <a:ea typeface="MS Mincho"/>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04403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Outline</a:t>
            </a:r>
          </a:p>
        </p:txBody>
      </p:sp>
      <p:sp>
        <p:nvSpPr>
          <p:cNvPr id="3" name="Content Placeholder 2"/>
          <p:cNvSpPr>
            <a:spLocks noGrp="1"/>
          </p:cNvSpPr>
          <p:nvPr>
            <p:ph idx="1"/>
          </p:nvPr>
        </p:nvSpPr>
        <p:spPr/>
        <p:txBody>
          <a:bodyPr>
            <a:normAutofit lnSpcReduction="10000"/>
          </a:bodyPr>
          <a:lstStyle/>
          <a:p>
            <a:r>
              <a:rPr lang="en-US" sz="4800" dirty="0" smtClean="0">
                <a:solidFill>
                  <a:schemeClr val="accent3"/>
                </a:solidFill>
              </a:rPr>
              <a:t>1. The TEM coupler  and its limitation.</a:t>
            </a:r>
          </a:p>
          <a:p>
            <a:r>
              <a:rPr lang="en-US" sz="4800" dirty="0">
                <a:solidFill>
                  <a:schemeClr val="accent3"/>
                </a:solidFill>
              </a:rPr>
              <a:t>2. The TE11 mode coupler</a:t>
            </a:r>
          </a:p>
          <a:p>
            <a:pPr lvl="1"/>
            <a:r>
              <a:rPr lang="en-US" sz="4800" dirty="0">
                <a:solidFill>
                  <a:schemeClr val="accent3"/>
                </a:solidFill>
              </a:rPr>
              <a:t>RF design</a:t>
            </a:r>
          </a:p>
          <a:p>
            <a:pPr lvl="1"/>
            <a:r>
              <a:rPr lang="en-US" sz="4800" dirty="0">
                <a:solidFill>
                  <a:schemeClr val="accent3"/>
                </a:solidFill>
              </a:rPr>
              <a:t>Thermal </a:t>
            </a:r>
            <a:r>
              <a:rPr lang="en-US" sz="4800" dirty="0">
                <a:solidFill>
                  <a:schemeClr val="accent3"/>
                </a:solidFill>
              </a:rPr>
              <a:t>design </a:t>
            </a:r>
          </a:p>
          <a:p>
            <a:r>
              <a:rPr lang="en-US" sz="4800" dirty="0" smtClean="0"/>
              <a:t>3. The practical concerns</a:t>
            </a:r>
          </a:p>
          <a:p>
            <a:r>
              <a:rPr lang="en-US" sz="4800" dirty="0" smtClean="0">
                <a:solidFill>
                  <a:schemeClr val="accent3"/>
                </a:solidFill>
              </a:rPr>
              <a:t>4. Summary</a:t>
            </a:r>
          </a:p>
        </p:txBody>
      </p:sp>
    </p:spTree>
    <p:extLst>
      <p:ext uri="{BB962C8B-B14F-4D97-AF65-F5344CB8AC3E}">
        <p14:creationId xmlns:p14="http://schemas.microsoft.com/office/powerpoint/2010/main" val="26224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86" y="48419"/>
            <a:ext cx="10515600" cy="1325563"/>
          </a:xfrm>
        </p:spPr>
        <p:txBody>
          <a:bodyPr/>
          <a:lstStyle/>
          <a:p>
            <a:r>
              <a:rPr lang="en-US" b="1" dirty="0"/>
              <a:t>Coupling to a Cavity</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181475" y="2800350"/>
            <a:ext cx="7901636" cy="4057650"/>
          </a:xfrm>
          <a:prstGeom prst="rect">
            <a:avLst/>
          </a:prstGeom>
          <a:noFill/>
          <a:ln>
            <a:noFill/>
          </a:ln>
        </p:spPr>
      </p:pic>
      <p:sp>
        <p:nvSpPr>
          <p:cNvPr id="5" name="Rectangle 4"/>
          <p:cNvSpPr/>
          <p:nvPr/>
        </p:nvSpPr>
        <p:spPr>
          <a:xfrm>
            <a:off x="5710886" y="565150"/>
            <a:ext cx="6096000" cy="2862322"/>
          </a:xfrm>
          <a:prstGeom prst="rect">
            <a:avLst/>
          </a:prstGeom>
        </p:spPr>
        <p:txBody>
          <a:bodyPr>
            <a:spAutoFit/>
          </a:bodyPr>
          <a:lstStyle/>
          <a:p>
            <a:pPr marL="285750" indent="-285750" algn="just">
              <a:buFont typeface="Arial" charset="0"/>
              <a:buChar char="•"/>
            </a:pPr>
            <a:r>
              <a:rPr lang="en-US" dirty="0">
                <a:effectLst/>
                <a:ea typeface="SimSun" panose="02010600030101010101" pitchFamily="2" charset="-122"/>
              </a:rPr>
              <a:t>When the beam loading is high, the external Q of couplers are usually small to match the loaded Q of the cavity. Typically, </a:t>
            </a:r>
            <a:r>
              <a:rPr lang="en-US" dirty="0">
                <a:solidFill>
                  <a:srgbClr val="FF0000"/>
                </a:solidFill>
                <a:effectLst/>
                <a:ea typeface="SimSun" panose="02010600030101010101" pitchFamily="2" charset="-122"/>
              </a:rPr>
              <a:t>external Q is around 10</a:t>
            </a:r>
            <a:r>
              <a:rPr lang="en-US" baseline="30000" dirty="0">
                <a:solidFill>
                  <a:srgbClr val="FF0000"/>
                </a:solidFill>
                <a:effectLst/>
                <a:ea typeface="SimSun" panose="02010600030101010101" pitchFamily="2" charset="-122"/>
              </a:rPr>
              <a:t>4</a:t>
            </a:r>
            <a:r>
              <a:rPr lang="en-US" dirty="0">
                <a:solidFill>
                  <a:srgbClr val="FF0000"/>
                </a:solidFill>
                <a:effectLst/>
                <a:ea typeface="SimSun" panose="02010600030101010101" pitchFamily="2" charset="-122"/>
              </a:rPr>
              <a:t>~10</a:t>
            </a:r>
            <a:r>
              <a:rPr lang="en-US" baseline="30000" dirty="0">
                <a:solidFill>
                  <a:srgbClr val="FF0000"/>
                </a:solidFill>
                <a:effectLst/>
                <a:ea typeface="SimSun" panose="02010600030101010101" pitchFamily="2" charset="-122"/>
              </a:rPr>
              <a:t>5</a:t>
            </a:r>
            <a:r>
              <a:rPr lang="en-US" dirty="0">
                <a:effectLst/>
                <a:ea typeface="SimSun" panose="02010600030101010101" pitchFamily="2" charset="-122"/>
              </a:rPr>
              <a:t>. </a:t>
            </a:r>
          </a:p>
          <a:p>
            <a:pPr marL="285750" indent="-285750" algn="just">
              <a:buFont typeface="Arial" charset="0"/>
              <a:buChar char="•"/>
            </a:pPr>
            <a:r>
              <a:rPr lang="en-US" dirty="0">
                <a:solidFill>
                  <a:srgbClr val="0070C0"/>
                </a:solidFill>
                <a:effectLst/>
                <a:ea typeface="SimSun" panose="02010600030101010101" pitchFamily="2" charset="-122"/>
              </a:rPr>
              <a:t>Moreover, the couplers should have </a:t>
            </a:r>
            <a:r>
              <a:rPr lang="en-US" dirty="0">
                <a:solidFill>
                  <a:srgbClr val="FF0000"/>
                </a:solidFill>
                <a:effectLst/>
                <a:ea typeface="SimSun" panose="02010600030101010101" pitchFamily="2" charset="-122"/>
              </a:rPr>
              <a:t>limited beam kick </a:t>
            </a:r>
            <a:r>
              <a:rPr lang="en-US" dirty="0">
                <a:solidFill>
                  <a:srgbClr val="0070C0"/>
                </a:solidFill>
                <a:effectLst/>
                <a:ea typeface="SimSun" panose="02010600030101010101" pitchFamily="2" charset="-122"/>
              </a:rPr>
              <a:t>by reducing the coupler insertion length. </a:t>
            </a:r>
          </a:p>
          <a:p>
            <a:pPr marL="285750" indent="-285750" algn="just">
              <a:buFont typeface="Arial" charset="0"/>
              <a:buChar char="•"/>
            </a:pPr>
            <a:r>
              <a:rPr lang="en-US" dirty="0">
                <a:ea typeface="SimSun" panose="02010600030101010101" pitchFamily="2" charset="-122"/>
              </a:rPr>
              <a:t>The TE11 couplers have at least </a:t>
            </a:r>
            <a:r>
              <a:rPr lang="en-US" dirty="0">
                <a:solidFill>
                  <a:srgbClr val="FF0000"/>
                </a:solidFill>
                <a:ea typeface="SimSun" panose="02010600030101010101" pitchFamily="2" charset="-122"/>
              </a:rPr>
              <a:t>10 times higher coupling capability</a:t>
            </a:r>
            <a:r>
              <a:rPr lang="en-US" dirty="0">
                <a:ea typeface="SimSun" panose="02010600030101010101" pitchFamily="2" charset="-122"/>
              </a:rPr>
              <a:t> than TEM couplers at the same invasive length. </a:t>
            </a:r>
          </a:p>
          <a:p>
            <a:pPr marL="285750" indent="-285750" algn="just">
              <a:buFont typeface="Arial" charset="0"/>
              <a:buChar char="•"/>
            </a:pPr>
            <a:r>
              <a:rPr lang="en-US" dirty="0">
                <a:solidFill>
                  <a:srgbClr val="0070C0"/>
                </a:solidFill>
                <a:ea typeface="SimSun" panose="02010600030101010101" pitchFamily="2" charset="-122"/>
              </a:rPr>
              <a:t>Compared with waveguide, the TE11 coupler can be a </a:t>
            </a:r>
            <a:r>
              <a:rPr lang="en-US" dirty="0">
                <a:solidFill>
                  <a:srgbClr val="FF0000"/>
                </a:solidFill>
                <a:ea typeface="SimSun" panose="02010600030101010101" pitchFamily="2" charset="-122"/>
              </a:rPr>
              <a:t>variable couplers</a:t>
            </a:r>
            <a:r>
              <a:rPr lang="en-US" dirty="0">
                <a:solidFill>
                  <a:schemeClr val="accent1"/>
                </a:solidFill>
                <a:ea typeface="SimSun" panose="02010600030101010101" pitchFamily="2" charset="-122"/>
              </a:rPr>
              <a:t>. </a:t>
            </a:r>
          </a:p>
          <a:p>
            <a:pPr marL="285750" indent="-285750">
              <a:buFont typeface="Arial" charset="0"/>
              <a:buChar char="•"/>
            </a:pPr>
            <a:endParaRPr lang="en-US" dirty="0"/>
          </a:p>
        </p:txBody>
      </p:sp>
      <p:sp>
        <p:nvSpPr>
          <p:cNvPr id="7" name="Rectangle 6"/>
          <p:cNvSpPr/>
          <p:nvPr/>
        </p:nvSpPr>
        <p:spPr>
          <a:xfrm>
            <a:off x="299389" y="4682331"/>
            <a:ext cx="3208921" cy="2031325"/>
          </a:xfrm>
          <a:prstGeom prst="rect">
            <a:avLst/>
          </a:prstGeom>
        </p:spPr>
        <p:txBody>
          <a:bodyPr wrap="square">
            <a:spAutoFit/>
          </a:bodyPr>
          <a:lstStyle/>
          <a:p>
            <a:pPr marL="285750" indent="-285750" algn="just">
              <a:buFont typeface="Arial" charset="0"/>
              <a:buChar char="•"/>
            </a:pPr>
            <a:r>
              <a:rPr lang="en-US" dirty="0">
                <a:effectLst/>
                <a:ea typeface="SimSun" panose="02010600030101010101" pitchFamily="2" charset="-122"/>
                <a:cs typeface="Times New Roman" panose="02020603050405020304" pitchFamily="18" charset="0"/>
              </a:rPr>
              <a:t>Compared with TEM couplers, the TE11 coaxial coupler requires </a:t>
            </a:r>
            <a:r>
              <a:rPr lang="en-US" dirty="0">
                <a:solidFill>
                  <a:srgbClr val="FF0000"/>
                </a:solidFill>
                <a:effectLst/>
                <a:ea typeface="SimSun" panose="02010600030101010101" pitchFamily="2" charset="-122"/>
                <a:cs typeface="Times New Roman" panose="02020603050405020304" pitchFamily="18" charset="0"/>
              </a:rPr>
              <a:t>smaller insert length</a:t>
            </a:r>
            <a:r>
              <a:rPr lang="en-US" dirty="0">
                <a:effectLst/>
                <a:ea typeface="SimSun" panose="02010600030101010101" pitchFamily="2" charset="-122"/>
                <a:cs typeface="Times New Roman" panose="02020603050405020304" pitchFamily="18" charset="0"/>
              </a:rPr>
              <a:t>. </a:t>
            </a:r>
          </a:p>
          <a:p>
            <a:pPr marL="285750" indent="-285750" algn="just">
              <a:buFont typeface="Arial" charset="0"/>
              <a:buChar char="•"/>
            </a:pPr>
            <a:r>
              <a:rPr lang="en-US" dirty="0">
                <a:solidFill>
                  <a:srgbClr val="0070C0"/>
                </a:solidFill>
                <a:ea typeface="SimSun" panose="02010600030101010101" pitchFamily="2" charset="-122"/>
                <a:cs typeface="Times New Roman" panose="02020603050405020304" pitchFamily="18" charset="0"/>
              </a:rPr>
              <a:t>Similar coupling strength as waveguide, but variable with center conductor. </a:t>
            </a:r>
            <a:endParaRPr lang="en-US" dirty="0">
              <a:solidFill>
                <a:srgbClr val="0070C0"/>
              </a:solidFill>
              <a:cs typeface="Times New Roman" panose="02020603050405020304" pitchFamily="18" charset="0"/>
            </a:endParaRPr>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9389" y="1143000"/>
            <a:ext cx="5488701" cy="3308231"/>
          </a:xfrm>
          <a:prstGeom prst="rect">
            <a:avLst/>
          </a:prstGeom>
          <a:noFill/>
          <a:ln>
            <a:noFill/>
          </a:ln>
        </p:spPr>
      </p:pic>
    </p:spTree>
    <p:extLst>
      <p:ext uri="{BB962C8B-B14F-4D97-AF65-F5344CB8AC3E}">
        <p14:creationId xmlns:p14="http://schemas.microsoft.com/office/powerpoint/2010/main" val="3993087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4057" y="4158219"/>
            <a:ext cx="4616450" cy="2572385"/>
          </a:xfrm>
          <a:prstGeom prst="rect">
            <a:avLst/>
          </a:prstGeom>
          <a:noFill/>
          <a:ln>
            <a:noFill/>
          </a:ln>
        </p:spPr>
      </p:pic>
      <p:pic>
        <p:nvPicPr>
          <p:cNvPr id="3" name="Picture 2"/>
          <p:cNvPicPr>
            <a:picLocks noChangeAspect="1"/>
          </p:cNvPicPr>
          <p:nvPr/>
        </p:nvPicPr>
        <p:blipFill>
          <a:blip r:embed="rId3"/>
          <a:stretch>
            <a:fillRect/>
          </a:stretch>
        </p:blipFill>
        <p:spPr>
          <a:xfrm>
            <a:off x="64281" y="2313683"/>
            <a:ext cx="7777790" cy="4465623"/>
          </a:xfrm>
          <a:prstGeom prst="rect">
            <a:avLst/>
          </a:prstGeom>
        </p:spPr>
      </p:pic>
      <p:sp>
        <p:nvSpPr>
          <p:cNvPr id="2" name="Title 1"/>
          <p:cNvSpPr>
            <a:spLocks noGrp="1"/>
          </p:cNvSpPr>
          <p:nvPr>
            <p:ph type="title"/>
          </p:nvPr>
        </p:nvSpPr>
        <p:spPr>
          <a:xfrm>
            <a:off x="642257" y="-89348"/>
            <a:ext cx="10515600" cy="1325563"/>
          </a:xfrm>
        </p:spPr>
        <p:txBody>
          <a:bodyPr/>
          <a:lstStyle/>
          <a:p>
            <a:r>
              <a:rPr lang="en-US" b="1" dirty="0"/>
              <a:t>Variable coupling and Multipacting simulation</a:t>
            </a:r>
            <a:endParaRPr lang="en-US" dirty="0"/>
          </a:p>
        </p:txBody>
      </p:sp>
      <p:sp>
        <p:nvSpPr>
          <p:cNvPr id="9" name="Content Placeholder 5"/>
          <p:cNvSpPr txBox="1">
            <a:spLocks/>
          </p:cNvSpPr>
          <p:nvPr/>
        </p:nvSpPr>
        <p:spPr>
          <a:xfrm>
            <a:off x="128562" y="988120"/>
            <a:ext cx="8032962" cy="42082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t>Track3p code simulates the possibility of </a:t>
            </a:r>
            <a:r>
              <a:rPr lang="en-US" sz="2000" dirty="0" err="1"/>
              <a:t>multipacting</a:t>
            </a:r>
            <a:r>
              <a:rPr lang="en-US" sz="2000" dirty="0"/>
              <a:t>. </a:t>
            </a:r>
          </a:p>
          <a:p>
            <a:pPr algn="just"/>
            <a:r>
              <a:rPr lang="en-US" sz="2000" dirty="0">
                <a:solidFill>
                  <a:srgbClr val="0070C0"/>
                </a:solidFill>
              </a:rPr>
              <a:t>We use the second yield curve from an Oxygen-free Cu and Sapphire windows to conduct this simulation at different forwarding RF power levels. </a:t>
            </a:r>
            <a:r>
              <a:rPr lang="en-US" sz="2000" dirty="0">
                <a:solidFill>
                  <a:srgbClr val="FF0000"/>
                </a:solidFill>
              </a:rPr>
              <a:t>No </a:t>
            </a:r>
            <a:r>
              <a:rPr lang="en-US" sz="2000" dirty="0" err="1">
                <a:solidFill>
                  <a:srgbClr val="FF0000"/>
                </a:solidFill>
              </a:rPr>
              <a:t>Multipacting</a:t>
            </a:r>
            <a:r>
              <a:rPr lang="en-US" sz="2000" dirty="0">
                <a:solidFill>
                  <a:srgbClr val="FF0000"/>
                </a:solidFill>
              </a:rPr>
              <a:t> </a:t>
            </a:r>
            <a:r>
              <a:rPr lang="en-US" sz="2000" dirty="0"/>
              <a:t>was found.</a:t>
            </a:r>
          </a:p>
        </p:txBody>
      </p:sp>
      <p:sp>
        <p:nvSpPr>
          <p:cNvPr id="10" name="Rectangle 9"/>
          <p:cNvSpPr/>
          <p:nvPr/>
        </p:nvSpPr>
        <p:spPr>
          <a:xfrm>
            <a:off x="7777790" y="988120"/>
            <a:ext cx="4110712" cy="3170099"/>
          </a:xfrm>
          <a:prstGeom prst="rect">
            <a:avLst/>
          </a:prstGeom>
        </p:spPr>
        <p:txBody>
          <a:bodyPr wrap="square">
            <a:spAutoFit/>
          </a:bodyPr>
          <a:lstStyle/>
          <a:p>
            <a:pPr marL="342900" indent="-342900" algn="just">
              <a:buFont typeface="Arial" charset="0"/>
              <a:buChar char="•"/>
            </a:pPr>
            <a:r>
              <a:rPr lang="en-US" sz="2000" dirty="0"/>
              <a:t>On customized elliptical bellow can be added on the outer conductor and make the center conductor moving respected to the cavity. </a:t>
            </a:r>
          </a:p>
          <a:p>
            <a:pPr marL="342900" indent="-342900" algn="just">
              <a:buFont typeface="Arial" charset="0"/>
              <a:buChar char="•"/>
            </a:pPr>
            <a:r>
              <a:rPr lang="en-US" sz="2000" dirty="0">
                <a:solidFill>
                  <a:srgbClr val="0070C0"/>
                </a:solidFill>
              </a:rPr>
              <a:t>The center conductor and the RF window are moving along with the mid part of the outer conductor when the coupler is inserted or retracted respected to the cavity. </a:t>
            </a:r>
          </a:p>
        </p:txBody>
      </p:sp>
    </p:spTree>
    <p:extLst>
      <p:ext uri="{BB962C8B-B14F-4D97-AF65-F5344CB8AC3E}">
        <p14:creationId xmlns:p14="http://schemas.microsoft.com/office/powerpoint/2010/main" val="334653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5" y="155575"/>
            <a:ext cx="10515600" cy="1325563"/>
          </a:xfrm>
        </p:spPr>
        <p:txBody>
          <a:bodyPr/>
          <a:lstStyle/>
          <a:p>
            <a:r>
              <a:rPr lang="en-US" b="1" dirty="0"/>
              <a:t>Summary</a:t>
            </a:r>
          </a:p>
        </p:txBody>
      </p:sp>
      <p:sp>
        <p:nvSpPr>
          <p:cNvPr id="3" name="Content Placeholder 2"/>
          <p:cNvSpPr>
            <a:spLocks noGrp="1"/>
          </p:cNvSpPr>
          <p:nvPr>
            <p:ph idx="1"/>
          </p:nvPr>
        </p:nvSpPr>
        <p:spPr>
          <a:xfrm>
            <a:off x="523875" y="1330325"/>
            <a:ext cx="10515600" cy="4710086"/>
          </a:xfrm>
        </p:spPr>
        <p:txBody>
          <a:bodyPr>
            <a:normAutofit lnSpcReduction="10000"/>
          </a:bodyPr>
          <a:lstStyle/>
          <a:p>
            <a:pPr algn="just"/>
            <a:r>
              <a:rPr lang="en-US" dirty="0"/>
              <a:t>In this presentation, we propose a new type of TE11 couplers for high power SRF </a:t>
            </a:r>
            <a:r>
              <a:rPr lang="en-US" dirty="0" err="1"/>
              <a:t>Linac</a:t>
            </a:r>
            <a:r>
              <a:rPr lang="en-US" dirty="0"/>
              <a:t>. This new coupler uses coaxial TE11 mode to transmit RF power and it could deliver higher forward RF power without complex water cooling system. </a:t>
            </a:r>
          </a:p>
          <a:p>
            <a:pPr algn="just"/>
            <a:r>
              <a:rPr lang="en-US" dirty="0">
                <a:solidFill>
                  <a:srgbClr val="0070C0"/>
                </a:solidFill>
              </a:rPr>
              <a:t>If a higher RF power is needed, this coupler needs small active cooling capability for the inner conductor to minimize the </a:t>
            </a:r>
            <a:r>
              <a:rPr lang="en-US" dirty="0" err="1">
                <a:solidFill>
                  <a:srgbClr val="0070C0"/>
                </a:solidFill>
              </a:rPr>
              <a:t>cyromodule</a:t>
            </a:r>
            <a:r>
              <a:rPr lang="en-US" dirty="0">
                <a:solidFill>
                  <a:srgbClr val="0070C0"/>
                </a:solidFill>
              </a:rPr>
              <a:t> engineer effort.  </a:t>
            </a:r>
          </a:p>
          <a:p>
            <a:pPr algn="just"/>
            <a:r>
              <a:rPr lang="en-US" dirty="0"/>
              <a:t>It has &gt;40% of total RF loss at the same forward RF power level with a conventional TEM coupler and the static loss is comparable to a conventional TEM coupler.  </a:t>
            </a:r>
          </a:p>
          <a:p>
            <a:pPr algn="just"/>
            <a:r>
              <a:rPr lang="en-US" dirty="0">
                <a:solidFill>
                  <a:srgbClr val="0070C0"/>
                </a:solidFill>
              </a:rPr>
              <a:t>This TE11 coaxial coupler could be used as a variable coupling antenna without an obvious </a:t>
            </a:r>
            <a:r>
              <a:rPr lang="en-US" dirty="0" err="1">
                <a:solidFill>
                  <a:srgbClr val="0070C0"/>
                </a:solidFill>
              </a:rPr>
              <a:t>multipacting</a:t>
            </a:r>
            <a:r>
              <a:rPr lang="en-US" dirty="0">
                <a:solidFill>
                  <a:srgbClr val="0070C0"/>
                </a:solidFill>
              </a:rPr>
              <a:t> issue.  </a:t>
            </a:r>
          </a:p>
          <a:p>
            <a:endParaRPr lang="en-US" dirty="0"/>
          </a:p>
        </p:txBody>
      </p:sp>
    </p:spTree>
    <p:extLst>
      <p:ext uri="{BB962C8B-B14F-4D97-AF65-F5344CB8AC3E}">
        <p14:creationId xmlns:p14="http://schemas.microsoft.com/office/powerpoint/2010/main" val="360160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Outline</a:t>
            </a:r>
          </a:p>
        </p:txBody>
      </p:sp>
      <p:sp>
        <p:nvSpPr>
          <p:cNvPr id="3" name="Content Placeholder 2"/>
          <p:cNvSpPr>
            <a:spLocks noGrp="1"/>
          </p:cNvSpPr>
          <p:nvPr>
            <p:ph idx="1"/>
          </p:nvPr>
        </p:nvSpPr>
        <p:spPr/>
        <p:txBody>
          <a:bodyPr>
            <a:normAutofit lnSpcReduction="10000"/>
          </a:bodyPr>
          <a:lstStyle/>
          <a:p>
            <a:r>
              <a:rPr lang="en-US" sz="4800" dirty="0" smtClean="0"/>
              <a:t>1. The TEM coupler  and its limitation.</a:t>
            </a:r>
          </a:p>
          <a:p>
            <a:r>
              <a:rPr lang="en-US" sz="4800" dirty="0" smtClean="0"/>
              <a:t>2. The TE11 mode coupler</a:t>
            </a:r>
          </a:p>
          <a:p>
            <a:pPr lvl="1"/>
            <a:r>
              <a:rPr lang="en-US" sz="4400" dirty="0"/>
              <a:t>RF design</a:t>
            </a:r>
          </a:p>
          <a:p>
            <a:pPr lvl="1"/>
            <a:r>
              <a:rPr lang="en-US" sz="4400" dirty="0"/>
              <a:t>Thermal </a:t>
            </a:r>
            <a:r>
              <a:rPr lang="en-US" sz="4400" dirty="0" smtClean="0"/>
              <a:t>design</a:t>
            </a:r>
            <a:r>
              <a:rPr lang="en-US" sz="4800" dirty="0" smtClean="0"/>
              <a:t> </a:t>
            </a:r>
            <a:endParaRPr lang="en-US" sz="4400" dirty="0" smtClean="0"/>
          </a:p>
          <a:p>
            <a:r>
              <a:rPr lang="en-US" sz="4800" dirty="0" smtClean="0"/>
              <a:t>3. The practical concerns</a:t>
            </a:r>
          </a:p>
          <a:p>
            <a:r>
              <a:rPr lang="en-US" sz="4800" dirty="0" smtClean="0"/>
              <a:t>4. Summary</a:t>
            </a:r>
          </a:p>
        </p:txBody>
      </p:sp>
    </p:spTree>
    <p:extLst>
      <p:ext uri="{BB962C8B-B14F-4D97-AF65-F5344CB8AC3E}">
        <p14:creationId xmlns:p14="http://schemas.microsoft.com/office/powerpoint/2010/main" val="2727887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38335"/>
            <a:ext cx="10515600" cy="1325563"/>
          </a:xfrm>
        </p:spPr>
        <p:txBody>
          <a:bodyPr/>
          <a:lstStyle/>
          <a:p>
            <a:r>
              <a:rPr lang="en-US" b="1" dirty="0"/>
              <a:t>Acknowledgements</a:t>
            </a:r>
          </a:p>
        </p:txBody>
      </p:sp>
      <p:sp>
        <p:nvSpPr>
          <p:cNvPr id="3" name="Content Placeholder 2"/>
          <p:cNvSpPr>
            <a:spLocks noGrp="1"/>
          </p:cNvSpPr>
          <p:nvPr>
            <p:ph idx="1"/>
          </p:nvPr>
        </p:nvSpPr>
        <p:spPr>
          <a:xfrm>
            <a:off x="838200" y="4724775"/>
            <a:ext cx="10515600" cy="1814825"/>
          </a:xfrm>
        </p:spPr>
        <p:txBody>
          <a:bodyPr/>
          <a:lstStyle/>
          <a:p>
            <a:pPr algn="just"/>
            <a:r>
              <a:rPr lang="en-US" dirty="0"/>
              <a:t>I </a:t>
            </a:r>
            <a:r>
              <a:rPr lang="en-US" dirty="0" smtClean="0"/>
              <a:t>thank </a:t>
            </a:r>
            <a:r>
              <a:rPr lang="en-US" dirty="0"/>
              <a:t>to </a:t>
            </a:r>
            <a:r>
              <a:rPr lang="en-US" dirty="0" err="1"/>
              <a:t>Ilan</a:t>
            </a:r>
            <a:r>
              <a:rPr lang="en-US" dirty="0"/>
              <a:t> Ben-</a:t>
            </a:r>
            <a:r>
              <a:rPr lang="en-US" dirty="0" err="1"/>
              <a:t>Zvi</a:t>
            </a:r>
            <a:r>
              <a:rPr lang="en-US" dirty="0"/>
              <a:t> and </a:t>
            </a:r>
            <a:r>
              <a:rPr lang="en-US" dirty="0" err="1"/>
              <a:t>Tianmu</a:t>
            </a:r>
            <a:r>
              <a:rPr lang="en-US" dirty="0"/>
              <a:t> Xin </a:t>
            </a:r>
            <a:r>
              <a:rPr lang="en-US" dirty="0" smtClean="0"/>
              <a:t>from </a:t>
            </a:r>
            <a:r>
              <a:rPr lang="en-US" dirty="0"/>
              <a:t>BNL, </a:t>
            </a:r>
            <a:r>
              <a:rPr lang="en-US" dirty="0" err="1"/>
              <a:t>Haipeng</a:t>
            </a:r>
            <a:r>
              <a:rPr lang="en-US" dirty="0"/>
              <a:t> Wang from Jefferson National Accelerating Facility, </a:t>
            </a:r>
            <a:r>
              <a:rPr lang="en-US" dirty="0" err="1"/>
              <a:t>Liling</a:t>
            </a:r>
            <a:r>
              <a:rPr lang="en-US" dirty="0"/>
              <a:t> Xiao from SLAC for the useful discussions. </a:t>
            </a:r>
          </a:p>
        </p:txBody>
      </p:sp>
      <p:sp>
        <p:nvSpPr>
          <p:cNvPr id="4" name="Title 1"/>
          <p:cNvSpPr txBox="1">
            <a:spLocks/>
          </p:cNvSpPr>
          <p:nvPr/>
        </p:nvSpPr>
        <p:spPr>
          <a:xfrm>
            <a:off x="838200" y="702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Next step</a:t>
            </a:r>
          </a:p>
        </p:txBody>
      </p:sp>
      <p:sp>
        <p:nvSpPr>
          <p:cNvPr id="5" name="Content Placeholder 2"/>
          <p:cNvSpPr txBox="1">
            <a:spLocks/>
          </p:cNvSpPr>
          <p:nvPr/>
        </p:nvSpPr>
        <p:spPr>
          <a:xfrm>
            <a:off x="838200" y="1423510"/>
            <a:ext cx="10515600" cy="18148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Mechanical design with stress and bellow if needed. </a:t>
            </a:r>
          </a:p>
          <a:p>
            <a:r>
              <a:rPr lang="en-US" dirty="0">
                <a:solidFill>
                  <a:srgbClr val="0070C0"/>
                </a:solidFill>
              </a:rPr>
              <a:t>Prototype.</a:t>
            </a:r>
          </a:p>
          <a:p>
            <a:r>
              <a:rPr lang="en-US" dirty="0"/>
              <a:t>Commissioning with a cavity.  </a:t>
            </a:r>
          </a:p>
        </p:txBody>
      </p:sp>
    </p:spTree>
    <p:extLst>
      <p:ext uri="{BB962C8B-B14F-4D97-AF65-F5344CB8AC3E}">
        <p14:creationId xmlns:p14="http://schemas.microsoft.com/office/powerpoint/2010/main" val="307010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Outline</a:t>
            </a:r>
          </a:p>
        </p:txBody>
      </p:sp>
      <p:sp>
        <p:nvSpPr>
          <p:cNvPr id="3" name="Content Placeholder 2"/>
          <p:cNvSpPr>
            <a:spLocks noGrp="1"/>
          </p:cNvSpPr>
          <p:nvPr>
            <p:ph idx="1"/>
          </p:nvPr>
        </p:nvSpPr>
        <p:spPr/>
        <p:txBody>
          <a:bodyPr>
            <a:normAutofit lnSpcReduction="10000"/>
          </a:bodyPr>
          <a:lstStyle/>
          <a:p>
            <a:r>
              <a:rPr lang="en-US" sz="4800" dirty="0" smtClean="0"/>
              <a:t>1. The TEM coupler  and its limitation.</a:t>
            </a:r>
          </a:p>
          <a:p>
            <a:r>
              <a:rPr lang="en-US" sz="4800" dirty="0" smtClean="0">
                <a:solidFill>
                  <a:schemeClr val="accent3"/>
                </a:solidFill>
              </a:rPr>
              <a:t>2. The TE11 mode coupler</a:t>
            </a:r>
          </a:p>
          <a:p>
            <a:pPr lvl="1"/>
            <a:r>
              <a:rPr lang="en-US" sz="4400" dirty="0">
                <a:solidFill>
                  <a:schemeClr val="accent3"/>
                </a:solidFill>
              </a:rPr>
              <a:t>RF design</a:t>
            </a:r>
          </a:p>
          <a:p>
            <a:pPr lvl="1"/>
            <a:r>
              <a:rPr lang="en-US" sz="4400" dirty="0">
                <a:solidFill>
                  <a:schemeClr val="accent3"/>
                </a:solidFill>
              </a:rPr>
              <a:t>Thermal </a:t>
            </a:r>
            <a:r>
              <a:rPr lang="en-US" sz="4400" dirty="0" smtClean="0">
                <a:solidFill>
                  <a:schemeClr val="accent3"/>
                </a:solidFill>
              </a:rPr>
              <a:t>design</a:t>
            </a:r>
            <a:r>
              <a:rPr lang="en-US" sz="4800" dirty="0" smtClean="0">
                <a:solidFill>
                  <a:schemeClr val="accent3"/>
                </a:solidFill>
              </a:rPr>
              <a:t> </a:t>
            </a:r>
            <a:endParaRPr lang="en-US" sz="4400" dirty="0" smtClean="0">
              <a:solidFill>
                <a:schemeClr val="accent3"/>
              </a:solidFill>
            </a:endParaRPr>
          </a:p>
          <a:p>
            <a:r>
              <a:rPr lang="en-US" sz="4800" dirty="0" smtClean="0">
                <a:solidFill>
                  <a:schemeClr val="accent3"/>
                </a:solidFill>
              </a:rPr>
              <a:t>3. The practical concerns</a:t>
            </a:r>
          </a:p>
          <a:p>
            <a:r>
              <a:rPr lang="en-US" sz="4800" dirty="0" smtClean="0">
                <a:solidFill>
                  <a:schemeClr val="accent3"/>
                </a:solidFill>
              </a:rPr>
              <a:t>4. Summary</a:t>
            </a:r>
          </a:p>
        </p:txBody>
      </p:sp>
    </p:spTree>
    <p:extLst>
      <p:ext uri="{BB962C8B-B14F-4D97-AF65-F5344CB8AC3E}">
        <p14:creationId xmlns:p14="http://schemas.microsoft.com/office/powerpoint/2010/main" val="1477408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169862"/>
            <a:ext cx="10515600" cy="1325563"/>
          </a:xfrm>
        </p:spPr>
        <p:txBody>
          <a:bodyPr/>
          <a:lstStyle/>
          <a:p>
            <a:r>
              <a:rPr lang="en-US" b="1" dirty="0"/>
              <a:t>Attenuation rate and loss on TEM coupler</a:t>
            </a:r>
          </a:p>
        </p:txBody>
      </p:sp>
      <p:sp>
        <p:nvSpPr>
          <p:cNvPr id="3" name="Content Placeholder 2"/>
          <p:cNvSpPr>
            <a:spLocks noGrp="1"/>
          </p:cNvSpPr>
          <p:nvPr>
            <p:ph idx="1"/>
          </p:nvPr>
        </p:nvSpPr>
        <p:spPr>
          <a:xfrm>
            <a:off x="447675" y="1825625"/>
            <a:ext cx="6867525" cy="3917950"/>
          </a:xfrm>
        </p:spPr>
        <p:txBody>
          <a:bodyPr>
            <a:normAutofit fontScale="92500" lnSpcReduction="10000"/>
          </a:bodyPr>
          <a:lstStyle/>
          <a:p>
            <a:pPr algn="just"/>
            <a:r>
              <a:rPr lang="en-US" b="1" dirty="0"/>
              <a:t>The impedance is related to the radii </a:t>
            </a:r>
            <a:r>
              <a:rPr lang="en-US" b="1" i="1" dirty="0"/>
              <a:t>a</a:t>
            </a:r>
            <a:r>
              <a:rPr lang="en-US" b="1" dirty="0"/>
              <a:t> and </a:t>
            </a:r>
            <a:r>
              <a:rPr lang="en-US" b="1" i="1" dirty="0"/>
              <a:t>b</a:t>
            </a:r>
          </a:p>
          <a:p>
            <a:pPr algn="just"/>
            <a:endParaRPr lang="en-US" b="1" dirty="0"/>
          </a:p>
          <a:p>
            <a:pPr algn="just"/>
            <a:r>
              <a:rPr lang="en-US" b="1" dirty="0">
                <a:solidFill>
                  <a:schemeClr val="accent5"/>
                </a:solidFill>
              </a:rPr>
              <a:t>The loss on the inner and outer conductors are inversely proportional to the radii. </a:t>
            </a:r>
          </a:p>
          <a:p>
            <a:pPr algn="just"/>
            <a:endParaRPr lang="en-US" b="1" dirty="0"/>
          </a:p>
          <a:p>
            <a:pPr algn="just"/>
            <a:r>
              <a:rPr lang="en-US" b="1" dirty="0" err="1"/>
              <a:t>E</a:t>
            </a:r>
            <a:r>
              <a:rPr lang="en-US" b="1" baseline="-25000" dirty="0" err="1"/>
              <a:t>peak</a:t>
            </a:r>
            <a:r>
              <a:rPr lang="en-US" b="1" dirty="0"/>
              <a:t> is not reaching the breakdown field. </a:t>
            </a:r>
          </a:p>
          <a:p>
            <a:pPr algn="just"/>
            <a:endParaRPr lang="en-US" b="1" dirty="0"/>
          </a:p>
          <a:p>
            <a:pPr algn="just"/>
            <a:r>
              <a:rPr lang="en-US" b="1" dirty="0">
                <a:solidFill>
                  <a:schemeClr val="accent5"/>
                </a:solidFill>
              </a:rPr>
              <a:t>The most critical point of couplers design is the inner conductor cooling. </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759" y="1609725"/>
            <a:ext cx="3961266" cy="4397989"/>
          </a:xfrm>
          <a:prstGeom prst="rect">
            <a:avLst/>
          </a:prstGeom>
          <a:noFill/>
          <a:ln>
            <a:noFill/>
          </a:ln>
        </p:spPr>
      </p:pic>
    </p:spTree>
    <p:extLst>
      <p:ext uri="{BB962C8B-B14F-4D97-AF65-F5344CB8AC3E}">
        <p14:creationId xmlns:p14="http://schemas.microsoft.com/office/powerpoint/2010/main" val="382765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8" y="182920"/>
            <a:ext cx="10515600" cy="1325563"/>
          </a:xfrm>
        </p:spPr>
        <p:txBody>
          <a:bodyPr>
            <a:normAutofit/>
          </a:bodyPr>
          <a:lstStyle/>
          <a:p>
            <a:r>
              <a:rPr lang="en-US" b="1" dirty="0"/>
              <a:t>Limitation of the Conventional TEM coupler </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191982" y="4938273"/>
            <a:ext cx="5000018" cy="1587036"/>
          </a:xfrm>
          <a:prstGeom prst="rect">
            <a:avLst/>
          </a:prstGeom>
          <a:noFill/>
          <a:ln>
            <a:noFill/>
          </a:ln>
        </p:spPr>
      </p:pic>
      <p:sp>
        <p:nvSpPr>
          <p:cNvPr id="5" name="Rectangle 4"/>
          <p:cNvSpPr/>
          <p:nvPr/>
        </p:nvSpPr>
        <p:spPr>
          <a:xfrm>
            <a:off x="0" y="1216164"/>
            <a:ext cx="11417780" cy="5632311"/>
          </a:xfrm>
          <a:prstGeom prst="rect">
            <a:avLst/>
          </a:prstGeom>
        </p:spPr>
        <p:txBody>
          <a:bodyPr wrap="square">
            <a:spAutoFit/>
          </a:bodyPr>
          <a:lstStyle/>
          <a:p>
            <a:pPr marL="285750" indent="-285750" algn="just">
              <a:lnSpc>
                <a:spcPct val="200000"/>
              </a:lnSpc>
              <a:buFont typeface="Arial" charset="0"/>
              <a:buChar char="•"/>
            </a:pPr>
            <a:r>
              <a:rPr lang="en-US" sz="2000" b="1" dirty="0" smtClean="0">
                <a:solidFill>
                  <a:schemeClr val="accent1"/>
                </a:solidFill>
                <a:latin typeface="+mj-lt"/>
                <a:ea typeface="SimSun" panose="02010600030101010101" pitchFamily="2" charset="-122"/>
                <a:cs typeface="Times New Roman" panose="02020603050405020304" pitchFamily="18" charset="0"/>
              </a:rPr>
              <a:t>Weakest design point is the inner conductor cooling. </a:t>
            </a:r>
          </a:p>
          <a:p>
            <a:pPr marL="285750" indent="-285750" algn="just">
              <a:lnSpc>
                <a:spcPct val="200000"/>
              </a:lnSpc>
              <a:buFont typeface="Arial" charset="0"/>
              <a:buChar char="•"/>
            </a:pPr>
            <a:r>
              <a:rPr lang="en-US" sz="2000" b="1" dirty="0" smtClean="0">
                <a:latin typeface="+mj-lt"/>
                <a:ea typeface="SimSun" panose="02010600030101010101" pitchFamily="2" charset="-122"/>
                <a:cs typeface="Times New Roman" panose="02020603050405020304" pitchFamily="18" charset="0"/>
              </a:rPr>
              <a:t>Considering </a:t>
            </a:r>
            <a:r>
              <a:rPr lang="en-US" sz="2000" b="1" dirty="0">
                <a:latin typeface="+mj-lt"/>
                <a:ea typeface="SimSun" panose="02010600030101010101" pitchFamily="2" charset="-122"/>
                <a:cs typeface="Times New Roman" panose="02020603050405020304" pitchFamily="18" charset="0"/>
              </a:rPr>
              <a:t>the water and Cu interface in 1 Dimension,  the maximum power allowed is based on the water temperature drop. </a:t>
            </a:r>
            <a:r>
              <a:rPr lang="en-US" sz="2000" b="1" dirty="0" smtClean="0">
                <a:latin typeface="+mj-lt"/>
                <a:ea typeface="SimSun" panose="02010600030101010101" pitchFamily="2" charset="-122"/>
                <a:cs typeface="Times New Roman" panose="02020603050405020304" pitchFamily="18" charset="0"/>
              </a:rPr>
              <a:t> when 100ºC </a:t>
            </a:r>
            <a:r>
              <a:rPr lang="en-US" sz="2000" b="1" dirty="0">
                <a:latin typeface="+mj-lt"/>
                <a:ea typeface="SimSun" panose="02010600030101010101" pitchFamily="2" charset="-122"/>
                <a:cs typeface="Times New Roman" panose="02020603050405020304" pitchFamily="18" charset="0"/>
              </a:rPr>
              <a:t>is maximum, the maximum loss can be obtained.</a:t>
            </a:r>
          </a:p>
          <a:p>
            <a:pPr marL="285750" indent="-285750" algn="just">
              <a:lnSpc>
                <a:spcPct val="200000"/>
              </a:lnSpc>
              <a:buFont typeface="Arial" charset="0"/>
              <a:buChar char="•"/>
            </a:pPr>
            <a:r>
              <a:rPr lang="en-US" sz="2000" b="1" dirty="0">
                <a:solidFill>
                  <a:schemeClr val="accent1"/>
                </a:solidFill>
                <a:latin typeface="+mj-lt"/>
                <a:ea typeface="SimSun" panose="02010600030101010101" pitchFamily="2" charset="-122"/>
                <a:cs typeface="Times New Roman" panose="02020603050405020304" pitchFamily="18" charset="0"/>
              </a:rPr>
              <a:t>Based on a certain k ~</a:t>
            </a:r>
            <a:r>
              <a:rPr lang="en-US" sz="2000" b="1" dirty="0">
                <a:solidFill>
                  <a:schemeClr val="accent1"/>
                </a:solidFill>
                <a:latin typeface="+mj-lt"/>
              </a:rPr>
              <a:t> 300</a:t>
            </a:r>
            <a:r>
              <a:rPr lang="en-US" sz="2000" b="1" dirty="0">
                <a:solidFill>
                  <a:schemeClr val="accent1"/>
                </a:solidFill>
                <a:latin typeface="+mj-lt"/>
                <a:ea typeface="SimSun" panose="02010600030101010101" pitchFamily="2" charset="-122"/>
                <a:cs typeface="Times New Roman" panose="02020603050405020304" pitchFamily="18" charset="0"/>
              </a:rPr>
              <a:t>W/m</a:t>
            </a:r>
            <a:r>
              <a:rPr lang="en-US" sz="2000" b="1" baseline="30000" dirty="0">
                <a:solidFill>
                  <a:schemeClr val="accent1"/>
                </a:solidFill>
                <a:latin typeface="+mj-lt"/>
                <a:ea typeface="SimSun" panose="02010600030101010101" pitchFamily="2" charset="-122"/>
                <a:cs typeface="Times New Roman" panose="02020603050405020304" pitchFamily="18" charset="0"/>
              </a:rPr>
              <a:t>2</a:t>
            </a:r>
            <a:r>
              <a:rPr lang="en-US" sz="2000" b="1" dirty="0">
                <a:solidFill>
                  <a:schemeClr val="accent1"/>
                </a:solidFill>
                <a:latin typeface="+mj-lt"/>
                <a:ea typeface="SimSun" panose="02010600030101010101" pitchFamily="2" charset="-122"/>
                <a:cs typeface="Times New Roman" panose="02020603050405020304" pitchFamily="18" charset="0"/>
              </a:rPr>
              <a:t>/K (pipe radius dependent), t</a:t>
            </a:r>
            <a:r>
              <a:rPr lang="en-GB" sz="2000" b="1" dirty="0">
                <a:solidFill>
                  <a:schemeClr val="accent1"/>
                </a:solidFill>
                <a:latin typeface="+mj-lt"/>
                <a:ea typeface="SimSun" panose="02010600030101010101" pitchFamily="2" charset="-122"/>
                <a:cs typeface="Times New Roman" panose="02020603050405020304" pitchFamily="18" charset="0"/>
              </a:rPr>
              <a:t>he maximum water cooling capability (line density) is 942W/m the water pipe radius is 5mm.</a:t>
            </a:r>
          </a:p>
          <a:p>
            <a:pPr marL="285750" indent="-285750" algn="just">
              <a:lnSpc>
                <a:spcPct val="200000"/>
              </a:lnSpc>
              <a:buFont typeface="Arial" charset="0"/>
              <a:buChar char="•"/>
            </a:pPr>
            <a:r>
              <a:rPr lang="en-US" sz="2000" b="1" dirty="0">
                <a:latin typeface="+mj-lt"/>
                <a:ea typeface="SimSun" panose="02010600030101010101" pitchFamily="2" charset="-122"/>
                <a:cs typeface="Times New Roman" panose="02020603050405020304" pitchFamily="18" charset="0"/>
              </a:rPr>
              <a:t>We want to optimize the coax line by using </a:t>
            </a:r>
            <a:r>
              <a:rPr lang="en-US" sz="2000" b="1" i="1" dirty="0">
                <a:latin typeface="+mj-lt"/>
                <a:ea typeface="SimSun" panose="02010600030101010101" pitchFamily="2" charset="-122"/>
                <a:cs typeface="Times New Roman" panose="02020603050405020304" pitchFamily="18" charset="0"/>
              </a:rPr>
              <a:t>a/b</a:t>
            </a:r>
            <a:r>
              <a:rPr lang="en-US" sz="2000" b="1" dirty="0">
                <a:latin typeface="+mj-lt"/>
                <a:ea typeface="SimSun" panose="02010600030101010101" pitchFamily="2" charset="-122"/>
                <a:cs typeface="Times New Roman" panose="02020603050405020304" pitchFamily="18" charset="0"/>
              </a:rPr>
              <a:t> as the free parameter.  When impedance is 75</a:t>
            </a:r>
            <a:r>
              <a:rPr lang="el-GR" sz="2000" b="1" dirty="0">
                <a:latin typeface="+mj-lt"/>
                <a:ea typeface="SimSun" panose="02010600030101010101" pitchFamily="2" charset="-122"/>
                <a:cs typeface="Times New Roman" panose="02020603050405020304" pitchFamily="18" charset="0"/>
              </a:rPr>
              <a:t>Ω</a:t>
            </a:r>
            <a:r>
              <a:rPr lang="en-US" sz="2000" b="1" dirty="0">
                <a:latin typeface="+mj-lt"/>
                <a:ea typeface="SimSun" panose="02010600030101010101" pitchFamily="2" charset="-122"/>
                <a:cs typeface="Times New Roman" panose="02020603050405020304" pitchFamily="18" charset="0"/>
              </a:rPr>
              <a:t>, the loss is smallest.  The loss rate on inner conductor (line density) is 7W/kW/m.  </a:t>
            </a:r>
          </a:p>
          <a:p>
            <a:pPr marL="285750" indent="-285750" algn="just">
              <a:lnSpc>
                <a:spcPct val="200000"/>
              </a:lnSpc>
              <a:buFont typeface="Arial" charset="0"/>
              <a:buChar char="•"/>
            </a:pPr>
            <a:r>
              <a:rPr lang="en-US" sz="2000" b="1" dirty="0">
                <a:solidFill>
                  <a:schemeClr val="accent1"/>
                </a:solidFill>
                <a:latin typeface="+mj-lt"/>
                <a:ea typeface="SimSun" panose="02010600030101010101" pitchFamily="2" charset="-122"/>
                <a:cs typeface="Times New Roman" panose="02020603050405020304" pitchFamily="18" charset="0"/>
              </a:rPr>
              <a:t>TEM couplers has a large RF loss in the inner conductor, that</a:t>
            </a:r>
          </a:p>
          <a:p>
            <a:pPr algn="just">
              <a:lnSpc>
                <a:spcPct val="200000"/>
              </a:lnSpc>
            </a:pPr>
            <a:r>
              <a:rPr lang="en-US" sz="2000" b="1" dirty="0">
                <a:solidFill>
                  <a:schemeClr val="accent1"/>
                </a:solidFill>
                <a:latin typeface="+mj-lt"/>
                <a:ea typeface="SimSun" panose="02010600030101010101" pitchFamily="2" charset="-122"/>
                <a:cs typeface="Times New Roman" panose="02020603050405020304" pitchFamily="18" charset="0"/>
              </a:rPr>
              <a:t>       can lead to a maximum power operation.</a:t>
            </a:r>
          </a:p>
        </p:txBody>
      </p:sp>
      <p:sp>
        <p:nvSpPr>
          <p:cNvPr id="7" name="Rectangle 6"/>
          <p:cNvSpPr/>
          <p:nvPr/>
        </p:nvSpPr>
        <p:spPr>
          <a:xfrm>
            <a:off x="7756046" y="6202144"/>
            <a:ext cx="4435954" cy="646331"/>
          </a:xfrm>
          <a:prstGeom prst="rect">
            <a:avLst/>
          </a:prstGeom>
        </p:spPr>
        <p:txBody>
          <a:bodyPr wrap="square">
            <a:spAutoFit/>
          </a:bodyPr>
          <a:lstStyle/>
          <a:p>
            <a:pPr algn="just"/>
            <a:r>
              <a:rPr lang="en-US" b="1" dirty="0">
                <a:ea typeface="SimSun" panose="02010600030101010101" pitchFamily="2" charset="-122"/>
                <a:cs typeface="Times New Roman" panose="02020603050405020304" pitchFamily="18" charset="0"/>
              </a:rPr>
              <a:t>Q: heat flux W/m</a:t>
            </a:r>
            <a:r>
              <a:rPr lang="en-US" b="1" baseline="30000" dirty="0">
                <a:ea typeface="SimSun" panose="02010600030101010101" pitchFamily="2" charset="-122"/>
                <a:cs typeface="Times New Roman" panose="02020603050405020304" pitchFamily="18" charset="0"/>
              </a:rPr>
              <a:t>2</a:t>
            </a:r>
            <a:r>
              <a:rPr lang="en-US" b="1" dirty="0">
                <a:ea typeface="SimSun" panose="02010600030101010101" pitchFamily="2" charset="-122"/>
                <a:cs typeface="Times New Roman" panose="02020603050405020304" pitchFamily="18" charset="0"/>
              </a:rPr>
              <a:t>, k: </a:t>
            </a:r>
            <a:r>
              <a:rPr lang="en-US" b="1" dirty="0" err="1">
                <a:ea typeface="SimSun" panose="02010600030101010101" pitchFamily="2" charset="-122"/>
                <a:cs typeface="Times New Roman" panose="02020603050405020304" pitchFamily="18" charset="0"/>
              </a:rPr>
              <a:t>Kapitza</a:t>
            </a:r>
            <a:r>
              <a:rPr lang="en-US" b="1" dirty="0">
                <a:ea typeface="SimSun" panose="02010600030101010101" pitchFamily="2" charset="-122"/>
                <a:cs typeface="Times New Roman" panose="02020603050405020304" pitchFamily="18" charset="0"/>
              </a:rPr>
              <a:t> conductivity </a:t>
            </a:r>
            <a:r>
              <a:rPr lang="el-GR" b="1" dirty="0">
                <a:ea typeface="SimSun" panose="02010600030101010101" pitchFamily="2" charset="-122"/>
                <a:cs typeface="Times New Roman" panose="02020603050405020304" pitchFamily="18" charset="0"/>
              </a:rPr>
              <a:t>Δ</a:t>
            </a:r>
            <a:r>
              <a:rPr lang="en-US" b="1" dirty="0">
                <a:ea typeface="SimSun" panose="02010600030101010101" pitchFamily="2" charset="-122"/>
                <a:cs typeface="Times New Roman" panose="02020603050405020304" pitchFamily="18" charset="0"/>
              </a:rPr>
              <a:t>T: interface temperature drop  </a:t>
            </a:r>
          </a:p>
        </p:txBody>
      </p:sp>
    </p:spTree>
    <p:extLst>
      <p:ext uri="{BB962C8B-B14F-4D97-AF65-F5344CB8AC3E}">
        <p14:creationId xmlns:p14="http://schemas.microsoft.com/office/powerpoint/2010/main" val="1660892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Outline</a:t>
            </a:r>
          </a:p>
        </p:txBody>
      </p:sp>
      <p:sp>
        <p:nvSpPr>
          <p:cNvPr id="3" name="Content Placeholder 2"/>
          <p:cNvSpPr>
            <a:spLocks noGrp="1"/>
          </p:cNvSpPr>
          <p:nvPr>
            <p:ph idx="1"/>
          </p:nvPr>
        </p:nvSpPr>
        <p:spPr/>
        <p:txBody>
          <a:bodyPr>
            <a:normAutofit lnSpcReduction="10000"/>
          </a:bodyPr>
          <a:lstStyle/>
          <a:p>
            <a:r>
              <a:rPr lang="en-US" sz="4800" dirty="0" smtClean="0">
                <a:solidFill>
                  <a:schemeClr val="accent3"/>
                </a:solidFill>
              </a:rPr>
              <a:t>1. The TEM coupler  and its limitation.</a:t>
            </a:r>
          </a:p>
          <a:p>
            <a:r>
              <a:rPr lang="en-US" sz="4800" dirty="0" smtClean="0"/>
              <a:t>2. The TE11 mode coupler</a:t>
            </a:r>
          </a:p>
          <a:p>
            <a:pPr lvl="1"/>
            <a:r>
              <a:rPr lang="en-US" sz="4400" dirty="0"/>
              <a:t>RF design</a:t>
            </a:r>
          </a:p>
          <a:p>
            <a:pPr lvl="1"/>
            <a:r>
              <a:rPr lang="en-US" sz="4400" dirty="0"/>
              <a:t>Thermal </a:t>
            </a:r>
            <a:r>
              <a:rPr lang="en-US" sz="4400" dirty="0" smtClean="0"/>
              <a:t>design</a:t>
            </a:r>
            <a:r>
              <a:rPr lang="en-US" sz="4800" dirty="0" smtClean="0"/>
              <a:t> </a:t>
            </a:r>
            <a:endParaRPr lang="en-US" sz="4400" dirty="0" smtClean="0"/>
          </a:p>
          <a:p>
            <a:r>
              <a:rPr lang="en-US" sz="4800" dirty="0" smtClean="0">
                <a:solidFill>
                  <a:schemeClr val="accent3"/>
                </a:solidFill>
              </a:rPr>
              <a:t>3. The practical concerns</a:t>
            </a:r>
          </a:p>
          <a:p>
            <a:r>
              <a:rPr lang="en-US" sz="4800" dirty="0" smtClean="0">
                <a:solidFill>
                  <a:schemeClr val="accent3"/>
                </a:solidFill>
              </a:rPr>
              <a:t>4. Summary</a:t>
            </a:r>
          </a:p>
        </p:txBody>
      </p:sp>
    </p:spTree>
    <p:extLst>
      <p:ext uri="{BB962C8B-B14F-4D97-AF65-F5344CB8AC3E}">
        <p14:creationId xmlns:p14="http://schemas.microsoft.com/office/powerpoint/2010/main" val="101227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93" y="175963"/>
            <a:ext cx="10515600" cy="1325563"/>
          </a:xfrm>
        </p:spPr>
        <p:txBody>
          <a:bodyPr/>
          <a:lstStyle/>
          <a:p>
            <a:r>
              <a:rPr lang="en-US" b="1" dirty="0" smtClean="0"/>
              <a:t>Characteristics </a:t>
            </a:r>
            <a:r>
              <a:rPr lang="en-US" b="1" dirty="0"/>
              <a:t>of TE11 coaxial mode</a:t>
            </a:r>
          </a:p>
        </p:txBody>
      </p:sp>
      <p:sp>
        <p:nvSpPr>
          <p:cNvPr id="3" name="Content Placeholder 2"/>
          <p:cNvSpPr>
            <a:spLocks noGrp="1"/>
          </p:cNvSpPr>
          <p:nvPr>
            <p:ph idx="1"/>
          </p:nvPr>
        </p:nvSpPr>
        <p:spPr>
          <a:xfrm>
            <a:off x="439364" y="1501526"/>
            <a:ext cx="5199436" cy="5051674"/>
          </a:xfrm>
        </p:spPr>
        <p:txBody>
          <a:bodyPr>
            <a:normAutofit fontScale="70000" lnSpcReduction="20000"/>
          </a:bodyPr>
          <a:lstStyle/>
          <a:p>
            <a:pPr algn="just"/>
            <a:r>
              <a:rPr lang="en-US" altLang="zh-CN" sz="3400" b="1" dirty="0"/>
              <a:t>The</a:t>
            </a:r>
            <a:r>
              <a:rPr lang="zh-CN" altLang="en-US" sz="3400" b="1" dirty="0"/>
              <a:t> </a:t>
            </a:r>
            <a:r>
              <a:rPr lang="en-US" altLang="zh-CN" sz="3400" b="1" dirty="0"/>
              <a:t>TE11 mode could be used for the high power coupler applications. </a:t>
            </a:r>
          </a:p>
          <a:p>
            <a:pPr algn="just"/>
            <a:endParaRPr lang="en-US" sz="3400" b="1" dirty="0"/>
          </a:p>
          <a:p>
            <a:pPr algn="just"/>
            <a:r>
              <a:rPr lang="en-US" sz="3400" b="1" dirty="0">
                <a:solidFill>
                  <a:schemeClr val="accent5"/>
                </a:solidFill>
              </a:rPr>
              <a:t>The loss on the inner and outer conductor are proportional to the radii ratio. </a:t>
            </a:r>
          </a:p>
          <a:p>
            <a:pPr algn="just"/>
            <a:endParaRPr lang="en-US" sz="3400" b="1" dirty="0"/>
          </a:p>
          <a:p>
            <a:pPr algn="just"/>
            <a:r>
              <a:rPr lang="en-US" sz="3400" b="1" dirty="0"/>
              <a:t>The inner conductor loss can be dramatically reduced but the total RF loss does not increase. </a:t>
            </a:r>
          </a:p>
          <a:p>
            <a:pPr algn="just"/>
            <a:endParaRPr lang="en-US" sz="3400" b="1" dirty="0"/>
          </a:p>
          <a:p>
            <a:pPr algn="just"/>
            <a:r>
              <a:rPr lang="en-US" sz="3400" b="1" dirty="0">
                <a:solidFill>
                  <a:schemeClr val="accent5"/>
                </a:solidFill>
              </a:rPr>
              <a:t>Reduced RF loss on the inner conductor can minimize the design challenge of cooling. In this design, we plan to not use water cooling. </a:t>
            </a:r>
          </a:p>
          <a:p>
            <a:pPr algn="just"/>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2898" y="1501526"/>
            <a:ext cx="2258695" cy="237490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67800" y="1501526"/>
            <a:ext cx="2286000" cy="2340610"/>
          </a:xfrm>
          <a:prstGeom prst="rect">
            <a:avLst/>
          </a:prstGeom>
          <a:noFill/>
          <a:ln>
            <a:noFill/>
          </a:ln>
        </p:spPr>
      </p:pic>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13581" y="3876426"/>
            <a:ext cx="6074074" cy="2851560"/>
          </a:xfrm>
          <a:prstGeom prst="rect">
            <a:avLst/>
          </a:prstGeom>
          <a:noFill/>
          <a:ln>
            <a:noFill/>
          </a:ln>
        </p:spPr>
      </p:pic>
    </p:spTree>
    <p:extLst>
      <p:ext uri="{BB962C8B-B14F-4D97-AF65-F5344CB8AC3E}">
        <p14:creationId xmlns:p14="http://schemas.microsoft.com/office/powerpoint/2010/main" val="38955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301655"/>
            <a:ext cx="10515600" cy="1325563"/>
          </a:xfrm>
        </p:spPr>
        <p:txBody>
          <a:bodyPr/>
          <a:lstStyle/>
          <a:p>
            <a:r>
              <a:rPr lang="en-US" b="1" dirty="0"/>
              <a:t>The TEM/TE11 coaxial section optimizations</a:t>
            </a:r>
          </a:p>
        </p:txBody>
      </p:sp>
      <p:sp>
        <p:nvSpPr>
          <p:cNvPr id="3" name="Rectangle 2"/>
          <p:cNvSpPr/>
          <p:nvPr/>
        </p:nvSpPr>
        <p:spPr>
          <a:xfrm>
            <a:off x="8120234" y="1408212"/>
            <a:ext cx="3852691" cy="5632311"/>
          </a:xfrm>
          <a:prstGeom prst="rect">
            <a:avLst/>
          </a:prstGeom>
        </p:spPr>
        <p:txBody>
          <a:bodyPr wrap="square">
            <a:spAutoFit/>
          </a:bodyPr>
          <a:lstStyle/>
          <a:p>
            <a:pPr marL="285750" indent="-285750" algn="just">
              <a:buFont typeface="Arial" charset="0"/>
              <a:buChar char="•"/>
            </a:pPr>
            <a:r>
              <a:rPr lang="en-US" altLang="zh-CN" sz="2000" dirty="0"/>
              <a:t>The</a:t>
            </a:r>
            <a:r>
              <a:rPr lang="zh-CN" altLang="en-US" sz="2000" dirty="0"/>
              <a:t> </a:t>
            </a:r>
            <a:r>
              <a:rPr lang="en-US" altLang="zh-CN" sz="2000" dirty="0"/>
              <a:t>inner and outer conductor loss on the TE11 and TEM modes.  </a:t>
            </a:r>
          </a:p>
          <a:p>
            <a:pPr marL="285750" indent="-285750" algn="just">
              <a:buFont typeface="Arial" charset="0"/>
              <a:buChar char="•"/>
            </a:pPr>
            <a:endParaRPr lang="en-US" sz="2000" dirty="0">
              <a:solidFill>
                <a:schemeClr val="accent1"/>
              </a:solidFill>
            </a:endParaRPr>
          </a:p>
          <a:p>
            <a:pPr marL="285750" indent="-285750" algn="just">
              <a:buFont typeface="Arial" charset="0"/>
              <a:buChar char="•"/>
            </a:pPr>
            <a:r>
              <a:rPr lang="en-US" sz="2000" dirty="0">
                <a:solidFill>
                  <a:schemeClr val="accent5"/>
                </a:solidFill>
              </a:rPr>
              <a:t>With a cutoff frequency, the loss on TE11 on the inner and outer conductor are proportional to the radii ratio. </a:t>
            </a:r>
          </a:p>
          <a:p>
            <a:pPr marL="285750" indent="-285750" algn="just">
              <a:buFont typeface="Arial" charset="0"/>
              <a:buChar char="•"/>
            </a:pPr>
            <a:endParaRPr lang="en-US" sz="2000" dirty="0"/>
          </a:p>
          <a:p>
            <a:pPr marL="285750" indent="-285750" algn="just">
              <a:buFont typeface="Arial" charset="0"/>
              <a:buChar char="•"/>
            </a:pPr>
            <a:r>
              <a:rPr lang="en-US" sz="2000" dirty="0"/>
              <a:t>The loss reduction on inner conductor reduce the design challenge on inner conductor cooling.</a:t>
            </a:r>
          </a:p>
          <a:p>
            <a:pPr marL="285750" indent="-285750" algn="just">
              <a:buFont typeface="Arial" charset="0"/>
              <a:buChar char="•"/>
            </a:pPr>
            <a:endParaRPr lang="en-US" sz="2000" dirty="0"/>
          </a:p>
          <a:p>
            <a:pPr marL="285750" indent="-285750" algn="just">
              <a:buFont typeface="Arial" charset="0"/>
              <a:buChar char="•"/>
            </a:pPr>
            <a:r>
              <a:rPr lang="en-US" sz="2000" dirty="0">
                <a:solidFill>
                  <a:schemeClr val="accent5"/>
                </a:solidFill>
              </a:rPr>
              <a:t>Increase the maximum RF power delivery.  </a:t>
            </a:r>
          </a:p>
          <a:p>
            <a:pPr marL="285750" indent="-285750" algn="just">
              <a:buFont typeface="Arial" charset="0"/>
              <a:buChar char="•"/>
            </a:pPr>
            <a:endParaRPr lang="en-US" sz="2000" dirty="0"/>
          </a:p>
          <a:p>
            <a:pPr marL="285750" indent="-285750" algn="just">
              <a:buFont typeface="Arial" charset="0"/>
              <a:buChar char="•"/>
            </a:pPr>
            <a:endParaRPr lang="en-US" sz="2000"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27218"/>
            <a:ext cx="8120234" cy="4506882"/>
          </a:xfrm>
          <a:prstGeom prst="rect">
            <a:avLst/>
          </a:prstGeom>
          <a:noFill/>
          <a:ln>
            <a:noFill/>
          </a:ln>
        </p:spPr>
      </p:pic>
      <p:sp>
        <p:nvSpPr>
          <p:cNvPr id="7" name="Rectangle 6"/>
          <p:cNvSpPr/>
          <p:nvPr/>
        </p:nvSpPr>
        <p:spPr>
          <a:xfrm>
            <a:off x="7013275" y="1975449"/>
            <a:ext cx="759125" cy="638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9995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068" y="150113"/>
            <a:ext cx="4967557" cy="1325563"/>
          </a:xfrm>
        </p:spPr>
        <p:txBody>
          <a:bodyPr/>
          <a:lstStyle/>
          <a:p>
            <a:r>
              <a:rPr lang="en-US" b="1" dirty="0"/>
              <a:t>RF windows design.</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86457" y="4096139"/>
            <a:ext cx="6769581" cy="1875453"/>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6457" y="1604234"/>
            <a:ext cx="6393815" cy="1828800"/>
          </a:xfrm>
          <a:prstGeom prst="rect">
            <a:avLst/>
          </a:prstGeom>
          <a:noFill/>
          <a:ln>
            <a:noFill/>
          </a:ln>
        </p:spPr>
      </p:pic>
      <p:sp>
        <p:nvSpPr>
          <p:cNvPr id="6" name="Rectangle 5"/>
          <p:cNvSpPr/>
          <p:nvPr/>
        </p:nvSpPr>
        <p:spPr>
          <a:xfrm>
            <a:off x="259077" y="1260016"/>
            <a:ext cx="4966995" cy="5262979"/>
          </a:xfrm>
          <a:prstGeom prst="rect">
            <a:avLst/>
          </a:prstGeom>
        </p:spPr>
        <p:txBody>
          <a:bodyPr wrap="square">
            <a:spAutoFit/>
          </a:bodyPr>
          <a:lstStyle/>
          <a:p>
            <a:pPr marL="342900" indent="-342900" algn="just">
              <a:buFont typeface="Arial" panose="020B0604020202020204" pitchFamily="34" charset="0"/>
              <a:buChar char="•"/>
            </a:pPr>
            <a:r>
              <a:rPr lang="en-US" sz="2400" dirty="0">
                <a:effectLst/>
                <a:ea typeface="SimSun" panose="02010600030101010101" pitchFamily="2" charset="-122"/>
              </a:rPr>
              <a:t>A </a:t>
            </a:r>
            <a:r>
              <a:rPr lang="en-US" sz="2400" dirty="0">
                <a:solidFill>
                  <a:srgbClr val="FF0000"/>
                </a:solidFill>
                <a:effectLst/>
                <a:ea typeface="SimSun" panose="02010600030101010101" pitchFamily="2" charset="-122"/>
              </a:rPr>
              <a:t>standard sapphire </a:t>
            </a:r>
            <a:r>
              <a:rPr lang="en-US" sz="2400" dirty="0">
                <a:effectLst/>
                <a:ea typeface="SimSun" panose="02010600030101010101" pitchFamily="2" charset="-122"/>
              </a:rPr>
              <a:t>window is added in the center with two choke structure on either side of the inner and outer conductor. This is a standard technique used in various of high power coaxial coupler. </a:t>
            </a:r>
          </a:p>
          <a:p>
            <a:pPr marL="342900" indent="-342900" algn="just">
              <a:buFont typeface="Arial" panose="020B0604020202020204" pitchFamily="34" charset="0"/>
              <a:buChar char="•"/>
            </a:pPr>
            <a:r>
              <a:rPr lang="en-US" sz="2400" dirty="0">
                <a:solidFill>
                  <a:schemeClr val="accent5"/>
                </a:solidFill>
                <a:effectLst/>
                <a:ea typeface="SimSun" panose="02010600030101010101" pitchFamily="2" charset="-122"/>
              </a:rPr>
              <a:t>We can avoid using the choke structure, because it might increase the possibility of </a:t>
            </a:r>
            <a:r>
              <a:rPr lang="en-US" sz="2400" dirty="0" err="1">
                <a:solidFill>
                  <a:srgbClr val="FF0000"/>
                </a:solidFill>
                <a:effectLst/>
                <a:ea typeface="SimSun" panose="02010600030101010101" pitchFamily="2" charset="-122"/>
              </a:rPr>
              <a:t>multipacting</a:t>
            </a:r>
            <a:r>
              <a:rPr lang="en-US" sz="2400" dirty="0">
                <a:solidFill>
                  <a:srgbClr val="FF0000"/>
                </a:solidFill>
                <a:effectLst/>
                <a:ea typeface="SimSun" panose="02010600030101010101" pitchFamily="2" charset="-122"/>
              </a:rPr>
              <a:t>.</a:t>
            </a:r>
            <a:r>
              <a:rPr lang="en-US" sz="2400" dirty="0">
                <a:solidFill>
                  <a:schemeClr val="accent5"/>
                </a:solidFill>
                <a:effectLst/>
                <a:ea typeface="SimSun" panose="02010600030101010101" pitchFamily="2" charset="-122"/>
              </a:rPr>
              <a:t> We choose to use a smooth transition to match the RF power without reflection. </a:t>
            </a:r>
          </a:p>
          <a:p>
            <a:pPr marL="342900" indent="-342900" algn="just">
              <a:buFont typeface="Arial" panose="020B0604020202020204" pitchFamily="34" charset="0"/>
              <a:buChar char="•"/>
            </a:pPr>
            <a:r>
              <a:rPr lang="en-US" sz="2400" dirty="0">
                <a:ea typeface="SimSun" panose="02010600030101010101" pitchFamily="2" charset="-122"/>
              </a:rPr>
              <a:t>In some cases, we can put windows </a:t>
            </a:r>
            <a:r>
              <a:rPr lang="en-US" sz="2400" dirty="0">
                <a:solidFill>
                  <a:srgbClr val="FF0000"/>
                </a:solidFill>
                <a:ea typeface="SimSun" panose="02010600030101010101" pitchFamily="2" charset="-122"/>
              </a:rPr>
              <a:t>elsewhere. </a:t>
            </a:r>
            <a:endParaRPr lang="en-US" sz="2400" dirty="0">
              <a:solidFill>
                <a:srgbClr val="FF0000"/>
              </a:solidFill>
            </a:endParaRPr>
          </a:p>
        </p:txBody>
      </p:sp>
      <p:sp>
        <p:nvSpPr>
          <p:cNvPr id="7" name="TextBox 6"/>
          <p:cNvSpPr txBox="1"/>
          <p:nvPr/>
        </p:nvSpPr>
        <p:spPr>
          <a:xfrm>
            <a:off x="6423318" y="571797"/>
            <a:ext cx="3406482" cy="369332"/>
          </a:xfrm>
          <a:prstGeom prst="rect">
            <a:avLst/>
          </a:prstGeom>
          <a:noFill/>
        </p:spPr>
        <p:txBody>
          <a:bodyPr wrap="square" rtlCol="0">
            <a:spAutoFit/>
          </a:bodyPr>
          <a:lstStyle/>
          <a:p>
            <a:r>
              <a:rPr lang="en-US" b="1" dirty="0">
                <a:solidFill>
                  <a:srgbClr val="7030A0"/>
                </a:solidFill>
              </a:rPr>
              <a:t>Should delete the “.” in the title</a:t>
            </a:r>
          </a:p>
        </p:txBody>
      </p:sp>
    </p:spTree>
    <p:extLst>
      <p:ext uri="{BB962C8B-B14F-4D97-AF65-F5344CB8AC3E}">
        <p14:creationId xmlns:p14="http://schemas.microsoft.com/office/powerpoint/2010/main" val="4074803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5888</TotalTime>
  <Words>1670</Words>
  <Application>Microsoft Macintosh PowerPoint</Application>
  <PresentationFormat>Widescreen</PresentationFormat>
  <Paragraphs>213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Calibri</vt:lpstr>
      <vt:lpstr>Calibri Light</vt:lpstr>
      <vt:lpstr>MS Mincho</vt:lpstr>
      <vt:lpstr>SimSun</vt:lpstr>
      <vt:lpstr>Times New Roman</vt:lpstr>
      <vt:lpstr>宋体</vt:lpstr>
      <vt:lpstr>Arial</vt:lpstr>
      <vt:lpstr>Office Theme</vt:lpstr>
      <vt:lpstr>A New Concept for High Power RF Couplers</vt:lpstr>
      <vt:lpstr>Outline</vt:lpstr>
      <vt:lpstr>Outline</vt:lpstr>
      <vt:lpstr>Attenuation rate and loss on TEM coupler</vt:lpstr>
      <vt:lpstr>Limitation of the Conventional TEM coupler </vt:lpstr>
      <vt:lpstr>Outline</vt:lpstr>
      <vt:lpstr>Characteristics of TE11 coaxial mode</vt:lpstr>
      <vt:lpstr>The TEM/TE11 coaxial section optimizations</vt:lpstr>
      <vt:lpstr>RF windows design.</vt:lpstr>
      <vt:lpstr>How to convert from Klystrons: mode convertor</vt:lpstr>
      <vt:lpstr>Coupler assembly setup</vt:lpstr>
      <vt:lpstr>Outline</vt:lpstr>
      <vt:lpstr>Thermal Anchor without break RF performance</vt:lpstr>
      <vt:lpstr>The cooling scheme and anchors</vt:lpstr>
      <vt:lpstr>Dynamic loss Comparison of TEM and TE11 couplers</vt:lpstr>
      <vt:lpstr>Outline</vt:lpstr>
      <vt:lpstr>Coupling to a Cavity</vt:lpstr>
      <vt:lpstr>Variable coupling and Multipacting simulation</vt:lpstr>
      <vt:lpstr>Summary</vt:lpstr>
      <vt:lpstr>Acknowledgements</vt:lpstr>
    </vt:vector>
  </TitlesOfParts>
  <Company>BNL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Concept for High Power RF Coupling between Waveguides and Resonant RF Cavities</dc:title>
  <dc:creator>Xu, Chen</dc:creator>
  <cp:lastModifiedBy>Microsoft Office User</cp:lastModifiedBy>
  <cp:revision>70</cp:revision>
  <dcterms:created xsi:type="dcterms:W3CDTF">2017-02-08T03:58:54Z</dcterms:created>
  <dcterms:modified xsi:type="dcterms:W3CDTF">2017-02-22T12:53:32Z</dcterms:modified>
</cp:coreProperties>
</file>